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3" r:id="rId3"/>
    <p:sldId id="257" r:id="rId4"/>
    <p:sldId id="258" r:id="rId5"/>
    <p:sldId id="262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BACEB87-945B-44FE-B927-24A1B05002C4}" type="datetimeFigureOut">
              <a:rPr lang="es-US" smtClean="0"/>
              <a:t>4/28/2021</a:t>
            </a:fld>
            <a:endParaRPr lang="es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s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30A0D590-62DA-43D1-AD88-DF90670A9B75}" type="slidenum">
              <a:rPr lang="es-US" smtClean="0"/>
              <a:t>‹Nº›</a:t>
            </a:fld>
            <a:endParaRPr lang="es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0974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CEB87-945B-44FE-B927-24A1B05002C4}" type="datetimeFigureOut">
              <a:rPr lang="es-US" smtClean="0"/>
              <a:t>4/28/2021</a:t>
            </a:fld>
            <a:endParaRPr lang="es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D590-62DA-43D1-AD88-DF90670A9B75}" type="slidenum">
              <a:rPr lang="es-US" smtClean="0"/>
              <a:t>‹Nº›</a:t>
            </a:fld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85723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CEB87-945B-44FE-B927-24A1B05002C4}" type="datetimeFigureOut">
              <a:rPr lang="es-US" smtClean="0"/>
              <a:t>4/28/2021</a:t>
            </a:fld>
            <a:endParaRPr lang="es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D590-62DA-43D1-AD88-DF90670A9B75}" type="slidenum">
              <a:rPr lang="es-US" smtClean="0"/>
              <a:t>‹Nº›</a:t>
            </a:fld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155252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CEB87-945B-44FE-B927-24A1B05002C4}" type="datetimeFigureOut">
              <a:rPr lang="es-US" smtClean="0"/>
              <a:t>4/28/2021</a:t>
            </a:fld>
            <a:endParaRPr lang="es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D590-62DA-43D1-AD88-DF90670A9B75}" type="slidenum">
              <a:rPr lang="es-US" smtClean="0"/>
              <a:t>‹Nº›</a:t>
            </a:fld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693273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CEB87-945B-44FE-B927-24A1B05002C4}" type="datetimeFigureOut">
              <a:rPr lang="es-US" smtClean="0"/>
              <a:t>4/28/2021</a:t>
            </a:fld>
            <a:endParaRPr lang="es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D590-62DA-43D1-AD88-DF90670A9B75}" type="slidenum">
              <a:rPr lang="es-US" smtClean="0"/>
              <a:t>‹Nº›</a:t>
            </a:fld>
            <a:endParaRPr lang="es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5335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CEB87-945B-44FE-B927-24A1B05002C4}" type="datetimeFigureOut">
              <a:rPr lang="es-US" smtClean="0"/>
              <a:t>4/28/2021</a:t>
            </a:fld>
            <a:endParaRPr lang="es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D590-62DA-43D1-AD88-DF90670A9B75}" type="slidenum">
              <a:rPr lang="es-US" smtClean="0"/>
              <a:t>‹Nº›</a:t>
            </a:fld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579272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CEB87-945B-44FE-B927-24A1B05002C4}" type="datetimeFigureOut">
              <a:rPr lang="es-US" smtClean="0"/>
              <a:t>4/28/2021</a:t>
            </a:fld>
            <a:endParaRPr lang="es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D590-62DA-43D1-AD88-DF90670A9B75}" type="slidenum">
              <a:rPr lang="es-US" smtClean="0"/>
              <a:t>‹Nº›</a:t>
            </a:fld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29433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CEB87-945B-44FE-B927-24A1B05002C4}" type="datetimeFigureOut">
              <a:rPr lang="es-US" smtClean="0"/>
              <a:t>4/28/2021</a:t>
            </a:fld>
            <a:endParaRPr lang="es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D590-62DA-43D1-AD88-DF90670A9B75}" type="slidenum">
              <a:rPr lang="es-US" smtClean="0"/>
              <a:t>‹Nº›</a:t>
            </a:fld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424298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CEB87-945B-44FE-B927-24A1B05002C4}" type="datetimeFigureOut">
              <a:rPr lang="es-US" smtClean="0"/>
              <a:t>4/28/2021</a:t>
            </a:fld>
            <a:endParaRPr lang="es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D590-62DA-43D1-AD88-DF90670A9B75}" type="slidenum">
              <a:rPr lang="es-US" smtClean="0"/>
              <a:t>‹Nº›</a:t>
            </a:fld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591603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CEB87-945B-44FE-B927-24A1B05002C4}" type="datetimeFigureOut">
              <a:rPr lang="es-US" smtClean="0"/>
              <a:t>4/28/2021</a:t>
            </a:fld>
            <a:endParaRPr lang="es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D590-62DA-43D1-AD88-DF90670A9B75}" type="slidenum">
              <a:rPr lang="es-US" smtClean="0"/>
              <a:t>‹Nº›</a:t>
            </a:fld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60922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CEB87-945B-44FE-B927-24A1B05002C4}" type="datetimeFigureOut">
              <a:rPr lang="es-US" smtClean="0"/>
              <a:t>4/28/2021</a:t>
            </a:fld>
            <a:endParaRPr lang="es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D590-62DA-43D1-AD88-DF90670A9B75}" type="slidenum">
              <a:rPr lang="es-US" smtClean="0"/>
              <a:t>‹Nº›</a:t>
            </a:fld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60716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BACEB87-945B-44FE-B927-24A1B05002C4}" type="datetimeFigureOut">
              <a:rPr lang="es-US" smtClean="0"/>
              <a:t>4/28/2021</a:t>
            </a:fld>
            <a:endParaRPr lang="es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s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30A0D590-62DA-43D1-AD88-DF90670A9B75}" type="slidenum">
              <a:rPr lang="es-US" smtClean="0"/>
              <a:t>‹Nº›</a:t>
            </a:fld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117971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EFFE664-A3F2-4977-A6E3-C38CF57A1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05618" y="0"/>
            <a:ext cx="72872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97A23D2-6965-4A17-89D9-C9AAE1DBB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4296" y="931862"/>
            <a:ext cx="6293104" cy="5087938"/>
          </a:xfrm>
        </p:spPr>
        <p:txBody>
          <a:bodyPr anchor="ctr">
            <a:normAutofit/>
          </a:bodyPr>
          <a:lstStyle/>
          <a:p>
            <a:pPr algn="ctr"/>
            <a:r>
              <a:rPr lang="es-CL" sz="36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La reorganización administrativa de Hispania bajo Cesar y Augusto</a:t>
            </a:r>
            <a:endParaRPr lang="es-US" sz="36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5C471A-7EB8-45A1-901F-B4BBC499F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812"/>
            <a:ext cx="4059079" cy="6860812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68CFB31-9CAF-4EF9-ADF8-4CA89963B1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672" y="931862"/>
            <a:ext cx="3029803" cy="5087938"/>
          </a:xfrm>
          <a:noFill/>
        </p:spPr>
        <p:txBody>
          <a:bodyPr anchor="ctr">
            <a:normAutofit/>
          </a:bodyPr>
          <a:lstStyle/>
          <a:p>
            <a:pPr algn="r"/>
            <a:r>
              <a:rPr lang="es-CL" sz="2800" dirty="0">
                <a:solidFill>
                  <a:srgbClr val="FFFFFF"/>
                </a:solidFill>
              </a:rPr>
              <a:t>Autora: María José Bravo Bosch</a:t>
            </a:r>
          </a:p>
          <a:p>
            <a:pPr algn="r"/>
            <a:r>
              <a:rPr lang="es-CL" sz="2800" dirty="0">
                <a:solidFill>
                  <a:srgbClr val="FFFFFF"/>
                </a:solidFill>
              </a:rPr>
              <a:t>Catedra: Historia del Derecho I</a:t>
            </a:r>
          </a:p>
          <a:p>
            <a:pPr algn="r"/>
            <a:r>
              <a:rPr lang="es-CL" sz="2800" dirty="0">
                <a:solidFill>
                  <a:srgbClr val="FFFFFF"/>
                </a:solidFill>
              </a:rPr>
              <a:t>Profesor: Eric Eduardo Palma</a:t>
            </a:r>
          </a:p>
          <a:p>
            <a:pPr algn="r"/>
            <a:r>
              <a:rPr lang="es-CL" sz="2800" dirty="0">
                <a:solidFill>
                  <a:srgbClr val="FFFFFF"/>
                </a:solidFill>
              </a:rPr>
              <a:t>Ayudante: Matías Carrasco</a:t>
            </a:r>
            <a:endParaRPr lang="es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051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81A583-D934-4E44-BF48-58E8482B7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0464" y="539087"/>
            <a:ext cx="4534047" cy="1584895"/>
          </a:xfrm>
        </p:spPr>
        <p:txBody>
          <a:bodyPr>
            <a:normAutofit/>
          </a:bodyPr>
          <a:lstStyle/>
          <a:p>
            <a:r>
              <a:rPr lang="es-CL" sz="4100"/>
              <a:t>Autora: María José Bravo Bosch</a:t>
            </a:r>
            <a:endParaRPr lang="es-US" sz="4100"/>
          </a:p>
        </p:txBody>
      </p:sp>
      <p:pic>
        <p:nvPicPr>
          <p:cNvPr id="5" name="Imagen 4" descr="Una mujer sonriendo&#10;&#10;Descripción generada automáticamente">
            <a:extLst>
              <a:ext uri="{FF2B5EF4-FFF2-40B4-BE49-F238E27FC236}">
                <a16:creationId xmlns:a16="http://schemas.microsoft.com/office/drawing/2014/main" id="{32974527-814C-4FBF-8385-7F8DC6B2D96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9" r="6189"/>
          <a:stretch/>
        </p:blipFill>
        <p:spPr>
          <a:xfrm>
            <a:off x="20" y="10"/>
            <a:ext cx="6094799" cy="6857990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252592-4283-486E-8889-3FF6AC4A8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0463" y="2438399"/>
            <a:ext cx="4572002" cy="3880514"/>
          </a:xfrm>
        </p:spPr>
        <p:txBody>
          <a:bodyPr>
            <a:normAutofit/>
          </a:bodyPr>
          <a:lstStyle/>
          <a:p>
            <a:r>
              <a:rPr lang="es-CL"/>
              <a:t>Investigadora de la Universidad de Vigo, Departamento de </a:t>
            </a:r>
            <a:r>
              <a:rPr lang="es-CL" err="1"/>
              <a:t>Dereito</a:t>
            </a:r>
            <a:r>
              <a:rPr lang="es-CL"/>
              <a:t> Privado</a:t>
            </a:r>
          </a:p>
          <a:p>
            <a:pPr lvl="1"/>
            <a:r>
              <a:rPr lang="es-CL"/>
              <a:t>Profesora Titular de Derecho Romano y de Sistemas Jurídicos Contemporáneos: Derecho Continental y Anglosajón</a:t>
            </a:r>
          </a:p>
          <a:p>
            <a:r>
              <a:rPr lang="es-CL"/>
              <a:t>Doctora en Derecho Romano</a:t>
            </a:r>
          </a:p>
          <a:p>
            <a:r>
              <a:rPr lang="es-CL"/>
              <a:t>Una jurista especializada en el derecho romano, en especifico la figura de Lucrecia y el estatuto jurídico de Galicia romana. </a:t>
            </a:r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10204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58EC8D-68D1-4138-B719-BE00C78AD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" y="0"/>
            <a:ext cx="1220724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4579E4-5B5F-42C9-B08F-A904C81B14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811"/>
            <a:ext cx="2556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41B4D0A-C622-4BAD-9CD4-4E5243624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322904" y="2514944"/>
            <a:ext cx="5054601" cy="1955108"/>
          </a:xfrm>
        </p:spPr>
        <p:txBody>
          <a:bodyPr anchor="b">
            <a:normAutofit/>
          </a:bodyPr>
          <a:lstStyle/>
          <a:p>
            <a:pPr algn="r"/>
            <a:r>
              <a:rPr lang="es-CL" sz="4000" dirty="0">
                <a:solidFill>
                  <a:srgbClr val="FFFFFF"/>
                </a:solidFill>
              </a:rPr>
              <a:t>Bajo Cesar</a:t>
            </a:r>
            <a:endParaRPr lang="es-US" sz="4000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2E5412-EAAA-4C96-BCEE-3FC3DD459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2654" y="965199"/>
            <a:ext cx="6670520" cy="5207002"/>
          </a:xfrm>
          <a:noFill/>
        </p:spPr>
        <p:txBody>
          <a:bodyPr anchor="t">
            <a:normAutofit fontScale="92500" lnSpcReduction="10000"/>
          </a:bodyPr>
          <a:lstStyle/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US" sz="1900" b="0" i="0" u="none" strike="noStrike" dirty="0">
                <a:effectLst/>
              </a:rPr>
              <a:t>Política colonial: Busco soluciones a la colonización y municipalización irregular republicana</a:t>
            </a:r>
          </a:p>
          <a:p>
            <a:pPr marL="742950" lvl="1" indent="-285750"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US" sz="1900" b="0" i="0" u="none" strike="noStrike" dirty="0">
                <a:effectLst/>
              </a:rPr>
              <a:t>Traslada la colonización de Italia a las provincias, asentando a sus veteranos</a:t>
            </a:r>
          </a:p>
          <a:p>
            <a:pPr marL="742950" lvl="1" indent="-285750"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US" sz="1900" dirty="0"/>
              <a:t>Se buscaba rentabilidad económica, política y social</a:t>
            </a:r>
            <a:endParaRPr lang="es-US" sz="1900" b="0" i="0" u="none" strike="noStrike" dirty="0">
              <a:effectLst/>
            </a:endParaRPr>
          </a:p>
          <a:p>
            <a:pPr marL="742950" lvl="1" indent="-285750"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US" sz="1900" b="0" i="0" u="none" strike="noStrike" dirty="0">
                <a:effectLst/>
              </a:rPr>
              <a:t>Comienza una política expansiva de cesión de derechos de ciudadanía a distintas comunidades indígenas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US" sz="1900" b="0" i="0" u="none" strike="noStrike" dirty="0">
                <a:effectLst/>
              </a:rPr>
              <a:t>Ley de Urso: la mas antigua de las leyes municipales</a:t>
            </a:r>
          </a:p>
          <a:p>
            <a:pPr marL="742950" lvl="1" indent="-285750"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US" sz="1900" b="0" i="0" u="none" strike="noStrike" dirty="0">
                <a:effectLst/>
              </a:rPr>
              <a:t>Se buscaba consolidar jurídicamente la realidad colonial y municipal de forma permanente</a:t>
            </a:r>
          </a:p>
          <a:p>
            <a:pPr marL="742950" lvl="1" indent="-285750"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US" sz="1900" b="0" i="0" u="none" strike="noStrike" dirty="0">
                <a:effectLst/>
              </a:rPr>
              <a:t>Fue diseñada para las colonias y municipios, pero pensada en especifico para Urso, siendo esta una colonia Hispana</a:t>
            </a:r>
          </a:p>
          <a:p>
            <a:pPr marL="742950" lvl="1" indent="-285750"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US" sz="1900" b="0" i="0" u="none" strike="noStrike" dirty="0">
                <a:effectLst/>
              </a:rPr>
              <a:t>La autora señala que “El intervencionismo de Cesar demuestra su proyección de futuro con respecto de modificar el sistema de administrativo de las provincias, que haya perdurado hasta entonces”</a:t>
            </a:r>
          </a:p>
          <a:p>
            <a:pPr marL="1143000" lvl="2" indent="-228600"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US" sz="1900" b="0" i="0" u="none" strike="noStrike" dirty="0">
                <a:effectLst/>
              </a:rPr>
              <a:t>Fue quien imbuyo al Estado Romano de la necesidad de adaptarse a los nuevos tiempos con su política colonial, adoptando la política integradora que perdurara por los siglos</a:t>
            </a:r>
          </a:p>
          <a:p>
            <a:endParaRPr lang="es-US" sz="17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1BF6CF-E1B8-4EE2-9AE1-86A58DAFD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88354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58EC8D-68D1-4138-B719-BE00C78AD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" y="0"/>
            <a:ext cx="1220724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4579E4-5B5F-42C9-B08F-A904C81B14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811"/>
            <a:ext cx="2556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DDC6765-C360-4BFA-B653-822840F83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322904" y="2514944"/>
            <a:ext cx="5054601" cy="1955108"/>
          </a:xfrm>
        </p:spPr>
        <p:txBody>
          <a:bodyPr anchor="b">
            <a:normAutofit/>
          </a:bodyPr>
          <a:lstStyle/>
          <a:p>
            <a:pPr algn="r"/>
            <a:r>
              <a:rPr lang="es-CL" sz="4000" dirty="0">
                <a:solidFill>
                  <a:srgbClr val="FFFFFF"/>
                </a:solidFill>
              </a:rPr>
              <a:t>Bajo Augusto</a:t>
            </a:r>
            <a:endParaRPr lang="es-US" sz="4000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6799C7-546F-42A2-BE30-C394BF311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2654" y="965199"/>
            <a:ext cx="6670520" cy="5207002"/>
          </a:xfrm>
          <a:noFill/>
        </p:spPr>
        <p:txBody>
          <a:bodyPr anchor="t">
            <a:normAutofit lnSpcReduction="10000"/>
          </a:bodyPr>
          <a:lstStyle/>
          <a:p>
            <a:pPr marL="457200"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US" sz="2000" b="0" i="0" u="none" strike="noStrike" dirty="0">
                <a:effectLst/>
              </a:rPr>
              <a:t>Buscaba continuar el modelo puesto en marcha por su padre adoptivo</a:t>
            </a:r>
          </a:p>
          <a:p>
            <a:pPr marL="457200"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US" sz="2000" b="0" i="0" u="none" strike="noStrike" dirty="0">
                <a:effectLst/>
              </a:rPr>
              <a:t>Fue Augusto quien buscaba el sometimiento definitivo de los hispanos (los cántabros, los astures y galaicos)</a:t>
            </a:r>
          </a:p>
          <a:p>
            <a:pPr marL="742950" lvl="1" indent="-285750"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US" sz="2000" b="0" i="0" u="none" strike="noStrike" dirty="0">
                <a:effectLst/>
              </a:rPr>
              <a:t>Las Guerras Cántabras fue para la obtención de los ricos yacimientos auríferos</a:t>
            </a:r>
          </a:p>
          <a:p>
            <a:pPr marL="457200"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US" sz="2000" b="0" i="0" u="none" strike="noStrike" dirty="0">
                <a:effectLst/>
              </a:rPr>
              <a:t>Crea en 27 a una nueva división hispana: Bética (senatorial), Citerior (Tarraconensis, la de su mayor énfasis) y Lusitania</a:t>
            </a:r>
          </a:p>
          <a:p>
            <a:pPr marL="742950" lvl="1" indent="-285750"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US" sz="2000" b="0" i="0" u="none" strike="noStrike" dirty="0">
                <a:effectLst/>
              </a:rPr>
              <a:t>Con esta nueva división, introduce al Legati Augusti imperium pro praetore dentro de Citerior, quedando Bética sometida a las antiguas normas (magister imperium pro consule)</a:t>
            </a:r>
          </a:p>
          <a:p>
            <a:pPr marL="742950" lvl="1" indent="-285750"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US" sz="2000" b="0" i="0" u="none" strike="noStrike" dirty="0">
                <a:effectLst/>
              </a:rPr>
              <a:t>Razón: organizar el espacio provincial y disminuir el numero de legiones en Hispania</a:t>
            </a:r>
          </a:p>
          <a:p>
            <a:pPr marL="457200"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US" sz="2000" b="0" i="0" u="none" strike="noStrike" dirty="0">
                <a:effectLst/>
              </a:rPr>
              <a:t>Augusto concedió privilegio de colonia y municipio a ciudades hispanas, facilitando así la obtención de la ciudadanía</a:t>
            </a:r>
          </a:p>
          <a:p>
            <a:endParaRPr lang="es-US" sz="19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1BF6CF-E1B8-4EE2-9AE1-86A58DAFD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82415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E99ED6D-365F-4CAE-942F-ECA78F74B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0FF873-0D97-4AE7-A97E-53991037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Marcador de contenido 4" descr="Mapa&#10;&#10;Descripción generada automáticamente">
            <a:extLst>
              <a:ext uri="{FF2B5EF4-FFF2-40B4-BE49-F238E27FC236}">
                <a16:creationId xmlns:a16="http://schemas.microsoft.com/office/drawing/2014/main" id="{E7CDAA52-37FE-4852-B061-12A2EE20ED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4515" y="643466"/>
            <a:ext cx="8732498" cy="576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170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58EC8D-68D1-4138-B719-BE00C78AD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" y="0"/>
            <a:ext cx="1220724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4579E4-5B5F-42C9-B08F-A904C81B14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811"/>
            <a:ext cx="2556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4FE28F1-1952-49AF-BD48-42FB3C027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322904" y="2514944"/>
            <a:ext cx="5054601" cy="1955108"/>
          </a:xfrm>
        </p:spPr>
        <p:txBody>
          <a:bodyPr anchor="b">
            <a:normAutofit/>
          </a:bodyPr>
          <a:lstStyle/>
          <a:p>
            <a:pPr algn="r"/>
            <a:r>
              <a:rPr lang="es-CL" sz="4000" dirty="0">
                <a:solidFill>
                  <a:srgbClr val="FFFFFF"/>
                </a:solidFill>
              </a:rPr>
              <a:t>Comparación</a:t>
            </a:r>
            <a:endParaRPr lang="es-US" sz="4000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E7A029-CB4C-4845-B18C-AF2C8CD54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2654" y="965199"/>
            <a:ext cx="6670520" cy="5207002"/>
          </a:xfrm>
          <a:noFill/>
        </p:spPr>
        <p:txBody>
          <a:bodyPr anchor="t">
            <a:normAutofit/>
          </a:bodyPr>
          <a:lstStyle/>
          <a:p>
            <a:pPr marL="571500" indent="-342900" fontAlgn="base">
              <a:spcBef>
                <a:spcPts val="0"/>
              </a:spcBef>
            </a:pPr>
            <a:r>
              <a:rPr lang="es-US" sz="2200" b="0" i="0" u="none" strike="noStrike" dirty="0">
                <a:effectLst/>
              </a:rPr>
              <a:t>Curiosamente, la política de Augusto fue la mas militarizada, y esto fue motivado por una razón</a:t>
            </a:r>
            <a:endParaRPr lang="es-US" sz="2200" dirty="0"/>
          </a:p>
          <a:p>
            <a:pPr marL="845820" lvl="1" indent="-342900" fontAlgn="base">
              <a:spcBef>
                <a:spcPts val="0"/>
              </a:spcBef>
            </a:pPr>
            <a:r>
              <a:rPr lang="es-US" sz="2000" b="0" i="0" u="none" strike="noStrike" dirty="0">
                <a:effectLst/>
              </a:rPr>
              <a:t>Los veteranos necesitan tierras, y darle tierras a veteranos militares cercanas a pueblos en constante sublevación ayuda a mantener a estos a raya (da mas seguridad)</a:t>
            </a:r>
          </a:p>
          <a:p>
            <a:pPr marL="571500" indent="-342900" fontAlgn="base">
              <a:spcBef>
                <a:spcPts val="0"/>
              </a:spcBef>
            </a:pPr>
            <a:r>
              <a:rPr lang="es-US" sz="2200" b="0" i="0" u="none" strike="noStrike" dirty="0">
                <a:effectLst/>
              </a:rPr>
              <a:t>La autora señala que “con Augusto, se dieron las mejores condiciones para el desarrollo y florecimiento de las provincias”</a:t>
            </a:r>
          </a:p>
          <a:p>
            <a:pPr marL="845820" lvl="1" indent="-342900" fontAlgn="base">
              <a:spcBef>
                <a:spcPts val="0"/>
              </a:spcBef>
            </a:pPr>
            <a:r>
              <a:rPr lang="es-US" sz="2000" b="0" i="0" u="none" strike="noStrike" dirty="0">
                <a:effectLst/>
              </a:rPr>
              <a:t>Esto porque se limito el poder de los gobernadores (que solía ser casi ilimitado), porque ahora estaban vigilados directamente por el emperador</a:t>
            </a:r>
          </a:p>
          <a:p>
            <a:pPr marL="571500" indent="-342900" fontAlgn="base">
              <a:spcBef>
                <a:spcPts val="0"/>
              </a:spcBef>
            </a:pPr>
            <a:r>
              <a:rPr lang="es-US" sz="2200" b="0" i="0" u="none" strike="noStrike" dirty="0">
                <a:effectLst/>
              </a:rPr>
              <a:t>“Cesar manifestó un interés mayor por beneficiar a comunidades indígenas</a:t>
            </a:r>
          </a:p>
          <a:p>
            <a:pPr marL="0" indent="0">
              <a:buNone/>
            </a:pPr>
            <a:endParaRPr lang="es-US" sz="2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1BF6CF-E1B8-4EE2-9AE1-86A58DAFD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64562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58EC8D-68D1-4138-B719-BE00C78AD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" y="0"/>
            <a:ext cx="1220724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4579E4-5B5F-42C9-B08F-A904C81B14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811"/>
            <a:ext cx="2556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DAE8964-FA30-42FF-BABE-E9C40298A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322904" y="2514944"/>
            <a:ext cx="5054601" cy="1955108"/>
          </a:xfrm>
        </p:spPr>
        <p:txBody>
          <a:bodyPr anchor="b">
            <a:normAutofit/>
          </a:bodyPr>
          <a:lstStyle/>
          <a:p>
            <a:pPr algn="r"/>
            <a:r>
              <a:rPr lang="es-CL" sz="4000" dirty="0">
                <a:solidFill>
                  <a:srgbClr val="FFFFFF"/>
                </a:solidFill>
              </a:rPr>
              <a:t>Critica</a:t>
            </a:r>
            <a:endParaRPr lang="es-US" sz="4000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BBB607-6892-4E45-AF66-8E707B586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2654" y="965199"/>
            <a:ext cx="6670520" cy="5207002"/>
          </a:xfrm>
          <a:noFill/>
        </p:spPr>
        <p:txBody>
          <a:bodyPr anchor="t">
            <a:normAutofit/>
          </a:bodyPr>
          <a:lstStyle/>
          <a:p>
            <a:r>
              <a:rPr lang="es-CL" sz="2000" dirty="0"/>
              <a:t>Se ignora completamente como afecta a los pueblos ibéricos la Guerra Cantábrica</a:t>
            </a:r>
          </a:p>
          <a:p>
            <a:r>
              <a:rPr lang="es-CL" sz="2000" dirty="0"/>
              <a:t>Se caracteriza a los cambios de Cesar como </a:t>
            </a:r>
            <a:r>
              <a:rPr lang="es-CL" sz="2000" i="1" dirty="0"/>
              <a:t>pacíficos </a:t>
            </a:r>
            <a:r>
              <a:rPr lang="es-CL" sz="2000" dirty="0"/>
              <a:t>y beneficiosos</a:t>
            </a:r>
          </a:p>
          <a:p>
            <a:pPr lvl="1"/>
            <a:r>
              <a:rPr lang="es-CL" sz="2000" dirty="0"/>
              <a:t>En realidad, Cesar lidero la Segunda Guerra Lusitana durante su tiempo como propretor de Hispania Ulterior</a:t>
            </a:r>
          </a:p>
          <a:p>
            <a:r>
              <a:rPr lang="es-US" sz="2000" dirty="0"/>
              <a:t>Sobre Augusto, se enfatiza como la Guerra Cantábrica beneficiosa a la larga, proveyendo de seguridad a Hispania y reforzando las reformas jurídicas</a:t>
            </a:r>
          </a:p>
          <a:p>
            <a:pPr lvl="1"/>
            <a:r>
              <a:rPr lang="es-CL" sz="2000" dirty="0"/>
              <a:t>¿Necesidad o elección? </a:t>
            </a:r>
          </a:p>
          <a:p>
            <a:r>
              <a:rPr lang="es-CL" sz="2000" dirty="0"/>
              <a:t>En resumen: la autora parece anunciar de manera correcta, pero no parece criticar</a:t>
            </a:r>
            <a:endParaRPr lang="es-US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1BF6CF-E1B8-4EE2-9AE1-86A58DAFD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52684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58EC8D-68D1-4138-B719-BE00C78AD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" y="0"/>
            <a:ext cx="1220724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4579E4-5B5F-42C9-B08F-A904C81B14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811"/>
            <a:ext cx="2556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AA77FB-B50A-485A-A57E-770F7CFFC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322904" y="2514944"/>
            <a:ext cx="5054601" cy="1955108"/>
          </a:xfrm>
        </p:spPr>
        <p:txBody>
          <a:bodyPr anchor="b">
            <a:normAutofit/>
          </a:bodyPr>
          <a:lstStyle/>
          <a:p>
            <a:pPr algn="r"/>
            <a:r>
              <a:rPr lang="es-CL" sz="4000" dirty="0">
                <a:solidFill>
                  <a:srgbClr val="FFFFFF"/>
                </a:solidFill>
              </a:rPr>
              <a:t>Bibliografía</a:t>
            </a:r>
            <a:endParaRPr lang="es-US" sz="4000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7D94B5-009E-4A77-AB30-CC78F495D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2654" y="965199"/>
            <a:ext cx="6670520" cy="5207002"/>
          </a:xfrm>
          <a:noFill/>
        </p:spPr>
        <p:txBody>
          <a:bodyPr anchor="t">
            <a:normAutofit/>
          </a:bodyPr>
          <a:lstStyle/>
          <a:p>
            <a:r>
              <a:rPr lang="es-US" sz="2400" dirty="0"/>
              <a:t>BRAVO BOSCH, María José. “La reorganización administrativa de Hispania con César y Augusto”. </a:t>
            </a:r>
            <a:r>
              <a:rPr lang="es-US" sz="2400" i="1" dirty="0"/>
              <a:t>Revue internationale des droits de l'antiquité</a:t>
            </a:r>
            <a:r>
              <a:rPr lang="es-US" sz="2400" dirty="0"/>
              <a:t>, (55): 107-137. 2008.</a:t>
            </a:r>
          </a:p>
          <a:p>
            <a:r>
              <a:rPr lang="es-US" sz="2400" dirty="0"/>
              <a:t>ABASCAL, Juan Manuel. "Los tres viajes de Augusto a Hispania y su relación con la promoción jurídica de ciudades.“ </a:t>
            </a:r>
            <a:r>
              <a:rPr lang="es-US" sz="2400" i="1" dirty="0"/>
              <a:t>Revista Iberia, </a:t>
            </a:r>
            <a:r>
              <a:rPr lang="es-US" sz="2400" dirty="0"/>
              <a:t>9: 63-78. 2006.</a:t>
            </a:r>
          </a:p>
          <a:p>
            <a:r>
              <a:rPr lang="es-US" sz="2400" dirty="0"/>
              <a:t>LOPEZ, Miguel Ángel Novillo. "La propretura cesariana en la Hispania Ulterior: La II guerra lusitana“. </a:t>
            </a:r>
            <a:r>
              <a:rPr lang="es-US" sz="2400" i="1" dirty="0"/>
              <a:t>Revista Gerión,</a:t>
            </a:r>
            <a:r>
              <a:rPr lang="es-US" sz="2400" dirty="0"/>
              <a:t> 28(1): 207-221. 2010.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1BF6CF-E1B8-4EE2-9AE1-86A58DAFD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85466859"/>
      </p:ext>
    </p:extLst>
  </p:cSld>
  <p:clrMapOvr>
    <a:masterClrMapping/>
  </p:clrMapOvr>
</p:sld>
</file>

<file path=ppt/theme/theme1.xml><?xml version="1.0" encoding="utf-8"?>
<a:theme xmlns:a="http://schemas.openxmlformats.org/drawingml/2006/main" name="Vista">
  <a:themeElements>
    <a:clrScheme name="Vista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sta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sta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TM03457515[[fn=Vista]]</Template>
  <TotalTime>263</TotalTime>
  <Words>654</Words>
  <Application>Microsoft Office PowerPoint</Application>
  <PresentationFormat>Panorámica</PresentationFormat>
  <Paragraphs>45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Century Schoolbook</vt:lpstr>
      <vt:lpstr>Wingdings 2</vt:lpstr>
      <vt:lpstr>Vista</vt:lpstr>
      <vt:lpstr>La reorganización administrativa de Hispania bajo Cesar y Augusto</vt:lpstr>
      <vt:lpstr>Autora: María José Bravo Bosch</vt:lpstr>
      <vt:lpstr>Bajo Cesar</vt:lpstr>
      <vt:lpstr>Bajo Augusto</vt:lpstr>
      <vt:lpstr>Presentación de PowerPoint</vt:lpstr>
      <vt:lpstr>Comparación</vt:lpstr>
      <vt:lpstr>Critica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reorganización administrativa de Hispania bajo Cesar y Augusto</dc:title>
  <dc:creator>Matias Carrasco</dc:creator>
  <cp:lastModifiedBy>Matias Carrasco</cp:lastModifiedBy>
  <cp:revision>12</cp:revision>
  <dcterms:created xsi:type="dcterms:W3CDTF">2021-04-28T00:03:08Z</dcterms:created>
  <dcterms:modified xsi:type="dcterms:W3CDTF">2021-04-28T16:15:26Z</dcterms:modified>
</cp:coreProperties>
</file>