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68" r:id="rId10"/>
    <p:sldId id="269" r:id="rId11"/>
    <p:sldId id="263" r:id="rId12"/>
    <p:sldId id="264" r:id="rId13"/>
    <p:sldId id="265" r:id="rId14"/>
    <p:sldId id="266" r:id="rId15"/>
    <p:sldId id="272" r:id="rId16"/>
    <p:sldId id="267" r:id="rId17"/>
    <p:sldId id="270" r:id="rId18"/>
    <p:sldId id="273" r:id="rId19"/>
    <p:sldId id="271" r:id="rId20"/>
    <p:sldId id="274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07C82F5-808E-4FDE-9973-83434BC15CA9}" type="datetimeFigureOut">
              <a:rPr lang="es-CL" smtClean="0"/>
              <a:t>13-11-2018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798A3F-4005-4D30-921F-CF96C5F9B025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ychile.cl/Navegar?idNorma=1077039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2996952"/>
            <a:ext cx="5637010" cy="2952328"/>
          </a:xfrm>
        </p:spPr>
        <p:txBody>
          <a:bodyPr/>
          <a:lstStyle/>
          <a:p>
            <a:r>
              <a:rPr lang="es-CL" dirty="0" smtClean="0"/>
              <a:t>Composición, atribución, requisitos.</a:t>
            </a:r>
          </a:p>
          <a:p>
            <a:endParaRPr lang="es-CL" dirty="0"/>
          </a:p>
          <a:p>
            <a:endParaRPr lang="es-CL" dirty="0" smtClean="0"/>
          </a:p>
          <a:p>
            <a:r>
              <a:rPr lang="es-CL" dirty="0" smtClean="0"/>
              <a:t>Cátedra: Constitucional III.</a:t>
            </a:r>
          </a:p>
          <a:p>
            <a:r>
              <a:rPr lang="es-CL" dirty="0" smtClean="0"/>
              <a:t>Profesor: Álvaro Tejos C.</a:t>
            </a:r>
          </a:p>
          <a:p>
            <a:r>
              <a:rPr lang="es-CL" dirty="0" smtClean="0"/>
              <a:t>Ayudante: Ignacio Díaz P.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280919" cy="1368152"/>
          </a:xfrm>
        </p:spPr>
        <p:txBody>
          <a:bodyPr/>
          <a:lstStyle/>
          <a:p>
            <a:pPr marL="182880" indent="0">
              <a:buNone/>
            </a:pPr>
            <a:r>
              <a:rPr lang="es-CL" dirty="0" smtClean="0"/>
              <a:t>EL CONGRESO NACIONAL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487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Antecedentes Preliminares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CL" sz="2800" dirty="0" smtClean="0"/>
              <a:t>La ley 20.840, la que «Sustituye el sistema electoral binominal por uno de carácter proporcional inclusivo y fortalece la representatividad del congreso nacional» (O ley anti-binominal-), agregó variadas reformas al numero de ilustrísimos representantes, tanto Diputados como Senadores.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54734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9" y="4372168"/>
            <a:ext cx="6902152" cy="1143000"/>
          </a:xfrm>
        </p:spPr>
        <p:txBody>
          <a:bodyPr/>
          <a:lstStyle/>
          <a:p>
            <a:r>
              <a:rPr lang="es-CL" dirty="0" smtClean="0"/>
              <a:t>CAMARA DE DIPUTADOS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CL" sz="2600" dirty="0" smtClean="0"/>
              <a:t>Articulo 47: </a:t>
            </a:r>
            <a:r>
              <a:rPr lang="es-CL" sz="2600" dirty="0"/>
              <a:t>La Cámara de Diputados está integrada por miembros elegidos en votación directa por distritos electorales. La ley orgánica constitucional respectiva determinará el número de diputados, los distritos electorales y la forma de su elección. </a:t>
            </a:r>
          </a:p>
        </p:txBody>
      </p:sp>
    </p:spTree>
    <p:extLst>
      <p:ext uri="{BB962C8B-B14F-4D97-AF65-F5344CB8AC3E}">
        <p14:creationId xmlns:p14="http://schemas.microsoft.com/office/powerpoint/2010/main" val="408813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35696" y="4869160"/>
            <a:ext cx="6512511" cy="1143000"/>
          </a:xfrm>
        </p:spPr>
        <p:txBody>
          <a:bodyPr/>
          <a:lstStyle/>
          <a:p>
            <a:r>
              <a:rPr lang="es-CL" dirty="0" smtClean="0"/>
              <a:t>Regulación Orgánica.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20880" cy="4137640"/>
          </a:xfrm>
        </p:spPr>
        <p:txBody>
          <a:bodyPr>
            <a:normAutofit/>
          </a:bodyPr>
          <a:lstStyle/>
          <a:p>
            <a:r>
              <a:rPr lang="es-CL" sz="2800" dirty="0" smtClean="0"/>
              <a:t>LOC que regula: L. N° 18.918. </a:t>
            </a:r>
          </a:p>
          <a:p>
            <a:r>
              <a:rPr lang="es-CL" sz="2800" dirty="0" smtClean="0"/>
              <a:t>Actualmente hay 28 </a:t>
            </a:r>
            <a:r>
              <a:rPr lang="es-CL" sz="2800" dirty="0"/>
              <a:t>distritos electorales (Arts. 178 y 179 de la </a:t>
            </a:r>
            <a:r>
              <a:rPr lang="es-CL" sz="2800" dirty="0" err="1" smtClean="0"/>
              <a:t>LOCNº</a:t>
            </a:r>
            <a:r>
              <a:rPr lang="es-CL" sz="2800" dirty="0" smtClean="0"/>
              <a:t> </a:t>
            </a:r>
            <a:r>
              <a:rPr lang="es-CL" sz="2800" dirty="0"/>
              <a:t>18.700, de Votaciones Populares y </a:t>
            </a:r>
            <a:r>
              <a:rPr lang="es-CL" sz="2800" dirty="0" smtClean="0"/>
              <a:t>Escrutinios).</a:t>
            </a:r>
          </a:p>
          <a:p>
            <a:pPr lvl="1"/>
            <a:r>
              <a:rPr lang="es-CL" sz="2800" dirty="0" smtClean="0"/>
              <a:t>Lo que da un total de …</a:t>
            </a:r>
          </a:p>
          <a:p>
            <a:pPr lvl="1"/>
            <a:r>
              <a:rPr lang="es-CL" sz="2800" dirty="0" smtClean="0"/>
              <a:t>PREGUNTA ¿Cuántos Diputados tuvimos y tenemos?</a:t>
            </a:r>
          </a:p>
          <a:p>
            <a:pPr lvl="2"/>
            <a:r>
              <a:rPr lang="es-CL" sz="2800" dirty="0" smtClean="0"/>
              <a:t>Antes 120, ahora 155.</a:t>
            </a:r>
          </a:p>
          <a:p>
            <a:endParaRPr lang="es-CL" dirty="0" smtClean="0"/>
          </a:p>
          <a:p>
            <a:pPr marL="4572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611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Requisitos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813376" cy="3777600"/>
          </a:xfrm>
        </p:spPr>
        <p:txBody>
          <a:bodyPr>
            <a:normAutofit fontScale="92500"/>
          </a:bodyPr>
          <a:lstStyle/>
          <a:p>
            <a:r>
              <a:rPr lang="es-CL" sz="2400" dirty="0" smtClean="0"/>
              <a:t>Art. 48 «</a:t>
            </a:r>
            <a:r>
              <a:rPr lang="es-CL" sz="2400" dirty="0"/>
              <a:t>Para ser elegido diputado se </a:t>
            </a:r>
            <a:r>
              <a:rPr lang="es-CL" sz="2400" dirty="0" smtClean="0"/>
              <a:t>requiere: </a:t>
            </a:r>
          </a:p>
          <a:p>
            <a:r>
              <a:rPr lang="es-CL" sz="2400" b="1" i="1" u="sng" dirty="0"/>
              <a:t>S</a:t>
            </a:r>
            <a:r>
              <a:rPr lang="es-CL" sz="2400" b="1" i="1" u="sng" dirty="0" smtClean="0"/>
              <a:t>er </a:t>
            </a:r>
            <a:r>
              <a:rPr lang="es-CL" sz="2400" b="1" i="1" u="sng" dirty="0"/>
              <a:t>ciudadano con derecho a sufragio</a:t>
            </a:r>
            <a:r>
              <a:rPr lang="es-CL" sz="2400" dirty="0"/>
              <a:t>, </a:t>
            </a:r>
            <a:endParaRPr lang="es-CL" sz="2400" dirty="0" smtClean="0"/>
          </a:p>
          <a:p>
            <a:r>
              <a:rPr lang="es-CL" sz="2400" dirty="0"/>
              <a:t>T</a:t>
            </a:r>
            <a:r>
              <a:rPr lang="es-CL" sz="2400" dirty="0" smtClean="0"/>
              <a:t>ener </a:t>
            </a:r>
            <a:r>
              <a:rPr lang="es-CL" sz="2400" dirty="0"/>
              <a:t>cumplidos veintiún años de edad, </a:t>
            </a:r>
            <a:endParaRPr lang="es-CL" sz="2400" dirty="0" smtClean="0"/>
          </a:p>
          <a:p>
            <a:r>
              <a:rPr lang="es-CL" sz="2400" dirty="0"/>
              <a:t>H</a:t>
            </a:r>
            <a:r>
              <a:rPr lang="es-CL" sz="2400" dirty="0" smtClean="0"/>
              <a:t>aber </a:t>
            </a:r>
            <a:r>
              <a:rPr lang="es-CL" sz="2400" dirty="0"/>
              <a:t>cursado la enseñanza media o </a:t>
            </a:r>
            <a:r>
              <a:rPr lang="es-CL" sz="2400" dirty="0" smtClean="0"/>
              <a:t>equivalente</a:t>
            </a:r>
            <a:r>
              <a:rPr lang="es-CL" sz="2400" dirty="0"/>
              <a:t>.</a:t>
            </a:r>
            <a:r>
              <a:rPr lang="es-CL" sz="2400" dirty="0" smtClean="0"/>
              <a:t> </a:t>
            </a:r>
          </a:p>
          <a:p>
            <a:r>
              <a:rPr lang="es-CL" sz="2400" dirty="0"/>
              <a:t>T</a:t>
            </a:r>
            <a:r>
              <a:rPr lang="es-CL" sz="2400" dirty="0" smtClean="0"/>
              <a:t>ener </a:t>
            </a:r>
            <a:r>
              <a:rPr lang="es-CL" sz="2400" dirty="0"/>
              <a:t>residencia en la región a que pertenezca el distrito electoral correspondiente durante un plazo no inferior a dos años, contado hacia atrás desde el día de la elección.</a:t>
            </a:r>
          </a:p>
        </p:txBody>
      </p:sp>
    </p:spTree>
    <p:extLst>
      <p:ext uri="{BB962C8B-B14F-4D97-AF65-F5344CB8AC3E}">
        <p14:creationId xmlns:p14="http://schemas.microsoft.com/office/powerpoint/2010/main" val="163287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941168"/>
            <a:ext cx="7766248" cy="1143000"/>
          </a:xfrm>
        </p:spPr>
        <p:txBody>
          <a:bodyPr/>
          <a:lstStyle/>
          <a:p>
            <a:r>
              <a:rPr lang="es-CL" dirty="0" smtClean="0"/>
              <a:t>Ciudadanía y </a:t>
            </a:r>
            <a:r>
              <a:rPr lang="es-CL" dirty="0" err="1" smtClean="0"/>
              <a:t>D°</a:t>
            </a:r>
            <a:r>
              <a:rPr lang="es-CL" dirty="0" smtClean="0"/>
              <a:t> a sufragio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416824" cy="4137640"/>
          </a:xfrm>
        </p:spPr>
        <p:txBody>
          <a:bodyPr/>
          <a:lstStyle/>
          <a:p>
            <a:pPr lvl="1"/>
            <a:r>
              <a:rPr lang="es-CL" dirty="0" smtClean="0"/>
              <a:t>Ciudadanía: Calidad por la cual se obtiene derecho a sufragio, derecho a  optar cargos de elección popular, públicos.</a:t>
            </a:r>
          </a:p>
          <a:p>
            <a:pPr lvl="2"/>
            <a:r>
              <a:rPr lang="es-CL" sz="2000" dirty="0" smtClean="0"/>
              <a:t>Requiere mayoría de edad y no condena por pena aflictiva </a:t>
            </a:r>
          </a:p>
          <a:p>
            <a:pPr lvl="2"/>
            <a:r>
              <a:rPr lang="es-CL" sz="2000" dirty="0" smtClean="0"/>
              <a:t>Se pierde por no ser chileno, ser condenado por pena aflictiva, terrorista o de narcotráfico.</a:t>
            </a:r>
          </a:p>
          <a:p>
            <a:pPr lvl="1"/>
            <a:r>
              <a:rPr lang="es-CL" dirty="0" smtClean="0"/>
              <a:t>  </a:t>
            </a:r>
            <a:r>
              <a:rPr lang="es-CL" dirty="0" err="1" smtClean="0"/>
              <a:t>D°</a:t>
            </a:r>
            <a:r>
              <a:rPr lang="es-CL" dirty="0" smtClean="0"/>
              <a:t> a Sufragio: Derecho a votar.</a:t>
            </a:r>
          </a:p>
          <a:p>
            <a:pPr lvl="2"/>
            <a:r>
              <a:rPr lang="es-CL" sz="2000" dirty="0" smtClean="0"/>
              <a:t>Es posible tener este derecho sin ser chileno, es decir, extranjero +5 años avecindado en chile y que cumplan los requisitos del art. 13 CPR</a:t>
            </a:r>
          </a:p>
          <a:p>
            <a:pPr lvl="2"/>
            <a:endParaRPr lang="es-CL" dirty="0" smtClean="0"/>
          </a:p>
          <a:p>
            <a:pPr lvl="1"/>
            <a:endParaRPr lang="es-CL" dirty="0" smtClean="0"/>
          </a:p>
          <a:p>
            <a:pPr lvl="1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654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Duración en el Cargo.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Cada 4 años, la Cámara se renovara en su totalidad.</a:t>
            </a:r>
            <a:endParaRPr lang="es-CL" sz="3600" dirty="0"/>
          </a:p>
        </p:txBody>
      </p:sp>
    </p:spTree>
    <p:extLst>
      <p:ext uri="{BB962C8B-B14F-4D97-AF65-F5344CB8AC3E}">
        <p14:creationId xmlns:p14="http://schemas.microsoft.com/office/powerpoint/2010/main" val="28312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3688" y="5157192"/>
            <a:ext cx="6512511" cy="1143000"/>
          </a:xfrm>
        </p:spPr>
        <p:txBody>
          <a:bodyPr/>
          <a:lstStyle/>
          <a:p>
            <a:r>
              <a:rPr lang="es-CL" dirty="0" smtClean="0"/>
              <a:t>SENADO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776864" cy="4425672"/>
          </a:xfrm>
        </p:spPr>
        <p:txBody>
          <a:bodyPr>
            <a:noAutofit/>
          </a:bodyPr>
          <a:lstStyle/>
          <a:p>
            <a:r>
              <a:rPr lang="es-CL" sz="2800" dirty="0" smtClean="0"/>
              <a:t>Art. 49:</a:t>
            </a:r>
            <a:r>
              <a:rPr lang="es-CL" sz="2800" dirty="0"/>
              <a:t>El Senado se compone de miembros elegidos en votación directa por circunscripciones senatoriales, en consideración a las regiones del país, cada una de las cuales constituirá, a lo menos, una circunscripción. La ley orgánica constitucional respectiva determinará el número de Senadores, las circunscripciones senatoriales y la forma de su elección.</a:t>
            </a:r>
            <a:r>
              <a:rPr lang="es-CL" sz="2400" dirty="0"/>
              <a:t/>
            </a:r>
            <a:br>
              <a:rPr lang="es-CL" sz="2400" dirty="0"/>
            </a:br>
            <a:r>
              <a:rPr lang="es-CL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759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4281656"/>
          </a:xfrm>
        </p:spPr>
        <p:txBody>
          <a:bodyPr>
            <a:normAutofit/>
          </a:bodyPr>
          <a:lstStyle/>
          <a:p>
            <a:r>
              <a:rPr lang="es-CL" dirty="0" smtClean="0"/>
              <a:t>El </a:t>
            </a:r>
            <a:r>
              <a:rPr lang="es-CL" dirty="0"/>
              <a:t>sistema reformado establece 15 circunscripciones, que eligen distinta cantidad de representantes</a:t>
            </a:r>
            <a:r>
              <a:rPr lang="es-CL" dirty="0" smtClean="0"/>
              <a:t>:</a:t>
            </a:r>
          </a:p>
          <a:p>
            <a:r>
              <a:rPr lang="es-CL" dirty="0" smtClean="0"/>
              <a:t>Cinco </a:t>
            </a:r>
            <a:r>
              <a:rPr lang="es-CL" dirty="0"/>
              <a:t>circunscripciones eligen dos Senadores cada </a:t>
            </a:r>
            <a:r>
              <a:rPr lang="es-CL" dirty="0" smtClean="0"/>
              <a:t>una, </a:t>
            </a:r>
            <a:r>
              <a:rPr lang="es-CL" dirty="0"/>
              <a:t>cinco circunscripciones eligen a tres Senadores cada una, y las restantes cinco elegirán a cinco </a:t>
            </a:r>
            <a:r>
              <a:rPr lang="es-CL" dirty="0" smtClean="0"/>
              <a:t>Senadores</a:t>
            </a:r>
            <a:r>
              <a:rPr lang="es-CL" dirty="0"/>
              <a:t> </a:t>
            </a:r>
            <a:r>
              <a:rPr lang="es-CL" dirty="0" smtClean="0"/>
              <a:t>(10+15+25).</a:t>
            </a:r>
            <a:endParaRPr lang="es-CL" dirty="0"/>
          </a:p>
          <a:p>
            <a:r>
              <a:rPr lang="es-CL" dirty="0" smtClean="0"/>
              <a:t> En </a:t>
            </a:r>
            <a:r>
              <a:rPr lang="es-CL" dirty="0"/>
              <a:t>la actualidad, y hasta 2022, el Senado está compuesto </a:t>
            </a:r>
            <a:r>
              <a:rPr lang="es-CL" dirty="0" smtClean="0"/>
              <a:t>por: ¿Cuántos Senadores?</a:t>
            </a:r>
          </a:p>
          <a:p>
            <a:pPr lvl="1"/>
            <a:r>
              <a:rPr lang="es-CL" dirty="0" smtClean="0"/>
              <a:t>43 </a:t>
            </a:r>
            <a:r>
              <a:rPr lang="es-CL" dirty="0"/>
              <a:t>Senadores elegidos democráticamente. </a:t>
            </a:r>
            <a:endParaRPr lang="es-CL" dirty="0" smtClean="0"/>
          </a:p>
          <a:p>
            <a:pPr lvl="1"/>
            <a:r>
              <a:rPr lang="es-CL" dirty="0" smtClean="0"/>
              <a:t>La </a:t>
            </a:r>
            <a:r>
              <a:rPr lang="es-CL" dirty="0">
                <a:hlinkClick r:id="rId2"/>
              </a:rPr>
              <a:t>Ley Nº 20.840</a:t>
            </a:r>
            <a:r>
              <a:rPr lang="es-CL" dirty="0"/>
              <a:t> establece que habrá 50 Senadores, número que se completará en las elecciones de 2021. 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051720" y="5301208"/>
            <a:ext cx="6512511" cy="1143000"/>
          </a:xfrm>
        </p:spPr>
        <p:txBody>
          <a:bodyPr/>
          <a:lstStyle/>
          <a:p>
            <a:r>
              <a:rPr lang="es-CL" dirty="0" smtClean="0"/>
              <a:t>Regulación Orgánica.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0552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Requisitos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 smtClean="0"/>
              <a:t>Art. 50:  Par ser senador se requiere</a:t>
            </a:r>
          </a:p>
          <a:p>
            <a:pPr lvl="1"/>
            <a:r>
              <a:rPr lang="es-CL" dirty="0" smtClean="0"/>
              <a:t>Ciudadano con derecho a Sufragio</a:t>
            </a:r>
          </a:p>
          <a:p>
            <a:pPr lvl="1"/>
            <a:r>
              <a:rPr lang="es-CL" dirty="0" smtClean="0"/>
              <a:t>Haber cursado </a:t>
            </a:r>
            <a:r>
              <a:rPr lang="es-CL" dirty="0"/>
              <a:t>l</a:t>
            </a:r>
            <a:r>
              <a:rPr lang="es-CL" dirty="0" smtClean="0"/>
              <a:t>a enseñanza media o equivalente.</a:t>
            </a:r>
          </a:p>
          <a:p>
            <a:pPr lvl="1"/>
            <a:r>
              <a:rPr lang="es-CL" dirty="0" smtClean="0"/>
              <a:t>Tener cumplido 35 años de edad el día de la elección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17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 smtClean="0"/>
              <a:t>Duran 8 años en el cargo, renovándose de manera alternada cada 4 años.</a:t>
            </a:r>
          </a:p>
          <a:p>
            <a:r>
              <a:rPr lang="es-CL" dirty="0" smtClean="0"/>
              <a:t>El </a:t>
            </a:r>
            <a:r>
              <a:rPr lang="es-CL" dirty="0"/>
              <a:t>Senado se renueva alternativamente según el número de regiones, sean pares o impares. El año 2017 se renovaron las regiones impares y en 2021 lo harán las pares más la Región Metropolitana.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Duración en el Cargo.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2209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Introducción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 smtClean="0"/>
              <a:t>El Congreso Nacional conforma el Poder Legislativo en la República de Chile y esta compuesto por 2 cámaras:</a:t>
            </a:r>
          </a:p>
          <a:p>
            <a:pPr marL="45720" indent="0">
              <a:buNone/>
            </a:pPr>
            <a:endParaRPr lang="es-CL" dirty="0" smtClean="0"/>
          </a:p>
          <a:p>
            <a:r>
              <a:rPr lang="es-CL" dirty="0" smtClean="0"/>
              <a:t>Cámara de Diputados.</a:t>
            </a:r>
          </a:p>
          <a:p>
            <a:endParaRPr lang="es-CL" dirty="0" smtClean="0"/>
          </a:p>
          <a:p>
            <a:r>
              <a:rPr lang="es-CL" dirty="0" smtClean="0"/>
              <a:t>Senado.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6630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67744" y="4869160"/>
            <a:ext cx="6512511" cy="1143000"/>
          </a:xfrm>
        </p:spPr>
        <p:txBody>
          <a:bodyPr/>
          <a:lstStyle/>
          <a:p>
            <a:r>
              <a:rPr lang="es-CL" dirty="0" smtClean="0"/>
              <a:t>REGLAS COMUNES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24936" cy="4065632"/>
          </a:xfrm>
        </p:spPr>
        <p:txBody>
          <a:bodyPr/>
          <a:lstStyle/>
          <a:p>
            <a:r>
              <a:rPr lang="es-CL" dirty="0" smtClean="0"/>
              <a:t>1) Privilegios parlamentarios (61 y 62).</a:t>
            </a:r>
          </a:p>
          <a:p>
            <a:pPr lvl="1"/>
            <a:r>
              <a:rPr lang="es-CL" dirty="0" smtClean="0"/>
              <a:t>Fuero parlamentario: beneficio procesal por el cual no puede ser procesado o privado instantáneamente de su libertad sin que exista antes un pronunciamiento de una C.A. </a:t>
            </a:r>
            <a:r>
              <a:rPr lang="es-CL" b="1" i="1" u="sng" dirty="0" smtClean="0"/>
              <a:t>Excepción</a:t>
            </a:r>
            <a:r>
              <a:rPr lang="es-CL" dirty="0" smtClean="0"/>
              <a:t> delito flagrante. </a:t>
            </a:r>
            <a:r>
              <a:rPr lang="es-CL" b="1" i="1" u="sng" dirty="0" smtClean="0"/>
              <a:t>Razón</a:t>
            </a:r>
            <a:r>
              <a:rPr lang="es-CL" dirty="0" smtClean="0"/>
              <a:t>: evitar la alteración de la composición de la cámara con la mera acción judicial.</a:t>
            </a:r>
          </a:p>
          <a:p>
            <a:pPr lvl="1"/>
            <a:r>
              <a:rPr lang="es-CL" dirty="0" smtClean="0"/>
              <a:t>Inviolabilidad parlamentaria: excepción a la igualdad ante la ley. Los parlamentarios son inviolables en sus opiniones y votos en sesiones de sala como en las comisiones. </a:t>
            </a:r>
            <a:endParaRPr lang="es-CL" dirty="0"/>
          </a:p>
          <a:p>
            <a:pPr lvl="1"/>
            <a:r>
              <a:rPr lang="es-CL" dirty="0" smtClean="0"/>
              <a:t>Dieta parlamentaria: un pago equivalente a un Ministro de Estado.</a:t>
            </a:r>
          </a:p>
          <a:p>
            <a:pPr marL="365760" lvl="1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321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3993624"/>
          </a:xfrm>
        </p:spPr>
        <p:txBody>
          <a:bodyPr/>
          <a:lstStyle/>
          <a:p>
            <a:r>
              <a:rPr lang="es-CL" dirty="0" smtClean="0"/>
              <a:t>2) Incompatibilidades (58 y 59)</a:t>
            </a:r>
          </a:p>
          <a:p>
            <a:pPr lvl="1"/>
            <a:r>
              <a:rPr lang="es-CL" dirty="0" smtClean="0"/>
              <a:t>Son incompatibles los cargos de senador y diputado, entre sí y con todo empleo o comisión remunerada del Fisco, municipalidades, entidades autónomas, semifiscales o empresas del Estado o con participación del Estado.</a:t>
            </a:r>
          </a:p>
          <a:p>
            <a:pPr lvl="1"/>
            <a:r>
              <a:rPr lang="es-CL" dirty="0" smtClean="0"/>
              <a:t>Solo pueden asumir tales empleos a los 6 meses del término de su mandato.</a:t>
            </a:r>
          </a:p>
          <a:p>
            <a:pPr lvl="1"/>
            <a:r>
              <a:rPr lang="es-CL" b="1" i="1" u="sng" dirty="0" smtClean="0"/>
              <a:t>Excepción: </a:t>
            </a:r>
            <a:r>
              <a:rPr lang="es-CL" dirty="0" smtClean="0"/>
              <a:t>empleos relativos a la docencia.</a:t>
            </a:r>
            <a:endParaRPr lang="es-CL" b="1" i="1" u="sng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123728" y="5085184"/>
            <a:ext cx="6512511" cy="1143000"/>
          </a:xfrm>
        </p:spPr>
        <p:txBody>
          <a:bodyPr/>
          <a:lstStyle/>
          <a:p>
            <a:r>
              <a:rPr lang="es-CL" dirty="0" smtClean="0"/>
              <a:t>REGLAS COMUNES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815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323528" y="548680"/>
            <a:ext cx="8568952" cy="5112568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/>
              <a:t>3) Cesación del cargo (60) Conoce el TC. Se pierde el cargo si:</a:t>
            </a:r>
          </a:p>
          <a:p>
            <a:pPr lvl="1"/>
            <a:r>
              <a:rPr lang="es-CL" dirty="0" smtClean="0"/>
              <a:t>Celebrar </a:t>
            </a:r>
            <a:r>
              <a:rPr lang="es-CL" dirty="0"/>
              <a:t>contratos con el Estado, actuar en juicios contra el Fisco o como director de banco o de alguna sociedad anónima. </a:t>
            </a:r>
            <a:endParaRPr lang="es-CL" dirty="0" smtClean="0"/>
          </a:p>
          <a:p>
            <a:pPr lvl="1"/>
            <a:r>
              <a:rPr lang="es-CL" dirty="0" smtClean="0"/>
              <a:t>Ausentarse </a:t>
            </a:r>
            <a:r>
              <a:rPr lang="es-CL" dirty="0"/>
              <a:t>del país por más de 30 días sin permiso de la cámara a que pertenezca. </a:t>
            </a:r>
            <a:endParaRPr lang="es-CL" dirty="0" smtClean="0"/>
          </a:p>
          <a:p>
            <a:pPr lvl="1"/>
            <a:r>
              <a:rPr lang="es-CL" dirty="0" smtClean="0"/>
              <a:t> </a:t>
            </a:r>
            <a:r>
              <a:rPr lang="es-CL" dirty="0"/>
              <a:t>Ejercitar cualquier influencia ante las autoridades administrativas o judiciales a favor o en representación del empleador o de los trabajadores en negociaciones o conflictos laborales. </a:t>
            </a:r>
            <a:endParaRPr lang="es-CL" dirty="0" smtClean="0"/>
          </a:p>
          <a:p>
            <a:pPr lvl="1"/>
            <a:r>
              <a:rPr lang="es-CL" dirty="0" smtClean="0"/>
              <a:t>Intervenir </a:t>
            </a:r>
            <a:r>
              <a:rPr lang="es-CL" dirty="0"/>
              <a:t>en actividades estudiantiles, con el objeto de atentar contra el normal desenvolvimiento de este tipo de actividades. • Actuar como abogado en cualquier juicio. </a:t>
            </a:r>
            <a:endParaRPr lang="es-CL" dirty="0" smtClean="0"/>
          </a:p>
          <a:p>
            <a:pPr lvl="1"/>
            <a:r>
              <a:rPr lang="es-CL" dirty="0" smtClean="0"/>
              <a:t>Incitar </a:t>
            </a:r>
            <a:r>
              <a:rPr lang="es-CL" dirty="0"/>
              <a:t>de palabra o por escrito a la alteración del orden público. </a:t>
            </a:r>
            <a:endParaRPr lang="es-CL" dirty="0" smtClean="0"/>
          </a:p>
          <a:p>
            <a:pPr lvl="1"/>
            <a:r>
              <a:rPr lang="es-CL" dirty="0" smtClean="0"/>
              <a:t>Comprometer </a:t>
            </a:r>
            <a:r>
              <a:rPr lang="es-CL" dirty="0"/>
              <a:t>gravemente el honor o la seguridad de la nación. </a:t>
            </a:r>
            <a:r>
              <a:rPr lang="es-CL" dirty="0" smtClean="0"/>
              <a:t>•</a:t>
            </a:r>
          </a:p>
          <a:p>
            <a:pPr lvl="1"/>
            <a:r>
              <a:rPr lang="es-CL" dirty="0" smtClean="0"/>
              <a:t> </a:t>
            </a:r>
            <a:r>
              <a:rPr lang="es-CL" dirty="0"/>
              <a:t>Infringir gravemente las normas sobre transparencia, límite y control del gasto electoral. </a:t>
            </a:r>
            <a:endParaRPr lang="es-CL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123728" y="5445224"/>
            <a:ext cx="6512511" cy="1143000"/>
          </a:xfrm>
        </p:spPr>
        <p:txBody>
          <a:bodyPr/>
          <a:lstStyle/>
          <a:p>
            <a:r>
              <a:rPr lang="es-CL" dirty="0" smtClean="0"/>
              <a:t>REGLAS COMUNES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911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5301208"/>
            <a:ext cx="6512511" cy="1143000"/>
          </a:xfrm>
        </p:spPr>
        <p:txBody>
          <a:bodyPr/>
          <a:lstStyle/>
          <a:p>
            <a:r>
              <a:rPr lang="es-CL" dirty="0"/>
              <a:t>REGLAS COMUNES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424936" cy="5112568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4) Vacantes:</a:t>
            </a:r>
          </a:p>
          <a:p>
            <a:pPr lvl="1"/>
            <a:r>
              <a:rPr lang="es-CL" dirty="0"/>
              <a:t>La Constitución establece que las vacantes (por muerte, incapacidad o inhabilidad) de diputados o senadores </a:t>
            </a:r>
            <a:r>
              <a:rPr lang="es-CL" dirty="0" smtClean="0"/>
              <a:t>elegidos </a:t>
            </a:r>
            <a:r>
              <a:rPr lang="es-CL" dirty="0"/>
              <a:t>por votación directa se llenan con una persona designada por el partido político al que pertenecía el parlamentario que cesó en el cargo. </a:t>
            </a:r>
            <a:endParaRPr lang="es-CL" dirty="0" smtClean="0"/>
          </a:p>
          <a:p>
            <a:pPr lvl="1"/>
            <a:r>
              <a:rPr lang="es-CL" dirty="0" smtClean="0"/>
              <a:t>Si </a:t>
            </a:r>
            <a:r>
              <a:rPr lang="es-CL" dirty="0"/>
              <a:t>el diputado o senador que provocó la vacante tiene la calidad de independiente, no será reemplazado, a menos que haya postulado al parlamento integrando una lista en conjunto con un partido político. </a:t>
            </a:r>
            <a:endParaRPr lang="es-CL" dirty="0" smtClean="0"/>
          </a:p>
          <a:p>
            <a:pPr lvl="1"/>
            <a:r>
              <a:rPr lang="es-CL" dirty="0" smtClean="0"/>
              <a:t>En </a:t>
            </a:r>
            <a:r>
              <a:rPr lang="es-CL" dirty="0"/>
              <a:t>tal caso el </a:t>
            </a:r>
            <a:r>
              <a:rPr lang="es-CL" dirty="0" smtClean="0"/>
              <a:t>parlamentario </a:t>
            </a:r>
            <a:r>
              <a:rPr lang="es-CL" dirty="0"/>
              <a:t>independiente debe designar, en su declaración de candidatura, un partido de la lista para que elija a su eventual reemplazante. </a:t>
            </a:r>
            <a:endParaRPr lang="es-CL" dirty="0" smtClean="0"/>
          </a:p>
          <a:p>
            <a:pPr lvl="1"/>
            <a:r>
              <a:rPr lang="es-CL" dirty="0" smtClean="0"/>
              <a:t>El </a:t>
            </a:r>
            <a:r>
              <a:rPr lang="es-CL" dirty="0"/>
              <a:t>nuevo diputado o senador durará en el cargo el tiempo que le falte al anterior para completar su período y no se harán elecciones complementarias.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3543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DATO CURIOSO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 smtClean="0"/>
              <a:t>Aun cuando nuestro órgano legislativo se llama «CONGRESO» llamamos a los miembros del mismo «parlamentarios» en vez de «congresistas».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8021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Objetivos Generales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 smtClean="0"/>
              <a:t>Ejercer la representación de la ciudadanía.</a:t>
            </a:r>
          </a:p>
          <a:p>
            <a:r>
              <a:rPr lang="es-CL" dirty="0" smtClean="0"/>
              <a:t>Concurrir a la formación de las leyes con el Presidente de la Republica.</a:t>
            </a:r>
          </a:p>
          <a:p>
            <a:r>
              <a:rPr lang="es-CL" dirty="0" smtClean="0"/>
              <a:t>Fiscalizar los actos de gobierno.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8302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372168"/>
            <a:ext cx="8568951" cy="1143000"/>
          </a:xfrm>
        </p:spPr>
        <p:txBody>
          <a:bodyPr/>
          <a:lstStyle/>
          <a:p>
            <a:r>
              <a:rPr lang="es-CL" dirty="0" smtClean="0"/>
              <a:t>Atribuciones EXCLUSIVAS del </a:t>
            </a:r>
            <a:br>
              <a:rPr lang="es-CL" dirty="0" smtClean="0"/>
            </a:br>
            <a:r>
              <a:rPr lang="es-CL" dirty="0" smtClean="0"/>
              <a:t>Congreso Nacional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 smtClean="0"/>
              <a:t>Las 3 atribuciones exclusivas son:</a:t>
            </a:r>
          </a:p>
          <a:p>
            <a:r>
              <a:rPr lang="es-CL" dirty="0" smtClean="0"/>
              <a:t>1) Aprobar o desechar los tratados internacionales que le presentare el P. de la R. antes de su ratificación. Vía tramite de ley.</a:t>
            </a:r>
          </a:p>
          <a:p>
            <a:r>
              <a:rPr lang="es-CL" dirty="0" smtClean="0"/>
              <a:t>2)Pronunciarse sobre los estados de excepción constitucional, cuando le corresponde.</a:t>
            </a:r>
          </a:p>
          <a:p>
            <a:r>
              <a:rPr lang="es-CL" dirty="0" smtClean="0"/>
              <a:t>3)Tomar conocimiento de la proclamación del P. de la R.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7505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35696" y="4869160"/>
            <a:ext cx="6512511" cy="1143000"/>
          </a:xfrm>
        </p:spPr>
        <p:txBody>
          <a:bodyPr/>
          <a:lstStyle/>
          <a:p>
            <a:r>
              <a:rPr lang="es-CL" dirty="0" smtClean="0"/>
              <a:t>Atribución N°1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3474720"/>
          </a:xfrm>
        </p:spPr>
        <p:txBody>
          <a:bodyPr/>
          <a:lstStyle/>
          <a:p>
            <a:r>
              <a:rPr lang="es-CL" dirty="0"/>
              <a:t>Aprobar o desechar los tratados internacionales que le presentare el P. de la R. antes de su </a:t>
            </a:r>
            <a:r>
              <a:rPr lang="es-CL" dirty="0" smtClean="0"/>
              <a:t>ratificación. (54 N°1 CPR)</a:t>
            </a:r>
          </a:p>
          <a:p>
            <a:pPr lvl="1"/>
            <a:r>
              <a:rPr lang="es-CL" dirty="0" smtClean="0"/>
              <a:t>Íntimamente ligado al 32 n°15 de la CPR.</a:t>
            </a:r>
          </a:p>
          <a:p>
            <a:pPr lvl="1"/>
            <a:r>
              <a:rPr lang="es-CL" dirty="0" smtClean="0"/>
              <a:t>De gran relevancia dado que es la aceptación del </a:t>
            </a:r>
            <a:r>
              <a:rPr lang="es-CL" dirty="0" err="1" smtClean="0"/>
              <a:t>D°</a:t>
            </a:r>
            <a:r>
              <a:rPr lang="es-CL" dirty="0" smtClean="0"/>
              <a:t> Internacional Publico de manera expresa a nuestra legislación o nuestras obligaciones como </a:t>
            </a:r>
            <a:r>
              <a:rPr lang="es-CL" dirty="0" err="1" smtClean="0"/>
              <a:t>E°</a:t>
            </a:r>
            <a:r>
              <a:rPr lang="es-CL" dirty="0" smtClean="0"/>
              <a:t> y nación.</a:t>
            </a:r>
          </a:p>
          <a:p>
            <a:pPr lvl="1"/>
            <a:r>
              <a:rPr lang="es-CL" dirty="0" smtClean="0"/>
              <a:t>En cualquier caso, se tiene el art.5 inc.2°.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4070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9712" y="5085184"/>
            <a:ext cx="6512511" cy="1143000"/>
          </a:xfrm>
        </p:spPr>
        <p:txBody>
          <a:bodyPr/>
          <a:lstStyle/>
          <a:p>
            <a:r>
              <a:rPr lang="es-CL" dirty="0" smtClean="0"/>
              <a:t>Atribución N°2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533456" cy="4713704"/>
          </a:xfrm>
        </p:spPr>
        <p:txBody>
          <a:bodyPr/>
          <a:lstStyle/>
          <a:p>
            <a:r>
              <a:rPr lang="es-CL" dirty="0" smtClean="0"/>
              <a:t>Pronunciarse sobre los estados de excepción constitucional, cuando le corresponde (54 n°2CPR).</a:t>
            </a:r>
          </a:p>
          <a:p>
            <a:pPr lvl="1"/>
            <a:r>
              <a:rPr lang="es-CL" dirty="0" smtClean="0"/>
              <a:t>Ligado al 40 Inc.2°CPR.</a:t>
            </a:r>
          </a:p>
          <a:p>
            <a:pPr lvl="1"/>
            <a:r>
              <a:rPr lang="es-CL" dirty="0" smtClean="0"/>
              <a:t>Se da en todos estos estados, tanto en el de asamblea, de sitio, de catástrofe como de emergencia (40, 41 y 42CPR).</a:t>
            </a:r>
          </a:p>
          <a:p>
            <a:pPr lvl="1"/>
            <a:r>
              <a:rPr lang="es-CL" dirty="0" smtClean="0"/>
              <a:t>Con acuerdo en el de sitio o de asamblea.</a:t>
            </a:r>
          </a:p>
          <a:p>
            <a:pPr lvl="1"/>
            <a:r>
              <a:rPr lang="es-CL" dirty="0" smtClean="0"/>
              <a:t>Dejar sin efecto el estado de catástrofe pasado 180 días o su autorización si será por más de 1 año.</a:t>
            </a:r>
          </a:p>
          <a:p>
            <a:pPr lvl="1"/>
            <a:r>
              <a:rPr lang="es-CL" dirty="0" smtClean="0"/>
              <a:t>Autorización para las prorrogas  en el estado de emergencia.</a:t>
            </a:r>
          </a:p>
          <a:p>
            <a:pPr lvl="1"/>
            <a:endParaRPr lang="es-CL" dirty="0" smtClean="0"/>
          </a:p>
          <a:p>
            <a:pPr lvl="1"/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933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Atribución N°3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/>
              <a:t>Tomar conocimiento de la proclamación del P. de la R.</a:t>
            </a:r>
          </a:p>
          <a:p>
            <a:pPr lvl="1"/>
            <a:r>
              <a:rPr lang="es-CL" dirty="0" smtClean="0"/>
              <a:t>No se encuentra expresamente regulado en el art. 54 CPR.</a:t>
            </a:r>
          </a:p>
          <a:p>
            <a:pPr marL="365760" lvl="1" indent="0">
              <a:buNone/>
            </a:pPr>
            <a:r>
              <a:rPr lang="es-CL" dirty="0" smtClean="0"/>
              <a:t>Pregunta ¿Dónde esta regulado?</a:t>
            </a:r>
          </a:p>
          <a:p>
            <a:pPr marL="365760" lvl="1" indent="0">
              <a:buNone/>
            </a:pPr>
            <a:endParaRPr lang="es-CL" dirty="0" smtClean="0"/>
          </a:p>
          <a:p>
            <a:pPr lvl="1"/>
            <a:r>
              <a:rPr lang="es-CL" dirty="0" smtClean="0"/>
              <a:t>Regulado en el art. 27 inc.3°CPR, sobre la elección del P. de la R.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2132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20688"/>
            <a:ext cx="7416824" cy="4320480"/>
          </a:xfrm>
        </p:spPr>
        <p:txBody>
          <a:bodyPr/>
          <a:lstStyle/>
          <a:p>
            <a:pPr algn="ctr"/>
            <a:r>
              <a:rPr lang="es-CL" dirty="0" smtClean="0"/>
              <a:t>Regulación </a:t>
            </a:r>
            <a:r>
              <a:rPr lang="es-CL" dirty="0" err="1" smtClean="0"/>
              <a:t>Organica</a:t>
            </a:r>
            <a:r>
              <a:rPr lang="es-CL" dirty="0" smtClean="0"/>
              <a:t> de:</a:t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-</a:t>
            </a:r>
            <a:r>
              <a:rPr lang="es-CL" dirty="0" err="1" smtClean="0"/>
              <a:t>Camara</a:t>
            </a:r>
            <a:r>
              <a:rPr lang="es-CL" dirty="0" smtClean="0"/>
              <a:t> de Diputados</a:t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-Senado</a:t>
            </a:r>
            <a:br>
              <a:rPr lang="es-CL" dirty="0" smtClean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0341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174</TotalTime>
  <Words>1417</Words>
  <Application>Microsoft Office PowerPoint</Application>
  <PresentationFormat>Presentación en pantalla (4:3)</PresentationFormat>
  <Paragraphs>110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Transmisión de listas</vt:lpstr>
      <vt:lpstr>EL CONGRESO NACIONAL</vt:lpstr>
      <vt:lpstr>Introducción</vt:lpstr>
      <vt:lpstr>DATO CURIOSO</vt:lpstr>
      <vt:lpstr>Objetivos Generales</vt:lpstr>
      <vt:lpstr>Atribuciones EXCLUSIVAS del  Congreso Nacional</vt:lpstr>
      <vt:lpstr>Atribución N°1</vt:lpstr>
      <vt:lpstr>Atribución N°2</vt:lpstr>
      <vt:lpstr>Atribución N°3</vt:lpstr>
      <vt:lpstr>Regulación Organica de:  -Camara de Diputados  -Senado </vt:lpstr>
      <vt:lpstr>Antecedentes Preliminares</vt:lpstr>
      <vt:lpstr>CAMARA DE DIPUTADOS</vt:lpstr>
      <vt:lpstr>Regulación Orgánica.</vt:lpstr>
      <vt:lpstr>Requisitos</vt:lpstr>
      <vt:lpstr>Ciudadanía y D° a sufragio</vt:lpstr>
      <vt:lpstr>Duración en el Cargo.</vt:lpstr>
      <vt:lpstr>SENADO</vt:lpstr>
      <vt:lpstr>Regulación Orgánica.</vt:lpstr>
      <vt:lpstr>Requisitos</vt:lpstr>
      <vt:lpstr>Duración en el Cargo.</vt:lpstr>
      <vt:lpstr>REGLAS COMUNES</vt:lpstr>
      <vt:lpstr>REGLAS COMUNES</vt:lpstr>
      <vt:lpstr>REGLAS COMUNES</vt:lpstr>
      <vt:lpstr>REGLAS COMUNES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CONGRESO NACIONAL</dc:title>
  <dc:creator>Ignacio</dc:creator>
  <cp:lastModifiedBy>Ignacio</cp:lastModifiedBy>
  <cp:revision>14</cp:revision>
  <dcterms:created xsi:type="dcterms:W3CDTF">2018-11-14T02:23:46Z</dcterms:created>
  <dcterms:modified xsi:type="dcterms:W3CDTF">2018-11-14T05:18:18Z</dcterms:modified>
</cp:coreProperties>
</file>