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sldIdLst>
    <p:sldId id="256" r:id="rId2"/>
    <p:sldId id="257" r:id="rId3"/>
    <p:sldId id="258" r:id="rId4"/>
    <p:sldId id="280" r:id="rId5"/>
    <p:sldId id="277" r:id="rId6"/>
    <p:sldId id="278" r:id="rId7"/>
    <p:sldId id="259" r:id="rId8"/>
    <p:sldId id="260" r:id="rId9"/>
    <p:sldId id="261" r:id="rId10"/>
    <p:sldId id="276" r:id="rId11"/>
    <p:sldId id="274" r:id="rId12"/>
    <p:sldId id="279" r:id="rId13"/>
    <p:sldId id="262" r:id="rId14"/>
    <p:sldId id="264" r:id="rId15"/>
    <p:sldId id="265" r:id="rId16"/>
    <p:sldId id="266" r:id="rId17"/>
    <p:sldId id="281" r:id="rId18"/>
    <p:sldId id="267" r:id="rId19"/>
    <p:sldId id="268" r:id="rId20"/>
    <p:sldId id="269" r:id="rId21"/>
    <p:sldId id="270" r:id="rId22"/>
    <p:sldId id="271" r:id="rId23"/>
    <p:sldId id="272" r:id="rId24"/>
    <p:sldId id="273" r:id="rId25"/>
    <p:sldId id="282" r:id="rId26"/>
    <p:sldId id="283" r:id="rId27"/>
    <p:sldId id="284" r:id="rId28"/>
    <p:sldId id="288" r:id="rId29"/>
    <p:sldId id="289" r:id="rId30"/>
    <p:sldId id="285" r:id="rId31"/>
    <p:sldId id="263" r:id="rId32"/>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336"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A0C8F6-D8B5-4B91-A979-A4D09610E36D}" type="datetimeFigureOut">
              <a:rPr lang="es-CL" smtClean="0"/>
              <a:t>30-10-2018</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F3D14-777D-4D19-BFA2-9EC0E1B47CC1}" type="slidenum">
              <a:rPr lang="es-CL" smtClean="0"/>
              <a:t>‹Nº›</a:t>
            </a:fld>
            <a:endParaRPr lang="es-CL"/>
          </a:p>
        </p:txBody>
      </p:sp>
    </p:spTree>
    <p:extLst>
      <p:ext uri="{BB962C8B-B14F-4D97-AF65-F5344CB8AC3E}">
        <p14:creationId xmlns:p14="http://schemas.microsoft.com/office/powerpoint/2010/main" val="108155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59F3D14-777D-4D19-BFA2-9EC0E1B47CC1}" type="slidenum">
              <a:rPr lang="es-CL" smtClean="0"/>
              <a:t>14</a:t>
            </a:fld>
            <a:endParaRPr lang="es-CL"/>
          </a:p>
        </p:txBody>
      </p:sp>
    </p:spTree>
    <p:extLst>
      <p:ext uri="{BB962C8B-B14F-4D97-AF65-F5344CB8AC3E}">
        <p14:creationId xmlns:p14="http://schemas.microsoft.com/office/powerpoint/2010/main" val="3804650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5CD150A-E4B7-4E34-A9AF-64EF10F53618}" type="datetimeFigureOut">
              <a:rPr lang="es-CL" smtClean="0"/>
              <a:t>30-10-2018</a:t>
            </a:fld>
            <a:endParaRPr lang="es-CL"/>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F5026240-ABBD-4B01-9D9F-B1A1D8974E3D}" type="slidenum">
              <a:rPr lang="es-CL" smtClean="0"/>
              <a:t>‹Nº›</a:t>
            </a:fld>
            <a:endParaRPr lang="es-CL"/>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s-CL"/>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5CD150A-E4B7-4E34-A9AF-64EF10F53618}" type="datetimeFigureOut">
              <a:rPr lang="es-CL" smtClean="0"/>
              <a:t>30-10-2018</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026240-ABBD-4B01-9D9F-B1A1D8974E3D}"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5CD150A-E4B7-4E34-A9AF-64EF10F53618}" type="datetimeFigureOut">
              <a:rPr lang="es-CL" smtClean="0"/>
              <a:t>30-10-2018</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5026240-ABBD-4B01-9D9F-B1A1D8974E3D}"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5CD150A-E4B7-4E34-A9AF-64EF10F53618}" type="datetimeFigureOut">
              <a:rPr lang="es-CL" smtClean="0"/>
              <a:t>30-10-2018</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F5026240-ABBD-4B01-9D9F-B1A1D8974E3D}" type="slidenum">
              <a:rPr lang="es-CL" smtClean="0"/>
              <a:t>‹Nº›</a:t>
            </a:fld>
            <a:endParaRPr lang="es-CL"/>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A5CD150A-E4B7-4E34-A9AF-64EF10F53618}" type="datetimeFigureOut">
              <a:rPr lang="es-CL" smtClean="0"/>
              <a:t>30-10-2018</a:t>
            </a:fld>
            <a:endParaRPr lang="es-CL"/>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F5026240-ABBD-4B01-9D9F-B1A1D8974E3D}" type="slidenum">
              <a:rPr lang="es-CL" smtClean="0"/>
              <a:t>‹Nº›</a:t>
            </a:fld>
            <a:endParaRPr lang="es-CL"/>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s-CL"/>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A5CD150A-E4B7-4E34-A9AF-64EF10F53618}" type="datetimeFigureOut">
              <a:rPr lang="es-CL" smtClean="0"/>
              <a:t>30-10-2018</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026240-ABBD-4B01-9D9F-B1A1D8974E3D}" type="slidenum">
              <a:rPr lang="es-CL" smtClean="0"/>
              <a:t>‹Nº›</a:t>
            </a:fld>
            <a:endParaRPr lang="es-CL"/>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A5CD150A-E4B7-4E34-A9AF-64EF10F53618}" type="datetimeFigureOut">
              <a:rPr lang="es-CL" smtClean="0"/>
              <a:t>30-10-2018</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F5026240-ABBD-4B01-9D9F-B1A1D8974E3D}" type="slidenum">
              <a:rPr lang="es-CL" smtClean="0"/>
              <a:t>‹Nº›</a:t>
            </a:fld>
            <a:endParaRPr lang="es-CL"/>
          </a:p>
        </p:txBody>
      </p:sp>
      <p:sp>
        <p:nvSpPr>
          <p:cNvPr id="10" name="Title 9"/>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5CD150A-E4B7-4E34-A9AF-64EF10F53618}" type="datetimeFigureOut">
              <a:rPr lang="es-CL" smtClean="0"/>
              <a:t>30-10-2018</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F5026240-ABBD-4B01-9D9F-B1A1D8974E3D}" type="slidenum">
              <a:rPr lang="es-CL" smtClean="0"/>
              <a:t>‹Nº›</a:t>
            </a:fld>
            <a:endParaRPr lang="es-CL"/>
          </a:p>
        </p:txBody>
      </p:sp>
      <p:sp>
        <p:nvSpPr>
          <p:cNvPr id="6" name="Title 5"/>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5CD150A-E4B7-4E34-A9AF-64EF10F53618}" type="datetimeFigureOut">
              <a:rPr lang="es-CL" smtClean="0"/>
              <a:t>30-10-2018</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F5026240-ABBD-4B01-9D9F-B1A1D8974E3D}"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5CD150A-E4B7-4E34-A9AF-64EF10F53618}" type="datetimeFigureOut">
              <a:rPr lang="es-CL" smtClean="0"/>
              <a:t>30-10-2018</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5026240-ABBD-4B01-9D9F-B1A1D8974E3D}" type="slidenum">
              <a:rPr lang="es-CL" smtClean="0"/>
              <a:t>‹Nº›</a:t>
            </a:fld>
            <a:endParaRPr lang="es-CL"/>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smtClean="0"/>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5CD150A-E4B7-4E34-A9AF-64EF10F53618}" type="datetimeFigureOut">
              <a:rPr lang="es-CL" smtClean="0"/>
              <a:t>30-10-2018</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F5026240-ABBD-4B01-9D9F-B1A1D8974E3D}" type="slidenum">
              <a:rPr lang="es-CL" smtClean="0"/>
              <a:t>‹Nº›</a:t>
            </a:fld>
            <a:endParaRPr lang="es-CL"/>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smtClean="0"/>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5CD150A-E4B7-4E34-A9AF-64EF10F53618}" type="datetimeFigureOut">
              <a:rPr lang="es-CL" smtClean="0"/>
              <a:t>30-10-2018</a:t>
            </a:fld>
            <a:endParaRPr lang="es-CL"/>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s-CL"/>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F5026240-ABBD-4B01-9D9F-B1A1D8974E3D}"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CL" dirty="0" smtClean="0"/>
              <a:t>Elección del P. de la R.</a:t>
            </a:r>
            <a:endParaRPr lang="es-CL" dirty="0"/>
          </a:p>
        </p:txBody>
      </p:sp>
      <p:sp>
        <p:nvSpPr>
          <p:cNvPr id="2" name="1 Título"/>
          <p:cNvSpPr>
            <a:spLocks noGrp="1"/>
          </p:cNvSpPr>
          <p:nvPr>
            <p:ph type="title"/>
          </p:nvPr>
        </p:nvSpPr>
        <p:spPr/>
        <p:txBody>
          <a:bodyPr/>
          <a:lstStyle/>
          <a:p>
            <a:r>
              <a:rPr lang="es-CL" dirty="0" smtClean="0"/>
              <a:t>PRESIDENTE DE LA REPUBLICA</a:t>
            </a:r>
            <a:endParaRPr lang="es-CL" dirty="0"/>
          </a:p>
        </p:txBody>
      </p:sp>
      <p:sp>
        <p:nvSpPr>
          <p:cNvPr id="4" name="3 CuadroTexto"/>
          <p:cNvSpPr txBox="1"/>
          <p:nvPr/>
        </p:nvSpPr>
        <p:spPr>
          <a:xfrm>
            <a:off x="1259632" y="4365104"/>
            <a:ext cx="4968552" cy="923330"/>
          </a:xfrm>
          <a:prstGeom prst="rect">
            <a:avLst/>
          </a:prstGeom>
          <a:noFill/>
        </p:spPr>
        <p:txBody>
          <a:bodyPr wrap="square" rtlCol="0">
            <a:spAutoFit/>
          </a:bodyPr>
          <a:lstStyle/>
          <a:p>
            <a:r>
              <a:rPr lang="es-CL" dirty="0" smtClean="0"/>
              <a:t>Profesor: Álvaro Tejos</a:t>
            </a:r>
          </a:p>
          <a:p>
            <a:r>
              <a:rPr lang="es-CL" dirty="0" smtClean="0"/>
              <a:t>Ayudante: Ignacio Díaz.</a:t>
            </a:r>
          </a:p>
          <a:p>
            <a:r>
              <a:rPr lang="es-CL" dirty="0" smtClean="0"/>
              <a:t>Cátedra: Derecho Constitucional III (Orgánico) </a:t>
            </a:r>
            <a:endParaRPr lang="es-CL" dirty="0"/>
          </a:p>
        </p:txBody>
      </p:sp>
    </p:spTree>
    <p:extLst>
      <p:ext uri="{BB962C8B-B14F-4D97-AF65-F5344CB8AC3E}">
        <p14:creationId xmlns:p14="http://schemas.microsoft.com/office/powerpoint/2010/main" val="41449779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r>
              <a:rPr lang="es-CL" sz="2800" dirty="0" smtClean="0"/>
              <a:t>¿Qué es el derecho a sufragio? Pues, el derecho a votar.</a:t>
            </a:r>
          </a:p>
          <a:p>
            <a:r>
              <a:rPr lang="es-CL" sz="2800" dirty="0" smtClean="0"/>
              <a:t>¿Es excluyente el ser ciudadano para tener este derecho?</a:t>
            </a:r>
          </a:p>
          <a:p>
            <a:r>
              <a:rPr lang="es-CL" sz="2800" dirty="0" smtClean="0"/>
              <a:t>R: Articulo 14: </a:t>
            </a:r>
            <a:r>
              <a:rPr lang="es-CL" sz="2800" dirty="0"/>
              <a:t>Los extranjeros avecindados en Chile por más de cinco años, y que cumplan con los requisitos señalados en el inciso primero del artículo 13, podrán ejercer el derecho de sufragio en los casos y formas que determine la ley.</a:t>
            </a:r>
          </a:p>
        </p:txBody>
      </p:sp>
      <p:sp>
        <p:nvSpPr>
          <p:cNvPr id="3" name="2 Título"/>
          <p:cNvSpPr>
            <a:spLocks noGrp="1"/>
          </p:cNvSpPr>
          <p:nvPr>
            <p:ph type="title"/>
          </p:nvPr>
        </p:nvSpPr>
        <p:spPr/>
        <p:txBody>
          <a:bodyPr/>
          <a:lstStyle/>
          <a:p>
            <a:r>
              <a:rPr lang="es-CL" dirty="0" smtClean="0"/>
              <a:t>Derecho a sufragio</a:t>
            </a:r>
            <a:endParaRPr lang="es-CL" dirty="0"/>
          </a:p>
        </p:txBody>
      </p:sp>
    </p:spTree>
    <p:extLst>
      <p:ext uri="{BB962C8B-B14F-4D97-AF65-F5344CB8AC3E}">
        <p14:creationId xmlns:p14="http://schemas.microsoft.com/office/powerpoint/2010/main" val="1855458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sz="3000" dirty="0"/>
              <a:t>PREGUNTA</a:t>
            </a:r>
          </a:p>
          <a:p>
            <a:r>
              <a:rPr lang="es-CL" sz="3000" dirty="0"/>
              <a:t>¿Cuándo se suspende el derecho a sufragio?</a:t>
            </a:r>
          </a:p>
          <a:p>
            <a:r>
              <a:rPr lang="es-CL" sz="3000" dirty="0"/>
              <a:t>R: Articulo 16 CPR: El interdicto demente; el “acusado” por delito de pena aflictiva </a:t>
            </a:r>
            <a:r>
              <a:rPr lang="es-CL" sz="3000" dirty="0" smtClean="0"/>
              <a:t>o </a:t>
            </a:r>
            <a:r>
              <a:rPr lang="es-CL" sz="3000" dirty="0"/>
              <a:t>ley antiterrorista; participar en organizaciones políticas contrario a los principios básicos democráticos (19, n°15 inciso 6-7°)</a:t>
            </a:r>
          </a:p>
          <a:p>
            <a:endParaRPr lang="es-CL" dirty="0"/>
          </a:p>
        </p:txBody>
      </p:sp>
      <p:sp>
        <p:nvSpPr>
          <p:cNvPr id="3" name="2 Título"/>
          <p:cNvSpPr>
            <a:spLocks noGrp="1"/>
          </p:cNvSpPr>
          <p:nvPr>
            <p:ph type="title"/>
          </p:nvPr>
        </p:nvSpPr>
        <p:spPr/>
        <p:txBody>
          <a:bodyPr/>
          <a:lstStyle/>
          <a:p>
            <a:r>
              <a:rPr lang="es-CL" dirty="0" smtClean="0"/>
              <a:t>Derecho a sufragio</a:t>
            </a:r>
            <a:endParaRPr lang="es-CL" dirty="0"/>
          </a:p>
        </p:txBody>
      </p:sp>
    </p:spTree>
    <p:extLst>
      <p:ext uri="{BB962C8B-B14F-4D97-AF65-F5344CB8AC3E}">
        <p14:creationId xmlns:p14="http://schemas.microsoft.com/office/powerpoint/2010/main" val="2029005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sz="2800" dirty="0" smtClean="0"/>
              <a:t>Los requisitos de P. de la R. difieren ligeramente de los requisitos para ser diputado (art. 48) y senador (art. 50).</a:t>
            </a:r>
          </a:p>
          <a:p>
            <a:endParaRPr lang="es-CL" dirty="0"/>
          </a:p>
          <a:p>
            <a:r>
              <a:rPr lang="es-CL" sz="3200" dirty="0" smtClean="0"/>
              <a:t>¿Cuáles son más exigentes?</a:t>
            </a:r>
          </a:p>
          <a:p>
            <a:endParaRPr lang="es-CL" dirty="0"/>
          </a:p>
          <a:p>
            <a:pPr marL="45720" indent="0">
              <a:buNone/>
            </a:pPr>
            <a:endParaRPr lang="es-CL" dirty="0"/>
          </a:p>
        </p:txBody>
      </p:sp>
      <p:sp>
        <p:nvSpPr>
          <p:cNvPr id="3" name="2 Título"/>
          <p:cNvSpPr>
            <a:spLocks noGrp="1"/>
          </p:cNvSpPr>
          <p:nvPr>
            <p:ph type="title"/>
          </p:nvPr>
        </p:nvSpPr>
        <p:spPr/>
        <p:txBody>
          <a:bodyPr/>
          <a:lstStyle/>
          <a:p>
            <a:r>
              <a:rPr lang="es-CL" dirty="0" smtClean="0"/>
              <a:t>Dato curioso</a:t>
            </a:r>
            <a:endParaRPr lang="es-C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4005064"/>
            <a:ext cx="4464496" cy="23330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5348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randombar(horizontal)">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3000"/>
                                        <p:tgtEl>
                                          <p:spTgt spid="1026"/>
                                        </p:tgtEl>
                                      </p:cBhvr>
                                    </p:animEffect>
                                    <p:anim calcmode="lin" valueType="num">
                                      <p:cBhvr>
                                        <p:cTn id="13" dur="3000" fill="hold"/>
                                        <p:tgtEl>
                                          <p:spTgt spid="1026"/>
                                        </p:tgtEl>
                                        <p:attrNameLst>
                                          <p:attrName>ppt_w</p:attrName>
                                        </p:attrNameLst>
                                      </p:cBhvr>
                                      <p:tavLst>
                                        <p:tav tm="0" fmla="#ppt_w*sin(2.5*pi*$)">
                                          <p:val>
                                            <p:fltVal val="0"/>
                                          </p:val>
                                        </p:tav>
                                        <p:tav tm="100000">
                                          <p:val>
                                            <p:fltVal val="1"/>
                                          </p:val>
                                        </p:tav>
                                      </p:tavLst>
                                    </p:anim>
                                    <p:anim calcmode="lin" valueType="num">
                                      <p:cBhvr>
                                        <p:cTn id="14" dur="3000" fill="hold"/>
                                        <p:tgtEl>
                                          <p:spTgt spid="10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sz="3600" dirty="0" smtClean="0"/>
              <a:t>¿Cuánto dura?</a:t>
            </a:r>
          </a:p>
          <a:p>
            <a:r>
              <a:rPr lang="es-CL" sz="3600" dirty="0" smtClean="0"/>
              <a:t>4 años.</a:t>
            </a:r>
          </a:p>
          <a:p>
            <a:endParaRPr lang="es-CL" sz="3600" dirty="0"/>
          </a:p>
          <a:p>
            <a:r>
              <a:rPr lang="es-CL" sz="3600" dirty="0" smtClean="0"/>
              <a:t>¿Puede ser reelegido?</a:t>
            </a:r>
          </a:p>
          <a:p>
            <a:r>
              <a:rPr lang="es-CL" sz="3600" dirty="0" smtClean="0"/>
              <a:t>No, debe esperar el periodo siguiente (No necesariamente 4 años)</a:t>
            </a:r>
          </a:p>
          <a:p>
            <a:pPr marL="45720" indent="0">
              <a:buNone/>
            </a:pPr>
            <a:endParaRPr lang="es-CL" dirty="0"/>
          </a:p>
          <a:p>
            <a:endParaRPr lang="es-CL" dirty="0"/>
          </a:p>
        </p:txBody>
      </p:sp>
      <p:sp>
        <p:nvSpPr>
          <p:cNvPr id="3" name="2 Título"/>
          <p:cNvSpPr>
            <a:spLocks noGrp="1"/>
          </p:cNvSpPr>
          <p:nvPr>
            <p:ph type="title"/>
          </p:nvPr>
        </p:nvSpPr>
        <p:spPr/>
        <p:txBody>
          <a:bodyPr/>
          <a:lstStyle/>
          <a:p>
            <a:r>
              <a:rPr lang="es-CL" dirty="0" smtClean="0"/>
              <a:t>Duración del mandato</a:t>
            </a:r>
            <a:endParaRPr lang="es-CL" dirty="0"/>
          </a:p>
        </p:txBody>
      </p:sp>
    </p:spTree>
    <p:extLst>
      <p:ext uri="{BB962C8B-B14F-4D97-AF65-F5344CB8AC3E}">
        <p14:creationId xmlns:p14="http://schemas.microsoft.com/office/powerpoint/2010/main" val="22208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5022297"/>
          </a:xfrm>
        </p:spPr>
        <p:txBody>
          <a:bodyPr>
            <a:noAutofit/>
          </a:bodyPr>
          <a:lstStyle/>
          <a:p>
            <a:r>
              <a:rPr lang="es-CL" sz="2500" dirty="0" smtClean="0"/>
              <a:t>Características:</a:t>
            </a:r>
          </a:p>
          <a:p>
            <a:pPr lvl="1"/>
            <a:r>
              <a:rPr lang="es-CL" sz="2500" dirty="0" smtClean="0"/>
              <a:t>Sistema de votación directa: cada persona vota por un candidato, no por un elector que elija al P. de la R.</a:t>
            </a:r>
          </a:p>
          <a:p>
            <a:pPr lvl="1"/>
            <a:r>
              <a:rPr lang="es-CL" sz="2500" dirty="0" smtClean="0"/>
              <a:t>Tiene doble votación: El P. de la R. requiere salir electo con la mayoría absoluta (50+1) en 1° vuelta con más de 2 candidatos, y simple mayoría en 2°.</a:t>
            </a:r>
          </a:p>
          <a:p>
            <a:pPr lvl="1"/>
            <a:r>
              <a:rPr lang="es-CL" sz="2500" dirty="0" smtClean="0"/>
              <a:t>Regulación constitucional de los plazos, especificado en días específicos de ciertas semanas.</a:t>
            </a:r>
          </a:p>
          <a:p>
            <a:pPr lvl="1"/>
            <a:r>
              <a:rPr lang="es-CL" sz="2500" dirty="0" smtClean="0"/>
              <a:t>Blancos y nulos se consideran no emitidos</a:t>
            </a:r>
            <a:endParaRPr lang="es-CL" sz="2500" dirty="0"/>
          </a:p>
        </p:txBody>
      </p:sp>
      <p:sp>
        <p:nvSpPr>
          <p:cNvPr id="3" name="2 Título"/>
          <p:cNvSpPr>
            <a:spLocks noGrp="1"/>
          </p:cNvSpPr>
          <p:nvPr>
            <p:ph type="title"/>
          </p:nvPr>
        </p:nvSpPr>
        <p:spPr/>
        <p:txBody>
          <a:bodyPr/>
          <a:lstStyle/>
          <a:p>
            <a:r>
              <a:rPr lang="es-CL" dirty="0" smtClean="0"/>
              <a:t>La elección (art. 26)</a:t>
            </a:r>
            <a:endParaRPr lang="es-CL" dirty="0"/>
          </a:p>
        </p:txBody>
      </p:sp>
    </p:spTree>
    <p:extLst>
      <p:ext uri="{BB962C8B-B14F-4D97-AF65-F5344CB8AC3E}">
        <p14:creationId xmlns:p14="http://schemas.microsoft.com/office/powerpoint/2010/main" val="28504891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sz="3600" dirty="0" smtClean="0"/>
              <a:t>La elección se realizara el 3° domingo de noviembre del año anterior en que deba cesar el cargo en que este en funciones el actual P. de la R.</a:t>
            </a:r>
          </a:p>
          <a:p>
            <a:r>
              <a:rPr lang="es-CL" sz="3600" dirty="0" smtClean="0"/>
              <a:t>En la misma, además, se harán elecciones parlamentarias.</a:t>
            </a:r>
            <a:endParaRPr lang="es-CL" sz="3600" dirty="0"/>
          </a:p>
        </p:txBody>
      </p:sp>
      <p:sp>
        <p:nvSpPr>
          <p:cNvPr id="3" name="2 Título"/>
          <p:cNvSpPr>
            <a:spLocks noGrp="1"/>
          </p:cNvSpPr>
          <p:nvPr>
            <p:ph type="title"/>
          </p:nvPr>
        </p:nvSpPr>
        <p:spPr/>
        <p:txBody>
          <a:bodyPr/>
          <a:lstStyle/>
          <a:p>
            <a:r>
              <a:rPr lang="es-CL" dirty="0" smtClean="0"/>
              <a:t>1° vuelta</a:t>
            </a:r>
            <a:endParaRPr lang="es-CL" dirty="0"/>
          </a:p>
        </p:txBody>
      </p:sp>
    </p:spTree>
    <p:extLst>
      <p:ext uri="{BB962C8B-B14F-4D97-AF65-F5344CB8AC3E}">
        <p14:creationId xmlns:p14="http://schemas.microsoft.com/office/powerpoint/2010/main" val="1502937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78281"/>
          </a:xfrm>
        </p:spPr>
        <p:txBody>
          <a:bodyPr>
            <a:normAutofit fontScale="92500" lnSpcReduction="10000"/>
          </a:bodyPr>
          <a:lstStyle/>
          <a:p>
            <a:r>
              <a:rPr lang="es-CL" dirty="0" smtClean="0"/>
              <a:t>“</a:t>
            </a:r>
            <a:r>
              <a:rPr lang="es-CL" dirty="0"/>
              <a:t>Si a la elección de Presidente de la República se presentaren más de dos candidatos y ninguno de ellos obtuviere más de la mitad de los sufragios válidamente emitidos, se procederá a una segunda votación que se circunscribirá a los candidatos que hayan obtenido las dos más altas mayorías relativas y en ella resultará electo aquél de los candidatos que obtenga el mayor número de sufragios. Esta nueva votación se verificará, en la forma que determine la ley, el cuarto domingo después de efectuada la primera</a:t>
            </a:r>
            <a:r>
              <a:rPr lang="es-CL" dirty="0" smtClean="0"/>
              <a:t>.”</a:t>
            </a:r>
          </a:p>
          <a:p>
            <a:r>
              <a:rPr lang="es-CL" dirty="0" smtClean="0"/>
              <a:t>Requiere 3 </a:t>
            </a:r>
            <a:r>
              <a:rPr lang="es-CL" dirty="0" err="1" smtClean="0"/>
              <a:t>ó</a:t>
            </a:r>
            <a:r>
              <a:rPr lang="es-CL" dirty="0" smtClean="0"/>
              <a:t> + candidatos en 1°vuelta y no existir mayoría absoluta.</a:t>
            </a:r>
          </a:p>
          <a:p>
            <a:r>
              <a:rPr lang="es-CL" dirty="0" smtClean="0"/>
              <a:t>No esta limitada a 2 candidatos, sino a las 2 mas altas mayorías, así que podría haber más de 2 candidatos en caso de empate.</a:t>
            </a:r>
          </a:p>
          <a:p>
            <a:r>
              <a:rPr lang="es-CL" dirty="0" smtClean="0"/>
              <a:t>Se hace el 4° domingo de efectuada la primera vuelta (3° domingo de diciembre)</a:t>
            </a:r>
            <a:endParaRPr lang="es-CL" dirty="0"/>
          </a:p>
        </p:txBody>
      </p:sp>
      <p:sp>
        <p:nvSpPr>
          <p:cNvPr id="3" name="2 Título"/>
          <p:cNvSpPr>
            <a:spLocks noGrp="1"/>
          </p:cNvSpPr>
          <p:nvPr>
            <p:ph type="title"/>
          </p:nvPr>
        </p:nvSpPr>
        <p:spPr/>
        <p:txBody>
          <a:bodyPr/>
          <a:lstStyle/>
          <a:p>
            <a:r>
              <a:rPr lang="es-CL" dirty="0" smtClean="0"/>
              <a:t>2° vuelta</a:t>
            </a:r>
            <a:endParaRPr lang="es-CL" dirty="0"/>
          </a:p>
        </p:txBody>
      </p:sp>
    </p:spTree>
    <p:extLst>
      <p:ext uri="{BB962C8B-B14F-4D97-AF65-F5344CB8AC3E}">
        <p14:creationId xmlns:p14="http://schemas.microsoft.com/office/powerpoint/2010/main" val="15685920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CL" dirty="0" smtClean="0"/>
              <a:t>Ejemplo de lo anterior</a:t>
            </a:r>
            <a:endParaRPr lang="es-CL" dirty="0"/>
          </a:p>
        </p:txBody>
      </p:sp>
      <p:graphicFrame>
        <p:nvGraphicFramePr>
          <p:cNvPr id="7" name="6 Marcador de contenido"/>
          <p:cNvGraphicFramePr>
            <a:graphicFrameLocks noGrp="1"/>
          </p:cNvGraphicFramePr>
          <p:nvPr>
            <p:ph idx="1"/>
            <p:extLst>
              <p:ext uri="{D42A27DB-BD31-4B8C-83A1-F6EECF244321}">
                <p14:modId xmlns:p14="http://schemas.microsoft.com/office/powerpoint/2010/main" val="495338776"/>
              </p:ext>
            </p:extLst>
          </p:nvPr>
        </p:nvGraphicFramePr>
        <p:xfrm>
          <a:off x="395536" y="2214157"/>
          <a:ext cx="8496943" cy="3616299"/>
        </p:xfrm>
        <a:graphic>
          <a:graphicData uri="http://schemas.openxmlformats.org/drawingml/2006/table">
            <a:tbl>
              <a:tblPr firstRow="1" bandRow="1">
                <a:tableStyleId>{5C22544A-7EE6-4342-B048-85BDC9FD1C3A}</a:tableStyleId>
              </a:tblPr>
              <a:tblGrid>
                <a:gridCol w="1213849"/>
                <a:gridCol w="1213849"/>
                <a:gridCol w="1213849"/>
                <a:gridCol w="1213849"/>
                <a:gridCol w="1213849"/>
                <a:gridCol w="1213849"/>
                <a:gridCol w="1213849"/>
              </a:tblGrid>
              <a:tr h="401811">
                <a:tc>
                  <a:txBody>
                    <a:bodyPr/>
                    <a:lstStyle/>
                    <a:p>
                      <a:r>
                        <a:rPr lang="es-CL" dirty="0" smtClean="0"/>
                        <a:t>1</a:t>
                      </a:r>
                      <a:endParaRPr lang="es-CL" dirty="0"/>
                    </a:p>
                  </a:txBody>
                  <a:tcPr/>
                </a:tc>
                <a:tc>
                  <a:txBody>
                    <a:bodyPr/>
                    <a:lstStyle/>
                    <a:p>
                      <a:r>
                        <a:rPr lang="es-CL" dirty="0" smtClean="0"/>
                        <a:t>2</a:t>
                      </a:r>
                      <a:endParaRPr lang="es-CL" dirty="0"/>
                    </a:p>
                  </a:txBody>
                  <a:tcPr/>
                </a:tc>
                <a:tc>
                  <a:txBody>
                    <a:bodyPr/>
                    <a:lstStyle/>
                    <a:p>
                      <a:r>
                        <a:rPr lang="es-CL" dirty="0" smtClean="0"/>
                        <a:t>3</a:t>
                      </a:r>
                      <a:endParaRPr lang="es-CL" dirty="0"/>
                    </a:p>
                  </a:txBody>
                  <a:tcPr/>
                </a:tc>
                <a:tc>
                  <a:txBody>
                    <a:bodyPr/>
                    <a:lstStyle/>
                    <a:p>
                      <a:r>
                        <a:rPr lang="es-CL" dirty="0" smtClean="0"/>
                        <a:t>4</a:t>
                      </a:r>
                      <a:endParaRPr lang="es-CL" dirty="0"/>
                    </a:p>
                  </a:txBody>
                  <a:tcPr/>
                </a:tc>
                <a:tc>
                  <a:txBody>
                    <a:bodyPr/>
                    <a:lstStyle/>
                    <a:p>
                      <a:r>
                        <a:rPr lang="es-CL" dirty="0" smtClean="0"/>
                        <a:t>5</a:t>
                      </a:r>
                      <a:endParaRPr lang="es-CL" dirty="0"/>
                    </a:p>
                  </a:txBody>
                  <a:tcPr/>
                </a:tc>
                <a:tc>
                  <a:txBody>
                    <a:bodyPr/>
                    <a:lstStyle/>
                    <a:p>
                      <a:r>
                        <a:rPr lang="es-CL" dirty="0" smtClean="0"/>
                        <a:t>6</a:t>
                      </a:r>
                      <a:endParaRPr lang="es-CL" dirty="0"/>
                    </a:p>
                  </a:txBody>
                  <a:tcPr/>
                </a:tc>
                <a:tc>
                  <a:txBody>
                    <a:bodyPr/>
                    <a:lstStyle/>
                    <a:p>
                      <a:r>
                        <a:rPr lang="es-CL" dirty="0" smtClean="0"/>
                        <a:t>7</a:t>
                      </a:r>
                      <a:endParaRPr lang="es-CL" dirty="0"/>
                    </a:p>
                  </a:txBody>
                  <a:tcPr/>
                </a:tc>
              </a:tr>
              <a:tr h="401811">
                <a:tc>
                  <a:txBody>
                    <a:bodyPr/>
                    <a:lstStyle/>
                    <a:p>
                      <a:r>
                        <a:rPr lang="es-CL" dirty="0" smtClean="0"/>
                        <a:t>8</a:t>
                      </a:r>
                      <a:endParaRPr lang="es-CL" dirty="0"/>
                    </a:p>
                  </a:txBody>
                  <a:tcPr/>
                </a:tc>
                <a:tc>
                  <a:txBody>
                    <a:bodyPr/>
                    <a:lstStyle/>
                    <a:p>
                      <a:r>
                        <a:rPr lang="es-CL" dirty="0" smtClean="0"/>
                        <a:t>9</a:t>
                      </a:r>
                      <a:endParaRPr lang="es-CL" dirty="0"/>
                    </a:p>
                  </a:txBody>
                  <a:tcPr/>
                </a:tc>
                <a:tc>
                  <a:txBody>
                    <a:bodyPr/>
                    <a:lstStyle/>
                    <a:p>
                      <a:r>
                        <a:rPr lang="es-CL" dirty="0" smtClean="0"/>
                        <a:t>10</a:t>
                      </a:r>
                      <a:endParaRPr lang="es-CL" dirty="0"/>
                    </a:p>
                  </a:txBody>
                  <a:tcPr/>
                </a:tc>
                <a:tc>
                  <a:txBody>
                    <a:bodyPr/>
                    <a:lstStyle/>
                    <a:p>
                      <a:r>
                        <a:rPr lang="es-CL" dirty="0" smtClean="0"/>
                        <a:t>11</a:t>
                      </a:r>
                      <a:endParaRPr lang="es-CL" dirty="0"/>
                    </a:p>
                  </a:txBody>
                  <a:tcPr/>
                </a:tc>
                <a:tc>
                  <a:txBody>
                    <a:bodyPr/>
                    <a:lstStyle/>
                    <a:p>
                      <a:r>
                        <a:rPr lang="es-CL" dirty="0" smtClean="0"/>
                        <a:t>12</a:t>
                      </a:r>
                      <a:endParaRPr lang="es-CL" dirty="0"/>
                    </a:p>
                  </a:txBody>
                  <a:tcPr/>
                </a:tc>
                <a:tc>
                  <a:txBody>
                    <a:bodyPr/>
                    <a:lstStyle/>
                    <a:p>
                      <a:r>
                        <a:rPr lang="es-CL" dirty="0" smtClean="0"/>
                        <a:t>13</a:t>
                      </a:r>
                      <a:endParaRPr lang="es-CL" dirty="0"/>
                    </a:p>
                  </a:txBody>
                  <a:tcPr/>
                </a:tc>
                <a:tc>
                  <a:txBody>
                    <a:bodyPr/>
                    <a:lstStyle/>
                    <a:p>
                      <a:r>
                        <a:rPr lang="es-CL" dirty="0" smtClean="0"/>
                        <a:t>14</a:t>
                      </a:r>
                      <a:endParaRPr lang="es-CL" dirty="0"/>
                    </a:p>
                  </a:txBody>
                  <a:tcPr/>
                </a:tc>
              </a:tr>
              <a:tr h="401811">
                <a:tc>
                  <a:txBody>
                    <a:bodyPr/>
                    <a:lstStyle/>
                    <a:p>
                      <a:r>
                        <a:rPr lang="es-CL" dirty="0" smtClean="0"/>
                        <a:t>15</a:t>
                      </a:r>
                      <a:endParaRPr lang="es-CL" dirty="0"/>
                    </a:p>
                  </a:txBody>
                  <a:tcPr/>
                </a:tc>
                <a:tc>
                  <a:txBody>
                    <a:bodyPr/>
                    <a:lstStyle/>
                    <a:p>
                      <a:r>
                        <a:rPr lang="es-CL" dirty="0" smtClean="0"/>
                        <a:t>16</a:t>
                      </a:r>
                      <a:endParaRPr lang="es-CL" dirty="0"/>
                    </a:p>
                  </a:txBody>
                  <a:tcPr/>
                </a:tc>
                <a:tc>
                  <a:txBody>
                    <a:bodyPr/>
                    <a:lstStyle/>
                    <a:p>
                      <a:r>
                        <a:rPr lang="es-CL" dirty="0" smtClean="0"/>
                        <a:t>17</a:t>
                      </a:r>
                      <a:endParaRPr lang="es-CL" dirty="0"/>
                    </a:p>
                  </a:txBody>
                  <a:tcPr/>
                </a:tc>
                <a:tc>
                  <a:txBody>
                    <a:bodyPr/>
                    <a:lstStyle/>
                    <a:p>
                      <a:r>
                        <a:rPr lang="es-CL" dirty="0" smtClean="0"/>
                        <a:t>18</a:t>
                      </a:r>
                      <a:endParaRPr lang="es-CL" dirty="0"/>
                    </a:p>
                  </a:txBody>
                  <a:tcPr/>
                </a:tc>
                <a:tc>
                  <a:txBody>
                    <a:bodyPr/>
                    <a:lstStyle/>
                    <a:p>
                      <a:r>
                        <a:rPr lang="es-CL" dirty="0" smtClean="0"/>
                        <a:t>19</a:t>
                      </a:r>
                      <a:endParaRPr lang="es-CL" dirty="0"/>
                    </a:p>
                  </a:txBody>
                  <a:tcPr/>
                </a:tc>
                <a:tc>
                  <a:txBody>
                    <a:bodyPr/>
                    <a:lstStyle/>
                    <a:p>
                      <a:r>
                        <a:rPr lang="es-CL" dirty="0" smtClean="0"/>
                        <a:t>20</a:t>
                      </a:r>
                      <a:endParaRPr lang="es-CL" dirty="0"/>
                    </a:p>
                  </a:txBody>
                  <a:tcPr/>
                </a:tc>
                <a:tc>
                  <a:txBody>
                    <a:bodyPr/>
                    <a:lstStyle/>
                    <a:p>
                      <a:r>
                        <a:rPr lang="es-CL" dirty="0" smtClean="0"/>
                        <a:t>21</a:t>
                      </a:r>
                      <a:endParaRPr lang="es-CL" dirty="0"/>
                    </a:p>
                  </a:txBody>
                  <a:tcPr/>
                </a:tc>
              </a:tr>
              <a:tr h="401811">
                <a:tc>
                  <a:txBody>
                    <a:bodyPr/>
                    <a:lstStyle/>
                    <a:p>
                      <a:r>
                        <a:rPr lang="es-CL" dirty="0" smtClean="0"/>
                        <a:t>22</a:t>
                      </a:r>
                      <a:endParaRPr lang="es-CL" dirty="0"/>
                    </a:p>
                  </a:txBody>
                  <a:tcPr/>
                </a:tc>
                <a:tc>
                  <a:txBody>
                    <a:bodyPr/>
                    <a:lstStyle/>
                    <a:p>
                      <a:r>
                        <a:rPr lang="es-CL" dirty="0" smtClean="0"/>
                        <a:t>23</a:t>
                      </a:r>
                      <a:endParaRPr lang="es-CL" dirty="0"/>
                    </a:p>
                  </a:txBody>
                  <a:tcPr/>
                </a:tc>
                <a:tc>
                  <a:txBody>
                    <a:bodyPr/>
                    <a:lstStyle/>
                    <a:p>
                      <a:r>
                        <a:rPr lang="es-CL" dirty="0" smtClean="0"/>
                        <a:t>24</a:t>
                      </a:r>
                      <a:endParaRPr lang="es-CL" dirty="0"/>
                    </a:p>
                  </a:txBody>
                  <a:tcPr/>
                </a:tc>
                <a:tc>
                  <a:txBody>
                    <a:bodyPr/>
                    <a:lstStyle/>
                    <a:p>
                      <a:r>
                        <a:rPr lang="es-CL" dirty="0" smtClean="0"/>
                        <a:t>25</a:t>
                      </a:r>
                      <a:endParaRPr lang="es-CL" dirty="0"/>
                    </a:p>
                  </a:txBody>
                  <a:tcPr/>
                </a:tc>
                <a:tc>
                  <a:txBody>
                    <a:bodyPr/>
                    <a:lstStyle/>
                    <a:p>
                      <a:r>
                        <a:rPr lang="es-CL" dirty="0" smtClean="0"/>
                        <a:t>26</a:t>
                      </a:r>
                      <a:endParaRPr lang="es-CL" dirty="0"/>
                    </a:p>
                  </a:txBody>
                  <a:tcPr/>
                </a:tc>
                <a:tc>
                  <a:txBody>
                    <a:bodyPr/>
                    <a:lstStyle/>
                    <a:p>
                      <a:r>
                        <a:rPr lang="es-CL" dirty="0" smtClean="0"/>
                        <a:t>27</a:t>
                      </a:r>
                      <a:endParaRPr lang="es-CL" dirty="0"/>
                    </a:p>
                  </a:txBody>
                  <a:tcPr/>
                </a:tc>
                <a:tc>
                  <a:txBody>
                    <a:bodyPr/>
                    <a:lstStyle/>
                    <a:p>
                      <a:r>
                        <a:rPr lang="es-CL" dirty="0" smtClean="0"/>
                        <a:t>28</a:t>
                      </a:r>
                      <a:endParaRPr lang="es-CL" dirty="0"/>
                    </a:p>
                  </a:txBody>
                  <a:tcPr/>
                </a:tc>
              </a:tr>
              <a:tr h="401811">
                <a:tc>
                  <a:txBody>
                    <a:bodyPr/>
                    <a:lstStyle/>
                    <a:p>
                      <a:r>
                        <a:rPr lang="es-CL" dirty="0" smtClean="0"/>
                        <a:t>29</a:t>
                      </a:r>
                      <a:r>
                        <a:rPr lang="es-CL" baseline="0" dirty="0" smtClean="0"/>
                        <a:t> </a:t>
                      </a:r>
                      <a:endParaRPr lang="es-CL" dirty="0"/>
                    </a:p>
                  </a:txBody>
                  <a:tcPr/>
                </a:tc>
                <a:tc>
                  <a:txBody>
                    <a:bodyPr/>
                    <a:lstStyle/>
                    <a:p>
                      <a:r>
                        <a:rPr lang="es-CL" dirty="0" smtClean="0"/>
                        <a:t>30</a:t>
                      </a:r>
                      <a:endParaRPr lang="es-CL" dirty="0"/>
                    </a:p>
                  </a:txBody>
                  <a:tcPr/>
                </a:tc>
                <a:tc>
                  <a:txBody>
                    <a:bodyPr/>
                    <a:lstStyle/>
                    <a:p>
                      <a:r>
                        <a:rPr lang="es-CL" dirty="0" smtClean="0"/>
                        <a:t>1</a:t>
                      </a:r>
                      <a:endParaRPr lang="es-CL" dirty="0"/>
                    </a:p>
                  </a:txBody>
                  <a:tcPr/>
                </a:tc>
                <a:tc>
                  <a:txBody>
                    <a:bodyPr/>
                    <a:lstStyle/>
                    <a:p>
                      <a:r>
                        <a:rPr lang="es-CL" dirty="0" smtClean="0"/>
                        <a:t>2</a:t>
                      </a:r>
                      <a:endParaRPr lang="es-CL" dirty="0"/>
                    </a:p>
                  </a:txBody>
                  <a:tcPr/>
                </a:tc>
                <a:tc>
                  <a:txBody>
                    <a:bodyPr/>
                    <a:lstStyle/>
                    <a:p>
                      <a:r>
                        <a:rPr lang="es-CL" dirty="0" smtClean="0"/>
                        <a:t>3</a:t>
                      </a:r>
                      <a:endParaRPr lang="es-CL" dirty="0"/>
                    </a:p>
                  </a:txBody>
                  <a:tcPr/>
                </a:tc>
                <a:tc>
                  <a:txBody>
                    <a:bodyPr/>
                    <a:lstStyle/>
                    <a:p>
                      <a:r>
                        <a:rPr lang="es-CL" dirty="0" smtClean="0"/>
                        <a:t>4</a:t>
                      </a:r>
                      <a:endParaRPr lang="es-CL" dirty="0"/>
                    </a:p>
                  </a:txBody>
                  <a:tcPr/>
                </a:tc>
                <a:tc>
                  <a:txBody>
                    <a:bodyPr/>
                    <a:lstStyle/>
                    <a:p>
                      <a:r>
                        <a:rPr lang="es-CL" dirty="0" smtClean="0"/>
                        <a:t>5</a:t>
                      </a:r>
                      <a:endParaRPr lang="es-CL" dirty="0"/>
                    </a:p>
                  </a:txBody>
                  <a:tcPr/>
                </a:tc>
              </a:tr>
              <a:tr h="401811">
                <a:tc>
                  <a:txBody>
                    <a:bodyPr/>
                    <a:lstStyle/>
                    <a:p>
                      <a:r>
                        <a:rPr lang="es-CL" dirty="0" smtClean="0"/>
                        <a:t>6</a:t>
                      </a:r>
                      <a:endParaRPr lang="es-CL" dirty="0"/>
                    </a:p>
                  </a:txBody>
                  <a:tcPr/>
                </a:tc>
                <a:tc>
                  <a:txBody>
                    <a:bodyPr/>
                    <a:lstStyle/>
                    <a:p>
                      <a:r>
                        <a:rPr lang="es-CL" dirty="0" smtClean="0"/>
                        <a:t>7</a:t>
                      </a:r>
                      <a:endParaRPr lang="es-CL" dirty="0"/>
                    </a:p>
                  </a:txBody>
                  <a:tcPr/>
                </a:tc>
                <a:tc>
                  <a:txBody>
                    <a:bodyPr/>
                    <a:lstStyle/>
                    <a:p>
                      <a:r>
                        <a:rPr lang="es-CL" dirty="0" smtClean="0"/>
                        <a:t>8</a:t>
                      </a:r>
                      <a:endParaRPr lang="es-CL" dirty="0"/>
                    </a:p>
                  </a:txBody>
                  <a:tcPr/>
                </a:tc>
                <a:tc>
                  <a:txBody>
                    <a:bodyPr/>
                    <a:lstStyle/>
                    <a:p>
                      <a:r>
                        <a:rPr lang="es-CL" dirty="0" smtClean="0"/>
                        <a:t>9</a:t>
                      </a:r>
                      <a:endParaRPr lang="es-CL" dirty="0"/>
                    </a:p>
                  </a:txBody>
                  <a:tcPr/>
                </a:tc>
                <a:tc>
                  <a:txBody>
                    <a:bodyPr/>
                    <a:lstStyle/>
                    <a:p>
                      <a:r>
                        <a:rPr lang="es-CL" dirty="0" smtClean="0"/>
                        <a:t>10</a:t>
                      </a:r>
                      <a:endParaRPr lang="es-CL" dirty="0"/>
                    </a:p>
                  </a:txBody>
                  <a:tcPr/>
                </a:tc>
                <a:tc>
                  <a:txBody>
                    <a:bodyPr/>
                    <a:lstStyle/>
                    <a:p>
                      <a:r>
                        <a:rPr lang="es-CL" dirty="0" smtClean="0"/>
                        <a:t>11</a:t>
                      </a:r>
                      <a:endParaRPr lang="es-CL" dirty="0"/>
                    </a:p>
                  </a:txBody>
                  <a:tcPr/>
                </a:tc>
                <a:tc>
                  <a:txBody>
                    <a:bodyPr/>
                    <a:lstStyle/>
                    <a:p>
                      <a:r>
                        <a:rPr lang="es-CL" dirty="0" smtClean="0"/>
                        <a:t>12</a:t>
                      </a:r>
                      <a:endParaRPr lang="es-CL" dirty="0"/>
                    </a:p>
                  </a:txBody>
                  <a:tcPr/>
                </a:tc>
              </a:tr>
              <a:tr h="401811">
                <a:tc>
                  <a:txBody>
                    <a:bodyPr/>
                    <a:lstStyle/>
                    <a:p>
                      <a:r>
                        <a:rPr lang="es-CL" dirty="0" smtClean="0"/>
                        <a:t>13</a:t>
                      </a:r>
                      <a:endParaRPr lang="es-CL" dirty="0"/>
                    </a:p>
                  </a:txBody>
                  <a:tcPr/>
                </a:tc>
                <a:tc>
                  <a:txBody>
                    <a:bodyPr/>
                    <a:lstStyle/>
                    <a:p>
                      <a:r>
                        <a:rPr lang="es-CL" dirty="0" smtClean="0"/>
                        <a:t>14</a:t>
                      </a:r>
                      <a:endParaRPr lang="es-CL" dirty="0"/>
                    </a:p>
                  </a:txBody>
                  <a:tcPr/>
                </a:tc>
                <a:tc>
                  <a:txBody>
                    <a:bodyPr/>
                    <a:lstStyle/>
                    <a:p>
                      <a:r>
                        <a:rPr lang="es-CL" dirty="0" smtClean="0"/>
                        <a:t>15</a:t>
                      </a:r>
                      <a:endParaRPr lang="es-CL" dirty="0"/>
                    </a:p>
                  </a:txBody>
                  <a:tcPr/>
                </a:tc>
                <a:tc>
                  <a:txBody>
                    <a:bodyPr/>
                    <a:lstStyle/>
                    <a:p>
                      <a:r>
                        <a:rPr lang="es-CL" dirty="0" smtClean="0"/>
                        <a:t>16</a:t>
                      </a:r>
                      <a:endParaRPr lang="es-CL" dirty="0"/>
                    </a:p>
                  </a:txBody>
                  <a:tcPr/>
                </a:tc>
                <a:tc>
                  <a:txBody>
                    <a:bodyPr/>
                    <a:lstStyle/>
                    <a:p>
                      <a:r>
                        <a:rPr lang="es-CL" dirty="0" smtClean="0"/>
                        <a:t>17</a:t>
                      </a:r>
                      <a:endParaRPr lang="es-CL" dirty="0"/>
                    </a:p>
                  </a:txBody>
                  <a:tcPr/>
                </a:tc>
                <a:tc>
                  <a:txBody>
                    <a:bodyPr/>
                    <a:lstStyle/>
                    <a:p>
                      <a:r>
                        <a:rPr lang="es-CL" dirty="0" smtClean="0"/>
                        <a:t>18</a:t>
                      </a:r>
                      <a:endParaRPr lang="es-CL" dirty="0"/>
                    </a:p>
                  </a:txBody>
                  <a:tcPr/>
                </a:tc>
                <a:tc>
                  <a:txBody>
                    <a:bodyPr/>
                    <a:lstStyle/>
                    <a:p>
                      <a:r>
                        <a:rPr lang="es-CL" dirty="0" smtClean="0"/>
                        <a:t>19</a:t>
                      </a:r>
                      <a:endParaRPr lang="es-CL" dirty="0"/>
                    </a:p>
                  </a:txBody>
                  <a:tcPr/>
                </a:tc>
              </a:tr>
              <a:tr h="401811">
                <a:tc>
                  <a:txBody>
                    <a:bodyPr/>
                    <a:lstStyle/>
                    <a:p>
                      <a:r>
                        <a:rPr lang="es-CL" dirty="0" smtClean="0"/>
                        <a:t>20</a:t>
                      </a:r>
                      <a:endParaRPr lang="es-CL" dirty="0"/>
                    </a:p>
                  </a:txBody>
                  <a:tcPr/>
                </a:tc>
                <a:tc>
                  <a:txBody>
                    <a:bodyPr/>
                    <a:lstStyle/>
                    <a:p>
                      <a:r>
                        <a:rPr lang="es-CL" dirty="0" smtClean="0"/>
                        <a:t>21</a:t>
                      </a:r>
                      <a:endParaRPr lang="es-CL" dirty="0"/>
                    </a:p>
                  </a:txBody>
                  <a:tcPr/>
                </a:tc>
                <a:tc>
                  <a:txBody>
                    <a:bodyPr/>
                    <a:lstStyle/>
                    <a:p>
                      <a:r>
                        <a:rPr lang="es-CL" dirty="0" smtClean="0"/>
                        <a:t>22</a:t>
                      </a:r>
                      <a:endParaRPr lang="es-CL" dirty="0"/>
                    </a:p>
                  </a:txBody>
                  <a:tcPr/>
                </a:tc>
                <a:tc>
                  <a:txBody>
                    <a:bodyPr/>
                    <a:lstStyle/>
                    <a:p>
                      <a:r>
                        <a:rPr lang="es-CL" dirty="0" smtClean="0"/>
                        <a:t>23</a:t>
                      </a:r>
                      <a:endParaRPr lang="es-CL" dirty="0"/>
                    </a:p>
                  </a:txBody>
                  <a:tcPr/>
                </a:tc>
                <a:tc>
                  <a:txBody>
                    <a:bodyPr/>
                    <a:lstStyle/>
                    <a:p>
                      <a:r>
                        <a:rPr lang="es-CL" dirty="0" smtClean="0"/>
                        <a:t>24</a:t>
                      </a:r>
                      <a:endParaRPr lang="es-CL" dirty="0"/>
                    </a:p>
                  </a:txBody>
                  <a:tcPr/>
                </a:tc>
                <a:tc>
                  <a:txBody>
                    <a:bodyPr/>
                    <a:lstStyle/>
                    <a:p>
                      <a:r>
                        <a:rPr lang="es-CL" dirty="0" smtClean="0"/>
                        <a:t>25</a:t>
                      </a:r>
                      <a:endParaRPr lang="es-CL" dirty="0"/>
                    </a:p>
                  </a:txBody>
                  <a:tcPr/>
                </a:tc>
                <a:tc>
                  <a:txBody>
                    <a:bodyPr/>
                    <a:lstStyle/>
                    <a:p>
                      <a:r>
                        <a:rPr lang="es-CL" dirty="0" smtClean="0"/>
                        <a:t>26</a:t>
                      </a:r>
                      <a:endParaRPr lang="es-CL" dirty="0"/>
                    </a:p>
                  </a:txBody>
                  <a:tcPr/>
                </a:tc>
              </a:tr>
              <a:tr h="401811">
                <a:tc>
                  <a:txBody>
                    <a:bodyPr/>
                    <a:lstStyle/>
                    <a:p>
                      <a:r>
                        <a:rPr lang="es-CL" dirty="0" smtClean="0"/>
                        <a:t>27</a:t>
                      </a:r>
                      <a:endParaRPr lang="es-CL" dirty="0"/>
                    </a:p>
                  </a:txBody>
                  <a:tcPr/>
                </a:tc>
                <a:tc>
                  <a:txBody>
                    <a:bodyPr/>
                    <a:lstStyle/>
                    <a:p>
                      <a:r>
                        <a:rPr lang="es-CL" dirty="0" smtClean="0"/>
                        <a:t>28</a:t>
                      </a:r>
                      <a:endParaRPr lang="es-CL" dirty="0"/>
                    </a:p>
                  </a:txBody>
                  <a:tcPr/>
                </a:tc>
                <a:tc>
                  <a:txBody>
                    <a:bodyPr/>
                    <a:lstStyle/>
                    <a:p>
                      <a:r>
                        <a:rPr lang="es-CL" dirty="0" smtClean="0"/>
                        <a:t>29</a:t>
                      </a:r>
                      <a:endParaRPr lang="es-CL" dirty="0"/>
                    </a:p>
                  </a:txBody>
                  <a:tcPr/>
                </a:tc>
                <a:tc>
                  <a:txBody>
                    <a:bodyPr/>
                    <a:lstStyle/>
                    <a:p>
                      <a:r>
                        <a:rPr lang="es-CL" dirty="0" smtClean="0"/>
                        <a:t>30</a:t>
                      </a:r>
                      <a:endParaRPr lang="es-CL" dirty="0"/>
                    </a:p>
                  </a:txBody>
                  <a:tcPr/>
                </a:tc>
                <a:tc>
                  <a:txBody>
                    <a:bodyPr/>
                    <a:lstStyle/>
                    <a:p>
                      <a:r>
                        <a:rPr lang="es-CL" dirty="0" smtClean="0"/>
                        <a:t>31</a:t>
                      </a:r>
                      <a:endParaRPr lang="es-CL" dirty="0"/>
                    </a:p>
                  </a:txBody>
                  <a:tcPr/>
                </a:tc>
                <a:tc>
                  <a:txBody>
                    <a:bodyPr/>
                    <a:lstStyle/>
                    <a:p>
                      <a:endParaRPr lang="es-CL" dirty="0"/>
                    </a:p>
                  </a:txBody>
                  <a:tcPr/>
                </a:tc>
                <a:tc>
                  <a:txBody>
                    <a:bodyPr/>
                    <a:lstStyle/>
                    <a:p>
                      <a:endParaRPr lang="es-CL" dirty="0"/>
                    </a:p>
                  </a:txBody>
                  <a:tcPr/>
                </a:tc>
              </a:tr>
            </a:tbl>
          </a:graphicData>
        </a:graphic>
      </p:graphicFrame>
      <p:sp>
        <p:nvSpPr>
          <p:cNvPr id="8" name="7 CuadroTexto"/>
          <p:cNvSpPr txBox="1"/>
          <p:nvPr/>
        </p:nvSpPr>
        <p:spPr>
          <a:xfrm>
            <a:off x="2411760" y="1660158"/>
            <a:ext cx="4824536" cy="369332"/>
          </a:xfrm>
          <a:prstGeom prst="rect">
            <a:avLst/>
          </a:prstGeom>
          <a:noFill/>
        </p:spPr>
        <p:txBody>
          <a:bodyPr wrap="square" rtlCol="0">
            <a:spAutoFit/>
          </a:bodyPr>
          <a:lstStyle/>
          <a:p>
            <a:r>
              <a:rPr lang="es-CL" dirty="0" smtClean="0"/>
              <a:t>Noviembre</a:t>
            </a:r>
            <a:endParaRPr lang="es-CL" dirty="0"/>
          </a:p>
        </p:txBody>
      </p:sp>
      <p:sp>
        <p:nvSpPr>
          <p:cNvPr id="9" name="8 CuadroTexto"/>
          <p:cNvSpPr txBox="1"/>
          <p:nvPr/>
        </p:nvSpPr>
        <p:spPr>
          <a:xfrm>
            <a:off x="2699792" y="6021288"/>
            <a:ext cx="3672408" cy="369332"/>
          </a:xfrm>
          <a:prstGeom prst="rect">
            <a:avLst/>
          </a:prstGeom>
          <a:noFill/>
        </p:spPr>
        <p:txBody>
          <a:bodyPr wrap="square" rtlCol="0">
            <a:spAutoFit/>
          </a:bodyPr>
          <a:lstStyle/>
          <a:p>
            <a:r>
              <a:rPr lang="es-CL" dirty="0" smtClean="0"/>
              <a:t>Diciembre</a:t>
            </a:r>
            <a:endParaRPr lang="es-CL" dirty="0"/>
          </a:p>
        </p:txBody>
      </p:sp>
    </p:spTree>
    <p:extLst>
      <p:ext uri="{BB962C8B-B14F-4D97-AF65-F5344CB8AC3E}">
        <p14:creationId xmlns:p14="http://schemas.microsoft.com/office/powerpoint/2010/main" val="9822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sz="2800" dirty="0" smtClean="0"/>
              <a:t>En caso de que fallezca un candidato, el P. de la R.  Convocara a nueva elección dentro de 10 días desde el deceso.</a:t>
            </a:r>
          </a:p>
          <a:p>
            <a:r>
              <a:rPr lang="es-CL" sz="2800" dirty="0" smtClean="0"/>
              <a:t>La nueva elección deberá ser 90 días desde la convocatoria, si es domingo o el 1° domingo una vez pasado 90 días.</a:t>
            </a:r>
            <a:endParaRPr lang="es-CL" sz="2800" dirty="0"/>
          </a:p>
        </p:txBody>
      </p:sp>
      <p:sp>
        <p:nvSpPr>
          <p:cNvPr id="3" name="2 Título"/>
          <p:cNvSpPr>
            <a:spLocks noGrp="1"/>
          </p:cNvSpPr>
          <p:nvPr>
            <p:ph type="title"/>
          </p:nvPr>
        </p:nvSpPr>
        <p:spPr/>
        <p:txBody>
          <a:bodyPr/>
          <a:lstStyle/>
          <a:p>
            <a:r>
              <a:rPr lang="es-CL" dirty="0" smtClean="0"/>
              <a:t>Muerte del candidato</a:t>
            </a:r>
            <a:endParaRPr lang="es-CL" dirty="0"/>
          </a:p>
        </p:txBody>
      </p:sp>
    </p:spTree>
    <p:extLst>
      <p:ext uri="{BB962C8B-B14F-4D97-AF65-F5344CB8AC3E}">
        <p14:creationId xmlns:p14="http://schemas.microsoft.com/office/powerpoint/2010/main" val="21544625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5138930"/>
          </a:xfrm>
        </p:spPr>
        <p:txBody>
          <a:bodyPr>
            <a:normAutofit/>
          </a:bodyPr>
          <a:lstStyle/>
          <a:p>
            <a:r>
              <a:rPr lang="es-CL" dirty="0" smtClean="0"/>
              <a:t>En primera vuelta debe quedar concluido el proceso de calificación dentro de los 15 días siguientes.</a:t>
            </a:r>
          </a:p>
          <a:p>
            <a:r>
              <a:rPr lang="es-CL" dirty="0" smtClean="0"/>
              <a:t>15+1= 16 días máximo</a:t>
            </a:r>
          </a:p>
          <a:p>
            <a:r>
              <a:rPr lang="es-CL" dirty="0" smtClean="0"/>
              <a:t>En segunda vuelta deberá quedar dentro de los 30 días siguientes</a:t>
            </a:r>
          </a:p>
          <a:p>
            <a:r>
              <a:rPr lang="es-CL" dirty="0" smtClean="0"/>
              <a:t>30+1= 31 días máximo.</a:t>
            </a:r>
          </a:p>
          <a:p>
            <a:r>
              <a:rPr lang="es-CL" dirty="0" smtClean="0"/>
              <a:t>¡PREGUNTA!</a:t>
            </a:r>
          </a:p>
          <a:p>
            <a:r>
              <a:rPr lang="es-CL" dirty="0" smtClean="0"/>
              <a:t>¿Cuánto es el plazo máximo en que deberíamos tener noticia sobre el presidente electo?</a:t>
            </a:r>
            <a:endParaRPr lang="es-CL" dirty="0"/>
          </a:p>
          <a:p>
            <a:r>
              <a:rPr lang="es-CL" dirty="0" smtClean="0"/>
              <a:t>R:4 semanas para 2° elección +30 (que </a:t>
            </a:r>
            <a:r>
              <a:rPr lang="es-CL" dirty="0"/>
              <a:t>es proceso de calificación</a:t>
            </a:r>
            <a:r>
              <a:rPr lang="es-CL" dirty="0" smtClean="0"/>
              <a:t>)+1 =59 días.</a:t>
            </a:r>
          </a:p>
          <a:p>
            <a:r>
              <a:rPr lang="es-CL" dirty="0" smtClean="0"/>
              <a:t>Dato curioso, antiguamente el máximo era 52 días (2 diferencias: segunda vuelta era al día 30 domingo o posterior y plazo calificador de solo 15 días)</a:t>
            </a:r>
            <a:endParaRPr lang="es-CL" dirty="0"/>
          </a:p>
        </p:txBody>
      </p:sp>
      <p:sp>
        <p:nvSpPr>
          <p:cNvPr id="3" name="2 Título"/>
          <p:cNvSpPr>
            <a:spLocks noGrp="1"/>
          </p:cNvSpPr>
          <p:nvPr>
            <p:ph type="title"/>
          </p:nvPr>
        </p:nvSpPr>
        <p:spPr/>
        <p:txBody>
          <a:bodyPr/>
          <a:lstStyle/>
          <a:p>
            <a:r>
              <a:rPr lang="es-CL" dirty="0" smtClean="0"/>
              <a:t>Proceso de calificación (art 27)</a:t>
            </a:r>
            <a:endParaRPr lang="es-CL" dirty="0"/>
          </a:p>
        </p:txBody>
      </p:sp>
    </p:spTree>
    <p:extLst>
      <p:ext uri="{BB962C8B-B14F-4D97-AF65-F5344CB8AC3E}">
        <p14:creationId xmlns:p14="http://schemas.microsoft.com/office/powerpoint/2010/main" val="156860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arn(inVertical)">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circle(in)">
                                      <p:cBhvr>
                                        <p:cTn id="12" dur="20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 calcmode="lin" valueType="num">
                                      <p:cBhvr>
                                        <p:cTn id="17" dur="2000" fill="hold"/>
                                        <p:tgtEl>
                                          <p:spTgt spid="2">
                                            <p:txEl>
                                              <p:pRg st="6" end="6"/>
                                            </p:txEl>
                                          </p:spTgt>
                                        </p:tgtEl>
                                        <p:attrNameLst>
                                          <p:attrName>ppt_w</p:attrName>
                                        </p:attrNameLst>
                                      </p:cBhvr>
                                      <p:tavLst>
                                        <p:tav tm="0">
                                          <p:val>
                                            <p:fltVal val="0"/>
                                          </p:val>
                                        </p:tav>
                                        <p:tav tm="100000">
                                          <p:val>
                                            <p:strVal val="#ppt_w"/>
                                          </p:val>
                                        </p:tav>
                                      </p:tavLst>
                                    </p:anim>
                                    <p:anim calcmode="lin" valueType="num">
                                      <p:cBhvr>
                                        <p:cTn id="18" dur="20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19" dur="2000"/>
                                        <p:tgtEl>
                                          <p:spTgt spid="2">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nodeType="clickEffect">
                                  <p:stCondLst>
                                    <p:cond delay="0"/>
                                  </p:stCondLst>
                                  <p:childTnLst>
                                    <p:set>
                                      <p:cBhvr>
                                        <p:cTn id="23" dur="1" fill="hold">
                                          <p:stCondLst>
                                            <p:cond delay="0"/>
                                          </p:stCondLst>
                                        </p:cTn>
                                        <p:tgtEl>
                                          <p:spTgt spid="2">
                                            <p:txEl>
                                              <p:pRg st="7" end="7"/>
                                            </p:txEl>
                                          </p:spTgt>
                                        </p:tgtEl>
                                        <p:attrNameLst>
                                          <p:attrName>style.visibility</p:attrName>
                                        </p:attrNameLst>
                                      </p:cBhvr>
                                      <p:to>
                                        <p:strVal val="visible"/>
                                      </p:to>
                                    </p:set>
                                    <p:animEffect transition="in" filter="wipe(down)">
                                      <p:cBhvr>
                                        <p:cTn id="24" dur="580">
                                          <p:stCondLst>
                                            <p:cond delay="0"/>
                                          </p:stCondLst>
                                        </p:cTn>
                                        <p:tgtEl>
                                          <p:spTgt spid="2">
                                            <p:txEl>
                                              <p:pRg st="7" end="7"/>
                                            </p:txEl>
                                          </p:spTgt>
                                        </p:tgtEl>
                                      </p:cBhvr>
                                    </p:animEffect>
                                    <p:anim calcmode="lin" valueType="num">
                                      <p:cBhvr>
                                        <p:cTn id="25"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
                                            <p:txEl>
                                              <p:pRg st="7" end="7"/>
                                            </p:txEl>
                                          </p:spTgt>
                                        </p:tgtEl>
                                      </p:cBhvr>
                                      <p:to x="100000" y="60000"/>
                                    </p:animScale>
                                    <p:animScale>
                                      <p:cBhvr>
                                        <p:cTn id="31" dur="166" decel="50000">
                                          <p:stCondLst>
                                            <p:cond delay="676"/>
                                          </p:stCondLst>
                                        </p:cTn>
                                        <p:tgtEl>
                                          <p:spTgt spid="2">
                                            <p:txEl>
                                              <p:pRg st="7" end="7"/>
                                            </p:txEl>
                                          </p:spTgt>
                                        </p:tgtEl>
                                      </p:cBhvr>
                                      <p:to x="100000" y="100000"/>
                                    </p:animScale>
                                    <p:animScale>
                                      <p:cBhvr>
                                        <p:cTn id="32" dur="26">
                                          <p:stCondLst>
                                            <p:cond delay="1312"/>
                                          </p:stCondLst>
                                        </p:cTn>
                                        <p:tgtEl>
                                          <p:spTgt spid="2">
                                            <p:txEl>
                                              <p:pRg st="7" end="7"/>
                                            </p:txEl>
                                          </p:spTgt>
                                        </p:tgtEl>
                                      </p:cBhvr>
                                      <p:to x="100000" y="80000"/>
                                    </p:animScale>
                                    <p:animScale>
                                      <p:cBhvr>
                                        <p:cTn id="33" dur="166" decel="50000">
                                          <p:stCondLst>
                                            <p:cond delay="1338"/>
                                          </p:stCondLst>
                                        </p:cTn>
                                        <p:tgtEl>
                                          <p:spTgt spid="2">
                                            <p:txEl>
                                              <p:pRg st="7" end="7"/>
                                            </p:txEl>
                                          </p:spTgt>
                                        </p:tgtEl>
                                      </p:cBhvr>
                                      <p:to x="100000" y="100000"/>
                                    </p:animScale>
                                    <p:animScale>
                                      <p:cBhvr>
                                        <p:cTn id="34" dur="26">
                                          <p:stCondLst>
                                            <p:cond delay="1642"/>
                                          </p:stCondLst>
                                        </p:cTn>
                                        <p:tgtEl>
                                          <p:spTgt spid="2">
                                            <p:txEl>
                                              <p:pRg st="7" end="7"/>
                                            </p:txEl>
                                          </p:spTgt>
                                        </p:tgtEl>
                                      </p:cBhvr>
                                      <p:to x="100000" y="90000"/>
                                    </p:animScale>
                                    <p:animScale>
                                      <p:cBhvr>
                                        <p:cTn id="35" dur="166" decel="50000">
                                          <p:stCondLst>
                                            <p:cond delay="1668"/>
                                          </p:stCondLst>
                                        </p:cTn>
                                        <p:tgtEl>
                                          <p:spTgt spid="2">
                                            <p:txEl>
                                              <p:pRg st="7" end="7"/>
                                            </p:txEl>
                                          </p:spTgt>
                                        </p:tgtEl>
                                      </p:cBhvr>
                                      <p:to x="100000" y="100000"/>
                                    </p:animScale>
                                    <p:animScale>
                                      <p:cBhvr>
                                        <p:cTn id="36" dur="26">
                                          <p:stCondLst>
                                            <p:cond delay="1808"/>
                                          </p:stCondLst>
                                        </p:cTn>
                                        <p:tgtEl>
                                          <p:spTgt spid="2">
                                            <p:txEl>
                                              <p:pRg st="7" end="7"/>
                                            </p:txEl>
                                          </p:spTgt>
                                        </p:tgtEl>
                                      </p:cBhvr>
                                      <p:to x="100000" y="95000"/>
                                    </p:animScale>
                                    <p:animScale>
                                      <p:cBhvr>
                                        <p:cTn id="37" dur="166" decel="50000">
                                          <p:stCondLst>
                                            <p:cond delay="1834"/>
                                          </p:stCondLst>
                                        </p:cTn>
                                        <p:tgtEl>
                                          <p:spTgt spid="2">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r>
              <a:rPr lang="es-CL" sz="3600" dirty="0" smtClean="0"/>
              <a:t>El proceso de elección, cargo y situaciones especiales del presidente de la republica se encuentra regulado en el Capitulo IV “GOBIERNO” en los artículos 25-31. Pero usa otros artículos en subsidio o en uso de expresiones no definidas constitucionalmente.</a:t>
            </a:r>
            <a:endParaRPr lang="es-CL" sz="3600" dirty="0"/>
          </a:p>
        </p:txBody>
      </p:sp>
      <p:sp>
        <p:nvSpPr>
          <p:cNvPr id="3" name="2 Título"/>
          <p:cNvSpPr>
            <a:spLocks noGrp="1"/>
          </p:cNvSpPr>
          <p:nvPr>
            <p:ph type="title"/>
          </p:nvPr>
        </p:nvSpPr>
        <p:spPr/>
        <p:txBody>
          <a:bodyPr/>
          <a:lstStyle/>
          <a:p>
            <a:r>
              <a:rPr lang="es-CL" dirty="0" smtClean="0"/>
              <a:t>Ubicación (geográfica) en la CPR</a:t>
            </a:r>
            <a:endParaRPr lang="es-CL" dirty="0"/>
          </a:p>
        </p:txBody>
      </p:sp>
    </p:spTree>
    <p:extLst>
      <p:ext uri="{BB962C8B-B14F-4D97-AF65-F5344CB8AC3E}">
        <p14:creationId xmlns:p14="http://schemas.microsoft.com/office/powerpoint/2010/main" val="21807115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78281"/>
          </a:xfrm>
        </p:spPr>
        <p:txBody>
          <a:bodyPr>
            <a:normAutofit/>
          </a:bodyPr>
          <a:lstStyle/>
          <a:p>
            <a:r>
              <a:rPr lang="es-CL" sz="2200" dirty="0" smtClean="0"/>
              <a:t>Definición: aquel que ha sido declarado por el </a:t>
            </a:r>
            <a:r>
              <a:rPr lang="es-CL" sz="2200" dirty="0" err="1" smtClean="0"/>
              <a:t>Tricel</a:t>
            </a:r>
            <a:r>
              <a:rPr lang="es-CL" sz="2200" dirty="0" smtClean="0"/>
              <a:t> como ganador de las elecciones, pero que no ha jurado o prometido, aun, desempeñar fielmente su cargo.</a:t>
            </a:r>
          </a:p>
          <a:p>
            <a:r>
              <a:rPr lang="es-CL" sz="2200" dirty="0" smtClean="0"/>
              <a:t>El congreso pleno, reunido en sesión publica el día que deba cesar en su cargo el presidente en funciones, tomara conocimiento de la resolución en virtud de la cual el </a:t>
            </a:r>
            <a:r>
              <a:rPr lang="es-CL" sz="2200" dirty="0" err="1" smtClean="0"/>
              <a:t>Tricel</a:t>
            </a:r>
            <a:r>
              <a:rPr lang="es-CL" sz="2200" dirty="0" smtClean="0"/>
              <a:t> proclama al presidente electo</a:t>
            </a:r>
          </a:p>
          <a:p>
            <a:r>
              <a:rPr lang="es-CL" sz="2200" dirty="0" smtClean="0"/>
              <a:t>En tal acto, ante el P. del S. jurara o prometerá desempeñar fielmente su cargo.</a:t>
            </a:r>
          </a:p>
          <a:p>
            <a:r>
              <a:rPr lang="es-CL" sz="2200" dirty="0" smtClean="0"/>
              <a:t>¡Pregunta!</a:t>
            </a:r>
          </a:p>
          <a:p>
            <a:r>
              <a:rPr lang="es-CL" sz="2200" dirty="0" smtClean="0"/>
              <a:t>¿Qué día cesa en su cargo el P. de la R.?</a:t>
            </a:r>
          </a:p>
          <a:p>
            <a:r>
              <a:rPr lang="es-CL" sz="2200" dirty="0" smtClean="0"/>
              <a:t>R: 11 de marzo</a:t>
            </a:r>
            <a:endParaRPr lang="es-CL" sz="2200" dirty="0"/>
          </a:p>
        </p:txBody>
      </p:sp>
      <p:sp>
        <p:nvSpPr>
          <p:cNvPr id="3" name="2 Título"/>
          <p:cNvSpPr>
            <a:spLocks noGrp="1"/>
          </p:cNvSpPr>
          <p:nvPr>
            <p:ph type="title"/>
          </p:nvPr>
        </p:nvSpPr>
        <p:spPr/>
        <p:txBody>
          <a:bodyPr/>
          <a:lstStyle/>
          <a:p>
            <a:r>
              <a:rPr lang="es-CL" dirty="0" smtClean="0"/>
              <a:t>Presidente electo</a:t>
            </a:r>
            <a:endParaRPr lang="es-CL" dirty="0"/>
          </a:p>
        </p:txBody>
      </p:sp>
    </p:spTree>
    <p:extLst>
      <p:ext uri="{BB962C8B-B14F-4D97-AF65-F5344CB8AC3E}">
        <p14:creationId xmlns:p14="http://schemas.microsoft.com/office/powerpoint/2010/main" val="11906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circle(in)">
                                      <p:cBhvr>
                                        <p:cTn id="7" dur="20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2000"/>
                                        <p:tgtEl>
                                          <p:spTgt spid="2">
                                            <p:txEl>
                                              <p:pRg st="4" end="4"/>
                                            </p:txEl>
                                          </p:spTgt>
                                        </p:tgtEl>
                                      </p:cBhvr>
                                    </p:animEffect>
                                    <p:anim calcmode="lin" valueType="num">
                                      <p:cBhvr>
                                        <p:cTn id="13"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Effect transition="in" filter="wipe(down)">
                                      <p:cBhvr>
                                        <p:cTn id="19" dur="580">
                                          <p:stCondLst>
                                            <p:cond delay="0"/>
                                          </p:stCondLst>
                                        </p:cTn>
                                        <p:tgtEl>
                                          <p:spTgt spid="2">
                                            <p:txEl>
                                              <p:pRg st="5" end="5"/>
                                            </p:txEl>
                                          </p:spTgt>
                                        </p:tgtEl>
                                      </p:cBhvr>
                                    </p:animEffect>
                                    <p:anim calcmode="lin" valueType="num">
                                      <p:cBhvr>
                                        <p:cTn id="20"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2">
                                            <p:txEl>
                                              <p:pRg st="5" end="5"/>
                                            </p:txEl>
                                          </p:spTgt>
                                        </p:tgtEl>
                                      </p:cBhvr>
                                      <p:to x="100000" y="60000"/>
                                    </p:animScale>
                                    <p:animScale>
                                      <p:cBhvr>
                                        <p:cTn id="26" dur="166" decel="50000">
                                          <p:stCondLst>
                                            <p:cond delay="676"/>
                                          </p:stCondLst>
                                        </p:cTn>
                                        <p:tgtEl>
                                          <p:spTgt spid="2">
                                            <p:txEl>
                                              <p:pRg st="5" end="5"/>
                                            </p:txEl>
                                          </p:spTgt>
                                        </p:tgtEl>
                                      </p:cBhvr>
                                      <p:to x="100000" y="100000"/>
                                    </p:animScale>
                                    <p:animScale>
                                      <p:cBhvr>
                                        <p:cTn id="27" dur="26">
                                          <p:stCondLst>
                                            <p:cond delay="1312"/>
                                          </p:stCondLst>
                                        </p:cTn>
                                        <p:tgtEl>
                                          <p:spTgt spid="2">
                                            <p:txEl>
                                              <p:pRg st="5" end="5"/>
                                            </p:txEl>
                                          </p:spTgt>
                                        </p:tgtEl>
                                      </p:cBhvr>
                                      <p:to x="100000" y="80000"/>
                                    </p:animScale>
                                    <p:animScale>
                                      <p:cBhvr>
                                        <p:cTn id="28" dur="166" decel="50000">
                                          <p:stCondLst>
                                            <p:cond delay="1338"/>
                                          </p:stCondLst>
                                        </p:cTn>
                                        <p:tgtEl>
                                          <p:spTgt spid="2">
                                            <p:txEl>
                                              <p:pRg st="5" end="5"/>
                                            </p:txEl>
                                          </p:spTgt>
                                        </p:tgtEl>
                                      </p:cBhvr>
                                      <p:to x="100000" y="100000"/>
                                    </p:animScale>
                                    <p:animScale>
                                      <p:cBhvr>
                                        <p:cTn id="29" dur="26">
                                          <p:stCondLst>
                                            <p:cond delay="1642"/>
                                          </p:stCondLst>
                                        </p:cTn>
                                        <p:tgtEl>
                                          <p:spTgt spid="2">
                                            <p:txEl>
                                              <p:pRg st="5" end="5"/>
                                            </p:txEl>
                                          </p:spTgt>
                                        </p:tgtEl>
                                      </p:cBhvr>
                                      <p:to x="100000" y="90000"/>
                                    </p:animScale>
                                    <p:animScale>
                                      <p:cBhvr>
                                        <p:cTn id="30" dur="166" decel="50000">
                                          <p:stCondLst>
                                            <p:cond delay="1668"/>
                                          </p:stCondLst>
                                        </p:cTn>
                                        <p:tgtEl>
                                          <p:spTgt spid="2">
                                            <p:txEl>
                                              <p:pRg st="5" end="5"/>
                                            </p:txEl>
                                          </p:spTgt>
                                        </p:tgtEl>
                                      </p:cBhvr>
                                      <p:to x="100000" y="100000"/>
                                    </p:animScale>
                                    <p:animScale>
                                      <p:cBhvr>
                                        <p:cTn id="31" dur="26">
                                          <p:stCondLst>
                                            <p:cond delay="1808"/>
                                          </p:stCondLst>
                                        </p:cTn>
                                        <p:tgtEl>
                                          <p:spTgt spid="2">
                                            <p:txEl>
                                              <p:pRg st="5" end="5"/>
                                            </p:txEl>
                                          </p:spTgt>
                                        </p:tgtEl>
                                      </p:cBhvr>
                                      <p:to x="100000" y="95000"/>
                                    </p:animScale>
                                    <p:animScale>
                                      <p:cBhvr>
                                        <p:cTn id="32" dur="166" decel="50000">
                                          <p:stCondLst>
                                            <p:cond delay="1834"/>
                                          </p:stCondLst>
                                        </p:cTn>
                                        <p:tgtEl>
                                          <p:spTgt spid="2">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CL" dirty="0" smtClean="0"/>
              <a:t>Si el presidente  electo se hallare impedido para tomar posesión de su cargo, asumirá como Vicepresidente:</a:t>
            </a:r>
          </a:p>
          <a:p>
            <a:pPr lvl="1"/>
            <a:r>
              <a:rPr lang="es-CL" sz="2200" b="1" i="1" dirty="0" smtClean="0"/>
              <a:t>1°P. del S.</a:t>
            </a:r>
          </a:p>
          <a:p>
            <a:pPr lvl="1"/>
            <a:r>
              <a:rPr lang="es-CL" sz="2200" b="1" i="1" dirty="0" smtClean="0"/>
              <a:t>2° P. de la C. de D.</a:t>
            </a:r>
          </a:p>
          <a:p>
            <a:pPr lvl="1"/>
            <a:r>
              <a:rPr lang="es-CL" sz="2200" b="1" i="1" dirty="0" smtClean="0"/>
              <a:t>3°P. de la C.S.</a:t>
            </a:r>
          </a:p>
          <a:p>
            <a:endParaRPr lang="es-CL" dirty="0" smtClean="0"/>
          </a:p>
          <a:p>
            <a:r>
              <a:rPr lang="es-CL" dirty="0" smtClean="0"/>
              <a:t>Si el impedimento fuese absoluto, diez días después del 53 n°7, convocara a elección presidencial que se realizara noventa días después de la convocatoria, si fuese domingo o el día domingo siguiente.</a:t>
            </a:r>
          </a:p>
          <a:p>
            <a:endParaRPr lang="es-CL" dirty="0"/>
          </a:p>
          <a:p>
            <a:r>
              <a:rPr lang="es-CL" dirty="0" smtClean="0"/>
              <a:t>El presidente durara lo que debería haber durado el anterior presidente electo al asumir.</a:t>
            </a:r>
            <a:endParaRPr lang="es-CL" dirty="0"/>
          </a:p>
        </p:txBody>
      </p:sp>
      <p:sp>
        <p:nvSpPr>
          <p:cNvPr id="3" name="2 Título"/>
          <p:cNvSpPr>
            <a:spLocks noGrp="1"/>
          </p:cNvSpPr>
          <p:nvPr>
            <p:ph type="title"/>
          </p:nvPr>
        </p:nvSpPr>
        <p:spPr/>
        <p:txBody>
          <a:bodyPr/>
          <a:lstStyle/>
          <a:p>
            <a:r>
              <a:rPr lang="es-CL" dirty="0" smtClean="0"/>
              <a:t>Subrogación del presidente electo</a:t>
            </a:r>
            <a:br>
              <a:rPr lang="es-CL" dirty="0" smtClean="0"/>
            </a:br>
            <a:r>
              <a:rPr lang="es-CL" dirty="0" smtClean="0"/>
              <a:t>art. 28</a:t>
            </a:r>
            <a:endParaRPr lang="es-CL" dirty="0"/>
          </a:p>
        </p:txBody>
      </p:sp>
    </p:spTree>
    <p:extLst>
      <p:ext uri="{BB962C8B-B14F-4D97-AF65-F5344CB8AC3E}">
        <p14:creationId xmlns:p14="http://schemas.microsoft.com/office/powerpoint/2010/main" val="25302051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662257"/>
          </a:xfrm>
        </p:spPr>
        <p:txBody>
          <a:bodyPr>
            <a:normAutofit lnSpcReduction="10000"/>
          </a:bodyPr>
          <a:lstStyle/>
          <a:p>
            <a:r>
              <a:rPr lang="es-CL" dirty="0" smtClean="0"/>
              <a:t>Impedimento temporal: de carácter transitorio, y en todo caso, duraran menos tiempo que el que falta para completar el periodo del P. de la R.</a:t>
            </a:r>
          </a:p>
          <a:p>
            <a:r>
              <a:rPr lang="es-CL" dirty="0" smtClean="0"/>
              <a:t>Causales:</a:t>
            </a:r>
          </a:p>
          <a:p>
            <a:pPr lvl="1"/>
            <a:r>
              <a:rPr lang="es-CL" sz="2000" dirty="0" smtClean="0"/>
              <a:t>Enfermedad que le impidan ejercer el cargo.</a:t>
            </a:r>
          </a:p>
          <a:p>
            <a:pPr lvl="1"/>
            <a:r>
              <a:rPr lang="es-CL" sz="2000" dirty="0" smtClean="0"/>
              <a:t>Ausencia del territorio de la republica (Ver art 25 </a:t>
            </a:r>
            <a:r>
              <a:rPr lang="es-CL" sz="2000" dirty="0" err="1" smtClean="0"/>
              <a:t>inc</a:t>
            </a:r>
            <a:r>
              <a:rPr lang="es-CL" sz="2000" dirty="0" smtClean="0"/>
              <a:t> 3°, 4°, art 26 y 53n°6)</a:t>
            </a:r>
          </a:p>
          <a:p>
            <a:pPr lvl="1"/>
            <a:r>
              <a:rPr lang="es-CL" sz="2000" dirty="0" smtClean="0"/>
              <a:t>Grave motivo que no permite ejercer el cargo (</a:t>
            </a:r>
            <a:r>
              <a:rPr lang="es-CL" sz="2000" dirty="0" err="1" smtClean="0"/>
              <a:t>Ej</a:t>
            </a:r>
            <a:r>
              <a:rPr lang="es-CL" sz="2000" dirty="0" smtClean="0"/>
              <a:t>: según Silva Bascuñán, una acusación en contra del P. de a R. no suspende al P. de la R. pero puede importar un grave motivo para que “se aleje” de sus tareas)</a:t>
            </a:r>
          </a:p>
          <a:p>
            <a:pPr marL="365760" lvl="1" indent="0">
              <a:buNone/>
            </a:pPr>
            <a:r>
              <a:rPr lang="es-CL" sz="2000" dirty="0" smtClean="0"/>
              <a:t>En estos casos, el Vicepresidente será el ministro correspondiente de acuerdo con el orden de procedencia legal. Si no hay ministro, RG: P. del S., P. de la C. de D. o P. de la C.S.</a:t>
            </a:r>
          </a:p>
        </p:txBody>
      </p:sp>
      <p:sp>
        <p:nvSpPr>
          <p:cNvPr id="3" name="2 Título"/>
          <p:cNvSpPr>
            <a:spLocks noGrp="1"/>
          </p:cNvSpPr>
          <p:nvPr>
            <p:ph type="title"/>
          </p:nvPr>
        </p:nvSpPr>
        <p:spPr/>
        <p:txBody>
          <a:bodyPr/>
          <a:lstStyle/>
          <a:p>
            <a:r>
              <a:rPr lang="es-CL" dirty="0" smtClean="0"/>
              <a:t>Subrogación del presidente en ejercicio. Art. 29</a:t>
            </a:r>
            <a:endParaRPr lang="es-CL" dirty="0"/>
          </a:p>
        </p:txBody>
      </p:sp>
    </p:spTree>
    <p:extLst>
      <p:ext uri="{BB962C8B-B14F-4D97-AF65-F5344CB8AC3E}">
        <p14:creationId xmlns:p14="http://schemas.microsoft.com/office/powerpoint/2010/main" val="23264607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79512" y="2502825"/>
            <a:ext cx="4479033" cy="4248473"/>
          </a:xfrm>
        </p:spPr>
        <p:txBody>
          <a:bodyPr>
            <a:normAutofit lnSpcReduction="10000"/>
          </a:bodyPr>
          <a:lstStyle/>
          <a:p>
            <a:pPr marL="777240" lvl="1" indent="-457200">
              <a:buFont typeface="+mj-lt"/>
              <a:buAutoNum type="arabicPeriod"/>
            </a:pPr>
            <a:r>
              <a:rPr lang="es-CL" dirty="0" smtClean="0">
                <a:solidFill>
                  <a:schemeClr val="tx1"/>
                </a:solidFill>
              </a:rPr>
              <a:t>Interior y Seguridad Pública</a:t>
            </a:r>
          </a:p>
          <a:p>
            <a:pPr marL="777240" lvl="1" indent="-457200">
              <a:buFont typeface="+mj-lt"/>
              <a:buAutoNum type="arabicPeriod"/>
            </a:pPr>
            <a:r>
              <a:rPr lang="es-CL" dirty="0" smtClean="0">
                <a:solidFill>
                  <a:schemeClr val="tx1"/>
                </a:solidFill>
              </a:rPr>
              <a:t>Relaciones Exteriores</a:t>
            </a:r>
          </a:p>
          <a:p>
            <a:pPr marL="777240" lvl="1" indent="-457200">
              <a:buFont typeface="+mj-lt"/>
              <a:buAutoNum type="arabicPeriod"/>
            </a:pPr>
            <a:r>
              <a:rPr lang="es-CL" dirty="0" smtClean="0">
                <a:solidFill>
                  <a:schemeClr val="tx1"/>
                </a:solidFill>
              </a:rPr>
              <a:t>Defensa Nacional</a:t>
            </a:r>
          </a:p>
          <a:p>
            <a:pPr marL="777240" lvl="1" indent="-457200">
              <a:buFont typeface="+mj-lt"/>
              <a:buAutoNum type="arabicPeriod"/>
            </a:pPr>
            <a:r>
              <a:rPr lang="es-CL" dirty="0" smtClean="0">
                <a:solidFill>
                  <a:schemeClr val="tx1"/>
                </a:solidFill>
              </a:rPr>
              <a:t>Hacienda</a:t>
            </a:r>
          </a:p>
          <a:p>
            <a:pPr marL="777240" lvl="1" indent="-457200">
              <a:buFont typeface="+mj-lt"/>
              <a:buAutoNum type="arabicPeriod"/>
            </a:pPr>
            <a:r>
              <a:rPr lang="es-CL" dirty="0" smtClean="0">
                <a:solidFill>
                  <a:schemeClr val="tx1"/>
                </a:solidFill>
              </a:rPr>
              <a:t>Secretaría General de la Presidencia de la República</a:t>
            </a:r>
          </a:p>
          <a:p>
            <a:pPr marL="777240" lvl="1" indent="-457200">
              <a:buFont typeface="+mj-lt"/>
              <a:buAutoNum type="arabicPeriod"/>
            </a:pPr>
            <a:r>
              <a:rPr lang="es-CL" dirty="0" smtClean="0">
                <a:solidFill>
                  <a:schemeClr val="tx1"/>
                </a:solidFill>
              </a:rPr>
              <a:t>Secretaria General de Gobierno</a:t>
            </a:r>
          </a:p>
          <a:p>
            <a:pPr marL="777240" lvl="1" indent="-457200">
              <a:buFont typeface="+mj-lt"/>
              <a:buAutoNum type="arabicPeriod"/>
            </a:pPr>
            <a:r>
              <a:rPr lang="es-CL" dirty="0" smtClean="0">
                <a:solidFill>
                  <a:schemeClr val="tx1"/>
                </a:solidFill>
              </a:rPr>
              <a:t>Economía, Fomento y Turismo</a:t>
            </a:r>
          </a:p>
          <a:p>
            <a:pPr marL="777240" lvl="1" indent="-457200">
              <a:buFont typeface="+mj-lt"/>
              <a:buAutoNum type="arabicPeriod"/>
            </a:pPr>
            <a:r>
              <a:rPr lang="es-CL" dirty="0" smtClean="0">
                <a:solidFill>
                  <a:schemeClr val="tx1"/>
                </a:solidFill>
              </a:rPr>
              <a:t>Planificación</a:t>
            </a:r>
          </a:p>
          <a:p>
            <a:pPr marL="777240" lvl="1" indent="-457200">
              <a:buFont typeface="+mj-lt"/>
              <a:buAutoNum type="arabicPeriod"/>
            </a:pPr>
            <a:r>
              <a:rPr lang="es-CL" dirty="0" smtClean="0">
                <a:solidFill>
                  <a:schemeClr val="tx1"/>
                </a:solidFill>
              </a:rPr>
              <a:t>Educación</a:t>
            </a:r>
          </a:p>
          <a:p>
            <a:pPr marL="777240" lvl="1" indent="-457200">
              <a:buFont typeface="+mj-lt"/>
              <a:buAutoNum type="arabicPeriod"/>
            </a:pPr>
            <a:r>
              <a:rPr lang="es-CL" dirty="0" smtClean="0">
                <a:solidFill>
                  <a:schemeClr val="tx1"/>
                </a:solidFill>
              </a:rPr>
              <a:t>Justicia</a:t>
            </a:r>
          </a:p>
          <a:p>
            <a:pPr marL="777240" lvl="1" indent="-457200">
              <a:buFont typeface="+mj-lt"/>
              <a:buAutoNum type="arabicPeriod"/>
            </a:pPr>
            <a:r>
              <a:rPr lang="es-CL" dirty="0" smtClean="0">
                <a:solidFill>
                  <a:schemeClr val="tx1"/>
                </a:solidFill>
              </a:rPr>
              <a:t>Trabajo y previsión social</a:t>
            </a:r>
          </a:p>
          <a:p>
            <a:pPr marL="777240" lvl="1" indent="-457200">
              <a:buFont typeface="+mj-lt"/>
              <a:buAutoNum type="arabicPeriod"/>
            </a:pPr>
            <a:r>
              <a:rPr lang="es-CL" dirty="0" smtClean="0">
                <a:solidFill>
                  <a:schemeClr val="tx1"/>
                </a:solidFill>
              </a:rPr>
              <a:t>Obras Publicas</a:t>
            </a:r>
          </a:p>
        </p:txBody>
      </p:sp>
      <p:sp>
        <p:nvSpPr>
          <p:cNvPr id="3" name="2 Título"/>
          <p:cNvSpPr>
            <a:spLocks noGrp="1"/>
          </p:cNvSpPr>
          <p:nvPr>
            <p:ph type="title"/>
          </p:nvPr>
        </p:nvSpPr>
        <p:spPr/>
        <p:txBody>
          <a:bodyPr/>
          <a:lstStyle/>
          <a:p>
            <a:r>
              <a:rPr lang="es-CL" dirty="0" smtClean="0"/>
              <a:t>Orden de subrogación de los ministros</a:t>
            </a:r>
            <a:endParaRPr lang="es-CL" dirty="0"/>
          </a:p>
        </p:txBody>
      </p:sp>
      <p:sp>
        <p:nvSpPr>
          <p:cNvPr id="4" name="3 CuadroTexto"/>
          <p:cNvSpPr txBox="1"/>
          <p:nvPr/>
        </p:nvSpPr>
        <p:spPr>
          <a:xfrm>
            <a:off x="512079" y="1718572"/>
            <a:ext cx="7920880" cy="923330"/>
          </a:xfrm>
          <a:prstGeom prst="rect">
            <a:avLst/>
          </a:prstGeom>
          <a:noFill/>
        </p:spPr>
        <p:txBody>
          <a:bodyPr wrap="square" rtlCol="0">
            <a:spAutoFit/>
          </a:bodyPr>
          <a:lstStyle/>
          <a:p>
            <a:r>
              <a:rPr lang="es-CL" dirty="0" smtClean="0"/>
              <a:t>Regulado en el D.F.L. 7912, de 30 noviembre de 1927, actualizado hasta la fecha:</a:t>
            </a:r>
          </a:p>
          <a:p>
            <a:endParaRPr lang="es-CL" dirty="0"/>
          </a:p>
        </p:txBody>
      </p:sp>
      <p:sp>
        <p:nvSpPr>
          <p:cNvPr id="6" name="5 CuadroTexto"/>
          <p:cNvSpPr txBox="1"/>
          <p:nvPr/>
        </p:nvSpPr>
        <p:spPr>
          <a:xfrm>
            <a:off x="5026315" y="2492896"/>
            <a:ext cx="3816424" cy="3970318"/>
          </a:xfrm>
          <a:prstGeom prst="rect">
            <a:avLst/>
          </a:prstGeom>
          <a:noFill/>
        </p:spPr>
        <p:txBody>
          <a:bodyPr wrap="square" rtlCol="0">
            <a:spAutoFit/>
          </a:bodyPr>
          <a:lstStyle/>
          <a:p>
            <a:r>
              <a:rPr lang="es-CL" dirty="0" smtClean="0"/>
              <a:t>13. Salud</a:t>
            </a:r>
          </a:p>
          <a:p>
            <a:r>
              <a:rPr lang="es-CL" dirty="0" smtClean="0"/>
              <a:t>14. Vivienda y Urbanismo</a:t>
            </a:r>
          </a:p>
          <a:p>
            <a:r>
              <a:rPr lang="es-CL" dirty="0" smtClean="0"/>
              <a:t>15. Agricultura</a:t>
            </a:r>
          </a:p>
          <a:p>
            <a:r>
              <a:rPr lang="es-CL" dirty="0" smtClean="0"/>
              <a:t>16. Minería</a:t>
            </a:r>
          </a:p>
          <a:p>
            <a:r>
              <a:rPr lang="es-CL" dirty="0" smtClean="0"/>
              <a:t>17. Transporte y Telecomunicaciones</a:t>
            </a:r>
          </a:p>
          <a:p>
            <a:r>
              <a:rPr lang="es-CL" dirty="0" smtClean="0"/>
              <a:t>18. Bienes Nacionales</a:t>
            </a:r>
          </a:p>
          <a:p>
            <a:r>
              <a:rPr lang="es-CL" dirty="0" smtClean="0"/>
              <a:t>19. Energía</a:t>
            </a:r>
          </a:p>
          <a:p>
            <a:r>
              <a:rPr lang="es-CL" dirty="0" smtClean="0"/>
              <a:t>20. Medio Ambiente</a:t>
            </a:r>
          </a:p>
          <a:p>
            <a:r>
              <a:rPr lang="es-CL" dirty="0" smtClean="0"/>
              <a:t>21. Las culturas, las artes y el Patrimonio</a:t>
            </a:r>
          </a:p>
          <a:p>
            <a:r>
              <a:rPr lang="es-CL" dirty="0" smtClean="0"/>
              <a:t>22. Deporte</a:t>
            </a:r>
          </a:p>
          <a:p>
            <a:r>
              <a:rPr lang="es-CL" dirty="0" smtClean="0"/>
              <a:t>23. Mujer y la Equidad de Genero</a:t>
            </a:r>
          </a:p>
          <a:p>
            <a:r>
              <a:rPr lang="es-CL" dirty="0" smtClean="0"/>
              <a:t>24. Ciencia, Tecnología, conocimiento e Innovación</a:t>
            </a:r>
            <a:endParaRPr lang="es-CL" dirty="0"/>
          </a:p>
        </p:txBody>
      </p:sp>
    </p:spTree>
    <p:extLst>
      <p:ext uri="{BB962C8B-B14F-4D97-AF65-F5344CB8AC3E}">
        <p14:creationId xmlns:p14="http://schemas.microsoft.com/office/powerpoint/2010/main" val="170940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wipe(down)">
                                      <p:cBhvr>
                                        <p:cTn id="7" dur="580">
                                          <p:stCondLst>
                                            <p:cond delay="0"/>
                                          </p:stCondLst>
                                        </p:cTn>
                                        <p:tgtEl>
                                          <p:spTgt spid="6">
                                            <p:txEl>
                                              <p:pRg st="7" end="7"/>
                                            </p:txEl>
                                          </p:spTgt>
                                        </p:tgtEl>
                                      </p:cBhvr>
                                    </p:animEffect>
                                    <p:anim calcmode="lin" valueType="num">
                                      <p:cBhvr>
                                        <p:cTn id="8" dur="1822" tmFilter="0,0; 0.14,0.36; 0.43,0.73; 0.71,0.91; 1.0,1.0">
                                          <p:stCondLst>
                                            <p:cond delay="0"/>
                                          </p:stCondLst>
                                        </p:cTn>
                                        <p:tgtEl>
                                          <p:spTgt spid="6">
                                            <p:txEl>
                                              <p:pRg st="7" end="7"/>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xEl>
                                              <p:pRg st="7" end="7"/>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xEl>
                                              <p:pRg st="7" end="7"/>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xEl>
                                              <p:pRg st="7" end="7"/>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xEl>
                                              <p:pRg st="7" end="7"/>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xEl>
                                              <p:pRg st="7" end="7"/>
                                            </p:txEl>
                                          </p:spTgt>
                                        </p:tgtEl>
                                      </p:cBhvr>
                                      <p:to x="100000" y="60000"/>
                                    </p:animScale>
                                    <p:animScale>
                                      <p:cBhvr>
                                        <p:cTn id="14" dur="166" decel="50000">
                                          <p:stCondLst>
                                            <p:cond delay="676"/>
                                          </p:stCondLst>
                                        </p:cTn>
                                        <p:tgtEl>
                                          <p:spTgt spid="6">
                                            <p:txEl>
                                              <p:pRg st="7" end="7"/>
                                            </p:txEl>
                                          </p:spTgt>
                                        </p:tgtEl>
                                      </p:cBhvr>
                                      <p:to x="100000" y="100000"/>
                                    </p:animScale>
                                    <p:animScale>
                                      <p:cBhvr>
                                        <p:cTn id="15" dur="26">
                                          <p:stCondLst>
                                            <p:cond delay="1312"/>
                                          </p:stCondLst>
                                        </p:cTn>
                                        <p:tgtEl>
                                          <p:spTgt spid="6">
                                            <p:txEl>
                                              <p:pRg st="7" end="7"/>
                                            </p:txEl>
                                          </p:spTgt>
                                        </p:tgtEl>
                                      </p:cBhvr>
                                      <p:to x="100000" y="80000"/>
                                    </p:animScale>
                                    <p:animScale>
                                      <p:cBhvr>
                                        <p:cTn id="16" dur="166" decel="50000">
                                          <p:stCondLst>
                                            <p:cond delay="1338"/>
                                          </p:stCondLst>
                                        </p:cTn>
                                        <p:tgtEl>
                                          <p:spTgt spid="6">
                                            <p:txEl>
                                              <p:pRg st="7" end="7"/>
                                            </p:txEl>
                                          </p:spTgt>
                                        </p:tgtEl>
                                      </p:cBhvr>
                                      <p:to x="100000" y="100000"/>
                                    </p:animScale>
                                    <p:animScale>
                                      <p:cBhvr>
                                        <p:cTn id="17" dur="26">
                                          <p:stCondLst>
                                            <p:cond delay="1642"/>
                                          </p:stCondLst>
                                        </p:cTn>
                                        <p:tgtEl>
                                          <p:spTgt spid="6">
                                            <p:txEl>
                                              <p:pRg st="7" end="7"/>
                                            </p:txEl>
                                          </p:spTgt>
                                        </p:tgtEl>
                                      </p:cBhvr>
                                      <p:to x="100000" y="90000"/>
                                    </p:animScale>
                                    <p:animScale>
                                      <p:cBhvr>
                                        <p:cTn id="18" dur="166" decel="50000">
                                          <p:stCondLst>
                                            <p:cond delay="1668"/>
                                          </p:stCondLst>
                                        </p:cTn>
                                        <p:tgtEl>
                                          <p:spTgt spid="6">
                                            <p:txEl>
                                              <p:pRg st="7" end="7"/>
                                            </p:txEl>
                                          </p:spTgt>
                                        </p:tgtEl>
                                      </p:cBhvr>
                                      <p:to x="100000" y="100000"/>
                                    </p:animScale>
                                    <p:animScale>
                                      <p:cBhvr>
                                        <p:cTn id="19" dur="26">
                                          <p:stCondLst>
                                            <p:cond delay="1808"/>
                                          </p:stCondLst>
                                        </p:cTn>
                                        <p:tgtEl>
                                          <p:spTgt spid="6">
                                            <p:txEl>
                                              <p:pRg st="7" end="7"/>
                                            </p:txEl>
                                          </p:spTgt>
                                        </p:tgtEl>
                                      </p:cBhvr>
                                      <p:to x="100000" y="95000"/>
                                    </p:animScale>
                                    <p:animScale>
                                      <p:cBhvr>
                                        <p:cTn id="20" dur="166" decel="50000">
                                          <p:stCondLst>
                                            <p:cond delay="1834"/>
                                          </p:stCondLst>
                                        </p:cTn>
                                        <p:tgtEl>
                                          <p:spTgt spid="6">
                                            <p:txEl>
                                              <p:pRg st="7" end="7"/>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animEffect transition="in" filter="wipe(down)">
                                      <p:cBhvr>
                                        <p:cTn id="25" dur="580">
                                          <p:stCondLst>
                                            <p:cond delay="0"/>
                                          </p:stCondLst>
                                        </p:cTn>
                                        <p:tgtEl>
                                          <p:spTgt spid="6">
                                            <p:txEl>
                                              <p:pRg st="8" end="8"/>
                                            </p:txEl>
                                          </p:spTgt>
                                        </p:tgtEl>
                                      </p:cBhvr>
                                    </p:animEffect>
                                    <p:anim calcmode="lin" valueType="num">
                                      <p:cBhvr>
                                        <p:cTn id="26" dur="1822" tmFilter="0,0; 0.14,0.36; 0.43,0.73; 0.71,0.91; 1.0,1.0">
                                          <p:stCondLst>
                                            <p:cond delay="0"/>
                                          </p:stCondLst>
                                        </p:cTn>
                                        <p:tgtEl>
                                          <p:spTgt spid="6">
                                            <p:txEl>
                                              <p:pRg st="8" end="8"/>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xEl>
                                              <p:pRg st="8" end="8"/>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xEl>
                                              <p:pRg st="8" end="8"/>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xEl>
                                              <p:pRg st="8" end="8"/>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xEl>
                                              <p:pRg st="8" end="8"/>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xEl>
                                              <p:pRg st="8" end="8"/>
                                            </p:txEl>
                                          </p:spTgt>
                                        </p:tgtEl>
                                      </p:cBhvr>
                                      <p:to x="100000" y="60000"/>
                                    </p:animScale>
                                    <p:animScale>
                                      <p:cBhvr>
                                        <p:cTn id="32" dur="166" decel="50000">
                                          <p:stCondLst>
                                            <p:cond delay="676"/>
                                          </p:stCondLst>
                                        </p:cTn>
                                        <p:tgtEl>
                                          <p:spTgt spid="6">
                                            <p:txEl>
                                              <p:pRg st="8" end="8"/>
                                            </p:txEl>
                                          </p:spTgt>
                                        </p:tgtEl>
                                      </p:cBhvr>
                                      <p:to x="100000" y="100000"/>
                                    </p:animScale>
                                    <p:animScale>
                                      <p:cBhvr>
                                        <p:cTn id="33" dur="26">
                                          <p:stCondLst>
                                            <p:cond delay="1312"/>
                                          </p:stCondLst>
                                        </p:cTn>
                                        <p:tgtEl>
                                          <p:spTgt spid="6">
                                            <p:txEl>
                                              <p:pRg st="8" end="8"/>
                                            </p:txEl>
                                          </p:spTgt>
                                        </p:tgtEl>
                                      </p:cBhvr>
                                      <p:to x="100000" y="80000"/>
                                    </p:animScale>
                                    <p:animScale>
                                      <p:cBhvr>
                                        <p:cTn id="34" dur="166" decel="50000">
                                          <p:stCondLst>
                                            <p:cond delay="1338"/>
                                          </p:stCondLst>
                                        </p:cTn>
                                        <p:tgtEl>
                                          <p:spTgt spid="6">
                                            <p:txEl>
                                              <p:pRg st="8" end="8"/>
                                            </p:txEl>
                                          </p:spTgt>
                                        </p:tgtEl>
                                      </p:cBhvr>
                                      <p:to x="100000" y="100000"/>
                                    </p:animScale>
                                    <p:animScale>
                                      <p:cBhvr>
                                        <p:cTn id="35" dur="26">
                                          <p:stCondLst>
                                            <p:cond delay="1642"/>
                                          </p:stCondLst>
                                        </p:cTn>
                                        <p:tgtEl>
                                          <p:spTgt spid="6">
                                            <p:txEl>
                                              <p:pRg st="8" end="8"/>
                                            </p:txEl>
                                          </p:spTgt>
                                        </p:tgtEl>
                                      </p:cBhvr>
                                      <p:to x="100000" y="90000"/>
                                    </p:animScale>
                                    <p:animScale>
                                      <p:cBhvr>
                                        <p:cTn id="36" dur="166" decel="50000">
                                          <p:stCondLst>
                                            <p:cond delay="1668"/>
                                          </p:stCondLst>
                                        </p:cTn>
                                        <p:tgtEl>
                                          <p:spTgt spid="6">
                                            <p:txEl>
                                              <p:pRg st="8" end="8"/>
                                            </p:txEl>
                                          </p:spTgt>
                                        </p:tgtEl>
                                      </p:cBhvr>
                                      <p:to x="100000" y="100000"/>
                                    </p:animScale>
                                    <p:animScale>
                                      <p:cBhvr>
                                        <p:cTn id="37" dur="26">
                                          <p:stCondLst>
                                            <p:cond delay="1808"/>
                                          </p:stCondLst>
                                        </p:cTn>
                                        <p:tgtEl>
                                          <p:spTgt spid="6">
                                            <p:txEl>
                                              <p:pRg st="8" end="8"/>
                                            </p:txEl>
                                          </p:spTgt>
                                        </p:tgtEl>
                                      </p:cBhvr>
                                      <p:to x="100000" y="95000"/>
                                    </p:animScale>
                                    <p:animScale>
                                      <p:cBhvr>
                                        <p:cTn id="38" dur="166" decel="50000">
                                          <p:stCondLst>
                                            <p:cond delay="1834"/>
                                          </p:stCondLst>
                                        </p:cTn>
                                        <p:tgtEl>
                                          <p:spTgt spid="6">
                                            <p:txEl>
                                              <p:pRg st="8" end="8"/>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Effect transition="in" filter="wipe(down)">
                                      <p:cBhvr>
                                        <p:cTn id="43" dur="580">
                                          <p:stCondLst>
                                            <p:cond delay="0"/>
                                          </p:stCondLst>
                                        </p:cTn>
                                        <p:tgtEl>
                                          <p:spTgt spid="6">
                                            <p:txEl>
                                              <p:pRg st="9" end="9"/>
                                            </p:txEl>
                                          </p:spTgt>
                                        </p:tgtEl>
                                      </p:cBhvr>
                                    </p:animEffect>
                                    <p:anim calcmode="lin" valueType="num">
                                      <p:cBhvr>
                                        <p:cTn id="44" dur="1822" tmFilter="0,0; 0.14,0.36; 0.43,0.73; 0.71,0.91; 1.0,1.0">
                                          <p:stCondLst>
                                            <p:cond delay="0"/>
                                          </p:stCondLst>
                                        </p:cTn>
                                        <p:tgtEl>
                                          <p:spTgt spid="6">
                                            <p:txEl>
                                              <p:pRg st="9" end="9"/>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xEl>
                                              <p:pRg st="9" end="9"/>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xEl>
                                              <p:pRg st="9" end="9"/>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xEl>
                                              <p:pRg st="9" end="9"/>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xEl>
                                              <p:pRg st="9" end="9"/>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xEl>
                                              <p:pRg st="9" end="9"/>
                                            </p:txEl>
                                          </p:spTgt>
                                        </p:tgtEl>
                                      </p:cBhvr>
                                      <p:to x="100000" y="60000"/>
                                    </p:animScale>
                                    <p:animScale>
                                      <p:cBhvr>
                                        <p:cTn id="50" dur="166" decel="50000">
                                          <p:stCondLst>
                                            <p:cond delay="676"/>
                                          </p:stCondLst>
                                        </p:cTn>
                                        <p:tgtEl>
                                          <p:spTgt spid="6">
                                            <p:txEl>
                                              <p:pRg st="9" end="9"/>
                                            </p:txEl>
                                          </p:spTgt>
                                        </p:tgtEl>
                                      </p:cBhvr>
                                      <p:to x="100000" y="100000"/>
                                    </p:animScale>
                                    <p:animScale>
                                      <p:cBhvr>
                                        <p:cTn id="51" dur="26">
                                          <p:stCondLst>
                                            <p:cond delay="1312"/>
                                          </p:stCondLst>
                                        </p:cTn>
                                        <p:tgtEl>
                                          <p:spTgt spid="6">
                                            <p:txEl>
                                              <p:pRg st="9" end="9"/>
                                            </p:txEl>
                                          </p:spTgt>
                                        </p:tgtEl>
                                      </p:cBhvr>
                                      <p:to x="100000" y="80000"/>
                                    </p:animScale>
                                    <p:animScale>
                                      <p:cBhvr>
                                        <p:cTn id="52" dur="166" decel="50000">
                                          <p:stCondLst>
                                            <p:cond delay="1338"/>
                                          </p:stCondLst>
                                        </p:cTn>
                                        <p:tgtEl>
                                          <p:spTgt spid="6">
                                            <p:txEl>
                                              <p:pRg st="9" end="9"/>
                                            </p:txEl>
                                          </p:spTgt>
                                        </p:tgtEl>
                                      </p:cBhvr>
                                      <p:to x="100000" y="100000"/>
                                    </p:animScale>
                                    <p:animScale>
                                      <p:cBhvr>
                                        <p:cTn id="53" dur="26">
                                          <p:stCondLst>
                                            <p:cond delay="1642"/>
                                          </p:stCondLst>
                                        </p:cTn>
                                        <p:tgtEl>
                                          <p:spTgt spid="6">
                                            <p:txEl>
                                              <p:pRg st="9" end="9"/>
                                            </p:txEl>
                                          </p:spTgt>
                                        </p:tgtEl>
                                      </p:cBhvr>
                                      <p:to x="100000" y="90000"/>
                                    </p:animScale>
                                    <p:animScale>
                                      <p:cBhvr>
                                        <p:cTn id="54" dur="166" decel="50000">
                                          <p:stCondLst>
                                            <p:cond delay="1668"/>
                                          </p:stCondLst>
                                        </p:cTn>
                                        <p:tgtEl>
                                          <p:spTgt spid="6">
                                            <p:txEl>
                                              <p:pRg st="9" end="9"/>
                                            </p:txEl>
                                          </p:spTgt>
                                        </p:tgtEl>
                                      </p:cBhvr>
                                      <p:to x="100000" y="100000"/>
                                    </p:animScale>
                                    <p:animScale>
                                      <p:cBhvr>
                                        <p:cTn id="55" dur="26">
                                          <p:stCondLst>
                                            <p:cond delay="1808"/>
                                          </p:stCondLst>
                                        </p:cTn>
                                        <p:tgtEl>
                                          <p:spTgt spid="6">
                                            <p:txEl>
                                              <p:pRg st="9" end="9"/>
                                            </p:txEl>
                                          </p:spTgt>
                                        </p:tgtEl>
                                      </p:cBhvr>
                                      <p:to x="100000" y="95000"/>
                                    </p:animScale>
                                    <p:animScale>
                                      <p:cBhvr>
                                        <p:cTn id="56" dur="166" decel="50000">
                                          <p:stCondLst>
                                            <p:cond delay="1834"/>
                                          </p:stCondLst>
                                        </p:cTn>
                                        <p:tgtEl>
                                          <p:spTgt spid="6">
                                            <p:txEl>
                                              <p:pRg st="9" end="9"/>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6">
                                            <p:txEl>
                                              <p:pRg st="10" end="10"/>
                                            </p:txEl>
                                          </p:spTgt>
                                        </p:tgtEl>
                                        <p:attrNameLst>
                                          <p:attrName>style.visibility</p:attrName>
                                        </p:attrNameLst>
                                      </p:cBhvr>
                                      <p:to>
                                        <p:strVal val="visible"/>
                                      </p:to>
                                    </p:set>
                                    <p:animEffect transition="in" filter="wipe(down)">
                                      <p:cBhvr>
                                        <p:cTn id="61" dur="580">
                                          <p:stCondLst>
                                            <p:cond delay="0"/>
                                          </p:stCondLst>
                                        </p:cTn>
                                        <p:tgtEl>
                                          <p:spTgt spid="6">
                                            <p:txEl>
                                              <p:pRg st="10" end="10"/>
                                            </p:txEl>
                                          </p:spTgt>
                                        </p:tgtEl>
                                      </p:cBhvr>
                                    </p:animEffect>
                                    <p:anim calcmode="lin" valueType="num">
                                      <p:cBhvr>
                                        <p:cTn id="62" dur="1822" tmFilter="0,0; 0.14,0.36; 0.43,0.73; 0.71,0.91; 1.0,1.0">
                                          <p:stCondLst>
                                            <p:cond delay="0"/>
                                          </p:stCondLst>
                                        </p:cTn>
                                        <p:tgtEl>
                                          <p:spTgt spid="6">
                                            <p:txEl>
                                              <p:pRg st="10" end="10"/>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xEl>
                                              <p:pRg st="10" end="10"/>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xEl>
                                              <p:pRg st="10" end="10"/>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xEl>
                                              <p:pRg st="10" end="10"/>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xEl>
                                              <p:pRg st="10" end="10"/>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xEl>
                                              <p:pRg st="10" end="10"/>
                                            </p:txEl>
                                          </p:spTgt>
                                        </p:tgtEl>
                                      </p:cBhvr>
                                      <p:to x="100000" y="60000"/>
                                    </p:animScale>
                                    <p:animScale>
                                      <p:cBhvr>
                                        <p:cTn id="68" dur="166" decel="50000">
                                          <p:stCondLst>
                                            <p:cond delay="676"/>
                                          </p:stCondLst>
                                        </p:cTn>
                                        <p:tgtEl>
                                          <p:spTgt spid="6">
                                            <p:txEl>
                                              <p:pRg st="10" end="10"/>
                                            </p:txEl>
                                          </p:spTgt>
                                        </p:tgtEl>
                                      </p:cBhvr>
                                      <p:to x="100000" y="100000"/>
                                    </p:animScale>
                                    <p:animScale>
                                      <p:cBhvr>
                                        <p:cTn id="69" dur="26">
                                          <p:stCondLst>
                                            <p:cond delay="1312"/>
                                          </p:stCondLst>
                                        </p:cTn>
                                        <p:tgtEl>
                                          <p:spTgt spid="6">
                                            <p:txEl>
                                              <p:pRg st="10" end="10"/>
                                            </p:txEl>
                                          </p:spTgt>
                                        </p:tgtEl>
                                      </p:cBhvr>
                                      <p:to x="100000" y="80000"/>
                                    </p:animScale>
                                    <p:animScale>
                                      <p:cBhvr>
                                        <p:cTn id="70" dur="166" decel="50000">
                                          <p:stCondLst>
                                            <p:cond delay="1338"/>
                                          </p:stCondLst>
                                        </p:cTn>
                                        <p:tgtEl>
                                          <p:spTgt spid="6">
                                            <p:txEl>
                                              <p:pRg st="10" end="10"/>
                                            </p:txEl>
                                          </p:spTgt>
                                        </p:tgtEl>
                                      </p:cBhvr>
                                      <p:to x="100000" y="100000"/>
                                    </p:animScale>
                                    <p:animScale>
                                      <p:cBhvr>
                                        <p:cTn id="71" dur="26">
                                          <p:stCondLst>
                                            <p:cond delay="1642"/>
                                          </p:stCondLst>
                                        </p:cTn>
                                        <p:tgtEl>
                                          <p:spTgt spid="6">
                                            <p:txEl>
                                              <p:pRg st="10" end="10"/>
                                            </p:txEl>
                                          </p:spTgt>
                                        </p:tgtEl>
                                      </p:cBhvr>
                                      <p:to x="100000" y="90000"/>
                                    </p:animScale>
                                    <p:animScale>
                                      <p:cBhvr>
                                        <p:cTn id="72" dur="166" decel="50000">
                                          <p:stCondLst>
                                            <p:cond delay="1668"/>
                                          </p:stCondLst>
                                        </p:cTn>
                                        <p:tgtEl>
                                          <p:spTgt spid="6">
                                            <p:txEl>
                                              <p:pRg st="10" end="10"/>
                                            </p:txEl>
                                          </p:spTgt>
                                        </p:tgtEl>
                                      </p:cBhvr>
                                      <p:to x="100000" y="100000"/>
                                    </p:animScale>
                                    <p:animScale>
                                      <p:cBhvr>
                                        <p:cTn id="73" dur="26">
                                          <p:stCondLst>
                                            <p:cond delay="1808"/>
                                          </p:stCondLst>
                                        </p:cTn>
                                        <p:tgtEl>
                                          <p:spTgt spid="6">
                                            <p:txEl>
                                              <p:pRg st="10" end="10"/>
                                            </p:txEl>
                                          </p:spTgt>
                                        </p:tgtEl>
                                      </p:cBhvr>
                                      <p:to x="100000" y="95000"/>
                                    </p:animScale>
                                    <p:animScale>
                                      <p:cBhvr>
                                        <p:cTn id="74" dur="166" decel="50000">
                                          <p:stCondLst>
                                            <p:cond delay="1834"/>
                                          </p:stCondLst>
                                        </p:cTn>
                                        <p:tgtEl>
                                          <p:spTgt spid="6">
                                            <p:txEl>
                                              <p:pRg st="10" end="10"/>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6">
                                            <p:txEl>
                                              <p:pRg st="11" end="11"/>
                                            </p:txEl>
                                          </p:spTgt>
                                        </p:tgtEl>
                                        <p:attrNameLst>
                                          <p:attrName>style.visibility</p:attrName>
                                        </p:attrNameLst>
                                      </p:cBhvr>
                                      <p:to>
                                        <p:strVal val="visible"/>
                                      </p:to>
                                    </p:set>
                                    <p:animEffect transition="in" filter="wipe(down)">
                                      <p:cBhvr>
                                        <p:cTn id="79" dur="580">
                                          <p:stCondLst>
                                            <p:cond delay="0"/>
                                          </p:stCondLst>
                                        </p:cTn>
                                        <p:tgtEl>
                                          <p:spTgt spid="6">
                                            <p:txEl>
                                              <p:pRg st="11" end="11"/>
                                            </p:txEl>
                                          </p:spTgt>
                                        </p:tgtEl>
                                      </p:cBhvr>
                                    </p:animEffect>
                                    <p:anim calcmode="lin" valueType="num">
                                      <p:cBhvr>
                                        <p:cTn id="80" dur="1822" tmFilter="0,0; 0.14,0.36; 0.43,0.73; 0.71,0.91; 1.0,1.0">
                                          <p:stCondLst>
                                            <p:cond delay="0"/>
                                          </p:stCondLst>
                                        </p:cTn>
                                        <p:tgtEl>
                                          <p:spTgt spid="6">
                                            <p:txEl>
                                              <p:pRg st="11" end="11"/>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6">
                                            <p:txEl>
                                              <p:pRg st="11" end="11"/>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6">
                                            <p:txEl>
                                              <p:pRg st="11" end="11"/>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6">
                                            <p:txEl>
                                              <p:pRg st="11" end="11"/>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6">
                                            <p:txEl>
                                              <p:pRg st="11" end="11"/>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6">
                                            <p:txEl>
                                              <p:pRg st="11" end="11"/>
                                            </p:txEl>
                                          </p:spTgt>
                                        </p:tgtEl>
                                      </p:cBhvr>
                                      <p:to x="100000" y="60000"/>
                                    </p:animScale>
                                    <p:animScale>
                                      <p:cBhvr>
                                        <p:cTn id="86" dur="166" decel="50000">
                                          <p:stCondLst>
                                            <p:cond delay="676"/>
                                          </p:stCondLst>
                                        </p:cTn>
                                        <p:tgtEl>
                                          <p:spTgt spid="6">
                                            <p:txEl>
                                              <p:pRg st="11" end="11"/>
                                            </p:txEl>
                                          </p:spTgt>
                                        </p:tgtEl>
                                      </p:cBhvr>
                                      <p:to x="100000" y="100000"/>
                                    </p:animScale>
                                    <p:animScale>
                                      <p:cBhvr>
                                        <p:cTn id="87" dur="26">
                                          <p:stCondLst>
                                            <p:cond delay="1312"/>
                                          </p:stCondLst>
                                        </p:cTn>
                                        <p:tgtEl>
                                          <p:spTgt spid="6">
                                            <p:txEl>
                                              <p:pRg st="11" end="11"/>
                                            </p:txEl>
                                          </p:spTgt>
                                        </p:tgtEl>
                                      </p:cBhvr>
                                      <p:to x="100000" y="80000"/>
                                    </p:animScale>
                                    <p:animScale>
                                      <p:cBhvr>
                                        <p:cTn id="88" dur="166" decel="50000">
                                          <p:stCondLst>
                                            <p:cond delay="1338"/>
                                          </p:stCondLst>
                                        </p:cTn>
                                        <p:tgtEl>
                                          <p:spTgt spid="6">
                                            <p:txEl>
                                              <p:pRg st="11" end="11"/>
                                            </p:txEl>
                                          </p:spTgt>
                                        </p:tgtEl>
                                      </p:cBhvr>
                                      <p:to x="100000" y="100000"/>
                                    </p:animScale>
                                    <p:animScale>
                                      <p:cBhvr>
                                        <p:cTn id="89" dur="26">
                                          <p:stCondLst>
                                            <p:cond delay="1642"/>
                                          </p:stCondLst>
                                        </p:cTn>
                                        <p:tgtEl>
                                          <p:spTgt spid="6">
                                            <p:txEl>
                                              <p:pRg st="11" end="11"/>
                                            </p:txEl>
                                          </p:spTgt>
                                        </p:tgtEl>
                                      </p:cBhvr>
                                      <p:to x="100000" y="90000"/>
                                    </p:animScale>
                                    <p:animScale>
                                      <p:cBhvr>
                                        <p:cTn id="90" dur="166" decel="50000">
                                          <p:stCondLst>
                                            <p:cond delay="1668"/>
                                          </p:stCondLst>
                                        </p:cTn>
                                        <p:tgtEl>
                                          <p:spTgt spid="6">
                                            <p:txEl>
                                              <p:pRg st="11" end="11"/>
                                            </p:txEl>
                                          </p:spTgt>
                                        </p:tgtEl>
                                      </p:cBhvr>
                                      <p:to x="100000" y="100000"/>
                                    </p:animScale>
                                    <p:animScale>
                                      <p:cBhvr>
                                        <p:cTn id="91" dur="26">
                                          <p:stCondLst>
                                            <p:cond delay="1808"/>
                                          </p:stCondLst>
                                        </p:cTn>
                                        <p:tgtEl>
                                          <p:spTgt spid="6">
                                            <p:txEl>
                                              <p:pRg st="11" end="11"/>
                                            </p:txEl>
                                          </p:spTgt>
                                        </p:tgtEl>
                                      </p:cBhvr>
                                      <p:to x="100000" y="95000"/>
                                    </p:animScale>
                                    <p:animScale>
                                      <p:cBhvr>
                                        <p:cTn id="92" dur="166" decel="50000">
                                          <p:stCondLst>
                                            <p:cond delay="1834"/>
                                          </p:stCondLst>
                                        </p:cTn>
                                        <p:tgtEl>
                                          <p:spTgt spid="6">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sz="2400" dirty="0" smtClean="0"/>
              <a:t>D.F.L. N°3612 de 6 de agosto de 1930.</a:t>
            </a:r>
          </a:p>
          <a:p>
            <a:pPr lvl="1"/>
            <a:r>
              <a:rPr lang="es-CL" sz="2400" dirty="0" smtClean="0"/>
              <a:t>“</a:t>
            </a:r>
            <a:r>
              <a:rPr lang="es-CL" sz="2400" i="1" dirty="0" smtClean="0"/>
              <a:t>El Presidente de la Republica puede por decreto de nombramiento señalar a cualquiera de sus Ministros para que ocupe el primer lugar del orden de precedencia”</a:t>
            </a:r>
            <a:r>
              <a:rPr lang="es-CL" sz="2400" dirty="0" smtClean="0"/>
              <a:t>.</a:t>
            </a:r>
          </a:p>
          <a:p>
            <a:pPr lvl="1"/>
            <a:r>
              <a:rPr lang="es-CL" sz="2400" dirty="0" smtClean="0"/>
              <a:t>Esto sin que se altere el orden de los demás ministros, es decir, se puede hacer por decreto que la ministra de la mujer (N°23) ocupe el primer lugar, haciendo que el ministro del Interior sea 2°.</a:t>
            </a:r>
            <a:endParaRPr lang="es-CL" sz="2400" dirty="0"/>
          </a:p>
        </p:txBody>
      </p:sp>
      <p:sp>
        <p:nvSpPr>
          <p:cNvPr id="3" name="2 Título"/>
          <p:cNvSpPr>
            <a:spLocks noGrp="1"/>
          </p:cNvSpPr>
          <p:nvPr>
            <p:ph type="title"/>
          </p:nvPr>
        </p:nvSpPr>
        <p:spPr/>
        <p:txBody>
          <a:bodyPr/>
          <a:lstStyle/>
          <a:p>
            <a:r>
              <a:rPr lang="es-CL" dirty="0" smtClean="0"/>
              <a:t>Reglas especiales de subrogación</a:t>
            </a:r>
            <a:endParaRPr lang="es-CL" dirty="0"/>
          </a:p>
        </p:txBody>
      </p:sp>
    </p:spTree>
    <p:extLst>
      <p:ext uri="{BB962C8B-B14F-4D97-AF65-F5344CB8AC3E}">
        <p14:creationId xmlns:p14="http://schemas.microsoft.com/office/powerpoint/2010/main" val="26598275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dirty="0" smtClean="0"/>
              <a:t>Impedimentos absolutos, de carácter definitivo o duración indefinida, que duraran más tiempo del que falta para que el Presidente cumpla su periodo.</a:t>
            </a:r>
          </a:p>
          <a:p>
            <a:pPr lvl="1"/>
            <a:r>
              <a:rPr lang="es-CL" dirty="0" smtClean="0"/>
              <a:t>La anterior Constitución, 1925, consideraba expresamente la muerte del P. de la R. La actual no lo hace. </a:t>
            </a:r>
          </a:p>
          <a:p>
            <a:r>
              <a:rPr lang="es-CL" dirty="0" smtClean="0"/>
              <a:t> Considerar el 53 n°7.</a:t>
            </a:r>
          </a:p>
          <a:p>
            <a:r>
              <a:rPr lang="es-CL" dirty="0" smtClean="0"/>
              <a:t>Se llama a subrogar las mismas autoridades (Ministros en orden, Senado, Diputado, C.S.).</a:t>
            </a:r>
          </a:p>
          <a:p>
            <a:r>
              <a:rPr lang="es-CL" dirty="0" smtClean="0"/>
              <a:t>Este Vicepresidente se encargara de hacer llamado para elecciones, las cuales varían en conformidad de lo siguiente:</a:t>
            </a:r>
          </a:p>
          <a:p>
            <a:pPr lvl="1"/>
            <a:r>
              <a:rPr lang="es-CL" dirty="0" smtClean="0"/>
              <a:t>Faltan más de 2 años para la </a:t>
            </a:r>
            <a:r>
              <a:rPr lang="es-CL" b="1" i="1" u="sng" dirty="0" smtClean="0"/>
              <a:t>siguiente elección</a:t>
            </a:r>
            <a:r>
              <a:rPr lang="es-CL" dirty="0" smtClean="0"/>
              <a:t>.</a:t>
            </a:r>
          </a:p>
          <a:p>
            <a:pPr lvl="1"/>
            <a:r>
              <a:rPr lang="es-CL" dirty="0" smtClean="0"/>
              <a:t>Faltan menos de 2 años para la </a:t>
            </a:r>
            <a:r>
              <a:rPr lang="es-CL" b="1" i="1" u="sng" dirty="0" smtClean="0"/>
              <a:t>siguiente elección.</a:t>
            </a:r>
          </a:p>
          <a:p>
            <a:endParaRPr lang="es-CL" dirty="0"/>
          </a:p>
        </p:txBody>
      </p:sp>
      <p:sp>
        <p:nvSpPr>
          <p:cNvPr id="3" name="2 Título"/>
          <p:cNvSpPr>
            <a:spLocks noGrp="1"/>
          </p:cNvSpPr>
          <p:nvPr>
            <p:ph type="title"/>
          </p:nvPr>
        </p:nvSpPr>
        <p:spPr/>
        <p:txBody>
          <a:bodyPr/>
          <a:lstStyle/>
          <a:p>
            <a:r>
              <a:rPr lang="es-CL" dirty="0" smtClean="0"/>
              <a:t>Vacancia del cargo</a:t>
            </a:r>
            <a:endParaRPr lang="es-CL" dirty="0"/>
          </a:p>
        </p:txBody>
      </p:sp>
    </p:spTree>
    <p:extLst>
      <p:ext uri="{BB962C8B-B14F-4D97-AF65-F5344CB8AC3E}">
        <p14:creationId xmlns:p14="http://schemas.microsoft.com/office/powerpoint/2010/main" val="4657181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dirty="0" smtClean="0"/>
              <a:t>Dentro de los próximos 10 días de que se subrogue al presidente, se hará convocatoria que se realizara 120 días siguientes, si fuera un domingo. En caso contrario, el domingo próximo.</a:t>
            </a:r>
            <a:r>
              <a:rPr lang="es-CL" dirty="0"/>
              <a:t> </a:t>
            </a:r>
            <a:endParaRPr lang="es-CL" dirty="0" smtClean="0"/>
          </a:p>
          <a:p>
            <a:r>
              <a:rPr lang="es-CL" dirty="0" smtClean="0"/>
              <a:t>El </a:t>
            </a:r>
            <a:r>
              <a:rPr lang="es-CL" dirty="0"/>
              <a:t>Presidente elegido asumirá su cargo el decimo día después de su proclamación</a:t>
            </a:r>
            <a:r>
              <a:rPr lang="es-CL" dirty="0" smtClean="0"/>
              <a:t>.</a:t>
            </a:r>
          </a:p>
          <a:p>
            <a:pPr lvl="1"/>
            <a:r>
              <a:rPr lang="es-CL" dirty="0" smtClean="0"/>
              <a:t>Subrogación</a:t>
            </a:r>
          </a:p>
          <a:p>
            <a:pPr lvl="1"/>
            <a:r>
              <a:rPr lang="es-CL" dirty="0" smtClean="0"/>
              <a:t>Dentro de 10 días</a:t>
            </a:r>
          </a:p>
          <a:p>
            <a:pPr lvl="1"/>
            <a:r>
              <a:rPr lang="es-CL" dirty="0" smtClean="0"/>
              <a:t>Convocatoria</a:t>
            </a:r>
          </a:p>
          <a:p>
            <a:pPr lvl="1"/>
            <a:r>
              <a:rPr lang="es-CL" dirty="0" smtClean="0"/>
              <a:t>120 días domingo o siguiente</a:t>
            </a:r>
          </a:p>
          <a:p>
            <a:pPr lvl="1"/>
            <a:r>
              <a:rPr lang="es-CL" dirty="0" smtClean="0"/>
              <a:t>Presidente electo</a:t>
            </a:r>
          </a:p>
          <a:p>
            <a:pPr lvl="1"/>
            <a:r>
              <a:rPr lang="es-CL" dirty="0" smtClean="0"/>
              <a:t>10 días siguientes asume.</a:t>
            </a:r>
          </a:p>
        </p:txBody>
      </p:sp>
      <p:sp>
        <p:nvSpPr>
          <p:cNvPr id="3" name="2 Título"/>
          <p:cNvSpPr>
            <a:spLocks noGrp="1"/>
          </p:cNvSpPr>
          <p:nvPr>
            <p:ph type="title"/>
          </p:nvPr>
        </p:nvSpPr>
        <p:spPr/>
        <p:txBody>
          <a:bodyPr/>
          <a:lstStyle/>
          <a:p>
            <a:r>
              <a:rPr lang="es-CL" dirty="0" smtClean="0"/>
              <a:t>Faltan más de 2 años</a:t>
            </a:r>
            <a:endParaRPr lang="es-CL" dirty="0"/>
          </a:p>
        </p:txBody>
      </p:sp>
    </p:spTree>
    <p:extLst>
      <p:ext uri="{BB962C8B-B14F-4D97-AF65-F5344CB8AC3E}">
        <p14:creationId xmlns:p14="http://schemas.microsoft.com/office/powerpoint/2010/main" val="2494683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dirty="0" smtClean="0"/>
              <a:t>Presidente es elegido por el Congreso Pleno, por la mayoría absoluta de los senadores y diputados en ejercicio.</a:t>
            </a:r>
          </a:p>
          <a:p>
            <a:r>
              <a:rPr lang="es-CL" dirty="0" smtClean="0"/>
              <a:t>Se elegirá adentro de los 10 días siguientes a la fecha de la vacancia.</a:t>
            </a:r>
          </a:p>
          <a:p>
            <a:r>
              <a:rPr lang="es-CL" dirty="0" smtClean="0"/>
              <a:t>El Presidente electo asumirá dentro de los 30 días siguientes. </a:t>
            </a:r>
            <a:endParaRPr lang="es-CL" dirty="0"/>
          </a:p>
        </p:txBody>
      </p:sp>
      <p:sp>
        <p:nvSpPr>
          <p:cNvPr id="3" name="2 Título"/>
          <p:cNvSpPr>
            <a:spLocks noGrp="1"/>
          </p:cNvSpPr>
          <p:nvPr>
            <p:ph type="title"/>
          </p:nvPr>
        </p:nvSpPr>
        <p:spPr/>
        <p:txBody>
          <a:bodyPr/>
          <a:lstStyle/>
          <a:p>
            <a:r>
              <a:rPr lang="es-CL" dirty="0" smtClean="0"/>
              <a:t>Faltan menos de 2 años</a:t>
            </a:r>
            <a:endParaRPr lang="es-CL" dirty="0"/>
          </a:p>
        </p:txBody>
      </p:sp>
    </p:spTree>
    <p:extLst>
      <p:ext uri="{BB962C8B-B14F-4D97-AF65-F5344CB8AC3E}">
        <p14:creationId xmlns:p14="http://schemas.microsoft.com/office/powerpoint/2010/main" val="36171443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sz="3200" i="1" dirty="0" smtClean="0"/>
              <a:t>El Presidente elegido conforme a algunos de los incisos precedentes durará en el cargo hasta completar el período que restaba a quien se reemplace y no podrá postular como candidato a la elección presidencial siguiente.</a:t>
            </a:r>
            <a:endParaRPr lang="es-CL" sz="3200" i="1" dirty="0"/>
          </a:p>
        </p:txBody>
      </p:sp>
      <p:sp>
        <p:nvSpPr>
          <p:cNvPr id="3" name="2 Título"/>
          <p:cNvSpPr>
            <a:spLocks noGrp="1"/>
          </p:cNvSpPr>
          <p:nvPr>
            <p:ph type="title"/>
          </p:nvPr>
        </p:nvSpPr>
        <p:spPr/>
        <p:txBody>
          <a:bodyPr/>
          <a:lstStyle/>
          <a:p>
            <a:r>
              <a:rPr lang="es-CL" dirty="0" smtClean="0"/>
              <a:t>Duración del Presidente por subrogación</a:t>
            </a:r>
            <a:endParaRPr lang="es-CL" dirty="0"/>
          </a:p>
        </p:txBody>
      </p:sp>
    </p:spTree>
    <p:extLst>
      <p:ext uri="{BB962C8B-B14F-4D97-AF65-F5344CB8AC3E}">
        <p14:creationId xmlns:p14="http://schemas.microsoft.com/office/powerpoint/2010/main" val="3361943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sz="4000" dirty="0" smtClean="0"/>
              <a:t>Art. 31: </a:t>
            </a:r>
            <a:r>
              <a:rPr lang="es-CL" sz="4000" i="1" dirty="0" smtClean="0"/>
              <a:t> Tendrá todas las atribuciones que esta Constitución confiere al Presidente de la República.</a:t>
            </a:r>
            <a:endParaRPr lang="es-CL" sz="4000" dirty="0"/>
          </a:p>
        </p:txBody>
      </p:sp>
      <p:sp>
        <p:nvSpPr>
          <p:cNvPr id="3" name="2 Título"/>
          <p:cNvSpPr>
            <a:spLocks noGrp="1"/>
          </p:cNvSpPr>
          <p:nvPr>
            <p:ph type="title"/>
          </p:nvPr>
        </p:nvSpPr>
        <p:spPr/>
        <p:txBody>
          <a:bodyPr/>
          <a:lstStyle/>
          <a:p>
            <a:r>
              <a:rPr lang="es-CL" dirty="0" smtClean="0"/>
              <a:t>Facultades del Presidente designado y vicepresidente</a:t>
            </a:r>
            <a:endParaRPr lang="es-CL" dirty="0"/>
          </a:p>
        </p:txBody>
      </p:sp>
    </p:spTree>
    <p:extLst>
      <p:ext uri="{BB962C8B-B14F-4D97-AF65-F5344CB8AC3E}">
        <p14:creationId xmlns:p14="http://schemas.microsoft.com/office/powerpoint/2010/main" val="1750764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sz="2800" dirty="0" smtClean="0"/>
              <a:t>Art. 25 CPR</a:t>
            </a:r>
          </a:p>
          <a:p>
            <a:r>
              <a:rPr lang="es-CL" sz="2800" dirty="0" smtClean="0"/>
              <a:t>1)</a:t>
            </a:r>
            <a:r>
              <a:rPr lang="es-CL" sz="2800" b="1" i="1" u="sng" dirty="0" smtClean="0"/>
              <a:t>Tener la nacionalidad chilena de acuerdo a lo dispuesto en los números 1° o 2° del articulo 10.</a:t>
            </a:r>
            <a:r>
              <a:rPr lang="es-CL" sz="2800" dirty="0" smtClean="0"/>
              <a:t> </a:t>
            </a:r>
          </a:p>
          <a:p>
            <a:r>
              <a:rPr lang="es-CL" sz="2800" dirty="0" smtClean="0"/>
              <a:t>2)</a:t>
            </a:r>
            <a:r>
              <a:rPr lang="es-CL" sz="2800" b="1" i="1" u="sng" dirty="0" smtClean="0"/>
              <a:t> Tener cumplidos 35 años de edad</a:t>
            </a:r>
            <a:endParaRPr lang="es-CL" sz="2800" dirty="0" smtClean="0"/>
          </a:p>
          <a:p>
            <a:r>
              <a:rPr lang="es-CL" sz="2800" dirty="0" smtClean="0"/>
              <a:t>3) </a:t>
            </a:r>
            <a:r>
              <a:rPr lang="es-CL" sz="2800" b="1" i="1" u="sng" dirty="0" smtClean="0"/>
              <a:t>Poseer las demás calidades necesarias para ser ciudadano con derecho a sufragio.</a:t>
            </a:r>
            <a:endParaRPr lang="es-CL" sz="2800" dirty="0"/>
          </a:p>
        </p:txBody>
      </p:sp>
      <p:sp>
        <p:nvSpPr>
          <p:cNvPr id="3" name="2 Título"/>
          <p:cNvSpPr>
            <a:spLocks noGrp="1"/>
          </p:cNvSpPr>
          <p:nvPr>
            <p:ph type="title"/>
          </p:nvPr>
        </p:nvSpPr>
        <p:spPr/>
        <p:txBody>
          <a:bodyPr/>
          <a:lstStyle/>
          <a:p>
            <a:r>
              <a:rPr lang="es-CL" dirty="0" smtClean="0"/>
              <a:t>Requisito para ser P. de la R.</a:t>
            </a:r>
            <a:endParaRPr lang="es-CL" dirty="0"/>
          </a:p>
        </p:txBody>
      </p:sp>
    </p:spTree>
    <p:extLst>
      <p:ext uri="{BB962C8B-B14F-4D97-AF65-F5344CB8AC3E}">
        <p14:creationId xmlns:p14="http://schemas.microsoft.com/office/powerpoint/2010/main" val="23781690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dirty="0" smtClean="0"/>
              <a:t>Asumirá de inmediato y de pleno derecho, la dignidad oficial de Ex Presidente de la Republica.</a:t>
            </a:r>
          </a:p>
          <a:p>
            <a:pPr lvl="1"/>
            <a:r>
              <a:rPr lang="es-CL" dirty="0"/>
              <a:t>Solo aquel que haya desempeñado este cargo el periodo completo.</a:t>
            </a:r>
          </a:p>
          <a:p>
            <a:pPr lvl="1"/>
            <a:r>
              <a:rPr lang="es-CL" dirty="0"/>
              <a:t>No son Ex Presidentes: Vicepresidente, Presidente designado, Presidente que asuma por vacancia del mismo.</a:t>
            </a:r>
          </a:p>
          <a:p>
            <a:pPr lvl="1"/>
            <a:r>
              <a:rPr lang="es-CL" dirty="0"/>
              <a:t>Tampoco la adquiere el declarado culpable en juicio </a:t>
            </a:r>
            <a:r>
              <a:rPr lang="es-CL" dirty="0" smtClean="0"/>
              <a:t>político </a:t>
            </a:r>
            <a:r>
              <a:rPr lang="es-CL" dirty="0"/>
              <a:t>seguido en su </a:t>
            </a:r>
            <a:r>
              <a:rPr lang="es-CL" dirty="0" smtClean="0"/>
              <a:t>contra</a:t>
            </a:r>
            <a:endParaRPr lang="es-CL" dirty="0"/>
          </a:p>
          <a:p>
            <a:r>
              <a:rPr lang="es-CL" dirty="0" smtClean="0"/>
              <a:t> Ventajas: 61 inciso 2°, 3° y 4°y 62 (Dieta y Fuero)</a:t>
            </a:r>
          </a:p>
          <a:p>
            <a:pPr lvl="1"/>
            <a:r>
              <a:rPr lang="es-CL" dirty="0" smtClean="0"/>
              <a:t>Excepción: Que Ex Presidente desempeñe alguna función remunerada con fondos públicos. En tal caso, deja de percibir Dieta.</a:t>
            </a:r>
          </a:p>
          <a:p>
            <a:pPr lvl="1"/>
            <a:r>
              <a:rPr lang="es-CL" dirty="0" err="1" smtClean="0"/>
              <a:t>Contraexcepción</a:t>
            </a:r>
            <a:r>
              <a:rPr lang="es-CL" dirty="0" smtClean="0"/>
              <a:t>:  empleos docentes y funciones de carácter de enseñanza superior, media y especial.</a:t>
            </a:r>
          </a:p>
          <a:p>
            <a:pPr marL="45720" indent="0">
              <a:buNone/>
            </a:pPr>
            <a:endParaRPr lang="es-CL" dirty="0" smtClean="0"/>
          </a:p>
          <a:p>
            <a:endParaRPr lang="es-CL" dirty="0" smtClean="0"/>
          </a:p>
          <a:p>
            <a:pPr lvl="1"/>
            <a:endParaRPr lang="es-CL" dirty="0"/>
          </a:p>
          <a:p>
            <a:pPr lvl="1"/>
            <a:endParaRPr lang="es-CL" dirty="0" smtClean="0"/>
          </a:p>
        </p:txBody>
      </p:sp>
      <p:sp>
        <p:nvSpPr>
          <p:cNvPr id="3" name="2 Título"/>
          <p:cNvSpPr>
            <a:spLocks noGrp="1"/>
          </p:cNvSpPr>
          <p:nvPr>
            <p:ph type="title"/>
          </p:nvPr>
        </p:nvSpPr>
        <p:spPr/>
        <p:txBody>
          <a:bodyPr/>
          <a:lstStyle/>
          <a:p>
            <a:r>
              <a:rPr lang="es-CL" dirty="0" smtClean="0"/>
              <a:t>Dignidad de presidente</a:t>
            </a:r>
            <a:br>
              <a:rPr lang="es-CL" dirty="0" smtClean="0"/>
            </a:br>
            <a:r>
              <a:rPr lang="es-CL" dirty="0" smtClean="0"/>
              <a:t>art. 30</a:t>
            </a:r>
            <a:endParaRPr lang="es-CL" dirty="0"/>
          </a:p>
        </p:txBody>
      </p:sp>
    </p:spTree>
    <p:extLst>
      <p:ext uri="{BB962C8B-B14F-4D97-AF65-F5344CB8AC3E}">
        <p14:creationId xmlns:p14="http://schemas.microsoft.com/office/powerpoint/2010/main" val="15434664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L" dirty="0" smtClean="0"/>
              <a:t>Constitución Política de la Republica (2005).</a:t>
            </a:r>
          </a:p>
          <a:p>
            <a:r>
              <a:rPr lang="es-CL" dirty="0" smtClean="0"/>
              <a:t>MOLINA GUAITA, Hernán. “Derecho Constitucional”. Chile, Concepción, Ed. </a:t>
            </a:r>
            <a:r>
              <a:rPr lang="es-CL" dirty="0" smtClean="0"/>
              <a:t>Thomson Reuters</a:t>
            </a:r>
            <a:r>
              <a:rPr lang="es-CL" dirty="0" smtClean="0"/>
              <a:t>, 2011. p311-386</a:t>
            </a:r>
          </a:p>
          <a:p>
            <a:r>
              <a:rPr lang="es-CL" dirty="0"/>
              <a:t>https</a:t>
            </a:r>
            <a:r>
              <a:rPr lang="es-CL"/>
              <a:t>://</a:t>
            </a:r>
            <a:r>
              <a:rPr lang="es-CL" smtClean="0"/>
              <a:t>www.servel.cl/</a:t>
            </a:r>
            <a:endParaRPr lang="es-CL" dirty="0"/>
          </a:p>
        </p:txBody>
      </p:sp>
      <p:sp>
        <p:nvSpPr>
          <p:cNvPr id="3" name="2 Título"/>
          <p:cNvSpPr>
            <a:spLocks noGrp="1"/>
          </p:cNvSpPr>
          <p:nvPr>
            <p:ph type="title"/>
          </p:nvPr>
        </p:nvSpPr>
        <p:spPr/>
        <p:txBody>
          <a:bodyPr/>
          <a:lstStyle/>
          <a:p>
            <a:r>
              <a:rPr lang="es-CL" dirty="0" err="1" smtClean="0"/>
              <a:t>Bibliografia</a:t>
            </a:r>
            <a:endParaRPr lang="es-CL" dirty="0"/>
          </a:p>
        </p:txBody>
      </p:sp>
    </p:spTree>
    <p:extLst>
      <p:ext uri="{BB962C8B-B14F-4D97-AF65-F5344CB8AC3E}">
        <p14:creationId xmlns:p14="http://schemas.microsoft.com/office/powerpoint/2010/main" val="110969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CL" sz="3600" dirty="0" smtClean="0"/>
              <a:t>Pena aflictiva: art. 37 CP.</a:t>
            </a:r>
          </a:p>
          <a:p>
            <a:r>
              <a:rPr lang="es-CL" sz="3600" dirty="0" smtClean="0"/>
              <a:t>Delitos terroristas: art. 9 CPR y Ley N° 18.314.</a:t>
            </a:r>
          </a:p>
          <a:p>
            <a:r>
              <a:rPr lang="es-CL" sz="3600" dirty="0" smtClean="0"/>
              <a:t>Edad.</a:t>
            </a:r>
          </a:p>
          <a:p>
            <a:r>
              <a:rPr lang="es-CL" sz="3600" dirty="0" smtClean="0"/>
              <a:t>Nacionalidad: 10 y 11 CPR</a:t>
            </a:r>
          </a:p>
          <a:p>
            <a:r>
              <a:rPr lang="es-CL" sz="3600" dirty="0" smtClean="0"/>
              <a:t>Ciudadanía: 13, 14 y 17 CPR</a:t>
            </a:r>
          </a:p>
          <a:p>
            <a:r>
              <a:rPr lang="es-CL" sz="3600" dirty="0" smtClean="0"/>
              <a:t>Derecho a sufragio: 16 CPR</a:t>
            </a:r>
          </a:p>
          <a:p>
            <a:endParaRPr lang="es-CL" dirty="0"/>
          </a:p>
        </p:txBody>
      </p:sp>
      <p:sp>
        <p:nvSpPr>
          <p:cNvPr id="3" name="2 Título"/>
          <p:cNvSpPr>
            <a:spLocks noGrp="1"/>
          </p:cNvSpPr>
          <p:nvPr>
            <p:ph type="title"/>
          </p:nvPr>
        </p:nvSpPr>
        <p:spPr/>
        <p:txBody>
          <a:bodyPr/>
          <a:lstStyle/>
          <a:p>
            <a:r>
              <a:rPr lang="es-CL" dirty="0" smtClean="0"/>
              <a:t>Conocimientos previos para entender</a:t>
            </a:r>
            <a:endParaRPr lang="es-CL" dirty="0"/>
          </a:p>
        </p:txBody>
      </p:sp>
    </p:spTree>
    <p:extLst>
      <p:ext uri="{BB962C8B-B14F-4D97-AF65-F5344CB8AC3E}">
        <p14:creationId xmlns:p14="http://schemas.microsoft.com/office/powerpoint/2010/main" val="10049219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r>
              <a:rPr lang="es-CL" sz="2400" dirty="0" smtClean="0"/>
              <a:t>¿Qué es pena aflictiva?</a:t>
            </a:r>
          </a:p>
          <a:p>
            <a:endParaRPr lang="es-CL" sz="2400" dirty="0"/>
          </a:p>
          <a:p>
            <a:r>
              <a:rPr lang="es-CL" sz="2400" dirty="0" smtClean="0"/>
              <a:t>Conforme al articulo 37 del Código Penal: </a:t>
            </a:r>
          </a:p>
          <a:p>
            <a:r>
              <a:rPr lang="es-CL" sz="2400" dirty="0" smtClean="0"/>
              <a:t>“</a:t>
            </a:r>
            <a:r>
              <a:rPr lang="es-CL" sz="2400" i="1" dirty="0" smtClean="0"/>
              <a:t>Para los efectos legales se repitan aflictivas todas las penas de crímenes (5 años o +), y respecto de las de simples delitos, las de presidio, reclusión, confinamiento, extrañamiento y relegación menores en sus grados máximos.”</a:t>
            </a:r>
          </a:p>
          <a:p>
            <a:endParaRPr lang="es-CL" sz="2400" i="1" dirty="0"/>
          </a:p>
          <a:p>
            <a:r>
              <a:rPr lang="es-CL" sz="2400" i="1" dirty="0" smtClean="0"/>
              <a:t>Long Short </a:t>
            </a:r>
            <a:r>
              <a:rPr lang="es-CL" sz="2400" i="1" dirty="0" err="1" smtClean="0"/>
              <a:t>story</a:t>
            </a:r>
            <a:r>
              <a:rPr lang="es-CL" sz="2400" i="1" dirty="0" smtClean="0"/>
              <a:t>: Penas mayores o iguales a 3 años y 1 día.</a:t>
            </a:r>
            <a:endParaRPr lang="es-CL" sz="2400" dirty="0"/>
          </a:p>
        </p:txBody>
      </p:sp>
      <p:sp>
        <p:nvSpPr>
          <p:cNvPr id="3" name="2 Título"/>
          <p:cNvSpPr>
            <a:spLocks noGrp="1"/>
          </p:cNvSpPr>
          <p:nvPr>
            <p:ph type="title"/>
          </p:nvPr>
        </p:nvSpPr>
        <p:spPr/>
        <p:txBody>
          <a:bodyPr/>
          <a:lstStyle/>
          <a:p>
            <a:r>
              <a:rPr lang="es-CL" dirty="0" smtClean="0"/>
              <a:t>Pena aflictiva</a:t>
            </a:r>
            <a:endParaRPr lang="es-CL" dirty="0"/>
          </a:p>
        </p:txBody>
      </p:sp>
    </p:spTree>
    <p:extLst>
      <p:ext uri="{BB962C8B-B14F-4D97-AF65-F5344CB8AC3E}">
        <p14:creationId xmlns:p14="http://schemas.microsoft.com/office/powerpoint/2010/main" val="3727677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r>
              <a:rPr lang="es-CL" dirty="0" smtClean="0"/>
              <a:t>Art1 Se entiende por delito terrorista aquellos:</a:t>
            </a:r>
          </a:p>
          <a:p>
            <a:r>
              <a:rPr lang="es-CL" sz="2400" i="1" dirty="0" smtClean="0"/>
              <a:t>(…)cuando </a:t>
            </a:r>
            <a:r>
              <a:rPr lang="es-CL" sz="2400" i="1" dirty="0"/>
              <a:t>el hecho se cometa con la finalidad de producir en la población o en una parte de ella el temor justificado de ser víctima de delitos de la misma especie, sea por la naturaleza y efectos de los medios empleados, sea por la evidencia de que obedece a un plan premeditado de atentar contra una categoría o grupo determinado de personas, sea porque se cometa para arrancar o inhibir resoluciones de la autoridad o imponerle exigencias</a:t>
            </a:r>
            <a:r>
              <a:rPr lang="es-CL" sz="2400" i="1" dirty="0" smtClean="0"/>
              <a:t>. </a:t>
            </a:r>
            <a:endParaRPr lang="es-CL" sz="2400" i="1" dirty="0"/>
          </a:p>
        </p:txBody>
      </p:sp>
      <p:sp>
        <p:nvSpPr>
          <p:cNvPr id="3" name="2 Título"/>
          <p:cNvSpPr>
            <a:spLocks noGrp="1"/>
          </p:cNvSpPr>
          <p:nvPr>
            <p:ph type="title"/>
          </p:nvPr>
        </p:nvSpPr>
        <p:spPr>
          <a:xfrm>
            <a:off x="-396552" y="332656"/>
            <a:ext cx="8381260" cy="1054394"/>
          </a:xfrm>
        </p:spPr>
        <p:txBody>
          <a:bodyPr/>
          <a:lstStyle/>
          <a:p>
            <a:r>
              <a:rPr lang="es-CL" dirty="0" smtClean="0"/>
              <a:t>Delitos terroristas (N° 18.314)</a:t>
            </a:r>
            <a:endParaRPr lang="es-CL" dirty="0"/>
          </a:p>
        </p:txBody>
      </p:sp>
      <p:sp>
        <p:nvSpPr>
          <p:cNvPr id="4" name="3 CuadroTexto"/>
          <p:cNvSpPr txBox="1"/>
          <p:nvPr/>
        </p:nvSpPr>
        <p:spPr>
          <a:xfrm>
            <a:off x="539552" y="5445224"/>
            <a:ext cx="8064896" cy="923330"/>
          </a:xfrm>
          <a:prstGeom prst="rect">
            <a:avLst/>
          </a:prstGeom>
          <a:noFill/>
        </p:spPr>
        <p:txBody>
          <a:bodyPr wrap="square" rtlCol="0">
            <a:spAutoFit/>
          </a:bodyPr>
          <a:lstStyle/>
          <a:p>
            <a:r>
              <a:rPr lang="es-CL" dirty="0" smtClean="0"/>
              <a:t>Sobre estos delitos: homicidio, secuestro, cartas explosivas, descarrilamiento, apoderarse de medios de transporte atentando la integridad de los pasajeros, bombas, asociación ilícita, etc.</a:t>
            </a:r>
            <a:endParaRPr lang="es-CL" dirty="0"/>
          </a:p>
        </p:txBody>
      </p:sp>
    </p:spTree>
    <p:extLst>
      <p:ext uri="{BB962C8B-B14F-4D97-AF65-F5344CB8AC3E}">
        <p14:creationId xmlns:p14="http://schemas.microsoft.com/office/powerpoint/2010/main" val="3397634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r>
              <a:rPr lang="es-CL" sz="3200" dirty="0" smtClean="0"/>
              <a:t>1° </a:t>
            </a:r>
            <a:r>
              <a:rPr lang="es-CL" sz="3200" dirty="0" err="1" smtClean="0"/>
              <a:t>Ius</a:t>
            </a:r>
            <a:r>
              <a:rPr lang="es-CL" sz="3200" dirty="0" smtClean="0"/>
              <a:t> </a:t>
            </a:r>
            <a:r>
              <a:rPr lang="es-CL" sz="3200" dirty="0" err="1" smtClean="0"/>
              <a:t>Solis</a:t>
            </a:r>
            <a:r>
              <a:rPr lang="es-CL" sz="3200" dirty="0" smtClean="0"/>
              <a:t>: Nacidos en el territorio chileno</a:t>
            </a:r>
          </a:p>
          <a:p>
            <a:r>
              <a:rPr lang="es-CL" sz="3200" dirty="0" smtClean="0"/>
              <a:t>2° </a:t>
            </a:r>
            <a:r>
              <a:rPr lang="es-CL" sz="3200" dirty="0" err="1" smtClean="0"/>
              <a:t>Ius</a:t>
            </a:r>
            <a:r>
              <a:rPr lang="es-CL" sz="3200" dirty="0" smtClean="0"/>
              <a:t> </a:t>
            </a:r>
            <a:r>
              <a:rPr lang="es-CL" sz="3200" dirty="0" err="1" smtClean="0"/>
              <a:t>Sanguini</a:t>
            </a:r>
            <a:r>
              <a:rPr lang="es-CL" sz="3200" dirty="0" smtClean="0"/>
              <a:t>: ser hijo de padre o madre chileno, nacido en territorio extranjero. Pero, sus ascendientes de 1° o 2° grado (padres, abuelos; conforme al art 27 CC) debe haber adquirido la nacionalidad conforme a 1°, 3° o 4° del art.10</a:t>
            </a:r>
            <a:endParaRPr lang="es-CL" sz="3200" dirty="0"/>
          </a:p>
        </p:txBody>
      </p:sp>
      <p:sp>
        <p:nvSpPr>
          <p:cNvPr id="3" name="2 Título"/>
          <p:cNvSpPr>
            <a:spLocks noGrp="1"/>
          </p:cNvSpPr>
          <p:nvPr>
            <p:ph type="title"/>
          </p:nvPr>
        </p:nvSpPr>
        <p:spPr>
          <a:xfrm>
            <a:off x="381000" y="355846"/>
            <a:ext cx="8381260" cy="1200945"/>
          </a:xfrm>
        </p:spPr>
        <p:txBody>
          <a:bodyPr/>
          <a:lstStyle/>
          <a:p>
            <a:r>
              <a:rPr lang="es-CL" b="1" i="1" dirty="0" smtClean="0"/>
              <a:t>1°Nacionalidad conforme a los números </a:t>
            </a:r>
            <a:r>
              <a:rPr lang="es-CL" b="1" i="1" dirty="0"/>
              <a:t>1° o 2° del articulo 10. </a:t>
            </a:r>
            <a:r>
              <a:rPr lang="es-CL" dirty="0"/>
              <a:t/>
            </a:r>
            <a:br>
              <a:rPr lang="es-CL" dirty="0"/>
            </a:br>
            <a:endParaRPr lang="es-CL" dirty="0"/>
          </a:p>
        </p:txBody>
      </p:sp>
    </p:spTree>
    <p:extLst>
      <p:ext uri="{BB962C8B-B14F-4D97-AF65-F5344CB8AC3E}">
        <p14:creationId xmlns:p14="http://schemas.microsoft.com/office/powerpoint/2010/main" val="2895557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r>
              <a:rPr lang="es-CL" sz="4000" dirty="0" smtClean="0"/>
              <a:t>¡PREGUNTA!</a:t>
            </a:r>
          </a:p>
          <a:p>
            <a:r>
              <a:rPr lang="es-CL" sz="4000" dirty="0" smtClean="0"/>
              <a:t>¿En que momento debe tener 35 años, al postular, al ser elegido, durante las elecciones?</a:t>
            </a:r>
          </a:p>
          <a:p>
            <a:r>
              <a:rPr lang="es-CL" sz="4000" dirty="0" err="1" smtClean="0"/>
              <a:t>Hint</a:t>
            </a:r>
            <a:r>
              <a:rPr lang="es-CL" sz="4000" dirty="0" smtClean="0"/>
              <a:t>: art. 25 CPR</a:t>
            </a:r>
            <a:endParaRPr lang="es-CL" sz="4000" dirty="0"/>
          </a:p>
          <a:p>
            <a:r>
              <a:rPr lang="es-CL" sz="4000" dirty="0" smtClean="0"/>
              <a:t>Respuesta: “el día de su elección”, conforme a “ser elegido”.</a:t>
            </a:r>
            <a:endParaRPr lang="es-CL" sz="4000" dirty="0"/>
          </a:p>
        </p:txBody>
      </p:sp>
      <p:sp>
        <p:nvSpPr>
          <p:cNvPr id="3" name="2 Título"/>
          <p:cNvSpPr>
            <a:spLocks noGrp="1"/>
          </p:cNvSpPr>
          <p:nvPr>
            <p:ph type="title"/>
          </p:nvPr>
        </p:nvSpPr>
        <p:spPr/>
        <p:txBody>
          <a:bodyPr/>
          <a:lstStyle/>
          <a:p>
            <a:r>
              <a:rPr lang="es-CL" dirty="0" smtClean="0"/>
              <a:t>2° tener cumplido 35 años</a:t>
            </a:r>
            <a:endParaRPr lang="es-CL" dirty="0"/>
          </a:p>
        </p:txBody>
      </p:sp>
    </p:spTree>
    <p:extLst>
      <p:ext uri="{BB962C8B-B14F-4D97-AF65-F5344CB8AC3E}">
        <p14:creationId xmlns:p14="http://schemas.microsoft.com/office/powerpoint/2010/main" val="101269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down)">
                                      <p:cBhvr>
                                        <p:cTn id="11" dur="580">
                                          <p:stCondLst>
                                            <p:cond delay="0"/>
                                          </p:stCondLst>
                                        </p:cTn>
                                        <p:tgtEl>
                                          <p:spTgt spid="2">
                                            <p:txEl>
                                              <p:pRg st="1" end="1"/>
                                            </p:txEl>
                                          </p:spTgt>
                                        </p:tgtEl>
                                      </p:cBhvr>
                                    </p:animEffect>
                                    <p:anim calcmode="lin" valueType="num">
                                      <p:cBhvr>
                                        <p:cTn id="12"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2">
                                            <p:txEl>
                                              <p:pRg st="1" end="1"/>
                                            </p:txEl>
                                          </p:spTgt>
                                        </p:tgtEl>
                                      </p:cBhvr>
                                      <p:to x="100000" y="60000"/>
                                    </p:animScale>
                                    <p:animScale>
                                      <p:cBhvr>
                                        <p:cTn id="18" dur="166" decel="50000">
                                          <p:stCondLst>
                                            <p:cond delay="676"/>
                                          </p:stCondLst>
                                        </p:cTn>
                                        <p:tgtEl>
                                          <p:spTgt spid="2">
                                            <p:txEl>
                                              <p:pRg st="1" end="1"/>
                                            </p:txEl>
                                          </p:spTgt>
                                        </p:tgtEl>
                                      </p:cBhvr>
                                      <p:to x="100000" y="100000"/>
                                    </p:animScale>
                                    <p:animScale>
                                      <p:cBhvr>
                                        <p:cTn id="19" dur="26">
                                          <p:stCondLst>
                                            <p:cond delay="1312"/>
                                          </p:stCondLst>
                                        </p:cTn>
                                        <p:tgtEl>
                                          <p:spTgt spid="2">
                                            <p:txEl>
                                              <p:pRg st="1" end="1"/>
                                            </p:txEl>
                                          </p:spTgt>
                                        </p:tgtEl>
                                      </p:cBhvr>
                                      <p:to x="100000" y="80000"/>
                                    </p:animScale>
                                    <p:animScale>
                                      <p:cBhvr>
                                        <p:cTn id="20" dur="166" decel="50000">
                                          <p:stCondLst>
                                            <p:cond delay="1338"/>
                                          </p:stCondLst>
                                        </p:cTn>
                                        <p:tgtEl>
                                          <p:spTgt spid="2">
                                            <p:txEl>
                                              <p:pRg st="1" end="1"/>
                                            </p:txEl>
                                          </p:spTgt>
                                        </p:tgtEl>
                                      </p:cBhvr>
                                      <p:to x="100000" y="100000"/>
                                    </p:animScale>
                                    <p:animScale>
                                      <p:cBhvr>
                                        <p:cTn id="21" dur="26">
                                          <p:stCondLst>
                                            <p:cond delay="1642"/>
                                          </p:stCondLst>
                                        </p:cTn>
                                        <p:tgtEl>
                                          <p:spTgt spid="2">
                                            <p:txEl>
                                              <p:pRg st="1" end="1"/>
                                            </p:txEl>
                                          </p:spTgt>
                                        </p:tgtEl>
                                      </p:cBhvr>
                                      <p:to x="100000" y="90000"/>
                                    </p:animScale>
                                    <p:animScale>
                                      <p:cBhvr>
                                        <p:cTn id="22" dur="166" decel="50000">
                                          <p:stCondLst>
                                            <p:cond delay="1668"/>
                                          </p:stCondLst>
                                        </p:cTn>
                                        <p:tgtEl>
                                          <p:spTgt spid="2">
                                            <p:txEl>
                                              <p:pRg st="1" end="1"/>
                                            </p:txEl>
                                          </p:spTgt>
                                        </p:tgtEl>
                                      </p:cBhvr>
                                      <p:to x="100000" y="100000"/>
                                    </p:animScale>
                                    <p:animScale>
                                      <p:cBhvr>
                                        <p:cTn id="23" dur="26">
                                          <p:stCondLst>
                                            <p:cond delay="1808"/>
                                          </p:stCondLst>
                                        </p:cTn>
                                        <p:tgtEl>
                                          <p:spTgt spid="2">
                                            <p:txEl>
                                              <p:pRg st="1" end="1"/>
                                            </p:txEl>
                                          </p:spTgt>
                                        </p:tgtEl>
                                      </p:cBhvr>
                                      <p:to x="100000" y="95000"/>
                                    </p:animScale>
                                    <p:animScale>
                                      <p:cBhvr>
                                        <p:cTn id="24" dur="166" decel="50000">
                                          <p:stCondLst>
                                            <p:cond delay="1834"/>
                                          </p:stCondLst>
                                        </p:cTn>
                                        <p:tgtEl>
                                          <p:spTgt spid="2">
                                            <p:txEl>
                                              <p:pRg st="1" end="1"/>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Effect transition="in" filter="wipe(down)">
                                      <p:cBhvr>
                                        <p:cTn id="29" dur="580">
                                          <p:stCondLst>
                                            <p:cond delay="0"/>
                                          </p:stCondLst>
                                        </p:cTn>
                                        <p:tgtEl>
                                          <p:spTgt spid="2">
                                            <p:txEl>
                                              <p:pRg st="2" end="2"/>
                                            </p:txEl>
                                          </p:spTgt>
                                        </p:tgtEl>
                                      </p:cBhvr>
                                    </p:animEffect>
                                    <p:anim calcmode="lin" valueType="num">
                                      <p:cBhvr>
                                        <p:cTn id="3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2">
                                            <p:txEl>
                                              <p:pRg st="2" end="2"/>
                                            </p:txEl>
                                          </p:spTgt>
                                        </p:tgtEl>
                                      </p:cBhvr>
                                      <p:to x="100000" y="60000"/>
                                    </p:animScale>
                                    <p:animScale>
                                      <p:cBhvr>
                                        <p:cTn id="36" dur="166" decel="50000">
                                          <p:stCondLst>
                                            <p:cond delay="676"/>
                                          </p:stCondLst>
                                        </p:cTn>
                                        <p:tgtEl>
                                          <p:spTgt spid="2">
                                            <p:txEl>
                                              <p:pRg st="2" end="2"/>
                                            </p:txEl>
                                          </p:spTgt>
                                        </p:tgtEl>
                                      </p:cBhvr>
                                      <p:to x="100000" y="100000"/>
                                    </p:animScale>
                                    <p:animScale>
                                      <p:cBhvr>
                                        <p:cTn id="37" dur="26">
                                          <p:stCondLst>
                                            <p:cond delay="1312"/>
                                          </p:stCondLst>
                                        </p:cTn>
                                        <p:tgtEl>
                                          <p:spTgt spid="2">
                                            <p:txEl>
                                              <p:pRg st="2" end="2"/>
                                            </p:txEl>
                                          </p:spTgt>
                                        </p:tgtEl>
                                      </p:cBhvr>
                                      <p:to x="100000" y="80000"/>
                                    </p:animScale>
                                    <p:animScale>
                                      <p:cBhvr>
                                        <p:cTn id="38" dur="166" decel="50000">
                                          <p:stCondLst>
                                            <p:cond delay="1338"/>
                                          </p:stCondLst>
                                        </p:cTn>
                                        <p:tgtEl>
                                          <p:spTgt spid="2">
                                            <p:txEl>
                                              <p:pRg st="2" end="2"/>
                                            </p:txEl>
                                          </p:spTgt>
                                        </p:tgtEl>
                                      </p:cBhvr>
                                      <p:to x="100000" y="100000"/>
                                    </p:animScale>
                                    <p:animScale>
                                      <p:cBhvr>
                                        <p:cTn id="39" dur="26">
                                          <p:stCondLst>
                                            <p:cond delay="1642"/>
                                          </p:stCondLst>
                                        </p:cTn>
                                        <p:tgtEl>
                                          <p:spTgt spid="2">
                                            <p:txEl>
                                              <p:pRg st="2" end="2"/>
                                            </p:txEl>
                                          </p:spTgt>
                                        </p:tgtEl>
                                      </p:cBhvr>
                                      <p:to x="100000" y="90000"/>
                                    </p:animScale>
                                    <p:animScale>
                                      <p:cBhvr>
                                        <p:cTn id="40" dur="166" decel="50000">
                                          <p:stCondLst>
                                            <p:cond delay="1668"/>
                                          </p:stCondLst>
                                        </p:cTn>
                                        <p:tgtEl>
                                          <p:spTgt spid="2">
                                            <p:txEl>
                                              <p:pRg st="2" end="2"/>
                                            </p:txEl>
                                          </p:spTgt>
                                        </p:tgtEl>
                                      </p:cBhvr>
                                      <p:to x="100000" y="100000"/>
                                    </p:animScale>
                                    <p:animScale>
                                      <p:cBhvr>
                                        <p:cTn id="41" dur="26">
                                          <p:stCondLst>
                                            <p:cond delay="1808"/>
                                          </p:stCondLst>
                                        </p:cTn>
                                        <p:tgtEl>
                                          <p:spTgt spid="2">
                                            <p:txEl>
                                              <p:pRg st="2" end="2"/>
                                            </p:txEl>
                                          </p:spTgt>
                                        </p:tgtEl>
                                      </p:cBhvr>
                                      <p:to x="100000" y="95000"/>
                                    </p:animScale>
                                    <p:animScale>
                                      <p:cBhvr>
                                        <p:cTn id="42" dur="166" decel="50000">
                                          <p:stCondLst>
                                            <p:cond delay="1834"/>
                                          </p:stCondLst>
                                        </p:cTn>
                                        <p:tgtEl>
                                          <p:spTgt spid="2">
                                            <p:txEl>
                                              <p:pRg st="2" end="2"/>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2">
                                            <p:txEl>
                                              <p:pRg st="3" end="3"/>
                                            </p:txEl>
                                          </p:spTgt>
                                        </p:tgtEl>
                                        <p:attrNameLst>
                                          <p:attrName>style.visibility</p:attrName>
                                        </p:attrNameLst>
                                      </p:cBhvr>
                                      <p:to>
                                        <p:strVal val="visible"/>
                                      </p:to>
                                    </p:set>
                                    <p:animEffect transition="in" filter="wipe(down)">
                                      <p:cBhvr>
                                        <p:cTn id="47" dur="580">
                                          <p:stCondLst>
                                            <p:cond delay="0"/>
                                          </p:stCondLst>
                                        </p:cTn>
                                        <p:tgtEl>
                                          <p:spTgt spid="2">
                                            <p:txEl>
                                              <p:pRg st="3" end="3"/>
                                            </p:txEl>
                                          </p:spTgt>
                                        </p:tgtEl>
                                      </p:cBhvr>
                                    </p:animEffect>
                                    <p:anim calcmode="lin" valueType="num">
                                      <p:cBhvr>
                                        <p:cTn id="48"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2">
                                            <p:txEl>
                                              <p:pRg st="3" end="3"/>
                                            </p:txEl>
                                          </p:spTgt>
                                        </p:tgtEl>
                                      </p:cBhvr>
                                      <p:to x="100000" y="60000"/>
                                    </p:animScale>
                                    <p:animScale>
                                      <p:cBhvr>
                                        <p:cTn id="54" dur="166" decel="50000">
                                          <p:stCondLst>
                                            <p:cond delay="676"/>
                                          </p:stCondLst>
                                        </p:cTn>
                                        <p:tgtEl>
                                          <p:spTgt spid="2">
                                            <p:txEl>
                                              <p:pRg st="3" end="3"/>
                                            </p:txEl>
                                          </p:spTgt>
                                        </p:tgtEl>
                                      </p:cBhvr>
                                      <p:to x="100000" y="100000"/>
                                    </p:animScale>
                                    <p:animScale>
                                      <p:cBhvr>
                                        <p:cTn id="55" dur="26">
                                          <p:stCondLst>
                                            <p:cond delay="1312"/>
                                          </p:stCondLst>
                                        </p:cTn>
                                        <p:tgtEl>
                                          <p:spTgt spid="2">
                                            <p:txEl>
                                              <p:pRg st="3" end="3"/>
                                            </p:txEl>
                                          </p:spTgt>
                                        </p:tgtEl>
                                      </p:cBhvr>
                                      <p:to x="100000" y="80000"/>
                                    </p:animScale>
                                    <p:animScale>
                                      <p:cBhvr>
                                        <p:cTn id="56" dur="166" decel="50000">
                                          <p:stCondLst>
                                            <p:cond delay="1338"/>
                                          </p:stCondLst>
                                        </p:cTn>
                                        <p:tgtEl>
                                          <p:spTgt spid="2">
                                            <p:txEl>
                                              <p:pRg st="3" end="3"/>
                                            </p:txEl>
                                          </p:spTgt>
                                        </p:tgtEl>
                                      </p:cBhvr>
                                      <p:to x="100000" y="100000"/>
                                    </p:animScale>
                                    <p:animScale>
                                      <p:cBhvr>
                                        <p:cTn id="57" dur="26">
                                          <p:stCondLst>
                                            <p:cond delay="1642"/>
                                          </p:stCondLst>
                                        </p:cTn>
                                        <p:tgtEl>
                                          <p:spTgt spid="2">
                                            <p:txEl>
                                              <p:pRg st="3" end="3"/>
                                            </p:txEl>
                                          </p:spTgt>
                                        </p:tgtEl>
                                      </p:cBhvr>
                                      <p:to x="100000" y="90000"/>
                                    </p:animScale>
                                    <p:animScale>
                                      <p:cBhvr>
                                        <p:cTn id="58" dur="166" decel="50000">
                                          <p:stCondLst>
                                            <p:cond delay="1668"/>
                                          </p:stCondLst>
                                        </p:cTn>
                                        <p:tgtEl>
                                          <p:spTgt spid="2">
                                            <p:txEl>
                                              <p:pRg st="3" end="3"/>
                                            </p:txEl>
                                          </p:spTgt>
                                        </p:tgtEl>
                                      </p:cBhvr>
                                      <p:to x="100000" y="100000"/>
                                    </p:animScale>
                                    <p:animScale>
                                      <p:cBhvr>
                                        <p:cTn id="59" dur="26">
                                          <p:stCondLst>
                                            <p:cond delay="1808"/>
                                          </p:stCondLst>
                                        </p:cTn>
                                        <p:tgtEl>
                                          <p:spTgt spid="2">
                                            <p:txEl>
                                              <p:pRg st="3" end="3"/>
                                            </p:txEl>
                                          </p:spTgt>
                                        </p:tgtEl>
                                      </p:cBhvr>
                                      <p:to x="100000" y="95000"/>
                                    </p:animScale>
                                    <p:animScale>
                                      <p:cBhvr>
                                        <p:cTn id="60" dur="166" decel="50000">
                                          <p:stCondLst>
                                            <p:cond delay="1834"/>
                                          </p:stCondLst>
                                        </p:cTn>
                                        <p:tgtEl>
                                          <p:spTgt spid="2">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r>
              <a:rPr lang="es-CL" sz="2500" dirty="0" smtClean="0"/>
              <a:t>Ciudadanía ¿Qué </a:t>
            </a:r>
            <a:r>
              <a:rPr lang="es-CL" sz="2500" dirty="0"/>
              <a:t>e</a:t>
            </a:r>
            <a:r>
              <a:rPr lang="es-CL" sz="2500" dirty="0" smtClean="0"/>
              <a:t>s?: articulo 13.</a:t>
            </a:r>
          </a:p>
          <a:p>
            <a:r>
              <a:rPr lang="es-CL" sz="2500" dirty="0" smtClean="0"/>
              <a:t>Calidad por la cual se obtiene derecho a sufragio, derecho a optar por cargos de elección popular, públicos (19 n° 17) y otros.</a:t>
            </a:r>
          </a:p>
          <a:p>
            <a:r>
              <a:rPr lang="es-CL" sz="2500" dirty="0" smtClean="0"/>
              <a:t>Requisitos: 18 años de edad y no ser condenado a pena aflictiva.</a:t>
            </a:r>
            <a:endParaRPr lang="es-CL" sz="2500" dirty="0"/>
          </a:p>
          <a:p>
            <a:r>
              <a:rPr lang="es-CL" sz="2500" dirty="0" smtClean="0"/>
              <a:t>¿Cuándo se pierde la calidad de ciudadano?</a:t>
            </a:r>
          </a:p>
          <a:p>
            <a:r>
              <a:rPr lang="es-CL" sz="2500" dirty="0" smtClean="0"/>
              <a:t>R: Articulo 17: No ser chileno, condena de pena aflictiva, condenada por delitos terroristas o narcotráficos.</a:t>
            </a:r>
            <a:endParaRPr lang="es-CL" sz="2500" dirty="0"/>
          </a:p>
        </p:txBody>
      </p:sp>
      <p:sp>
        <p:nvSpPr>
          <p:cNvPr id="3" name="2 Título"/>
          <p:cNvSpPr>
            <a:spLocks noGrp="1"/>
          </p:cNvSpPr>
          <p:nvPr>
            <p:ph type="title"/>
          </p:nvPr>
        </p:nvSpPr>
        <p:spPr/>
        <p:txBody>
          <a:bodyPr/>
          <a:lstStyle/>
          <a:p>
            <a:r>
              <a:rPr lang="es-CL" sz="2400" b="1" i="1" u="sng" dirty="0" smtClean="0"/>
              <a:t>3° ser </a:t>
            </a:r>
            <a:r>
              <a:rPr lang="es-CL" sz="2400" b="1" i="1" u="sng" dirty="0"/>
              <a:t>ciudadano con derecho a sufragio.</a:t>
            </a:r>
            <a:r>
              <a:rPr lang="es-CL" dirty="0"/>
              <a:t/>
            </a:r>
            <a:br>
              <a:rPr lang="es-CL" dirty="0"/>
            </a:br>
            <a:r>
              <a:rPr lang="es-CL" dirty="0" smtClean="0"/>
              <a:t> </a:t>
            </a:r>
            <a:endParaRPr lang="es-CL" dirty="0"/>
          </a:p>
        </p:txBody>
      </p:sp>
    </p:spTree>
    <p:extLst>
      <p:ext uri="{BB962C8B-B14F-4D97-AF65-F5344CB8AC3E}">
        <p14:creationId xmlns:p14="http://schemas.microsoft.com/office/powerpoint/2010/main" val="2758633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p:cTn id="2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367</TotalTime>
  <Words>2363</Words>
  <Application>Microsoft Office PowerPoint</Application>
  <PresentationFormat>Presentación en pantalla (4:3)</PresentationFormat>
  <Paragraphs>245</Paragraphs>
  <Slides>31</Slides>
  <Notes>1</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Cuadrícula</vt:lpstr>
      <vt:lpstr>PRESIDENTE DE LA REPUBLICA</vt:lpstr>
      <vt:lpstr>Ubicación (geográfica) en la CPR</vt:lpstr>
      <vt:lpstr>Requisito para ser P. de la R.</vt:lpstr>
      <vt:lpstr>Conocimientos previos para entender</vt:lpstr>
      <vt:lpstr>Pena aflictiva</vt:lpstr>
      <vt:lpstr>Delitos terroristas (N° 18.314)</vt:lpstr>
      <vt:lpstr>1°Nacionalidad conforme a los números 1° o 2° del articulo 10.  </vt:lpstr>
      <vt:lpstr>2° tener cumplido 35 años</vt:lpstr>
      <vt:lpstr>3° ser ciudadano con derecho a sufragio.  </vt:lpstr>
      <vt:lpstr>Derecho a sufragio</vt:lpstr>
      <vt:lpstr>Derecho a sufragio</vt:lpstr>
      <vt:lpstr>Dato curioso</vt:lpstr>
      <vt:lpstr>Duración del mandato</vt:lpstr>
      <vt:lpstr>La elección (art. 26)</vt:lpstr>
      <vt:lpstr>1° vuelta</vt:lpstr>
      <vt:lpstr>2° vuelta</vt:lpstr>
      <vt:lpstr>Ejemplo de lo anterior</vt:lpstr>
      <vt:lpstr>Muerte del candidato</vt:lpstr>
      <vt:lpstr>Proceso de calificación (art 27)</vt:lpstr>
      <vt:lpstr>Presidente electo</vt:lpstr>
      <vt:lpstr>Subrogación del presidente electo art. 28</vt:lpstr>
      <vt:lpstr>Subrogación del presidente en ejercicio. Art. 29</vt:lpstr>
      <vt:lpstr>Orden de subrogación de los ministros</vt:lpstr>
      <vt:lpstr>Reglas especiales de subrogación</vt:lpstr>
      <vt:lpstr>Vacancia del cargo</vt:lpstr>
      <vt:lpstr>Faltan más de 2 años</vt:lpstr>
      <vt:lpstr>Faltan menos de 2 años</vt:lpstr>
      <vt:lpstr>Duración del Presidente por subrogación</vt:lpstr>
      <vt:lpstr>Facultades del Presidente designado y vicepresidente</vt:lpstr>
      <vt:lpstr>Dignidad de presidente art. 30</vt:lpstr>
      <vt:lpstr>Bibliografia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PRESIDENTE DE LA REPUBLICA</dc:title>
  <dc:creator>Ignacio</dc:creator>
  <cp:lastModifiedBy>Ignacio</cp:lastModifiedBy>
  <cp:revision>30</cp:revision>
  <dcterms:created xsi:type="dcterms:W3CDTF">2018-10-30T02:13:24Z</dcterms:created>
  <dcterms:modified xsi:type="dcterms:W3CDTF">2018-10-31T03:14:21Z</dcterms:modified>
</cp:coreProperties>
</file>