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notesMasterIdLst>
    <p:notesMasterId r:id="rId31"/>
  </p:notesMasterIdLst>
  <p:sldIdLst>
    <p:sldId id="256" r:id="rId2"/>
    <p:sldId id="268" r:id="rId3"/>
    <p:sldId id="265" r:id="rId4"/>
    <p:sldId id="267" r:id="rId5"/>
    <p:sldId id="288" r:id="rId6"/>
    <p:sldId id="289" r:id="rId7"/>
    <p:sldId id="290" r:id="rId8"/>
    <p:sldId id="291" r:id="rId9"/>
    <p:sldId id="292" r:id="rId10"/>
    <p:sldId id="257" r:id="rId11"/>
    <p:sldId id="261" r:id="rId12"/>
    <p:sldId id="266" r:id="rId13"/>
    <p:sldId id="262" r:id="rId14"/>
    <p:sldId id="269" r:id="rId15"/>
    <p:sldId id="270" r:id="rId16"/>
    <p:sldId id="264" r:id="rId17"/>
    <p:sldId id="259" r:id="rId18"/>
    <p:sldId id="271" r:id="rId19"/>
    <p:sldId id="282" r:id="rId20"/>
    <p:sldId id="283" r:id="rId21"/>
    <p:sldId id="274" r:id="rId22"/>
    <p:sldId id="284" r:id="rId23"/>
    <p:sldId id="275" r:id="rId24"/>
    <p:sldId id="277" r:id="rId25"/>
    <p:sldId id="279" r:id="rId26"/>
    <p:sldId id="280" r:id="rId27"/>
    <p:sldId id="281" r:id="rId28"/>
    <p:sldId id="285" r:id="rId29"/>
    <p:sldId id="28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1741" autoAdjust="0"/>
  </p:normalViewPr>
  <p:slideViewPr>
    <p:cSldViewPr snapToGrid="0">
      <p:cViewPr varScale="1">
        <p:scale>
          <a:sx n="79" d="100"/>
          <a:sy n="79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14D6E-5544-4DE1-8D54-B3D76089036C}" type="datetimeFigureOut">
              <a:rPr lang="es-CL" smtClean="0"/>
              <a:t>23-05-2020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036E1-E721-48A0-B8A8-69A8FF4F88E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122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36E1-E721-48A0-B8A8-69A8FF4F88E7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150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036E1-E721-48A0-B8A8-69A8FF4F88E7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167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1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0816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216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91296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299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845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9973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43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0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8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1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3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7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1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03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4" y="534573"/>
            <a:ext cx="10535297" cy="3220556"/>
          </a:xfrm>
        </p:spPr>
        <p:txBody>
          <a:bodyPr>
            <a:normAutofit/>
          </a:bodyPr>
          <a:lstStyle/>
          <a:p>
            <a:r>
              <a:rPr lang="es-MX" sz="4400" dirty="0" smtClean="0">
                <a:latin typeface="+mn-lt"/>
              </a:rPr>
              <a:t/>
            </a:r>
            <a:br>
              <a:rPr lang="es-MX" sz="4400" dirty="0" smtClean="0">
                <a:latin typeface="+mn-lt"/>
              </a:rPr>
            </a:br>
            <a:r>
              <a:rPr lang="es-MX" sz="4400" dirty="0" smtClean="0">
                <a:latin typeface="+mn-lt"/>
              </a:rPr>
              <a:t/>
            </a:r>
            <a:br>
              <a:rPr lang="es-MX" sz="4400" dirty="0" smtClean="0">
                <a:latin typeface="+mn-lt"/>
              </a:rPr>
            </a:br>
            <a:r>
              <a:rPr lang="es-MX" sz="4400" dirty="0" smtClean="0">
                <a:latin typeface="+mn-lt"/>
              </a:rPr>
              <a:t>Meditación Respiración y Postura</a:t>
            </a:r>
            <a:r>
              <a:rPr lang="es-MX" dirty="0" smtClean="0">
                <a:latin typeface="+mn-lt"/>
              </a:rPr>
              <a:t>.                       </a:t>
            </a:r>
            <a:endParaRPr lang="es-CL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735962"/>
          </a:xfrm>
        </p:spPr>
        <p:txBody>
          <a:bodyPr>
            <a:normAutofit/>
          </a:bodyPr>
          <a:lstStyle/>
          <a:p>
            <a:r>
              <a:rPr lang="es-MX" sz="1400" dirty="0" smtClean="0"/>
              <a:t>PAMELA </a:t>
            </a:r>
            <a:r>
              <a:rPr lang="es-MX" sz="1400" dirty="0" err="1" smtClean="0"/>
              <a:t>Diaz</a:t>
            </a:r>
            <a:r>
              <a:rPr lang="es-MX" sz="1400" smtClean="0"/>
              <a:t> GALLEGOS</a:t>
            </a:r>
          </a:p>
          <a:p>
            <a:r>
              <a:rPr lang="es-MX" sz="1400" smtClean="0"/>
              <a:t>Fonoaudíologa </a:t>
            </a:r>
          </a:p>
          <a:p>
            <a:r>
              <a:rPr lang="es-MX" sz="1400" smtClean="0"/>
              <a:t>ELECTIVO Educación y Salud vocal </a:t>
            </a:r>
          </a:p>
          <a:p>
            <a:r>
              <a:rPr lang="es-MX" sz="1400" smtClean="0"/>
              <a:t>Facultad de derecho udechile 2020 </a:t>
            </a:r>
            <a:endParaRPr lang="es-CL" sz="140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23" y="534573"/>
            <a:ext cx="3889828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4" y="-321376"/>
            <a:ext cx="9255137" cy="3472540"/>
          </a:xfrm>
        </p:spPr>
        <p:txBody>
          <a:bodyPr>
            <a:normAutofit/>
          </a:bodyPr>
          <a:lstStyle/>
          <a:p>
            <a:r>
              <a:rPr lang="es-MX" sz="4000" smtClean="0"/>
              <a:t>                   </a:t>
            </a:r>
            <a:r>
              <a:rPr lang="es-MX" sz="2400" b="1" smtClean="0"/>
              <a:t>La Postura ( Asanas)</a:t>
            </a:r>
            <a:br>
              <a:rPr lang="es-MX" sz="2400" b="1" smtClean="0"/>
            </a:br>
            <a:r>
              <a:rPr lang="es-MX" sz="2000" smtClean="0"/>
              <a:t>Para la practica de la meditación y algunas posturas de </a:t>
            </a:r>
            <a:r>
              <a:rPr lang="es-MX" sz="2000" b="1" i="1" smtClean="0"/>
              <a:t>yoga</a:t>
            </a:r>
            <a:r>
              <a:rPr lang="es-MX" sz="2000" i="1" smtClean="0"/>
              <a:t> </a:t>
            </a:r>
            <a:r>
              <a:rPr lang="es-MX" sz="2000" smtClean="0"/>
              <a:t>es indispensable sentirse cómodo y a gusto ya que es muy difícil centrar la mente cuando se esperimenta una molestia o dolor . </a:t>
            </a:r>
            <a:br>
              <a:rPr lang="es-MX" sz="2000" smtClean="0"/>
            </a:br>
            <a:r>
              <a:rPr lang="es-MX" sz="2000" smtClean="0"/>
              <a:t>Por ello es recomendable sentarse sobre una superficie suave </a:t>
            </a:r>
            <a:br>
              <a:rPr lang="es-MX" sz="2000" smtClean="0"/>
            </a:br>
            <a:r>
              <a:rPr lang="es-MX" sz="2000" smtClean="0"/>
              <a:t>Una vez ubicados en el sitio adecuado , se sientan  en el suelo con las piernas cruzadas , la espalda recta y mirada de frente , en un punto fijo </a:t>
            </a:r>
            <a:r>
              <a:rPr lang="es-MX" sz="2800" smtClean="0"/>
              <a:t>. </a:t>
            </a:r>
            <a:endParaRPr lang="es-CL" sz="2800"/>
          </a:p>
        </p:txBody>
      </p:sp>
      <p:sp>
        <p:nvSpPr>
          <p:cNvPr id="3" name="Marcador de contenid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smtClean="0"/>
              <a:t>  </a:t>
            </a:r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22" y="3418449"/>
            <a:ext cx="4839285" cy="32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8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825" y="382356"/>
            <a:ext cx="9404723" cy="1400530"/>
          </a:xfrm>
        </p:spPr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MX" smtClean="0"/>
          </a:p>
          <a:p>
            <a:pPr marL="0" indent="0">
              <a:buNone/>
            </a:pPr>
            <a:endParaRPr lang="es-MX"/>
          </a:p>
          <a:p>
            <a:pPr marL="0" indent="0">
              <a:buNone/>
            </a:pPr>
            <a:r>
              <a:rPr lang="es-MX" smtClean="0"/>
              <a:t>Ahora bien , la columna vertebral debe mantenerse recta ; la pelvis se proyecta hacia adelante , la cabeza hacialo alto y la nariz debe inclinarse levemente hacia abajo   . </a:t>
            </a:r>
          </a:p>
          <a:p>
            <a:pPr marL="0" indent="0">
              <a:buNone/>
            </a:pPr>
            <a:r>
              <a:rPr lang="es-MX" smtClean="0"/>
              <a:t>El dorso de la mano izquierda por su parte debe ponerse sobre la palma de la mano derecha , de tal manera que los dedos pulgares entren en contacto . Las manos reposan sobre el regazo . De esta manera el practicante garantiza una postura sólida , comparable con la estabilidad de una montaña .</a:t>
            </a:r>
          </a:p>
          <a:p>
            <a:pPr marL="0" indent="0">
              <a:buNone/>
            </a:pPr>
            <a:r>
              <a:rPr lang="es-MX" smtClean="0"/>
              <a:t>Estas especificicaciones son muy importantes , ya que facilitan a circulación del </a:t>
            </a:r>
            <a:r>
              <a:rPr lang="es-MX" i="1" smtClean="0"/>
              <a:t>CHI</a:t>
            </a:r>
            <a:r>
              <a:rPr lang="es-MX" smtClean="0"/>
              <a:t> o la energia vital a través de la espalda .</a:t>
            </a:r>
          </a:p>
          <a:p>
            <a:pPr marL="0" indent="0">
              <a:buNone/>
            </a:pPr>
            <a:r>
              <a:rPr lang="es-MX" smtClean="0"/>
              <a:t>Asi optimizan todas las funciones vitales del organismo. </a:t>
            </a:r>
          </a:p>
          <a:p>
            <a:pPr>
              <a:buFont typeface="Wingdings" panose="05000000000000000000" pitchFamily="2" charset="2"/>
              <a:buChar char="§"/>
            </a:pPr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50" y="190012"/>
            <a:ext cx="2665240" cy="25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6275968"/>
            <a:ext cx="10903464" cy="196947"/>
          </a:xfrm>
        </p:spPr>
        <p:txBody>
          <a:bodyPr/>
          <a:lstStyle/>
          <a:p>
            <a:r>
              <a:rPr lang="es-MX" sz="1400" smtClean="0"/>
              <a:t>.</a:t>
            </a:r>
            <a:endParaRPr lang="es-CL" sz="140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59" y="295422"/>
            <a:ext cx="5119083" cy="6562578"/>
          </a:xfrm>
        </p:spPr>
      </p:pic>
    </p:spTree>
    <p:extLst>
      <p:ext uri="{BB962C8B-B14F-4D97-AF65-F5344CB8AC3E}">
        <p14:creationId xmlns:p14="http://schemas.microsoft.com/office/powerpoint/2010/main" val="2513269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smtClean="0"/>
              <a:t>                  </a:t>
            </a:r>
            <a:endParaRPr lang="es-CL" b="1" i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862886"/>
            <a:ext cx="9289939" cy="5385514"/>
          </a:xfrm>
        </p:spPr>
        <p:txBody>
          <a:bodyPr/>
          <a:lstStyle/>
          <a:p>
            <a:r>
              <a:rPr lang="es-MX" b="1" i="1" smtClean="0"/>
              <a:t>Los asanas </a:t>
            </a:r>
            <a:r>
              <a:rPr lang="es-MX" smtClean="0"/>
              <a:t>son las distintas posturas  del yoga , que tienen como objetivo influir sobre el cuerpo y la mente . </a:t>
            </a:r>
          </a:p>
          <a:p>
            <a:r>
              <a:rPr lang="es-MX" smtClean="0"/>
              <a:t>Estas actúan por la resonancia de los determinados centros energéticos </a:t>
            </a:r>
            <a:r>
              <a:rPr lang="es-MX" b="1" smtClean="0"/>
              <a:t>(</a:t>
            </a:r>
            <a:r>
              <a:rPr lang="es-MX" b="1" i="1" smtClean="0"/>
              <a:t>chakras)  </a:t>
            </a:r>
            <a:r>
              <a:rPr lang="es-MX" i="1" smtClean="0"/>
              <a:t>situados a los largo de la columna vertebral .</a:t>
            </a:r>
          </a:p>
          <a:p>
            <a:r>
              <a:rPr lang="es-MX" i="1" smtClean="0"/>
              <a:t>La clave de su practica es la armonía de movimientos ( momento de hacer y deshacer cada postura ) , la fase estática  ( mantener cada asana ) , mantener  los ciclos respiratorios .</a:t>
            </a:r>
          </a:p>
          <a:p>
            <a:r>
              <a:rPr lang="es-MX" i="1" smtClean="0"/>
              <a:t>Inspiración </a:t>
            </a:r>
          </a:p>
          <a:p>
            <a:r>
              <a:rPr lang="es-MX" i="1" smtClean="0"/>
              <a:t>Expiración </a:t>
            </a:r>
          </a:p>
          <a:p>
            <a:endParaRPr lang="es-CL" i="1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6" y="3390314"/>
            <a:ext cx="6794694" cy="32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9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  </a:t>
            </a:r>
            <a:r>
              <a:rPr lang="es-MX" sz="2800" b="1" i="1" smtClean="0"/>
              <a:t>La practica de yoga </a:t>
            </a:r>
            <a:endParaRPr lang="es-CL" sz="2800" b="1" i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153551"/>
            <a:ext cx="8946541" cy="50948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mtClean="0"/>
              <a:t>Cada sesión de yoga esta diseñada como una practica integral que beneficia al estudiante en el plano físico , mental , y espiritual , </a:t>
            </a:r>
          </a:p>
          <a:p>
            <a:pPr marL="0" indent="0">
              <a:buNone/>
            </a:pPr>
            <a:r>
              <a:rPr lang="es-MX" smtClean="0"/>
              <a:t>Conformada por cuatro componenetes básicos :</a:t>
            </a:r>
          </a:p>
          <a:p>
            <a:pPr marL="0" indent="0">
              <a:buNone/>
            </a:pPr>
            <a:r>
              <a:rPr lang="es-MX" smtClean="0"/>
              <a:t>ejercicios físicos , relajación , meditación e instrucción . </a:t>
            </a:r>
          </a:p>
          <a:p>
            <a:pPr marL="0" indent="0">
              <a:buNone/>
            </a:pPr>
            <a:r>
              <a:rPr lang="es-MX" u="sng" smtClean="0"/>
              <a:t>Ejercicios físicos  :  </a:t>
            </a:r>
            <a:endParaRPr lang="es-MX" smtClean="0"/>
          </a:p>
          <a:p>
            <a:pPr marL="0" indent="0">
              <a:buNone/>
            </a:pPr>
            <a:r>
              <a:rPr lang="es-MX" smtClean="0"/>
              <a:t>Debemos empezar la practica , ofreciéndola al señor supremo para lo cúal podemos utilizar el siguiente mantra . </a:t>
            </a:r>
          </a:p>
          <a:p>
            <a:pPr marL="0" indent="0">
              <a:buNone/>
            </a:pPr>
            <a:r>
              <a:rPr lang="es-MX" sz="1900" b="1" i="1" smtClean="0"/>
              <a:t>om namo bhagavate vasudevaya </a:t>
            </a:r>
            <a:r>
              <a:rPr lang="es-MX" smtClean="0"/>
              <a:t>, que significa ofrezco mis más humildes y respetuosas  reverencias a la suprema personalidad de dios </a:t>
            </a:r>
          </a:p>
          <a:p>
            <a:pPr marL="0" indent="0">
              <a:buNone/>
            </a:pPr>
            <a:r>
              <a:rPr lang="es-MX" smtClean="0"/>
              <a:t>Podemos empezar por la practica de los ejercicios físicos conformados por </a:t>
            </a:r>
          </a:p>
          <a:p>
            <a:pPr marL="0" indent="0">
              <a:buNone/>
            </a:pPr>
            <a:r>
              <a:rPr lang="es-MX" b="1" i="1" smtClean="0"/>
              <a:t>Pavanmuktasanas</a:t>
            </a:r>
            <a:r>
              <a:rPr lang="es-MX" smtClean="0"/>
              <a:t> : ejercicios para activar las articulaciones </a:t>
            </a:r>
          </a:p>
          <a:p>
            <a:pPr marL="0" indent="0">
              <a:buNone/>
            </a:pPr>
            <a:r>
              <a:rPr lang="es-MX" b="1" i="1" smtClean="0"/>
              <a:t>Asanas</a:t>
            </a:r>
            <a:r>
              <a:rPr lang="es-MX" smtClean="0"/>
              <a:t> : posturas energéticas </a:t>
            </a:r>
          </a:p>
          <a:p>
            <a:pPr marL="0" indent="0">
              <a:buNone/>
            </a:pPr>
            <a:r>
              <a:rPr lang="es-MX" b="1" i="1" smtClean="0"/>
              <a:t>Pranayamas </a:t>
            </a:r>
            <a:r>
              <a:rPr lang="es-MX" smtClean="0"/>
              <a:t>: técnicas del control de la respiración </a:t>
            </a:r>
            <a:endParaRPr lang="es-CL" smtClean="0"/>
          </a:p>
        </p:txBody>
      </p:sp>
    </p:spTree>
    <p:extLst>
      <p:ext uri="{BB962C8B-B14F-4D97-AF65-F5344CB8AC3E}">
        <p14:creationId xmlns:p14="http://schemas.microsoft.com/office/powerpoint/2010/main" val="310142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4293" y="452718"/>
            <a:ext cx="8946541" cy="582616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sz="2400" b="1" i="1" smtClean="0"/>
              <a:t>Relajación </a:t>
            </a:r>
            <a:r>
              <a:rPr lang="es-MX" smtClean="0"/>
              <a:t>: </a:t>
            </a:r>
          </a:p>
          <a:p>
            <a:pPr marL="0" indent="0">
              <a:buNone/>
            </a:pPr>
            <a:r>
              <a:rPr lang="es-MX" smtClean="0"/>
              <a:t> Más que un ejercicio físico es un estado de conciencia. Vivir en un mundo lleno de problemas , comunicación y estrés y mantener el cuerpo la mente y el ser espiritual es armonía es una verdadera obra de arte . Para lograr lo anterior la relajación y la</a:t>
            </a:r>
          </a:p>
          <a:p>
            <a:pPr marL="0" indent="0">
              <a:buNone/>
            </a:pPr>
            <a:r>
              <a:rPr lang="es-MX" smtClean="0"/>
              <a:t>meditación se convierten en herramientas fundamentales para la vida. </a:t>
            </a:r>
          </a:p>
          <a:p>
            <a:pPr marL="0" indent="0">
              <a:buNone/>
            </a:pPr>
            <a:r>
              <a:rPr lang="es-MX" sz="2400" b="1" i="1" smtClean="0"/>
              <a:t>Meditación </a:t>
            </a:r>
            <a:r>
              <a:rPr lang="es-MX" sz="2400" smtClean="0"/>
              <a:t>:</a:t>
            </a:r>
          </a:p>
          <a:p>
            <a:pPr marL="0" indent="0">
              <a:buNone/>
            </a:pPr>
            <a:r>
              <a:rPr lang="es-MX"/>
              <a:t>M</a:t>
            </a:r>
            <a:r>
              <a:rPr lang="es-MX" smtClean="0"/>
              <a:t>editar siginifica servir con la mente a Dios y para alcanzar este estado primero debemos conocerlo es gradual </a:t>
            </a:r>
          </a:p>
          <a:p>
            <a:pPr marL="0" indent="0">
              <a:buNone/>
            </a:pPr>
            <a:r>
              <a:rPr lang="es-MX"/>
              <a:t> </a:t>
            </a:r>
            <a:r>
              <a:rPr lang="es-MX" smtClean="0"/>
              <a:t>En primera instancia meditamos en el nombre de Dios </a:t>
            </a:r>
          </a:p>
          <a:p>
            <a:pPr marL="0" indent="0">
              <a:buNone/>
            </a:pPr>
            <a:r>
              <a:rPr lang="es-MX" smtClean="0"/>
              <a:t>( krishna , rama , radhe , cristo , bhuda , alá entre otros)</a:t>
            </a:r>
          </a:p>
          <a:p>
            <a:pPr marL="0" indent="0">
              <a:buNone/>
            </a:pPr>
            <a:r>
              <a:rPr lang="es-MX" smtClean="0"/>
              <a:t>Estos mantras tienen la  cualidad de orientar gradualmente nuestra existencia hacia la trascendencia , los sabios de la india suelen pedir a sus discipulos cantar el mantra con amor y gratitud fijando la atención en el corazón . </a:t>
            </a:r>
          </a:p>
          <a:p>
            <a:pPr marL="0" indent="0">
              <a:buNone/>
            </a:pPr>
            <a:r>
              <a:rPr lang="es-MX" sz="2400" b="1" i="1" smtClean="0"/>
              <a:t>Intrucción </a:t>
            </a:r>
            <a:r>
              <a:rPr lang="es-MX" b="1" i="1" smtClean="0"/>
              <a:t>: </a:t>
            </a:r>
          </a:p>
          <a:p>
            <a:pPr marL="0" indent="0">
              <a:buNone/>
            </a:pPr>
            <a:r>
              <a:rPr lang="es-MX" smtClean="0"/>
              <a:t>Los practicantes adquieren herramientas para poder comprender el proceso , trancender su propia existencia y al mismo tiempo tiempo realizan personalmente que el yoga , va mucho más allá de una rutina de ejercicios físicos y contorsiones .</a:t>
            </a:r>
          </a:p>
          <a:p>
            <a:pPr marL="0" indent="0">
              <a:buNone/>
            </a:pPr>
            <a:r>
              <a:rPr lang="es-MX" smtClean="0"/>
              <a:t>El texto básico que recomendamos para la instrucción es el Bhagavad Gita  </a:t>
            </a:r>
          </a:p>
          <a:p>
            <a:pPr marL="0" indent="0">
              <a:buNone/>
            </a:pPr>
            <a:r>
              <a:rPr lang="es-MX" smtClean="0"/>
              <a:t>( la canción de Dios ) y en general cualquier lectura que nos ayude a despertar conciencia respecto a la autorealización .</a:t>
            </a:r>
          </a:p>
          <a:p>
            <a:pPr marL="0" indent="0">
              <a:buNone/>
            </a:pPr>
            <a:endParaRPr lang="es-MX" b="1" i="1" smtClean="0"/>
          </a:p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555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800" smtClean="0"/>
              <a:t>         </a:t>
            </a:r>
            <a:r>
              <a:rPr lang="es-MX" sz="2800" b="1" i="1" smtClean="0"/>
              <a:t>Recomendaciones Previas </a:t>
            </a:r>
            <a:endParaRPr lang="es-CL" sz="2800" b="1" i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364566"/>
            <a:ext cx="8946541" cy="4883833"/>
          </a:xfrm>
        </p:spPr>
        <p:txBody>
          <a:bodyPr/>
          <a:lstStyle/>
          <a:p>
            <a:r>
              <a:rPr lang="es-MX" smtClean="0"/>
              <a:t>Para que prácticas sea exitosa , es importante escoger un sitio tranquilo , ventilado , libre de ruidos y perturbaciones .</a:t>
            </a:r>
          </a:p>
          <a:p>
            <a:r>
              <a:rPr lang="es-MX" smtClean="0"/>
              <a:t>Asi mismo , no debe hacer ningún tipo de distracción mientras se realizan las prácticas . </a:t>
            </a:r>
          </a:p>
          <a:p>
            <a:r>
              <a:rPr lang="es-MX" smtClean="0"/>
              <a:t>La superficie sobre la que va hacer los ejercicios puede ser sobre una manta y un matt . En un espacio preferiblemente abierto y sobre el césped, ya que neutraliza la energía estatica y recarga el cuerpo con enegia nueva ; genera gran estimulo y vitalidad . </a:t>
            </a:r>
          </a:p>
          <a:p>
            <a:r>
              <a:rPr lang="es-MX" smtClean="0"/>
              <a:t>Cualquiera sitio que escoja este debe mantenerse limpio . Por último , es necesari no usar zapatos durante la practica , ni pisar la superficie de los ejercicios con estos . 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300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909"/>
            <a:ext cx="3762343" cy="229048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b="1" smtClean="0">
                <a:latin typeface="Arial Narrow" panose="020B0606020202030204" pitchFamily="34" charset="0"/>
              </a:rPr>
              <a:t>Jasta </a:t>
            </a:r>
            <a:br>
              <a:rPr lang="es-MX" b="1" smtClean="0">
                <a:latin typeface="Arial Narrow" panose="020B0606020202030204" pitchFamily="34" charset="0"/>
              </a:rPr>
            </a:br>
            <a:r>
              <a:rPr lang="es-MX" b="1" smtClean="0">
                <a:latin typeface="Arial Narrow" panose="020B0606020202030204" pitchFamily="34" charset="0"/>
              </a:rPr>
              <a:t>uttanasana</a:t>
            </a:r>
            <a:r>
              <a:rPr lang="es-MX" smtClean="0">
                <a:latin typeface="Arial Narrow" panose="020B0606020202030204" pitchFamily="34" charset="0"/>
              </a:rPr>
              <a:t/>
            </a:r>
            <a:br>
              <a:rPr lang="es-MX" smtClean="0">
                <a:latin typeface="Arial Narrow" panose="020B0606020202030204" pitchFamily="34" charset="0"/>
              </a:rPr>
            </a:br>
            <a:r>
              <a:rPr lang="es-MX" smtClean="0">
                <a:latin typeface="Arial Narrow" panose="020B0606020202030204" pitchFamily="34" charset="0"/>
              </a:rPr>
              <a:t/>
            </a:r>
            <a:br>
              <a:rPr lang="es-MX" smtClean="0">
                <a:latin typeface="Arial Narrow" panose="020B0606020202030204" pitchFamily="34" charset="0"/>
              </a:rPr>
            </a:br>
            <a:endParaRPr lang="es-CL" sz="3600">
              <a:latin typeface="Arial Narrow" panose="020B060602020203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060" y="-433807"/>
            <a:ext cx="6742090" cy="7841523"/>
          </a:xfrm>
        </p:spPr>
      </p:pic>
    </p:spTree>
    <p:extLst>
      <p:ext uri="{BB962C8B-B14F-4D97-AF65-F5344CB8AC3E}">
        <p14:creationId xmlns:p14="http://schemas.microsoft.com/office/powerpoint/2010/main" val="312027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9" y="0"/>
            <a:ext cx="11324492" cy="6858000"/>
          </a:xfrm>
        </p:spPr>
      </p:pic>
    </p:spTree>
    <p:extLst>
      <p:ext uri="{BB962C8B-B14F-4D97-AF65-F5344CB8AC3E}">
        <p14:creationId xmlns:p14="http://schemas.microsoft.com/office/powerpoint/2010/main" val="4280949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02"/>
            <a:ext cx="12192000" cy="6685698"/>
          </a:xfrm>
        </p:spPr>
      </p:pic>
    </p:spTree>
    <p:extLst>
      <p:ext uri="{BB962C8B-B14F-4D97-AF65-F5344CB8AC3E}">
        <p14:creationId xmlns:p14="http://schemas.microsoft.com/office/powerpoint/2010/main" val="114991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mtClean="0"/>
              <a:t> 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096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316992"/>
            <a:ext cx="11838432" cy="6425184"/>
          </a:xfrm>
        </p:spPr>
      </p:pic>
    </p:spTree>
    <p:extLst>
      <p:ext uri="{BB962C8B-B14F-4D97-AF65-F5344CB8AC3E}">
        <p14:creationId xmlns:p14="http://schemas.microsoft.com/office/powerpoint/2010/main" val="81948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225083"/>
            <a:ext cx="11802794" cy="6513341"/>
          </a:xfrm>
        </p:spPr>
      </p:pic>
    </p:spTree>
    <p:extLst>
      <p:ext uri="{BB962C8B-B14F-4D97-AF65-F5344CB8AC3E}">
        <p14:creationId xmlns:p14="http://schemas.microsoft.com/office/powerpoint/2010/main" val="2767727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452718"/>
            <a:ext cx="11606784" cy="6265074"/>
          </a:xfrm>
        </p:spPr>
      </p:pic>
    </p:spTree>
    <p:extLst>
      <p:ext uri="{BB962C8B-B14F-4D97-AF65-F5344CB8AC3E}">
        <p14:creationId xmlns:p14="http://schemas.microsoft.com/office/powerpoint/2010/main" val="202512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" y="253218"/>
            <a:ext cx="11943471" cy="6443003"/>
          </a:xfrm>
        </p:spPr>
      </p:pic>
    </p:spTree>
    <p:extLst>
      <p:ext uri="{BB962C8B-B14F-4D97-AF65-F5344CB8AC3E}">
        <p14:creationId xmlns:p14="http://schemas.microsoft.com/office/powerpoint/2010/main" val="396144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4057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609"/>
            <a:ext cx="12196690" cy="6984609"/>
          </a:xfrm>
        </p:spPr>
      </p:pic>
    </p:spTree>
    <p:extLst>
      <p:ext uri="{BB962C8B-B14F-4D97-AF65-F5344CB8AC3E}">
        <p14:creationId xmlns:p14="http://schemas.microsoft.com/office/powerpoint/2010/main" val="677361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" y="109728"/>
            <a:ext cx="11728704" cy="6632448"/>
          </a:xfrm>
        </p:spPr>
      </p:pic>
    </p:spTree>
    <p:extLst>
      <p:ext uri="{BB962C8B-B14F-4D97-AF65-F5344CB8AC3E}">
        <p14:creationId xmlns:p14="http://schemas.microsoft.com/office/powerpoint/2010/main" val="822742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" y="0"/>
            <a:ext cx="11777473" cy="6858000"/>
          </a:xfrm>
        </p:spPr>
      </p:pic>
    </p:spTree>
    <p:extLst>
      <p:ext uri="{BB962C8B-B14F-4D97-AF65-F5344CB8AC3E}">
        <p14:creationId xmlns:p14="http://schemas.microsoft.com/office/powerpoint/2010/main" val="2075449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170688"/>
            <a:ext cx="11984736" cy="6400800"/>
          </a:xfrm>
        </p:spPr>
      </p:pic>
    </p:spTree>
    <p:extLst>
      <p:ext uri="{BB962C8B-B14F-4D97-AF65-F5344CB8AC3E}">
        <p14:creationId xmlns:p14="http://schemas.microsoft.com/office/powerpoint/2010/main" val="335939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    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mtClean="0"/>
              <a:t> A medida que el yoga incrementa el bienestar y ejerce un control sobre la mente , otorgándole claridad y aromonía , se puede comprender que tal práctica es mjy importante para el desarrollo del ser . </a:t>
            </a:r>
          </a:p>
          <a:p>
            <a:r>
              <a:rPr lang="es-MX" smtClean="0"/>
              <a:t>Quienes deseen profundizar en la ciencia del yoga , les recomendamos los diferentes centros a nivel nacional.</a:t>
            </a:r>
          </a:p>
          <a:p>
            <a:r>
              <a:rPr lang="es-MX" smtClean="0"/>
              <a:t>En estos lugares encontrara una guía adecuada para su practica y asi equilibrar y armonizar la existencia ,  hasta obtener la máxima perfeccion .. La autorrealización interior . </a:t>
            </a:r>
          </a:p>
          <a:p>
            <a:r>
              <a:rPr lang="es-MX" smtClean="0"/>
              <a:t>El yoga tiene dentro de sua fines , intervenir en el crecimiento personal y ofrecer la paz verdadera . </a:t>
            </a:r>
          </a:p>
          <a:p>
            <a:r>
              <a:rPr lang="es-MX" smtClean="0"/>
              <a:t>No hay límite para la evolución del ser en el yoga : a medida que se aanza en este camino , las personas experimentaran una renovación tanto física como espiritual en armonía con el universo entero . 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2265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9564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         </a:t>
            </a:r>
            <a:br>
              <a:rPr lang="es-MX" smtClean="0"/>
            </a:br>
            <a:r>
              <a:rPr lang="es-MX"/>
              <a:t> </a:t>
            </a:r>
            <a:r>
              <a:rPr lang="es-MX" smtClean="0"/>
              <a:t>      </a:t>
            </a:r>
            <a:r>
              <a:rPr lang="es-MX" i="1" smtClean="0"/>
              <a:t>La perfección del yoga </a:t>
            </a:r>
            <a:endParaRPr lang="es-CL" i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 algn="ctr">
              <a:buNone/>
            </a:pPr>
            <a:endParaRPr lang="es-MX" smtClean="0"/>
          </a:p>
          <a:p>
            <a:pPr marL="457200" lvl="1" indent="0" algn="ctr">
              <a:buNone/>
            </a:pPr>
            <a:endParaRPr lang="es-MX"/>
          </a:p>
          <a:p>
            <a:pPr marL="457200" lvl="1" indent="0" algn="ctr">
              <a:buNone/>
            </a:pPr>
            <a:r>
              <a:rPr lang="es-MX" smtClean="0"/>
              <a:t>Pero si nuestras vibraciones son mundanas , pronto estamos exhaustos . </a:t>
            </a:r>
          </a:p>
          <a:p>
            <a:pPr marL="457200" lvl="1" indent="0" algn="ctr">
              <a:buNone/>
            </a:pPr>
            <a:r>
              <a:rPr lang="es-MX" sz="1800" smtClean="0"/>
              <a:t>el nivel espiritual es absoluto , en el mundo material todos esfuerzan por la complacencia de los sentidos .</a:t>
            </a:r>
          </a:p>
          <a:p>
            <a:pPr marL="0" indent="0" algn="ctr">
              <a:buNone/>
            </a:pPr>
            <a:r>
              <a:rPr lang="es-MX" sz="1800" smtClean="0"/>
              <a:t>Los resultados  del  propio en el mundo material tienden a complacer los propios sentido como único objetivo . </a:t>
            </a:r>
          </a:p>
          <a:p>
            <a:pPr marL="0" indent="0" algn="ctr">
              <a:buNone/>
            </a:pPr>
            <a:r>
              <a:rPr lang="es-MX" sz="1800" smtClean="0"/>
              <a:t>Pero un verdadero yogi no desea tales resultados , porque se centra en  la realización del bhakti yoga . </a:t>
            </a:r>
          </a:p>
          <a:p>
            <a:pPr marL="0" indent="0" algn="ctr">
              <a:buNone/>
            </a:pPr>
            <a:r>
              <a:rPr lang="es-MX" sz="1800" smtClean="0"/>
              <a:t>Aquel que trabaja con devoción que es un alma pura y que controla la mente y los sentidos es querido por todos , y todos son queridos por él .</a:t>
            </a:r>
          </a:p>
          <a:p>
            <a:pPr marL="0" indent="0" algn="ctr">
              <a:buNone/>
            </a:pPr>
            <a:r>
              <a:rPr lang="es-MX" sz="1800" smtClean="0"/>
              <a:t>Aunque esa persona siempre trabaja , jamás se enreda </a:t>
            </a:r>
            <a:r>
              <a:rPr lang="es-MX" smtClean="0"/>
              <a:t>.</a:t>
            </a:r>
          </a:p>
          <a:p>
            <a:pPr marL="0" indent="0" algn="ctr">
              <a:buNone/>
            </a:pPr>
            <a:r>
              <a:rPr lang="es-MX" smtClean="0"/>
              <a:t> ( Bhagavad gita , tal como es 5.7)</a:t>
            </a:r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452718"/>
            <a:ext cx="3404381" cy="1926309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900333" y="452718"/>
            <a:ext cx="10564836" cy="5596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410128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i="1"/>
              <a:t>Uno debe li</a:t>
            </a:r>
            <a:r>
              <a:rPr lang="es-MX"/>
              <a:t>berarse con ayuda de la mente y no degradarse . </a:t>
            </a:r>
            <a:endParaRPr lang="es-CL"/>
          </a:p>
          <a:p>
            <a:r>
              <a:rPr lang="es-MX"/>
              <a:t>La mente es amiga del alma </a:t>
            </a:r>
            <a:r>
              <a:rPr lang="es-MX"/>
              <a:t>condicionada </a:t>
            </a:r>
            <a:r>
              <a:rPr lang="es-MX" smtClean="0"/>
              <a:t>si </a:t>
            </a:r>
            <a:r>
              <a:rPr lang="es-MX"/>
              <a:t>como también es su enemiga . </a:t>
            </a:r>
          </a:p>
          <a:p>
            <a:r>
              <a:rPr lang="es-MX"/>
              <a:t>La </a:t>
            </a:r>
            <a:r>
              <a:rPr lang="es-MX"/>
              <a:t>palabra </a:t>
            </a:r>
            <a:r>
              <a:rPr lang="es-MX" smtClean="0"/>
              <a:t>(</a:t>
            </a:r>
            <a:r>
              <a:rPr lang="es-MX" i="1" smtClean="0"/>
              <a:t>atma</a:t>
            </a:r>
            <a:r>
              <a:rPr lang="es-MX" smtClean="0"/>
              <a:t> )se </a:t>
            </a:r>
            <a:r>
              <a:rPr lang="es-MX"/>
              <a:t>refiere a cuerpo a la mente y al alma .</a:t>
            </a:r>
          </a:p>
          <a:p>
            <a:r>
              <a:rPr lang="es-MX"/>
              <a:t>El sistema del yoga , la mente y el alma condicionada son especialmente importantes . Como la mente es central en la practica del </a:t>
            </a:r>
            <a:r>
              <a:rPr lang="es-MX" b="1" i="1"/>
              <a:t>yoga</a:t>
            </a:r>
            <a:r>
              <a:rPr lang="es-MX"/>
              <a:t> .</a:t>
            </a:r>
          </a:p>
          <a:p>
            <a:r>
              <a:rPr lang="es-MX"/>
              <a:t>El sistema del yoga tiene por objeto controlar </a:t>
            </a:r>
            <a:r>
              <a:rPr lang="es-MX"/>
              <a:t>la </a:t>
            </a:r>
            <a:r>
              <a:rPr lang="es-MX" smtClean="0"/>
              <a:t>mente </a:t>
            </a:r>
            <a:r>
              <a:rPr lang="es-MX"/>
              <a:t>y apartla del apego a los objetos de los sentidos . </a:t>
            </a:r>
          </a:p>
          <a:p>
            <a:r>
              <a:rPr lang="es-MX"/>
              <a:t>Por lo tanto , a la mente se la debe adiestrar de tal modo que no se vea atraída por el brillo de la naturaleza material . </a:t>
            </a:r>
          </a:p>
          <a:p>
            <a:r>
              <a:rPr lang="es-MX"/>
              <a:t>Cuando mas lo </a:t>
            </a:r>
            <a:r>
              <a:rPr lang="es-MX"/>
              <a:t>atraigan </a:t>
            </a:r>
            <a:r>
              <a:rPr lang="es-MX" smtClean="0"/>
              <a:t>los </a:t>
            </a:r>
            <a:r>
              <a:rPr lang="es-MX"/>
              <a:t>objetos de los </a:t>
            </a:r>
            <a:r>
              <a:rPr lang="es-MX"/>
              <a:t>sentidos </a:t>
            </a:r>
            <a:r>
              <a:rPr lang="es-MX" smtClean="0"/>
              <a:t>más </a:t>
            </a:r>
            <a:r>
              <a:rPr lang="es-MX"/>
              <a:t>se enreda uno en la existencia material , la mejor manera de desenredarse consiste en ocupar siempre la mente en el proceso de conciencia de khrishna . </a:t>
            </a:r>
          </a:p>
          <a:p>
            <a:pPr marL="0" indent="0">
              <a:buNone/>
            </a:pPr>
            <a:r>
              <a:rPr lang="es-MX"/>
              <a:t>   </a:t>
            </a:r>
            <a:r>
              <a:rPr lang="es-MX" i="1"/>
              <a:t>bhagavad – gita   tal como es 6,6 dhyana-  yoga 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632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497" y="452718"/>
            <a:ext cx="8912352" cy="1400530"/>
          </a:xfrm>
        </p:spPr>
        <p:txBody>
          <a:bodyPr/>
          <a:lstStyle/>
          <a:p>
            <a:r>
              <a:rPr lang="es-MX"/>
              <a:t/>
            </a:r>
            <a:br>
              <a:rPr lang="es-MX"/>
            </a:br>
            <a:r>
              <a:rPr lang="es-MX" sz="2800" i="1" smtClean="0"/>
              <a:t>Anna – yoga , el arte de la sana alimentación </a:t>
            </a:r>
            <a:endParaRPr lang="es-CL" sz="2800" i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smtClean="0"/>
          </a:p>
          <a:p>
            <a:pPr marL="0" indent="0">
              <a:buNone/>
            </a:pPr>
            <a:r>
              <a:rPr lang="es-MX" smtClean="0"/>
              <a:t>Propone una alimentación sana , equilibrada , que implique menos violencia y explotación a otros seres ; además , que genere bienestar integro , ya que las enfermedades son producto de los malos hábitos alimenticios , de la violencia a los animales , la explotación y del mal uso de los recursos naturales . </a:t>
            </a:r>
          </a:p>
          <a:p>
            <a:pPr marL="0" indent="0">
              <a:buNone/>
            </a:pPr>
            <a:r>
              <a:rPr lang="es-MX" smtClean="0"/>
              <a:t>El yoga es una práctica vivencial diaria , por lo tanto , apunta a la toma de conciencia de las diferentes dimensiones del ser , entendido como una totalidad de cuerpo – mente y espíritu que busca su equilibrio o bienestar psicofísico . </a:t>
            </a:r>
          </a:p>
          <a:p>
            <a:pPr marL="0" indent="0">
              <a:buNone/>
            </a:pPr>
            <a:r>
              <a:rPr lang="es-MX" smtClean="0"/>
              <a:t>A partir de ser conscientes de que todo lo que ingerimos pasa a formar parte del cuerpo , y a su vez , de nuestro sistema bionergético , se deduce que la calidad de alimento concebido como combustible vital debe ser a fin con nuestro deseo de evolucionar tanto física como espiritualmente ;  es decir , debemos consumir alimentos naturales y frescos . Por eso la dieta de los practicantes de yoga es vegetariana . </a:t>
            </a:r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503" y="256903"/>
            <a:ext cx="3547466" cy="21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5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170432"/>
            <a:ext cx="8946541" cy="5077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mtClean="0"/>
              <a:t>El yoga es armonía equilibrio y promueve la  ahimsa ( no violencia ) </a:t>
            </a:r>
          </a:p>
          <a:p>
            <a:pPr marL="0" indent="0">
              <a:buNone/>
            </a:pPr>
            <a:r>
              <a:rPr lang="es-MX" dirty="0" smtClean="0"/>
              <a:t>Por lo tanto , los </a:t>
            </a:r>
            <a:r>
              <a:rPr lang="es-MX" dirty="0" err="1" smtClean="0"/>
              <a:t>yogis</a:t>
            </a:r>
            <a:r>
              <a:rPr lang="es-MX" dirty="0" smtClean="0"/>
              <a:t> llevan una dieta vegetariana bajo el criterio de que los animales tienen el mismo derecho a vivir y no ser victimas del abuso y explotación del humano , que por su ignorancia , asume una dieta contraria a su constitución física y a los más básicos postulados morales y éticos . </a:t>
            </a:r>
          </a:p>
          <a:p>
            <a:pPr marL="0" indent="0">
              <a:buNone/>
            </a:pPr>
            <a:r>
              <a:rPr lang="es-MX" dirty="0" smtClean="0"/>
              <a:t>El yoga desarrolla nuestra naturaleza interior más pura , y la dieta desempeña un papel  muy importante en este proceso , pues no solo nuestro cuerpo es afectado por lo que comemos . Si no también la mente y el alma : la sensibilidad el equilibrio los deseos los sentidos y desde luego los actos . En esa medida el practicante de yoga evita cualquier alimento que altere su sistema , </a:t>
            </a:r>
            <a:r>
              <a:rPr lang="es-MX" dirty="0" err="1" smtClean="0"/>
              <a:t>obtando</a:t>
            </a:r>
            <a:r>
              <a:rPr lang="es-MX" smtClean="0"/>
              <a:t> por consumir a aquellos que ayudan a su armonía , equilibrio , intelecto y despertar de la conciencia interior . </a:t>
            </a:r>
          </a:p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598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109472"/>
            <a:ext cx="8946541" cy="5138927"/>
          </a:xfrm>
        </p:spPr>
        <p:txBody>
          <a:bodyPr/>
          <a:lstStyle/>
          <a:p>
            <a:endParaRPr lang="es-MX" smtClean="0"/>
          </a:p>
          <a:p>
            <a:endParaRPr lang="es-MX"/>
          </a:p>
          <a:p>
            <a:endParaRPr lang="es-MX" smtClean="0"/>
          </a:p>
          <a:p>
            <a:pPr marL="0" indent="0">
              <a:buNone/>
            </a:pPr>
            <a:endParaRPr lang="es-MX" smtClean="0"/>
          </a:p>
          <a:p>
            <a:pPr marL="0" indent="0">
              <a:buNone/>
            </a:pPr>
            <a:r>
              <a:rPr lang="es-MX" smtClean="0"/>
              <a:t>De la misma forma las palabras alimentan el espíritu y estas las moldean dándole características particularmente , igualmente los alimentos nutren nuestras células y tejidos dándoles también una cualiad particular “ somos lo que comemos “ </a:t>
            </a:r>
          </a:p>
          <a:p>
            <a:pPr marL="0" indent="0">
              <a:buNone/>
            </a:pPr>
            <a:r>
              <a:rPr lang="es-MX" smtClean="0"/>
              <a:t>Pero el concepto de alimento va más alla de lo que ingerimos ; </a:t>
            </a:r>
          </a:p>
          <a:p>
            <a:pPr marL="0" indent="0">
              <a:buNone/>
            </a:pPr>
            <a:r>
              <a:rPr lang="es-MX" smtClean="0"/>
              <a:t>Tambien se concibe como todo lo que pueda convertirse en sustento de nuestro ser : lo que vemos , oímos, tocamos , etc .</a:t>
            </a:r>
          </a:p>
          <a:p>
            <a:pPr marL="0" indent="0">
              <a:buNone/>
            </a:pPr>
            <a:r>
              <a:rPr lang="es-MX" smtClean="0"/>
              <a:t>El alimento debe ser coherente con la filosofía de la practica del yoga y de  la meditación . </a:t>
            </a:r>
          </a:p>
          <a:p>
            <a:pPr marL="0" indent="0">
              <a:buNone/>
            </a:pPr>
            <a:endParaRPr lang="es-MX" smtClean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11" y="326707"/>
            <a:ext cx="3430524" cy="22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2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   </a:t>
            </a:r>
            <a:r>
              <a:rPr lang="es-MX" sz="2800" i="1" smtClean="0"/>
              <a:t>Pranayama : el arte de la respiración consciente </a:t>
            </a:r>
            <a:endParaRPr lang="es-CL" sz="2800" i="1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3312" y="1328928"/>
            <a:ext cx="8946541" cy="4919471"/>
          </a:xfrm>
        </p:spPr>
        <p:txBody>
          <a:bodyPr/>
          <a:lstStyle/>
          <a:p>
            <a:pPr marL="0" indent="0">
              <a:buNone/>
            </a:pPr>
            <a:endParaRPr lang="es-MX" smtClean="0"/>
          </a:p>
          <a:p>
            <a:pPr marL="0" indent="0">
              <a:buNone/>
            </a:pPr>
            <a:r>
              <a:rPr lang="es-MX" smtClean="0"/>
              <a:t>Prana  significa “ energía vital y yama  “ control “ . </a:t>
            </a:r>
          </a:p>
          <a:p>
            <a:pPr marL="0" indent="0">
              <a:buNone/>
            </a:pPr>
            <a:r>
              <a:rPr lang="es-MX" smtClean="0"/>
              <a:t>Pranayama entonces , es el yoga del control de la respiración con miras a expandir la fuerza vital en el organismo . </a:t>
            </a:r>
          </a:p>
          <a:p>
            <a:pPr marL="0" indent="0">
              <a:buNone/>
            </a:pPr>
            <a:r>
              <a:rPr lang="es-MX" smtClean="0"/>
              <a:t>Con respecto a esta fuerza , se explica en el </a:t>
            </a:r>
            <a:r>
              <a:rPr lang="es-MX" i="1" smtClean="0"/>
              <a:t>Srimad Bhagava.</a:t>
            </a:r>
          </a:p>
          <a:p>
            <a:pPr marL="0" indent="0">
              <a:buNone/>
            </a:pPr>
            <a:r>
              <a:rPr lang="es-MX" i="1" smtClean="0"/>
              <a:t>El pranayama </a:t>
            </a:r>
            <a:r>
              <a:rPr lang="es-MX" smtClean="0"/>
              <a:t>es muy importante para la perfeccíón para la práctica del yoga , pues purifican tanto los canales que llevan esta fuerza vital a todas y cada una de las células como los organos internos , infundiéndoles vida y dinamismo . </a:t>
            </a:r>
          </a:p>
          <a:p>
            <a:pPr marL="0" indent="0">
              <a:buNone/>
            </a:pPr>
            <a:r>
              <a:rPr lang="es-MX" smtClean="0"/>
              <a:t>Estos ejercicios respitarios son además practicas preparatorias para despertar los chakras ( centros energéticos ) del organismo .</a:t>
            </a:r>
          </a:p>
          <a:p>
            <a:pPr marL="0" indent="0">
              <a:buNone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096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mtClean="0"/>
              <a:t>Por otro lado debido a la correlación que existe entre actividad mental y respiración el pranayama es muy importante para la meditación .  Pues ayuda a controlar la mente </a:t>
            </a:r>
          </a:p>
          <a:p>
            <a:pPr marL="0" indent="0">
              <a:buNone/>
            </a:pPr>
            <a:r>
              <a:rPr lang="es-MX" smtClean="0"/>
              <a:t>Como se explica esto ? Según la medicina ayurvedica entre más respiración alla más pensamientos se tendrán . A través del pranayama se recude drásticamente el flujo de la respiración , un acto que refleja la mente y la prepara para la conciencia y el trance .</a:t>
            </a:r>
          </a:p>
          <a:p>
            <a:pPr marL="0" indent="0">
              <a:buNone/>
            </a:pPr>
            <a:r>
              <a:rPr lang="es-MX" smtClean="0"/>
              <a:t>E ahí la razón por el cúal el pranayama precede toda meditación , además nos predispone un estado de alerta , aquietando nuestros pensamientos . </a:t>
            </a:r>
          </a:p>
          <a:p>
            <a:pPr marL="0" indent="0">
              <a:buNone/>
            </a:pPr>
            <a:r>
              <a:rPr lang="es-MX" smtClean="0"/>
              <a:t>Esta ciencia en muy importante ya que eleva al aspirante a un nivel más avanzado de conciencia , gracias al incremento de sus practicas meditativas . </a:t>
            </a:r>
          </a:p>
          <a:p>
            <a:endParaRPr lang="es-MX" smtClean="0"/>
          </a:p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24332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1927</TotalTime>
  <Words>1765</Words>
  <Application>Microsoft Office PowerPoint</Application>
  <PresentationFormat>Panorámica</PresentationFormat>
  <Paragraphs>103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Century Gothic</vt:lpstr>
      <vt:lpstr>Wingdings</vt:lpstr>
      <vt:lpstr>Wingdings 3</vt:lpstr>
      <vt:lpstr>Ion</vt:lpstr>
      <vt:lpstr>  Meditación Respiración y Postura.                       </vt:lpstr>
      <vt:lpstr>Presentación de PowerPoint</vt:lpstr>
      <vt:lpstr>                  La perfección del yoga </vt:lpstr>
      <vt:lpstr>Presentación de PowerPoint</vt:lpstr>
      <vt:lpstr> Anna – yoga , el arte de la sana alimentación </vt:lpstr>
      <vt:lpstr>Presentación de PowerPoint</vt:lpstr>
      <vt:lpstr>Presentación de PowerPoint</vt:lpstr>
      <vt:lpstr>   Pranayama : el arte de la respiración consciente </vt:lpstr>
      <vt:lpstr>Presentación de PowerPoint</vt:lpstr>
      <vt:lpstr>                   La Postura ( Asanas) Para la practica de la meditación y algunas posturas de yoga es indispensable sentirse cómodo y a gusto ya que es muy difícil centrar la mente cuando se esperimenta una molestia o dolor .  Por ello es recomendable sentarse sobre una superficie suave  Una vez ubicados en el sitio adecuado , se sientan  en el suelo con las piernas cruzadas , la espalda recta y mirada de frente , en un punto fijo . </vt:lpstr>
      <vt:lpstr>Presentación de PowerPoint</vt:lpstr>
      <vt:lpstr>.</vt:lpstr>
      <vt:lpstr>                  </vt:lpstr>
      <vt:lpstr>   La practica de yoga </vt:lpstr>
      <vt:lpstr>Presentación de PowerPoint</vt:lpstr>
      <vt:lpstr>         Recomendaciones Previas </vt:lpstr>
      <vt:lpstr>Jasta  uttanasana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Meditación Respiración y postura .                       </dc:title>
  <dc:creator>pamela</dc:creator>
  <cp:lastModifiedBy>pamela </cp:lastModifiedBy>
  <cp:revision>7</cp:revision>
  <dcterms:created xsi:type="dcterms:W3CDTF">2020-05-22T20:59:00Z</dcterms:created>
  <dcterms:modified xsi:type="dcterms:W3CDTF">2020-05-24T05:06:34Z</dcterms:modified>
</cp:coreProperties>
</file>