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4.jpg" ContentType="image/jpg"/>
  <Override PartName="/ppt/media/image3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2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AF79B88-E515-4AF7-B147-C31123D72C7F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971908"/>
            <a:ext cx="8458200" cy="48134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s-MX" sz="4800" b="0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</a:t>
            </a:r>
            <a:br>
              <a:rPr lang="es-MX" sz="4800" b="0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MX" sz="4800" b="0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</a:t>
            </a:r>
            <a:r>
              <a:rPr sz="4800" b="0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Parámet</a:t>
            </a:r>
            <a:r>
              <a:rPr lang="es-MX" sz="4800" b="0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ros</a:t>
            </a:r>
            <a:r>
              <a:rPr lang="es-MX" sz="4800" b="0" spc="-5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Vocales </a:t>
            </a:r>
            <a:r>
              <a:rPr sz="48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Locutivos</a:t>
            </a:r>
            <a:r>
              <a:rPr lang="es-MX" sz="48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MX" sz="48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br>
              <a:rPr lang="es-MX" sz="48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                               Pamela Díaz Gallegos </a:t>
            </a:r>
            <a:b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                                     Fonoaudióloga </a:t>
            </a:r>
            <a:b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                              Educación y Salud Vocal </a:t>
            </a:r>
            <a:b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                           Facultad de Derecho Uchile </a:t>
            </a:r>
            <a:b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                                </a:t>
            </a: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egundo  Semestre , 2020 </a:t>
            </a:r>
            <a:b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endParaRPr sz="2000" dirty="0">
              <a:solidFill>
                <a:schemeClr val="tx2">
                  <a:lumMod val="40000"/>
                  <a:lumOff val="60000"/>
                </a:schemeClr>
              </a:solidFill>
              <a:latin typeface="Gloucester MT Extra Condensed" panose="02030808020601010101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4114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1527" y="689000"/>
            <a:ext cx="5057140" cy="679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b="0" spc="5" dirty="0">
                <a:latin typeface="Arial"/>
                <a:cs typeface="Arial"/>
              </a:rPr>
              <a:t>Proyección </a:t>
            </a:r>
            <a:r>
              <a:rPr sz="4250" b="0" spc="20" dirty="0">
                <a:latin typeface="Arial"/>
                <a:cs typeface="Arial"/>
              </a:rPr>
              <a:t>de </a:t>
            </a:r>
            <a:r>
              <a:rPr sz="4250" b="0" spc="5" dirty="0">
                <a:latin typeface="Arial"/>
                <a:cs typeface="Arial"/>
              </a:rPr>
              <a:t>la</a:t>
            </a:r>
            <a:r>
              <a:rPr sz="4250" b="0" spc="130" dirty="0">
                <a:latin typeface="Arial"/>
                <a:cs typeface="Arial"/>
              </a:rPr>
              <a:t> </a:t>
            </a:r>
            <a:r>
              <a:rPr sz="4250" b="0" spc="10" dirty="0">
                <a:latin typeface="Arial"/>
                <a:cs typeface="Arial"/>
              </a:rPr>
              <a:t>voz</a:t>
            </a:r>
            <a:endParaRPr sz="4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0553" y="1817319"/>
            <a:ext cx="3828415" cy="35045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00"/>
              </a:spcBef>
              <a:buClr>
                <a:srgbClr val="FF8500"/>
              </a:buClr>
              <a:buSzPct val="95833"/>
              <a:buFont typeface="Wingdings"/>
              <a:buChar char=""/>
              <a:tabLst>
                <a:tab pos="257175" algn="l"/>
              </a:tabLst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capacidad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 dirigir  la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voz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 determinado  punto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lugar en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espacio,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obtener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adecuada  eficiencia fonatoria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una 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óptima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sonoridad de la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voz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8500"/>
              </a:buClr>
              <a:buFont typeface="Wingdings"/>
              <a:buChar char=""/>
            </a:pPr>
            <a:endParaRPr sz="3250">
              <a:latin typeface="Arial"/>
              <a:cs typeface="Arial"/>
            </a:endParaRP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buFont typeface="Wingdings"/>
              <a:buChar char=""/>
              <a:tabLst>
                <a:tab pos="25717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Lanzar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 dirigir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hacia  adelante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con la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máxima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eficacia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sonido de la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voz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7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189" y="437885"/>
            <a:ext cx="5647690" cy="14888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4800" spc="-10" dirty="0" smtClean="0">
                <a:latin typeface="Arial"/>
                <a:cs typeface="Arial"/>
              </a:rPr>
              <a:t>Proyección de la Voz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8429" y="2699130"/>
            <a:ext cx="5843905" cy="2586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 proyección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depende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>
              <a:latin typeface="Arial"/>
              <a:cs typeface="Arial"/>
            </a:endParaRPr>
          </a:p>
          <a:p>
            <a:pPr marL="1412875" indent="-321310">
              <a:lnSpc>
                <a:spcPct val="100000"/>
              </a:lnSpc>
              <a:buClr>
                <a:srgbClr val="FF8500"/>
              </a:buClr>
              <a:buSzPct val="96875"/>
              <a:buFont typeface="Wingdings"/>
              <a:buChar char=""/>
              <a:tabLst>
                <a:tab pos="141351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Colocación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voz</a:t>
            </a:r>
            <a:endParaRPr sz="3200">
              <a:latin typeface="Arial"/>
              <a:cs typeface="Arial"/>
            </a:endParaRPr>
          </a:p>
          <a:p>
            <a:pPr marL="1449070" indent="-321310">
              <a:lnSpc>
                <a:spcPct val="100000"/>
              </a:lnSpc>
              <a:spcBef>
                <a:spcPts val="770"/>
              </a:spcBef>
              <a:buClr>
                <a:srgbClr val="FF8500"/>
              </a:buClr>
              <a:buSzPct val="96875"/>
              <a:buFont typeface="Wingdings"/>
              <a:buChar char=""/>
              <a:tabLst>
                <a:tab pos="144970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Respiración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(Apoyo)</a:t>
            </a:r>
            <a:endParaRPr sz="3200">
              <a:latin typeface="Arial"/>
              <a:cs typeface="Arial"/>
            </a:endParaRPr>
          </a:p>
          <a:p>
            <a:pPr marL="721995" indent="-321310">
              <a:lnSpc>
                <a:spcPct val="100000"/>
              </a:lnSpc>
              <a:spcBef>
                <a:spcPts val="770"/>
              </a:spcBef>
              <a:buClr>
                <a:srgbClr val="FF8500"/>
              </a:buClr>
              <a:buSzPct val="96875"/>
              <a:buFont typeface="Wingdings"/>
              <a:buChar char=""/>
              <a:tabLst>
                <a:tab pos="72263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Articulación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(Apertura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bucal)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429" y="5224411"/>
            <a:ext cx="1636649" cy="13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747" y="396372"/>
            <a:ext cx="5619115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spc="-145" dirty="0">
                <a:latin typeface="Arial"/>
                <a:cs typeface="Arial"/>
              </a:rPr>
              <a:t>Tono </a:t>
            </a:r>
            <a:r>
              <a:rPr sz="4800" spc="-5" dirty="0">
                <a:latin typeface="Arial"/>
                <a:cs typeface="Arial"/>
              </a:rPr>
              <a:t>Medio</a:t>
            </a:r>
            <a:r>
              <a:rPr sz="4800" spc="150" dirty="0">
                <a:latin typeface="Arial"/>
                <a:cs typeface="Arial"/>
              </a:rPr>
              <a:t> </a:t>
            </a:r>
            <a:r>
              <a:rPr sz="4800" spc="-5" dirty="0">
                <a:latin typeface="Arial"/>
                <a:cs typeface="Arial"/>
              </a:rPr>
              <a:t>Hablado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298282"/>
            <a:ext cx="7313295" cy="3550972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630"/>
              </a:spcBef>
              <a:buClr>
                <a:srgbClr val="FF8500"/>
              </a:buClr>
              <a:buSzPct val="95454"/>
              <a:buFont typeface="Wingdings"/>
              <a:buChar char=""/>
              <a:tabLst>
                <a:tab pos="236854" algn="l"/>
              </a:tabLst>
            </a:pPr>
            <a:endParaRPr lang="es-MX" sz="22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spcBef>
                <a:spcPts val="630"/>
              </a:spcBef>
              <a:buClr>
                <a:srgbClr val="FF8500"/>
              </a:buClr>
              <a:buSzPct val="95454"/>
              <a:buFont typeface="Wingdings"/>
              <a:buChar char=""/>
              <a:tabLst>
                <a:tab pos="236854" algn="l"/>
              </a:tabLst>
            </a:pPr>
            <a:endParaRPr lang="es-MX" sz="2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spcBef>
                <a:spcPts val="630"/>
              </a:spcBef>
              <a:buClr>
                <a:srgbClr val="FF8500"/>
              </a:buClr>
              <a:buSzPct val="95454"/>
              <a:buFont typeface="Wingdings"/>
              <a:buChar char=""/>
              <a:tabLst>
                <a:tab pos="236854" algn="l"/>
              </a:tabLst>
            </a:pPr>
            <a:endParaRPr lang="es-MX" sz="22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spcBef>
                <a:spcPts val="630"/>
              </a:spcBef>
              <a:buClr>
                <a:srgbClr val="FF8500"/>
              </a:buClr>
              <a:buSzPct val="95454"/>
              <a:buFont typeface="Wingdings"/>
              <a:buChar char=""/>
              <a:tabLst>
                <a:tab pos="236854" algn="l"/>
              </a:tabLst>
            </a:pPr>
            <a:r>
              <a:rPr sz="2200" dirty="0" err="1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el tono predominante durante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 producción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voz.</a:t>
            </a:r>
            <a:endParaRPr sz="2200" dirty="0"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spcBef>
                <a:spcPts val="530"/>
              </a:spcBef>
              <a:buClr>
                <a:srgbClr val="FF8500"/>
              </a:buClr>
              <a:buSzPct val="95454"/>
              <a:buFont typeface="Wingdings"/>
              <a:buChar char=""/>
              <a:tabLst>
                <a:tab pos="236854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Debe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ser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acorde 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características</a:t>
            </a:r>
            <a:endParaRPr sz="22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30"/>
              </a:spcBef>
              <a:tabLst>
                <a:tab pos="5428615" algn="l"/>
              </a:tabLst>
            </a:pP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fisiológicas,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anatómicas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y al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rango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etario	del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 err="1" smtClean="0">
                <a:solidFill>
                  <a:srgbClr val="FFFFFF"/>
                </a:solidFill>
                <a:latin typeface="Arial"/>
                <a:cs typeface="Arial"/>
              </a:rPr>
              <a:t>sujeto</a:t>
            </a:r>
            <a:r>
              <a:rPr lang="es-MX"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2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cambios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voz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según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etapas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Vida</a:t>
            </a:r>
            <a:r>
              <a:rPr lang="es-MX" sz="2200" spc="-11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s-MX" sz="22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862965">
              <a:lnSpc>
                <a:spcPct val="100000"/>
              </a:lnSpc>
              <a:spcBef>
                <a:spcPts val="530"/>
              </a:spcBef>
            </a:pPr>
            <a:r>
              <a:rPr lang="es-MX" sz="2200" spc="-5" dirty="0" smtClean="0">
                <a:solidFill>
                  <a:srgbClr val="FFFFFF"/>
                </a:solidFill>
                <a:latin typeface="Arial"/>
                <a:cs typeface="Arial"/>
              </a:rPr>
              <a:t>Es recomendable en oratoria o al exponer frente a público utilizar el tono medio hablado.</a:t>
            </a:r>
            <a:endParaRPr lang="es-MX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8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7467600" cy="376449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indent="0">
              <a:lnSpc>
                <a:spcPct val="100000"/>
              </a:lnSpc>
              <a:spcBef>
                <a:spcPts val="114"/>
              </a:spcBef>
              <a:buClr>
                <a:srgbClr val="FF8500"/>
              </a:buClr>
              <a:buSzPct val="95000"/>
              <a:buNone/>
              <a:tabLst>
                <a:tab pos="217170" algn="l"/>
              </a:tabLst>
            </a:pPr>
            <a:endParaRPr lang="es-MX" dirty="0" smtClean="0"/>
          </a:p>
          <a:p>
            <a:pPr marL="12065" indent="0">
              <a:lnSpc>
                <a:spcPct val="100000"/>
              </a:lnSpc>
              <a:spcBef>
                <a:spcPts val="114"/>
              </a:spcBef>
              <a:buClr>
                <a:srgbClr val="FF8500"/>
              </a:buClr>
              <a:buSzPct val="95000"/>
              <a:buNone/>
              <a:tabLst>
                <a:tab pos="217170" algn="l"/>
              </a:tabLst>
            </a:pPr>
            <a:endParaRPr lang="es-MX" dirty="0"/>
          </a:p>
          <a:p>
            <a:pPr marL="12065" indent="0">
              <a:lnSpc>
                <a:spcPct val="100000"/>
              </a:lnSpc>
              <a:spcBef>
                <a:spcPts val="114"/>
              </a:spcBef>
              <a:buClr>
                <a:srgbClr val="FF8500"/>
              </a:buClr>
              <a:buSzPct val="95000"/>
              <a:buNone/>
              <a:tabLst>
                <a:tab pos="217170" algn="l"/>
              </a:tabLst>
            </a:pPr>
            <a:endParaRPr lang="es-MX" dirty="0" smtClean="0"/>
          </a:p>
          <a:p>
            <a:pPr marL="216535" indent="-204470">
              <a:lnSpc>
                <a:spcPct val="100000"/>
              </a:lnSpc>
              <a:spcBef>
                <a:spcPts val="114"/>
              </a:spcBef>
              <a:buClr>
                <a:srgbClr val="FF8500"/>
              </a:buClr>
              <a:buSzPct val="95000"/>
              <a:buFont typeface="Wingdings"/>
              <a:buChar char=""/>
              <a:tabLst>
                <a:tab pos="217170" algn="l"/>
              </a:tabLst>
            </a:pPr>
            <a:endParaRPr dirty="0"/>
          </a:p>
          <a:p>
            <a:pPr marL="216535" indent="-204470">
              <a:lnSpc>
                <a:spcPct val="100000"/>
              </a:lnSpc>
              <a:spcBef>
                <a:spcPts val="480"/>
              </a:spcBef>
              <a:buClr>
                <a:srgbClr val="FF8500"/>
              </a:buClr>
              <a:buSzPct val="95000"/>
              <a:buFont typeface="Wingdings"/>
              <a:buChar char=""/>
              <a:tabLst>
                <a:tab pos="217170" algn="l"/>
              </a:tabLst>
            </a:pPr>
            <a:r>
              <a:rPr dirty="0"/>
              <a:t>Depende </a:t>
            </a:r>
            <a:r>
              <a:rPr spc="5" dirty="0"/>
              <a:t>de </a:t>
            </a:r>
            <a:r>
              <a:rPr spc="10" dirty="0"/>
              <a:t>tres</a:t>
            </a:r>
            <a:r>
              <a:rPr spc="-160" dirty="0"/>
              <a:t> </a:t>
            </a:r>
            <a:r>
              <a:rPr dirty="0"/>
              <a:t>características:</a:t>
            </a:r>
          </a:p>
          <a:p>
            <a:pPr marL="1412240" lvl="1" indent="-485775">
              <a:lnSpc>
                <a:spcPct val="100000"/>
              </a:lnSpc>
              <a:spcBef>
                <a:spcPts val="550"/>
              </a:spcBef>
              <a:buClr>
                <a:srgbClr val="FF8500"/>
              </a:buClr>
              <a:buFont typeface="Wingdings"/>
              <a:buChar char=""/>
              <a:tabLst>
                <a:tab pos="1412240" algn="l"/>
                <a:tab pos="141287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Comodidad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nivel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 esfuerzo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físico</a:t>
            </a:r>
            <a:endParaRPr sz="2400" dirty="0">
              <a:latin typeface="Arial"/>
              <a:cs typeface="Arial"/>
            </a:endParaRPr>
          </a:p>
          <a:p>
            <a:pPr marL="1412240" lvl="1" indent="-485775">
              <a:lnSpc>
                <a:spcPct val="100000"/>
              </a:lnSpc>
              <a:spcBef>
                <a:spcPts val="580"/>
              </a:spcBef>
              <a:buClr>
                <a:srgbClr val="FF8500"/>
              </a:buClr>
              <a:buFont typeface="Wingdings"/>
              <a:buChar char=""/>
              <a:tabLst>
                <a:tab pos="1412240" algn="l"/>
                <a:tab pos="1412875" algn="l"/>
              </a:tabLst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Eficiencia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fonatoria</a:t>
            </a:r>
            <a:endParaRPr sz="2400" dirty="0">
              <a:latin typeface="Arial"/>
              <a:cs typeface="Arial"/>
            </a:endParaRPr>
          </a:p>
          <a:p>
            <a:pPr marL="1398270" lvl="1" indent="-471805">
              <a:lnSpc>
                <a:spcPct val="100000"/>
              </a:lnSpc>
              <a:spcBef>
                <a:spcPts val="575"/>
              </a:spcBef>
              <a:buClr>
                <a:srgbClr val="FF8500"/>
              </a:buClr>
              <a:buFont typeface="Wingdings"/>
              <a:buChar char=""/>
              <a:tabLst>
                <a:tab pos="1398270" algn="l"/>
                <a:tab pos="139890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Adecuada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tensión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muscular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laríngea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749" y="2018487"/>
            <a:ext cx="2897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0" dirty="0">
                <a:latin typeface="Arial"/>
                <a:cs typeface="Arial"/>
              </a:rPr>
              <a:t>Tono</a:t>
            </a:r>
            <a:r>
              <a:rPr sz="4000" b="0" spc="-160" dirty="0">
                <a:latin typeface="Arial"/>
                <a:cs typeface="Arial"/>
              </a:rPr>
              <a:t> </a:t>
            </a:r>
            <a:r>
              <a:rPr sz="4000" b="0" spc="-10" dirty="0">
                <a:latin typeface="Arial"/>
                <a:cs typeface="Arial"/>
              </a:rPr>
              <a:t>Óptimo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7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749" y="2018487"/>
            <a:ext cx="3603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Extensión</a:t>
            </a:r>
            <a:r>
              <a:rPr sz="4000" b="0" spc="-175" dirty="0">
                <a:latin typeface="Arial"/>
                <a:cs typeface="Arial"/>
              </a:rPr>
              <a:t> </a:t>
            </a:r>
            <a:r>
              <a:rPr sz="4000" b="0" spc="-80" dirty="0">
                <a:latin typeface="Arial"/>
                <a:cs typeface="Arial"/>
              </a:rPr>
              <a:t>Tonal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9313" y="3011551"/>
            <a:ext cx="6792595" cy="13817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9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“Es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conjunto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 tonos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frecuencias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que puede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emitir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voz,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independencia de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tesitura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que,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generalmente no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resulta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cómoda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manejable”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0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-798548"/>
            <a:ext cx="3502356" cy="29661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4800" b="0" spc="-565" dirty="0" smtClean="0">
                <a:latin typeface="Arial"/>
                <a:cs typeface="Arial"/>
              </a:rPr>
              <a:t/>
            </a:r>
            <a:br>
              <a:rPr lang="es-MX" sz="4800" b="0" spc="-565" dirty="0" smtClean="0">
                <a:latin typeface="Arial"/>
                <a:cs typeface="Arial"/>
              </a:rPr>
            </a:br>
            <a:r>
              <a:rPr lang="es-MX" sz="4800" spc="-565" dirty="0">
                <a:latin typeface="Arial"/>
                <a:cs typeface="Arial"/>
              </a:rPr>
              <a:t/>
            </a:r>
            <a:br>
              <a:rPr lang="es-MX" sz="4800" spc="-565" dirty="0">
                <a:latin typeface="Arial"/>
                <a:cs typeface="Arial"/>
              </a:rPr>
            </a:br>
            <a:r>
              <a:rPr lang="es-MX" sz="4800" spc="-565" dirty="0" smtClean="0">
                <a:latin typeface="Arial"/>
                <a:cs typeface="Arial"/>
              </a:rPr>
              <a:t/>
            </a:r>
            <a:br>
              <a:rPr lang="es-MX" sz="4800" spc="-565" dirty="0" smtClean="0">
                <a:latin typeface="Arial"/>
                <a:cs typeface="Arial"/>
              </a:rPr>
            </a:br>
            <a:r>
              <a:rPr sz="4800" b="0" spc="-565" dirty="0" smtClean="0">
                <a:latin typeface="Arial"/>
                <a:cs typeface="Arial"/>
              </a:rPr>
              <a:t>T</a:t>
            </a:r>
            <a:r>
              <a:rPr sz="4800" b="0" spc="-10" dirty="0" smtClean="0">
                <a:latin typeface="Arial"/>
                <a:cs typeface="Arial"/>
              </a:rPr>
              <a:t>emb</a:t>
            </a:r>
            <a:r>
              <a:rPr sz="4800" b="0" spc="15" dirty="0" smtClean="0">
                <a:latin typeface="Arial"/>
                <a:cs typeface="Arial"/>
              </a:rPr>
              <a:t>l</a:t>
            </a:r>
            <a:r>
              <a:rPr sz="4800" b="0" spc="-5" dirty="0" smtClean="0">
                <a:latin typeface="Arial"/>
                <a:cs typeface="Arial"/>
              </a:rPr>
              <a:t>or</a:t>
            </a:r>
            <a:r>
              <a:rPr lang="es-MX" sz="4800" b="0" spc="-5" dirty="0" smtClean="0">
                <a:latin typeface="Arial"/>
                <a:cs typeface="Arial"/>
              </a:rPr>
              <a:t> 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25346"/>
            <a:ext cx="7766684" cy="42049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10"/>
              </a:spcBef>
            </a:pPr>
            <a:endParaRPr lang="es-MX" sz="2400" spc="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indent="914400">
              <a:lnSpc>
                <a:spcPct val="100000"/>
              </a:lnSpc>
              <a:spcBef>
                <a:spcPts val="110"/>
              </a:spcBef>
            </a:pPr>
            <a:endParaRPr lang="es-MX" sz="2400" spc="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indent="914400">
              <a:lnSpc>
                <a:spcPct val="100000"/>
              </a:lnSpc>
              <a:spcBef>
                <a:spcPts val="110"/>
              </a:spcBef>
            </a:pPr>
            <a:endParaRPr lang="es-MX" sz="2400" spc="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indent="914400">
              <a:lnSpc>
                <a:spcPct val="100000"/>
              </a:lnSpc>
              <a:spcBef>
                <a:spcPts val="110"/>
              </a:spcBef>
            </a:pPr>
            <a:r>
              <a:rPr sz="2400" spc="5" dirty="0" smtClean="0">
                <a:solidFill>
                  <a:srgbClr val="FFFFFF"/>
                </a:solidFill>
                <a:latin typeface="Arial"/>
                <a:cs typeface="Arial"/>
              </a:rPr>
              <a:t>Son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oscilaciones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pueden producir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debido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dificultades en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frecuencia y/o intensidad en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voz.</a:t>
            </a:r>
            <a:endParaRPr sz="24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puede deber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a:</a:t>
            </a:r>
            <a:endParaRPr sz="2400" dirty="0">
              <a:latin typeface="Arial"/>
              <a:cs typeface="Arial"/>
            </a:endParaRPr>
          </a:p>
          <a:p>
            <a:pPr marL="2856865" indent="-91440">
              <a:lnSpc>
                <a:spcPct val="100000"/>
              </a:lnSpc>
              <a:spcBef>
                <a:spcPts val="475"/>
              </a:spcBef>
              <a:buClr>
                <a:srgbClr val="FF8500"/>
              </a:buClr>
              <a:buSzPct val="95000"/>
              <a:buChar char="•"/>
              <a:tabLst>
                <a:tab pos="28575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Alteraciones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neurológicas</a:t>
            </a:r>
            <a:endParaRPr sz="2000" dirty="0">
              <a:latin typeface="Arial"/>
              <a:cs typeface="Arial"/>
            </a:endParaRPr>
          </a:p>
          <a:p>
            <a:pPr marL="3442335" lvl="1" indent="-91440">
              <a:lnSpc>
                <a:spcPct val="100000"/>
              </a:lnSpc>
              <a:spcBef>
                <a:spcPts val="480"/>
              </a:spcBef>
              <a:buClr>
                <a:srgbClr val="FF8500"/>
              </a:buClr>
              <a:buSzPct val="95000"/>
              <a:buChar char="•"/>
              <a:tabLst>
                <a:tab pos="3442970" algn="l"/>
              </a:tabLst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Envejecimiento</a:t>
            </a:r>
            <a:endParaRPr sz="2000" dirty="0">
              <a:latin typeface="Arial"/>
              <a:cs typeface="Arial"/>
            </a:endParaRPr>
          </a:p>
          <a:p>
            <a:pPr marL="1840864" indent="-90805">
              <a:lnSpc>
                <a:spcPct val="100000"/>
              </a:lnSpc>
              <a:spcBef>
                <a:spcPts val="480"/>
              </a:spcBef>
              <a:buClr>
                <a:srgbClr val="FF8500"/>
              </a:buClr>
              <a:buSzPct val="95000"/>
              <a:buChar char="•"/>
              <a:tabLst>
                <a:tab pos="1841500" algn="l"/>
              </a:tabLst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Incorrecta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imitación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vibrato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fisiológico</a:t>
            </a:r>
            <a:endParaRPr sz="2000" dirty="0">
              <a:latin typeface="Arial"/>
              <a:cs typeface="Arial"/>
            </a:endParaRPr>
          </a:p>
          <a:p>
            <a:pPr marL="2796540" lvl="1" indent="-90805">
              <a:lnSpc>
                <a:spcPct val="100000"/>
              </a:lnSpc>
              <a:spcBef>
                <a:spcPts val="484"/>
              </a:spcBef>
              <a:buClr>
                <a:srgbClr val="FF8500"/>
              </a:buClr>
              <a:buSzPct val="95000"/>
              <a:buChar char="•"/>
              <a:tabLst>
                <a:tab pos="2797175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Falta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apoyo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respiratorio</a:t>
            </a:r>
            <a:endParaRPr sz="2000" dirty="0">
              <a:latin typeface="Arial"/>
              <a:cs typeface="Arial"/>
            </a:endParaRPr>
          </a:p>
          <a:p>
            <a:pPr marL="3579495" lvl="2">
              <a:lnSpc>
                <a:spcPct val="100000"/>
              </a:lnSpc>
              <a:spcBef>
                <a:spcPts val="484"/>
              </a:spcBef>
              <a:buClr>
                <a:srgbClr val="FF8500"/>
              </a:buClr>
              <a:buSzPct val="95000"/>
              <a:tabLst>
                <a:tab pos="367157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5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-795825"/>
            <a:ext cx="2195195" cy="29661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4800" b="0" spc="-5" dirty="0" smtClean="0">
                <a:latin typeface="Arial"/>
                <a:cs typeface="Arial"/>
              </a:rPr>
              <a:t/>
            </a:r>
            <a:br>
              <a:rPr lang="es-MX" sz="4800" b="0" spc="-5" dirty="0" smtClean="0">
                <a:latin typeface="Arial"/>
                <a:cs typeface="Arial"/>
              </a:rPr>
            </a:br>
            <a:r>
              <a:rPr lang="es-MX" sz="4800" spc="-5" dirty="0">
                <a:latin typeface="Arial"/>
                <a:cs typeface="Arial"/>
              </a:rPr>
              <a:t/>
            </a:r>
            <a:br>
              <a:rPr lang="es-MX" sz="4800" spc="-5" dirty="0">
                <a:latin typeface="Arial"/>
                <a:cs typeface="Arial"/>
              </a:rPr>
            </a:br>
            <a:r>
              <a:rPr lang="es-MX" sz="4800" spc="-5" dirty="0" smtClean="0">
                <a:latin typeface="Arial"/>
                <a:cs typeface="Arial"/>
              </a:rPr>
              <a:t/>
            </a:r>
            <a:br>
              <a:rPr lang="es-MX" sz="4800" spc="-5" dirty="0" smtClean="0">
                <a:latin typeface="Arial"/>
                <a:cs typeface="Arial"/>
              </a:rPr>
            </a:br>
            <a:r>
              <a:rPr sz="4800" b="0" spc="-5" dirty="0" err="1" smtClean="0">
                <a:latin typeface="Arial"/>
                <a:cs typeface="Arial"/>
              </a:rPr>
              <a:t>Emisión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640" y="2983737"/>
            <a:ext cx="6934834" cy="313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3345" indent="915035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Este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parámetro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refiere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calidad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 la voz emitida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sujeto.</a:t>
            </a:r>
            <a:endParaRPr sz="2800" dirty="0">
              <a:latin typeface="Arial"/>
              <a:cs typeface="Arial"/>
            </a:endParaRPr>
          </a:p>
          <a:p>
            <a:pPr marL="12700" marR="5080" indent="915035">
              <a:lnSpc>
                <a:spcPct val="100000"/>
              </a:lnSpc>
              <a:spcBef>
                <a:spcPts val="665"/>
              </a:spcBef>
            </a:pP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pueden distinguir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distintos tipos de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calidad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vocal:</a:t>
            </a:r>
            <a:endParaRPr sz="2800" dirty="0">
              <a:latin typeface="Arial"/>
              <a:cs typeface="Arial"/>
            </a:endParaRPr>
          </a:p>
          <a:p>
            <a:pPr marL="3463925" indent="-107950">
              <a:lnSpc>
                <a:spcPct val="100000"/>
              </a:lnSpc>
              <a:spcBef>
                <a:spcPts val="600"/>
              </a:spcBef>
              <a:buClr>
                <a:srgbClr val="FF8500"/>
              </a:buClr>
              <a:buSzPct val="95833"/>
              <a:buChar char="•"/>
              <a:tabLst>
                <a:tab pos="346456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endParaRPr sz="2400" dirty="0">
              <a:latin typeface="Arial"/>
              <a:cs typeface="Arial"/>
            </a:endParaRPr>
          </a:p>
          <a:p>
            <a:pPr marL="3400425" indent="-108585">
              <a:lnSpc>
                <a:spcPct val="100000"/>
              </a:lnSpc>
              <a:spcBef>
                <a:spcPts val="575"/>
              </a:spcBef>
              <a:buClr>
                <a:srgbClr val="FF8500"/>
              </a:buClr>
              <a:buSzPct val="95833"/>
              <a:buChar char="•"/>
              <a:tabLst>
                <a:tab pos="3401060" algn="l"/>
              </a:tabLst>
            </a:pPr>
            <a:r>
              <a:rPr lang="es-MX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Arial"/>
                <a:cs typeface="Arial"/>
              </a:rPr>
              <a:t>Disfonía</a:t>
            </a:r>
            <a:endParaRPr sz="2400" dirty="0">
              <a:latin typeface="Arial"/>
              <a:cs typeface="Arial"/>
            </a:endParaRPr>
          </a:p>
          <a:p>
            <a:pPr marL="3326765" indent="-108585">
              <a:lnSpc>
                <a:spcPct val="100000"/>
              </a:lnSpc>
              <a:spcBef>
                <a:spcPts val="580"/>
              </a:spcBef>
              <a:buClr>
                <a:srgbClr val="FF8500"/>
              </a:buClr>
              <a:buSzPct val="95833"/>
              <a:buChar char="•"/>
              <a:tabLst>
                <a:tab pos="3327400" algn="l"/>
              </a:tabLst>
            </a:pPr>
            <a:r>
              <a:rPr lang="es-MX" sz="2400" spc="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spc="5" dirty="0" err="1" smtClean="0">
                <a:solidFill>
                  <a:srgbClr val="FFFFFF"/>
                </a:solidFill>
                <a:latin typeface="Arial"/>
                <a:cs typeface="Arial"/>
              </a:rPr>
              <a:t>Afónica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2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749" y="1652473"/>
            <a:ext cx="6914515" cy="100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3200" b="0" spc="-10" dirty="0">
                <a:solidFill>
                  <a:srgbClr val="FF8500"/>
                </a:solidFill>
                <a:latin typeface="Arial"/>
                <a:cs typeface="Arial"/>
              </a:rPr>
              <a:t>¿Qué </a:t>
            </a:r>
            <a:r>
              <a:rPr sz="3200" b="0" spc="-5" dirty="0">
                <a:solidFill>
                  <a:srgbClr val="FF8500"/>
                </a:solidFill>
                <a:latin typeface="Arial"/>
                <a:cs typeface="Arial"/>
              </a:rPr>
              <a:t>pasa </a:t>
            </a:r>
            <a:r>
              <a:rPr sz="3200" b="0" dirty="0">
                <a:solidFill>
                  <a:srgbClr val="FF8500"/>
                </a:solidFill>
                <a:latin typeface="Arial"/>
                <a:cs typeface="Arial"/>
              </a:rPr>
              <a:t>con </a:t>
            </a:r>
            <a:r>
              <a:rPr sz="3200" b="0" spc="-10" dirty="0">
                <a:solidFill>
                  <a:srgbClr val="FF8500"/>
                </a:solidFill>
                <a:latin typeface="Arial"/>
                <a:cs typeface="Arial"/>
              </a:rPr>
              <a:t>el </a:t>
            </a:r>
            <a:r>
              <a:rPr sz="3200" b="0" spc="-5" dirty="0">
                <a:solidFill>
                  <a:srgbClr val="FF8500"/>
                </a:solidFill>
                <a:latin typeface="Arial"/>
                <a:cs typeface="Arial"/>
              </a:rPr>
              <a:t>sonido </a:t>
            </a:r>
            <a:r>
              <a:rPr sz="3200" b="0" spc="-15" dirty="0">
                <a:solidFill>
                  <a:srgbClr val="FF8500"/>
                </a:solidFill>
                <a:latin typeface="Arial"/>
                <a:cs typeface="Arial"/>
              </a:rPr>
              <a:t>generado </a:t>
            </a:r>
            <a:r>
              <a:rPr sz="3200" b="0" spc="-10" dirty="0">
                <a:solidFill>
                  <a:srgbClr val="FF8500"/>
                </a:solidFill>
                <a:latin typeface="Arial"/>
                <a:cs typeface="Arial"/>
              </a:rPr>
              <a:t>en  </a:t>
            </a:r>
            <a:r>
              <a:rPr sz="3200" b="0" dirty="0">
                <a:solidFill>
                  <a:srgbClr val="FF8500"/>
                </a:solidFill>
                <a:latin typeface="Arial"/>
                <a:cs typeface="Arial"/>
              </a:rPr>
              <a:t>la</a:t>
            </a:r>
            <a:r>
              <a:rPr sz="3200" b="0" spc="-45" dirty="0">
                <a:solidFill>
                  <a:srgbClr val="FF85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FF8500"/>
                </a:solidFill>
                <a:latin typeface="Arial"/>
                <a:cs typeface="Arial"/>
              </a:rPr>
              <a:t>glotis?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4963" y="3383279"/>
            <a:ext cx="2400300" cy="2395855"/>
            <a:chOff x="854963" y="3383279"/>
            <a:chExt cx="2400300" cy="23958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963" y="3383279"/>
              <a:ext cx="2400300" cy="1938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4" y="4960619"/>
              <a:ext cx="2148840" cy="81838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27836" y="5093030"/>
            <a:ext cx="181673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00"/>
              </a:lnSpc>
              <a:spcBef>
                <a:spcPts val="95"/>
              </a:spcBef>
            </a:pP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Dimensiones</a:t>
            </a:r>
            <a:endParaRPr sz="1700" dirty="0">
              <a:latin typeface="Arial"/>
              <a:cs typeface="Arial"/>
            </a:endParaRPr>
          </a:p>
          <a:p>
            <a:pPr algn="ctr">
              <a:lnSpc>
                <a:spcPts val="1900"/>
              </a:lnSpc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Físicas de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Onda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69564" y="3383279"/>
            <a:ext cx="2400300" cy="2395855"/>
            <a:chOff x="3369564" y="3383279"/>
            <a:chExt cx="2400300" cy="23958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9564" y="3383279"/>
              <a:ext cx="2400300" cy="19385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5304" y="4960619"/>
              <a:ext cx="2148840" cy="81838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12285" y="5204536"/>
            <a:ext cx="168465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Longitud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onda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84164" y="3383279"/>
            <a:ext cx="2400300" cy="2395855"/>
            <a:chOff x="5884164" y="3383279"/>
            <a:chExt cx="2400300" cy="239585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4164" y="3383279"/>
              <a:ext cx="2400299" cy="19385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9904" y="4960619"/>
              <a:ext cx="2148840" cy="81838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323457" y="5204536"/>
            <a:ext cx="1694814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Amplitud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onda</a:t>
            </a:r>
            <a:endParaRPr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3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844" y="817829"/>
            <a:ext cx="2689505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b="0" spc="-10" dirty="0">
                <a:latin typeface="Arial"/>
                <a:cs typeface="Arial"/>
              </a:rPr>
              <a:t>Reg</a:t>
            </a:r>
            <a:r>
              <a:rPr sz="4800" b="0" spc="5" dirty="0">
                <a:latin typeface="Arial"/>
                <a:cs typeface="Arial"/>
              </a:rPr>
              <a:t>is</a:t>
            </a:r>
            <a:r>
              <a:rPr sz="4800" b="0" spc="-5" dirty="0">
                <a:latin typeface="Arial"/>
                <a:cs typeface="Arial"/>
              </a:rPr>
              <a:t>tros</a:t>
            </a:r>
            <a:endParaRPr sz="4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504" y="5148071"/>
            <a:ext cx="1284732" cy="12710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77898" y="5471261"/>
            <a:ext cx="819150" cy="5226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ct val="89800"/>
              </a:lnSpc>
              <a:spcBef>
                <a:spcPts val="23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VOZ  </a:t>
            </a:r>
            <a:r>
              <a:rPr sz="1150" spc="20" dirty="0">
                <a:solidFill>
                  <a:srgbClr val="FFFFFF"/>
                </a:solidFill>
                <a:latin typeface="Arial"/>
                <a:cs typeface="Arial"/>
              </a:rPr>
              <a:t>HABLADA</a:t>
            </a:r>
            <a:endParaRPr sz="115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0059" y="4379976"/>
            <a:ext cx="1440180" cy="1134110"/>
            <a:chOff x="480059" y="4379976"/>
            <a:chExt cx="1440180" cy="11341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8" y="4745736"/>
              <a:ext cx="941831" cy="7680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59" y="4379976"/>
              <a:ext cx="1229867" cy="9966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5797" y="4681473"/>
            <a:ext cx="960119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FALSETE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73935" y="3707891"/>
            <a:ext cx="1229995" cy="1495425"/>
            <a:chOff x="1773935" y="3707891"/>
            <a:chExt cx="1229995" cy="14954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2555" y="4151375"/>
              <a:ext cx="452628" cy="10515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3935" y="3707891"/>
              <a:ext cx="1229868" cy="99669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54888" y="1653616"/>
            <a:ext cx="8333105" cy="2637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“Es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una serie de tonos </a:t>
            </a:r>
            <a:r>
              <a:rPr sz="2800" spc="-5" dirty="0" err="1" smtClean="0">
                <a:solidFill>
                  <a:srgbClr val="FFFFFF"/>
                </a:solidFill>
                <a:latin typeface="Arial"/>
                <a:cs typeface="Arial"/>
              </a:rPr>
              <a:t>sucesivo</a:t>
            </a:r>
            <a:r>
              <a:rPr lang="es-MX"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originados bajo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mismo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principio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mecánico, que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se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diferencian claramente de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otra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serie de tonos,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igualmente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sucesivos que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responden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otro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principio  </a:t>
            </a:r>
            <a:r>
              <a:rPr sz="2800" spc="-5" dirty="0" err="1" smtClean="0">
                <a:solidFill>
                  <a:srgbClr val="FFFFFF"/>
                </a:solidFill>
                <a:latin typeface="Arial"/>
                <a:cs typeface="Arial"/>
              </a:rPr>
              <a:t>mecánico</a:t>
            </a:r>
            <a:r>
              <a:rPr lang="es-MX" sz="2800" spc="-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800" dirty="0">
              <a:latin typeface="Arial"/>
              <a:cs typeface="Arial"/>
            </a:endParaRPr>
          </a:p>
          <a:p>
            <a:pPr marL="1654175">
              <a:lnSpc>
                <a:spcPct val="100000"/>
              </a:lnSpc>
              <a:spcBef>
                <a:spcPts val="1720"/>
              </a:spcBef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MODAL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52927" y="4379976"/>
            <a:ext cx="1440180" cy="1134110"/>
            <a:chOff x="2852927" y="4379976"/>
            <a:chExt cx="1440180" cy="113411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2927" y="4745736"/>
              <a:ext cx="941831" cy="7680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7811" y="4379976"/>
              <a:ext cx="1225296" cy="99669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308350" y="4569714"/>
            <a:ext cx="753110" cy="508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19">
              <a:lnSpc>
                <a:spcPts val="1905"/>
              </a:lnSpc>
              <a:spcBef>
                <a:spcPts val="90"/>
              </a:spcBef>
            </a:pP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FRITO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</a:pP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3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825" y="265887"/>
            <a:ext cx="15144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65" dirty="0">
                <a:latin typeface="Arial"/>
                <a:cs typeface="Arial"/>
              </a:rPr>
              <a:t>T</a:t>
            </a:r>
            <a:r>
              <a:rPr sz="5400" b="0" dirty="0">
                <a:latin typeface="Arial"/>
                <a:cs typeface="Arial"/>
              </a:rPr>
              <a:t>o</a:t>
            </a:r>
            <a:r>
              <a:rPr sz="5400" b="0" spc="-30" dirty="0">
                <a:latin typeface="Arial"/>
                <a:cs typeface="Arial"/>
              </a:rPr>
              <a:t>n</a:t>
            </a:r>
            <a:r>
              <a:rPr sz="5400" b="0" dirty="0">
                <a:latin typeface="Arial"/>
                <a:cs typeface="Arial"/>
              </a:rPr>
              <a:t>o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0447" y="3959352"/>
            <a:ext cx="1655063" cy="16596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424" y="1626870"/>
            <a:ext cx="6926580" cy="35612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Depende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 factores tales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como: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Cantidad de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vibraciones por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segundo de 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s-MX" sz="2400" dirty="0" smtClean="0">
                <a:solidFill>
                  <a:srgbClr val="FFFFFF"/>
                </a:solidFill>
                <a:latin typeface="Arial"/>
                <a:cs typeface="Arial"/>
              </a:rPr>
              <a:t>os pliegues vocales </a:t>
            </a:r>
            <a:endParaRPr sz="2400" dirty="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Altura de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laringe en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fonación.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Grado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 elongación de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cuerda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vocal.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Largo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grosor de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cuerda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Vocal.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 dirty="0">
              <a:latin typeface="Arial"/>
              <a:cs typeface="Arial"/>
            </a:endParaRPr>
          </a:p>
          <a:p>
            <a:pPr marR="716280" algn="r">
              <a:lnSpc>
                <a:spcPct val="100000"/>
              </a:lnSpc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Agudo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3659" y="4919471"/>
            <a:ext cx="1691639" cy="16596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62902" y="5524296"/>
            <a:ext cx="91821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edio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5232" y="4919471"/>
            <a:ext cx="1691639" cy="16596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25515" y="5524296"/>
            <a:ext cx="92646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Gra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7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511" y="2023948"/>
            <a:ext cx="6993890" cy="1125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 variación de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intensidad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depende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presión  de aire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del grado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 aproximación de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endParaRPr sz="2400" dirty="0">
              <a:latin typeface="Arial"/>
              <a:cs typeface="Arial"/>
            </a:endParaRPr>
          </a:p>
          <a:p>
            <a:pPr marL="89535" algn="ctr">
              <a:lnSpc>
                <a:spcPct val="100000"/>
              </a:lnSpc>
            </a:pPr>
            <a:r>
              <a:rPr sz="2400" spc="-5" dirty="0" err="1">
                <a:solidFill>
                  <a:srgbClr val="FFFFFF"/>
                </a:solidFill>
                <a:latin typeface="Arial"/>
                <a:cs typeface="Arial"/>
              </a:rPr>
              <a:t>cuerdas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Arial"/>
                <a:cs typeface="Arial"/>
              </a:rPr>
              <a:t>vocales</a:t>
            </a:r>
            <a:r>
              <a:rPr lang="es-MX" sz="2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9624" y="308508"/>
            <a:ext cx="6439535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55" dirty="0"/>
              <a:t>Volumen </a:t>
            </a:r>
            <a:r>
              <a:rPr sz="4900" dirty="0"/>
              <a:t>o</a:t>
            </a:r>
            <a:r>
              <a:rPr sz="4900" spc="-85" dirty="0"/>
              <a:t> </a:t>
            </a:r>
            <a:r>
              <a:rPr sz="4900" dirty="0"/>
              <a:t>Intensidad</a:t>
            </a:r>
            <a:endParaRPr sz="4900"/>
          </a:p>
        </p:txBody>
      </p:sp>
      <p:grpSp>
        <p:nvGrpSpPr>
          <p:cNvPr id="4" name="object 4"/>
          <p:cNvGrpSpPr/>
          <p:nvPr/>
        </p:nvGrpSpPr>
        <p:grpSpPr>
          <a:xfrm>
            <a:off x="3008376" y="4398264"/>
            <a:ext cx="2867025" cy="2254250"/>
            <a:chOff x="3008376" y="4398264"/>
            <a:chExt cx="2867025" cy="22542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6784" y="4809744"/>
              <a:ext cx="1888236" cy="18425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8376" y="4398264"/>
              <a:ext cx="1284731" cy="13670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351021" y="4910454"/>
            <a:ext cx="1748155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Alto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9603" y="3506723"/>
            <a:ext cx="1348739" cy="13395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72203" y="4001770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87467" y="4613147"/>
            <a:ext cx="1275588" cy="193852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720339" y="3497579"/>
            <a:ext cx="1179830" cy="1687195"/>
            <a:chOff x="2720339" y="3497579"/>
            <a:chExt cx="1179830" cy="168719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0339" y="4229099"/>
              <a:ext cx="690372" cy="9555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7287" y="3497579"/>
              <a:ext cx="452627" cy="786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12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293573"/>
            <a:ext cx="1895475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b="0" spc="-204" dirty="0">
                <a:latin typeface="Arial"/>
                <a:cs typeface="Arial"/>
              </a:rPr>
              <a:t>T</a:t>
            </a:r>
            <a:r>
              <a:rPr sz="4800" b="0" dirty="0">
                <a:latin typeface="Arial"/>
                <a:cs typeface="Arial"/>
              </a:rPr>
              <a:t>i</a:t>
            </a:r>
            <a:r>
              <a:rPr sz="4800" b="0" spc="-10" dirty="0">
                <a:latin typeface="Arial"/>
                <a:cs typeface="Arial"/>
              </a:rPr>
              <a:t>mbre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59763"/>
            <a:ext cx="8037830" cy="36137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914400">
              <a:lnSpc>
                <a:spcPts val="2380"/>
              </a:lnSpc>
              <a:spcBef>
                <a:spcPts val="3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“Son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las características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que nos permiten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distinguir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dos  sujetos que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emiten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sonido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mismo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tono e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intensidad”</a:t>
            </a:r>
            <a:endParaRPr sz="2200" dirty="0">
              <a:latin typeface="Arial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23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“Es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huella digital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voz”</a:t>
            </a:r>
            <a:endParaRPr sz="22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4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Depende de factores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tales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como: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>
              <a:latin typeface="Arial"/>
              <a:cs typeface="Arial"/>
            </a:endParaRPr>
          </a:p>
          <a:p>
            <a:pPr marL="232410" indent="-220345">
              <a:lnSpc>
                <a:spcPct val="100000"/>
              </a:lnSpc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resonadores</a:t>
            </a:r>
            <a:endParaRPr sz="2200" dirty="0">
              <a:latin typeface="Arial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40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Grado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lang="es-MX" sz="2200" dirty="0" smtClean="0">
                <a:solidFill>
                  <a:srgbClr val="FFFFFF"/>
                </a:solidFill>
                <a:latin typeface="Arial"/>
                <a:cs typeface="Arial"/>
              </a:rPr>
              <a:t>cierre 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cuerdas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vocales</a:t>
            </a:r>
            <a:endParaRPr sz="2200" dirty="0">
              <a:latin typeface="Arial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75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La estructura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ósea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sujeto</a:t>
            </a:r>
            <a:endParaRPr sz="2200" dirty="0">
              <a:latin typeface="Arial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80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Posición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lengua.</a:t>
            </a:r>
            <a:endParaRPr sz="2200" dirty="0">
              <a:latin typeface="Arial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44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617677"/>
            <a:ext cx="4232275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b="0" spc="-10" dirty="0">
                <a:latin typeface="Arial"/>
                <a:cs typeface="Arial"/>
              </a:rPr>
              <a:t>Quiebre de</a:t>
            </a:r>
            <a:r>
              <a:rPr sz="4800" b="0" spc="30" dirty="0">
                <a:latin typeface="Arial"/>
                <a:cs typeface="Arial"/>
              </a:rPr>
              <a:t> </a:t>
            </a:r>
            <a:r>
              <a:rPr sz="4800" b="0" spc="-90" dirty="0">
                <a:latin typeface="Arial"/>
                <a:cs typeface="Arial"/>
              </a:rPr>
              <a:t>Voz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23944" y="3392423"/>
            <a:ext cx="4617720" cy="3008630"/>
            <a:chOff x="4123944" y="3392423"/>
            <a:chExt cx="4617720" cy="3008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3560" y="3392423"/>
              <a:ext cx="1618488" cy="10789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3752" y="4361687"/>
              <a:ext cx="3118104" cy="1074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3944" y="5330951"/>
              <a:ext cx="4617720" cy="10698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25195" y="2211400"/>
            <a:ext cx="6225540" cy="37877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207010" indent="914400">
              <a:lnSpc>
                <a:spcPct val="101000"/>
              </a:lnSpc>
              <a:spcBef>
                <a:spcPts val="7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cambio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abrupto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del tono de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voz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  aproximadamente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 una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octava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musical.</a:t>
            </a:r>
            <a:endParaRPr sz="2200">
              <a:latin typeface="Arial"/>
              <a:cs typeface="Arial"/>
            </a:endParaRPr>
          </a:p>
          <a:p>
            <a:pPr marL="5059045" marR="5080" indent="-46355" algn="just">
              <a:lnSpc>
                <a:spcPct val="264900"/>
              </a:lnSpc>
              <a:spcBef>
                <a:spcPts val="1425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agudo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Variable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grave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81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309448"/>
            <a:ext cx="2430780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b="0" spc="-10" dirty="0">
                <a:latin typeface="Arial"/>
                <a:cs typeface="Arial"/>
              </a:rPr>
              <a:t>Pro</a:t>
            </a:r>
            <a:r>
              <a:rPr sz="4800" b="0" spc="5" dirty="0">
                <a:latin typeface="Arial"/>
                <a:cs typeface="Arial"/>
              </a:rPr>
              <a:t>s</a:t>
            </a:r>
            <a:r>
              <a:rPr sz="4800" b="0" spc="-10" dirty="0">
                <a:latin typeface="Arial"/>
                <a:cs typeface="Arial"/>
              </a:rPr>
              <a:t>od</a:t>
            </a:r>
            <a:r>
              <a:rPr sz="4800" b="0" spc="10" dirty="0">
                <a:latin typeface="Arial"/>
                <a:cs typeface="Arial"/>
              </a:rPr>
              <a:t>i</a:t>
            </a:r>
            <a:r>
              <a:rPr sz="4800" b="0" spc="-10" dirty="0">
                <a:latin typeface="Arial"/>
                <a:cs typeface="Arial"/>
              </a:rPr>
              <a:t>a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320" y="1437893"/>
            <a:ext cx="7430770" cy="110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Corresponde 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las variaciones tonales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que realiza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sujeto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cuando esta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hablando.</a:t>
            </a:r>
            <a:endParaRPr sz="22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Se conoce como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melodía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habla.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9655" y="3808476"/>
            <a:ext cx="589915" cy="581025"/>
            <a:chOff x="1819655" y="3808476"/>
            <a:chExt cx="589915" cy="581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655" y="3808476"/>
              <a:ext cx="589788" cy="5806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5375" y="4096512"/>
              <a:ext cx="493775" cy="2514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488819" y="3926281"/>
            <a:ext cx="116459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onó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81628" y="3808476"/>
            <a:ext cx="589915" cy="581025"/>
            <a:chOff x="3881628" y="3808476"/>
            <a:chExt cx="589915" cy="5810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1628" y="3808476"/>
              <a:ext cx="589788" cy="5806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776" y="3973068"/>
              <a:ext cx="507491" cy="3749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53458" y="3926281"/>
            <a:ext cx="85026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43600" y="3808476"/>
            <a:ext cx="585470" cy="581025"/>
            <a:chOff x="5943600" y="3808476"/>
            <a:chExt cx="585470" cy="58102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600" y="3808476"/>
              <a:ext cx="585216" cy="580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4748" y="3849624"/>
              <a:ext cx="507491" cy="49377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18223" y="3926281"/>
            <a:ext cx="12604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Exagerada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53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323799"/>
            <a:ext cx="271526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b="0" spc="10" dirty="0">
                <a:latin typeface="Arial"/>
                <a:cs typeface="Arial"/>
              </a:rPr>
              <a:t>Colocación</a:t>
            </a:r>
            <a:endParaRPr sz="4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293063"/>
            <a:ext cx="8079740" cy="210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sonido inicial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producido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las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cuerdas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vocales, 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recorre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las cavidades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resonancia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focaliza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concentra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 un punto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predominancia. Éste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el punto el punto  de máxima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concentración sonora.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(p.m.c.s.).</a:t>
            </a:r>
            <a:endParaRPr sz="2200" dirty="0">
              <a:latin typeface="Arial"/>
              <a:cs typeface="Arial"/>
            </a:endParaRPr>
          </a:p>
          <a:p>
            <a:pPr marL="12700" marR="14604" indent="914400" algn="just">
              <a:lnSpc>
                <a:spcPct val="101000"/>
              </a:lnSpc>
              <a:spcBef>
                <a:spcPts val="50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colocación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define como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el punto de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máxima  concentración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sonora dentro del tracto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resonancial.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022" y="3588042"/>
            <a:ext cx="3057271" cy="31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</TotalTime>
  <Words>510</Words>
  <Application>Microsoft Office PowerPoint</Application>
  <PresentationFormat>Presentación en pantalla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Elemental</vt:lpstr>
      <vt:lpstr>         Parámetros Vocales Locutivos                                               Pamela Díaz Gallegos                                                  Fonoaudióloga                                           Educación y Salud Vocal                                        Facultad de Derecho Uchile                                             Segundo  Semestre , 2020  </vt:lpstr>
      <vt:lpstr>¿Qué pasa con el sonido generado en  la glotis?</vt:lpstr>
      <vt:lpstr>Registros</vt:lpstr>
      <vt:lpstr>Tono</vt:lpstr>
      <vt:lpstr>Volumen o Intensidad</vt:lpstr>
      <vt:lpstr>Timbre</vt:lpstr>
      <vt:lpstr>Quiebre de Voz</vt:lpstr>
      <vt:lpstr>Prosodia</vt:lpstr>
      <vt:lpstr>Colocación</vt:lpstr>
      <vt:lpstr>Proyección de la voz</vt:lpstr>
      <vt:lpstr>Proyección de la Voz</vt:lpstr>
      <vt:lpstr>Tono Medio Hablado</vt:lpstr>
      <vt:lpstr>Tono Óptimo</vt:lpstr>
      <vt:lpstr>Extensión Tonal</vt:lpstr>
      <vt:lpstr>   Temblor </vt:lpstr>
      <vt:lpstr>   Emisión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Parámetros Vocales Locutivos                                               Pamela Díaz Gallegos                                                  Fonoaudióloga                                           Educación y Salud Vocal                                        Facultad de Derecho Uchile                                             Segundo  Semestre , 2020  </dc:title>
  <dc:creator>Toshiba</dc:creator>
  <cp:lastModifiedBy>Toshiba</cp:lastModifiedBy>
  <cp:revision>3</cp:revision>
  <dcterms:created xsi:type="dcterms:W3CDTF">2020-09-22T18:02:38Z</dcterms:created>
  <dcterms:modified xsi:type="dcterms:W3CDTF">2020-09-22T18:29:02Z</dcterms:modified>
</cp:coreProperties>
</file>