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0" r:id="rId2"/>
    <p:sldId id="297" r:id="rId3"/>
    <p:sldId id="257" r:id="rId4"/>
    <p:sldId id="294" r:id="rId5"/>
    <p:sldId id="256" r:id="rId6"/>
    <p:sldId id="292" r:id="rId7"/>
    <p:sldId id="291" r:id="rId8"/>
    <p:sldId id="293" r:id="rId9"/>
    <p:sldId id="296" r:id="rId10"/>
    <p:sldId id="258" r:id="rId11"/>
    <p:sldId id="286" r:id="rId12"/>
    <p:sldId id="287" r:id="rId13"/>
    <p:sldId id="259" r:id="rId14"/>
    <p:sldId id="298" r:id="rId15"/>
    <p:sldId id="260" r:id="rId16"/>
    <p:sldId id="261" r:id="rId17"/>
    <p:sldId id="26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37" autoAdjust="0"/>
    <p:restoredTop sz="94660"/>
  </p:normalViewPr>
  <p:slideViewPr>
    <p:cSldViewPr snapToGrid="0">
      <p:cViewPr>
        <p:scale>
          <a:sx n="51" d="100"/>
          <a:sy n="51" d="100"/>
        </p:scale>
        <p:origin x="-1344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981" y="4594140"/>
            <a:ext cx="2082019" cy="1582823"/>
          </a:xfrm>
          <a:prstGeom prst="rect">
            <a:avLst/>
          </a:prstGeom>
        </p:spPr>
      </p:pic>
      <p:sp>
        <p:nvSpPr>
          <p:cNvPr id="14" name="Marcador de contenido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 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               Introducción a la educación y salud vocal 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  </a:t>
            </a:r>
            <a:r>
              <a:rPr lang="es-MX" sz="2000" dirty="0" smtClean="0"/>
              <a:t>Pamela Andrea Díaz Gallegos</a:t>
            </a:r>
          </a:p>
          <a:p>
            <a:pPr marL="0" indent="0">
              <a:buNone/>
            </a:pPr>
            <a:r>
              <a:rPr lang="es-MX" sz="2000" dirty="0"/>
              <a:t> </a:t>
            </a:r>
            <a:r>
              <a:rPr lang="es-MX" sz="2000" dirty="0" smtClean="0"/>
              <a:t>   licenciada en Fonoaudiólogia </a:t>
            </a:r>
            <a:endParaRPr lang="es-MX" sz="2000" dirty="0" smtClean="0"/>
          </a:p>
          <a:p>
            <a:pPr marL="0" indent="0">
              <a:buNone/>
            </a:pPr>
            <a:r>
              <a:rPr lang="es-MX" sz="2000" dirty="0"/>
              <a:t> </a:t>
            </a:r>
            <a:r>
              <a:rPr lang="es-MX" sz="2000" dirty="0" smtClean="0"/>
              <a:t>   </a:t>
            </a:r>
            <a:r>
              <a:rPr lang="es-MX" sz="2000" dirty="0" smtClean="0"/>
              <a:t> </a:t>
            </a:r>
            <a:r>
              <a:rPr lang="es-MX" sz="2000" dirty="0" smtClean="0"/>
              <a:t>Programa higene de la voz                                                                              </a:t>
            </a:r>
          </a:p>
          <a:p>
            <a:pPr marL="0" indent="0">
              <a:buNone/>
            </a:pPr>
            <a:r>
              <a:rPr lang="es-MX" sz="1400" i="1" dirty="0"/>
              <a:t> </a:t>
            </a:r>
            <a:r>
              <a:rPr lang="es-MX" sz="1400" i="1" dirty="0" smtClean="0"/>
              <a:t>                                                                                                                        </a:t>
            </a:r>
            <a:r>
              <a:rPr lang="es-MX" sz="1400" i="1" dirty="0" smtClean="0"/>
              <a:t>                                                                   primavera   </a:t>
            </a:r>
            <a:r>
              <a:rPr lang="es-MX" sz="1400" i="1" dirty="0" smtClean="0"/>
              <a:t>, 2020    </a:t>
            </a:r>
            <a:r>
              <a:rPr lang="es-MX" sz="1400" i="1" dirty="0" smtClean="0"/>
              <a:t>                         </a:t>
            </a:r>
            <a:endParaRPr lang="es-CL" sz="1400" i="1" dirty="0"/>
          </a:p>
        </p:txBody>
      </p:sp>
      <p:sp>
        <p:nvSpPr>
          <p:cNvPr id="21" name="object 7"/>
          <p:cNvSpPr>
            <a:spLocks noChangeArrowheads="1"/>
          </p:cNvSpPr>
          <p:nvPr/>
        </p:nvSpPr>
        <p:spPr bwMode="auto">
          <a:xfrm>
            <a:off x="5642317" y="383491"/>
            <a:ext cx="5711483" cy="2260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25" name="Marcador de contenido 13"/>
          <p:cNvSpPr txBox="1">
            <a:spLocks/>
          </p:cNvSpPr>
          <p:nvPr/>
        </p:nvSpPr>
        <p:spPr>
          <a:xfrm>
            <a:off x="1272400" y="19780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MX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MX" smtClean="0"/>
              <a:t> </a:t>
            </a:r>
            <a:endParaRPr lang="es-CL" dirty="0"/>
          </a:p>
        </p:txBody>
      </p:sp>
      <p:sp>
        <p:nvSpPr>
          <p:cNvPr id="26" name="Marcador de contenido 13"/>
          <p:cNvSpPr txBox="1">
            <a:spLocks/>
          </p:cNvSpPr>
          <p:nvPr/>
        </p:nvSpPr>
        <p:spPr>
          <a:xfrm>
            <a:off x="1424800" y="21304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MX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MX" smtClean="0"/>
              <a:t> </a:t>
            </a:r>
            <a:endParaRPr lang="es-CL" dirty="0"/>
          </a:p>
        </p:txBody>
      </p:sp>
      <p:sp>
        <p:nvSpPr>
          <p:cNvPr id="28" name="CuadroTexto 27"/>
          <p:cNvSpPr txBox="1"/>
          <p:nvPr/>
        </p:nvSpPr>
        <p:spPr>
          <a:xfrm>
            <a:off x="1272400" y="19780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3653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3564" y="526473"/>
            <a:ext cx="10550236" cy="1164215"/>
          </a:xfrm>
        </p:spPr>
        <p:txBody>
          <a:bodyPr>
            <a:noAutofit/>
          </a:bodyPr>
          <a:lstStyle/>
          <a:p>
            <a:r>
              <a:rPr lang="es-CL" altLang="es-CL" sz="6600" dirty="0" smtClean="0">
                <a:latin typeface="Tw Cen MT Condensed" panose="020B0606020104020203" pitchFamily="34" charset="0"/>
              </a:rPr>
              <a:t>            CONCEPTO</a:t>
            </a:r>
            <a:r>
              <a:rPr lang="es-CL" altLang="es-CL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6600" dirty="0">
                <a:latin typeface="Tw Cen MT Condensed" panose="020B0606020104020203" pitchFamily="34" charset="0"/>
              </a:rPr>
              <a:t>VOZ</a:t>
            </a:r>
            <a:r>
              <a:rPr lang="es-CL" altLang="es-CL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6600" dirty="0">
                <a:latin typeface="Tw Cen MT Condensed" panose="020B0606020104020203" pitchFamily="34" charset="0"/>
              </a:rPr>
              <a:t>NORMAL</a:t>
            </a:r>
            <a:br>
              <a:rPr lang="es-CL" altLang="es-CL" sz="6600" dirty="0">
                <a:latin typeface="Tw Cen MT Condensed" panose="020B0606020104020203" pitchFamily="34" charset="0"/>
              </a:rPr>
            </a:br>
            <a:endParaRPr lang="es-CL" sz="6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9999" y="1457739"/>
            <a:ext cx="10846713" cy="4719224"/>
          </a:xfrm>
        </p:spPr>
        <p:txBody>
          <a:bodyPr/>
          <a:lstStyle/>
          <a:p>
            <a:pPr algn="just">
              <a:lnSpc>
                <a:spcPts val="1200"/>
              </a:lnSpc>
            </a:pPr>
            <a:endParaRPr lang="es-CL" altLang="es-CL" dirty="0" smtClean="0">
              <a:latin typeface="Tw Cen MT" panose="020B0602020104020603" pitchFamily="34" charset="0"/>
            </a:endParaRPr>
          </a:p>
          <a:p>
            <a:pPr algn="just">
              <a:lnSpc>
                <a:spcPts val="1200"/>
              </a:lnSpc>
            </a:pPr>
            <a:r>
              <a:rPr lang="es-CL" altLang="es-CL" dirty="0" smtClean="0">
                <a:latin typeface="Tw Cen MT" panose="020B0602020104020603" pitchFamily="34" charset="0"/>
              </a:rPr>
              <a:t>No</a:t>
            </a:r>
            <a:r>
              <a:rPr lang="es-CL" alt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se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ha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podido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 smtClean="0">
                <a:latin typeface="Tw Cen MT" panose="020B0602020104020603" pitchFamily="34" charset="0"/>
              </a:rPr>
              <a:t>establecer</a:t>
            </a:r>
            <a:r>
              <a:rPr lang="es-CL" alt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una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definición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única,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ya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que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el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 smtClean="0">
                <a:latin typeface="Tw Cen MT" panose="020B0602020104020603" pitchFamily="34" charset="0"/>
              </a:rPr>
              <a:t>concepto de </a:t>
            </a:r>
            <a:endParaRPr lang="es-CL" altLang="es-C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1200"/>
              </a:lnSpc>
              <a:buNone/>
            </a:pPr>
            <a:r>
              <a:rPr lang="es-CL" altLang="es-CL" dirty="0" smtClean="0">
                <a:latin typeface="Tw Cen MT" panose="020B0602020104020603" pitchFamily="34" charset="0"/>
              </a:rPr>
              <a:t>  normalidad</a:t>
            </a:r>
            <a:r>
              <a:rPr lang="es-CL" alt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es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relativo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y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sus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límites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son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amplios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(Behlau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et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cols.,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2001;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altLang="es-C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1200"/>
              </a:lnSpc>
              <a:buNone/>
            </a:pPr>
            <a:r>
              <a:rPr lang="es-CL" altLang="es-CL" dirty="0" smtClean="0">
                <a:latin typeface="Tw Cen MT" panose="020B0602020104020603" pitchFamily="34" charset="0"/>
              </a:rPr>
              <a:t>  Cobeta</a:t>
            </a:r>
            <a:r>
              <a:rPr lang="es-CL" alt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et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cols.,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2013).</a:t>
            </a:r>
          </a:p>
          <a:p>
            <a:endParaRPr lang="es-CL" alt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3"/>
              </a:spcBef>
            </a:pPr>
            <a:endParaRPr lang="es-CL" alt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7000"/>
              </a:lnSpc>
            </a:pPr>
            <a:r>
              <a:rPr lang="es-CL" altLang="es-CL" dirty="0">
                <a:latin typeface="Tw Cen MT" panose="020B0602020104020603" pitchFamily="34" charset="0"/>
              </a:rPr>
              <a:t>No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CL" altLang="es-CL" dirty="0">
                <a:latin typeface="Tw Cen MT" panose="020B0602020104020603" pitchFamily="34" charset="0"/>
              </a:rPr>
              <a:t>obstante,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se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CL" altLang="es-CL" dirty="0">
                <a:latin typeface="Tw Cen MT" panose="020B0602020104020603" pitchFamily="34" charset="0"/>
              </a:rPr>
              <a:t>ha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logrado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CL" altLang="es-CL" dirty="0">
                <a:latin typeface="Tw Cen MT" panose="020B0602020104020603" pitchFamily="34" charset="0"/>
              </a:rPr>
              <a:t>convenir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CL" altLang="es-CL" dirty="0">
                <a:latin typeface="Tw Cen MT" panose="020B0602020104020603" pitchFamily="34" charset="0"/>
              </a:rPr>
              <a:t>que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CL" altLang="es-CL" dirty="0">
                <a:latin typeface="Tw Cen MT" panose="020B0602020104020603" pitchFamily="34" charset="0"/>
              </a:rPr>
              <a:t>una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voz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CL" altLang="es-CL" dirty="0">
                <a:latin typeface="Tw Cen MT" panose="020B0602020104020603" pitchFamily="34" charset="0"/>
              </a:rPr>
              <a:t>hablada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normal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o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CL" altLang="es-CL" dirty="0">
                <a:latin typeface="Tw Cen MT" panose="020B0602020104020603" pitchFamily="34" charset="0"/>
              </a:rPr>
              <a:t>adecuada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es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CL" altLang="es-CL" dirty="0">
                <a:latin typeface="Tw Cen MT" panose="020B0602020104020603" pitchFamily="34" charset="0"/>
              </a:rPr>
              <a:t>aquella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que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CL" altLang="es-CL" dirty="0">
                <a:latin typeface="Tw Cen MT" panose="020B0602020104020603" pitchFamily="34" charset="0"/>
              </a:rPr>
              <a:t>posee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CL" altLang="es-CL" dirty="0">
                <a:latin typeface="Tw Cen MT" panose="020B0602020104020603" pitchFamily="34" charset="0"/>
              </a:rPr>
              <a:t>un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CL" altLang="es-CL" dirty="0">
                <a:latin typeface="Tw Cen MT" panose="020B0602020104020603" pitchFamily="34" charset="0"/>
              </a:rPr>
              <a:t>EQUILIBRIO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CL" altLang="es-CL" dirty="0">
                <a:latin typeface="Tw Cen MT" panose="020B0602020104020603" pitchFamily="34" charset="0"/>
              </a:rPr>
              <a:t>de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CL" altLang="es-CL" dirty="0">
                <a:latin typeface="Tw Cen MT" panose="020B0602020104020603" pitchFamily="34" charset="0"/>
              </a:rPr>
              <a:t>sus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CL" altLang="es-CL" dirty="0">
                <a:latin typeface="Tw Cen MT" panose="020B0602020104020603" pitchFamily="34" charset="0"/>
              </a:rPr>
              <a:t>distintos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CL" altLang="es-CL" dirty="0">
                <a:latin typeface="Tw Cen MT" panose="020B0602020104020603" pitchFamily="34" charset="0"/>
              </a:rPr>
              <a:t>componentes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CL" altLang="es-CL" dirty="0">
                <a:latin typeface="Tw Cen MT" panose="020B0602020104020603" pitchFamily="34" charset="0"/>
              </a:rPr>
              <a:t>(Farías,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CL" altLang="es-CL" dirty="0">
                <a:latin typeface="Tw Cen MT" panose="020B0602020104020603" pitchFamily="34" charset="0"/>
              </a:rPr>
              <a:t>2007;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CL" altLang="es-CL" dirty="0">
                <a:latin typeface="Tw Cen MT" panose="020B0602020104020603" pitchFamily="34" charset="0"/>
              </a:rPr>
              <a:t>Aronson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CL" altLang="es-CL" dirty="0">
                <a:latin typeface="Tw Cen MT" panose="020B0602020104020603" pitchFamily="34" charset="0"/>
              </a:rPr>
              <a:t>&amp;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CL" altLang="es-CL" dirty="0">
                <a:latin typeface="Tw Cen MT" panose="020B0602020104020603" pitchFamily="34" charset="0"/>
              </a:rPr>
              <a:t>Bless,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2009;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Cobeta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et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cols.,</a:t>
            </a:r>
            <a:r>
              <a:rPr lang="es-C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dirty="0">
                <a:latin typeface="Tw Cen MT" panose="020B0602020104020603" pitchFamily="34" charset="0"/>
              </a:rPr>
              <a:t>2013).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342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>
            <a:spLocks/>
          </p:cNvSpPr>
          <p:nvPr/>
        </p:nvSpPr>
        <p:spPr bwMode="auto">
          <a:xfrm>
            <a:off x="6359290" y="3046907"/>
            <a:ext cx="0" cy="452438"/>
          </a:xfrm>
          <a:custGeom>
            <a:avLst/>
            <a:gdLst>
              <a:gd name="T0" fmla="*/ 452433 h 452119"/>
              <a:gd name="T1" fmla="*/ 0 h 45211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52119">
                <a:moveTo>
                  <a:pt x="0" y="45211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CL"/>
          </a:p>
        </p:txBody>
      </p:sp>
      <p:sp>
        <p:nvSpPr>
          <p:cNvPr id="5" name="object 4"/>
          <p:cNvSpPr txBox="1"/>
          <p:nvPr/>
        </p:nvSpPr>
        <p:spPr>
          <a:xfrm>
            <a:off x="3285890" y="288376"/>
            <a:ext cx="5532249" cy="2039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500" spc="85" dirty="0" smtClean="0">
                <a:latin typeface="Tw Cen MT Condensed"/>
                <a:cs typeface="Tw Cen MT Condensed"/>
              </a:rPr>
              <a:t>              </a:t>
            </a:r>
          </a:p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MX" sz="2500" spc="85" dirty="0">
              <a:latin typeface="Tw Cen MT Condensed"/>
              <a:cs typeface="Tw Cen MT Condensed"/>
            </a:endParaRPr>
          </a:p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500" spc="85" dirty="0">
                <a:latin typeface="Tw Cen MT Condensed"/>
                <a:cs typeface="Tw Cen MT Condensed"/>
              </a:rPr>
              <a:t> </a:t>
            </a:r>
            <a:r>
              <a:rPr lang="es-MX" sz="2500" spc="85" dirty="0" smtClean="0">
                <a:latin typeface="Tw Cen MT Condensed"/>
                <a:cs typeface="Tw Cen MT Condensed"/>
              </a:rPr>
              <a:t>         </a:t>
            </a:r>
            <a:r>
              <a:rPr sz="2500" spc="85" dirty="0" smtClean="0">
                <a:latin typeface="Tw Cen MT Condensed"/>
                <a:cs typeface="Tw Cen MT Condensed"/>
              </a:rPr>
              <a:t>C</a:t>
            </a:r>
            <a:r>
              <a:rPr sz="2500" spc="55" dirty="0" smtClean="0">
                <a:latin typeface="Tw Cen MT Condensed"/>
                <a:cs typeface="Tw Cen MT Condensed"/>
              </a:rPr>
              <a:t>A</a:t>
            </a:r>
            <a:r>
              <a:rPr sz="2500" spc="85" dirty="0" smtClean="0">
                <a:latin typeface="Tw Cen MT Condensed"/>
                <a:cs typeface="Tw Cen MT Condensed"/>
              </a:rPr>
              <a:t>R</a:t>
            </a:r>
            <a:r>
              <a:rPr sz="2500" spc="-60" dirty="0" smtClean="0">
                <a:latin typeface="Tw Cen MT Condensed"/>
                <a:cs typeface="Tw Cen MT Condensed"/>
              </a:rPr>
              <a:t>A</a:t>
            </a:r>
            <a:r>
              <a:rPr sz="2500" spc="85" dirty="0" smtClean="0">
                <a:latin typeface="Tw Cen MT Condensed"/>
                <a:cs typeface="Tw Cen MT Condensed"/>
              </a:rPr>
              <a:t>C</a:t>
            </a:r>
            <a:r>
              <a:rPr sz="2500" spc="90" dirty="0" smtClean="0">
                <a:latin typeface="Tw Cen MT Condensed"/>
                <a:cs typeface="Tw Cen MT Condensed"/>
              </a:rPr>
              <a:t>TE</a:t>
            </a:r>
            <a:r>
              <a:rPr sz="2500" spc="-15" dirty="0" smtClean="0">
                <a:latin typeface="Tw Cen MT Condensed"/>
                <a:cs typeface="Tw Cen MT Condensed"/>
              </a:rPr>
              <a:t>R</a:t>
            </a:r>
            <a:r>
              <a:rPr sz="2500" spc="125" dirty="0" smtClean="0">
                <a:latin typeface="Tw Cen MT Condensed"/>
                <a:cs typeface="Tw Cen MT Condensed"/>
              </a:rPr>
              <a:t>Í</a:t>
            </a:r>
            <a:r>
              <a:rPr sz="2500" spc="-10" dirty="0" smtClean="0">
                <a:latin typeface="Tw Cen MT Condensed"/>
                <a:cs typeface="Tw Cen MT Condensed"/>
              </a:rPr>
              <a:t>ST</a:t>
            </a:r>
            <a:r>
              <a:rPr sz="2500" spc="125" dirty="0" smtClean="0">
                <a:latin typeface="Tw Cen MT Condensed"/>
                <a:cs typeface="Tw Cen MT Condensed"/>
              </a:rPr>
              <a:t>I</a:t>
            </a:r>
            <a:r>
              <a:rPr sz="2500" spc="-15" dirty="0" smtClean="0">
                <a:latin typeface="Tw Cen MT Condensed"/>
                <a:cs typeface="Tw Cen MT Condensed"/>
              </a:rPr>
              <a:t>C</a:t>
            </a:r>
            <a:r>
              <a:rPr sz="2500" spc="40" dirty="0" smtClean="0">
                <a:latin typeface="Tw Cen MT Condensed"/>
                <a:cs typeface="Tw Cen MT Condensed"/>
              </a:rPr>
              <a:t>A</a:t>
            </a:r>
            <a:r>
              <a:rPr sz="2500" dirty="0" smtClean="0">
                <a:latin typeface="Tw Cen MT Condensed"/>
                <a:cs typeface="Tw Cen MT Condensed"/>
              </a:rPr>
              <a:t>S</a:t>
            </a:r>
            <a:r>
              <a:rPr sz="2500" spc="-235" dirty="0" smtClean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w Cen MT Condensed"/>
                <a:cs typeface="Tw Cen MT Condensed"/>
              </a:rPr>
              <a:t>V</a:t>
            </a:r>
            <a:r>
              <a:rPr sz="2500" spc="55" dirty="0">
                <a:latin typeface="Tw Cen MT Condensed"/>
                <a:cs typeface="Tw Cen MT Condensed"/>
              </a:rPr>
              <a:t>O</a:t>
            </a:r>
            <a:r>
              <a:rPr sz="2500" dirty="0">
                <a:latin typeface="Tw Cen MT Condensed"/>
                <a:cs typeface="Tw Cen MT Condensed"/>
              </a:rPr>
              <a:t>Z</a:t>
            </a:r>
            <a:r>
              <a:rPr sz="2500" spc="-140" dirty="0">
                <a:latin typeface="Times New Roman"/>
                <a:cs typeface="Times New Roman"/>
              </a:rPr>
              <a:t> </a:t>
            </a:r>
            <a:r>
              <a:rPr sz="2500" spc="40" dirty="0">
                <a:latin typeface="Tw Cen MT Condensed"/>
                <a:cs typeface="Tw Cen MT Condensed"/>
              </a:rPr>
              <a:t>N</a:t>
            </a:r>
            <a:r>
              <a:rPr sz="2500" spc="55" dirty="0">
                <a:latin typeface="Tw Cen MT Condensed"/>
                <a:cs typeface="Tw Cen MT Condensed"/>
              </a:rPr>
              <a:t>O</a:t>
            </a:r>
            <a:r>
              <a:rPr sz="2500" spc="85" dirty="0">
                <a:latin typeface="Tw Cen MT Condensed"/>
                <a:cs typeface="Tw Cen MT Condensed"/>
              </a:rPr>
              <a:t>R</a:t>
            </a:r>
            <a:r>
              <a:rPr sz="2500" spc="25" dirty="0">
                <a:latin typeface="Tw Cen MT Condensed"/>
                <a:cs typeface="Tw Cen MT Condensed"/>
              </a:rPr>
              <a:t>M</a:t>
            </a:r>
            <a:r>
              <a:rPr sz="2500" spc="40" dirty="0">
                <a:latin typeface="Tw Cen MT Condensed"/>
                <a:cs typeface="Tw Cen MT Condensed"/>
              </a:rPr>
              <a:t>A</a:t>
            </a:r>
            <a:r>
              <a:rPr sz="2500" dirty="0">
                <a:latin typeface="Tw Cen MT Condensed"/>
                <a:cs typeface="Tw Cen MT Condensed"/>
              </a:rPr>
              <a:t>L</a:t>
            </a:r>
          </a:p>
          <a:p>
            <a:pPr eaLnBrk="1" fontAlgn="auto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MX" sz="1400" spc="135" dirty="0" smtClean="0">
              <a:latin typeface="Tw Cen MT Condensed"/>
              <a:cs typeface="Tw Cen MT Condensed"/>
            </a:endParaRPr>
          </a:p>
          <a:p>
            <a:pPr eaLnBrk="1" fontAlgn="auto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MX" sz="1400" spc="135" dirty="0">
              <a:latin typeface="Tw Cen MT Condensed"/>
              <a:cs typeface="Tw Cen MT Condensed"/>
            </a:endParaRPr>
          </a:p>
          <a:p>
            <a:pPr eaLnBrk="1" fontAlgn="auto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MX" sz="1400" spc="135" dirty="0" smtClean="0">
              <a:latin typeface="Tw Cen MT Condensed"/>
              <a:cs typeface="Tw Cen MT Condensed"/>
            </a:endParaRPr>
          </a:p>
          <a:p>
            <a:pPr eaLnBrk="1" fontAlgn="auto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spc="135" dirty="0" smtClean="0">
                <a:latin typeface="Tw Cen MT Condensed"/>
                <a:cs typeface="Tw Cen MT Condensed"/>
              </a:rPr>
              <a:t>(</a:t>
            </a:r>
            <a:r>
              <a:rPr sz="1400" spc="55" dirty="0">
                <a:latin typeface="Tw Cen MT Condensed"/>
                <a:cs typeface="Tw Cen MT Condensed"/>
              </a:rPr>
              <a:t>A</a:t>
            </a:r>
            <a:r>
              <a:rPr sz="1400" dirty="0">
                <a:latin typeface="Tw Cen MT Condensed"/>
                <a:cs typeface="Tw Cen MT Condensed"/>
              </a:rPr>
              <a:t>R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w Cen MT Condensed"/>
                <a:cs typeface="Tw Cen MT Condensed"/>
              </a:rPr>
              <a:t>O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w Cen MT Condensed"/>
                <a:cs typeface="Tw Cen MT Condensed"/>
              </a:rPr>
              <a:t>N</a:t>
            </a:r>
            <a:r>
              <a:rPr sz="1400" spc="40" dirty="0">
                <a:latin typeface="Tw Cen MT Condensed"/>
                <a:cs typeface="Tw Cen MT Condensed"/>
              </a:rPr>
              <a:t>S</a:t>
            </a:r>
            <a:r>
              <a:rPr sz="1400" spc="30" dirty="0">
                <a:latin typeface="Tw Cen MT Condensed"/>
                <a:cs typeface="Tw Cen MT Condensed"/>
              </a:rPr>
              <a:t>O</a:t>
            </a:r>
            <a:r>
              <a:rPr sz="1400" spc="-5" dirty="0">
                <a:latin typeface="Tw Cen MT Condensed"/>
                <a:cs typeface="Tw Cen MT Condensed"/>
              </a:rPr>
              <a:t>N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w Cen MT Condensed"/>
                <a:cs typeface="Tw Cen MT Condensed"/>
              </a:rPr>
              <a:t>&amp;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w Cen MT Condensed"/>
                <a:cs typeface="Tw Cen MT Condensed"/>
              </a:rPr>
              <a:t>B</a:t>
            </a:r>
            <a:r>
              <a:rPr sz="1400" spc="40" dirty="0">
                <a:latin typeface="Tw Cen MT Condensed"/>
                <a:cs typeface="Tw Cen MT Condensed"/>
              </a:rPr>
              <a:t>LES</a:t>
            </a:r>
            <a:r>
              <a:rPr sz="1400" spc="-60" dirty="0">
                <a:latin typeface="Tw Cen MT Condensed"/>
                <a:cs typeface="Tw Cen MT Condensed"/>
              </a:rPr>
              <a:t>S</a:t>
            </a:r>
            <a:r>
              <a:rPr sz="1400" spc="-5" dirty="0">
                <a:latin typeface="Tw Cen MT Condensed"/>
                <a:cs typeface="Tw Cen MT Condensed"/>
              </a:rPr>
              <a:t>,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w Cen MT Condensed"/>
                <a:cs typeface="Tw Cen MT Condensed"/>
              </a:rPr>
              <a:t>2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w Cen MT Condensed"/>
                <a:cs typeface="Tw Cen MT Condensed"/>
              </a:rPr>
              <a:t>00</a:t>
            </a:r>
            <a:r>
              <a:rPr sz="1400" dirty="0">
                <a:latin typeface="Tw Cen MT Condensed"/>
                <a:cs typeface="Tw Cen MT Condensed"/>
              </a:rPr>
              <a:t>9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w Cen MT Condensed"/>
                <a:cs typeface="Tw Cen MT Condensed"/>
              </a:rPr>
              <a:t>)</a:t>
            </a:r>
            <a:endParaRPr lang="es-MX" sz="1400" spc="-5" dirty="0" smtClean="0">
              <a:latin typeface="Tw Cen MT Condensed"/>
              <a:cs typeface="Tw Cen MT Condensed"/>
            </a:endParaRPr>
          </a:p>
          <a:p>
            <a:pPr eaLnBrk="1" fontAlgn="auto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MX" sz="1400" spc="-5" dirty="0" smtClean="0">
              <a:latin typeface="Tw Cen MT Condensed"/>
              <a:cs typeface="Tw Cen MT Condensed"/>
            </a:endParaRPr>
          </a:p>
          <a:p>
            <a:pPr eaLnBrk="1" fontAlgn="auto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MX" sz="1400" spc="-5" dirty="0" smtClean="0">
              <a:latin typeface="Tw Cen MT Condensed"/>
              <a:cs typeface="Tw Cen MT Condensed"/>
            </a:endParaRPr>
          </a:p>
          <a:p>
            <a:pPr eaLnBrk="1" fontAlgn="auto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MX" sz="1400" spc="-5" dirty="0">
              <a:latin typeface="Tw Cen MT Condensed"/>
              <a:cs typeface="Tw Cen MT Condensed"/>
            </a:endParaRPr>
          </a:p>
          <a:p>
            <a:pPr eaLnBrk="1" fontAlgn="auto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400" dirty="0">
              <a:latin typeface="Tw Cen MT Condensed"/>
              <a:cs typeface="Tw Cen MT Condensed"/>
            </a:endParaRPr>
          </a:p>
        </p:txBody>
      </p:sp>
      <p:sp>
        <p:nvSpPr>
          <p:cNvPr id="6" name="object 5"/>
          <p:cNvSpPr>
            <a:spLocks noChangeArrowheads="1"/>
          </p:cNvSpPr>
          <p:nvPr/>
        </p:nvSpPr>
        <p:spPr bwMode="auto">
          <a:xfrm>
            <a:off x="9708882" y="4554495"/>
            <a:ext cx="1206500" cy="4191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7" name="object 6"/>
          <p:cNvSpPr>
            <a:spLocks noChangeArrowheads="1"/>
          </p:cNvSpPr>
          <p:nvPr/>
        </p:nvSpPr>
        <p:spPr bwMode="auto">
          <a:xfrm>
            <a:off x="3412890" y="2814800"/>
            <a:ext cx="952500" cy="431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8" name="object 7"/>
          <p:cNvSpPr>
            <a:spLocks noChangeArrowheads="1"/>
          </p:cNvSpPr>
          <p:nvPr/>
        </p:nvSpPr>
        <p:spPr bwMode="auto">
          <a:xfrm>
            <a:off x="3343040" y="2859250"/>
            <a:ext cx="1092200" cy="304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9" name="object 8"/>
          <p:cNvSpPr>
            <a:spLocks/>
          </p:cNvSpPr>
          <p:nvPr/>
        </p:nvSpPr>
        <p:spPr bwMode="auto">
          <a:xfrm>
            <a:off x="3343040" y="2859250"/>
            <a:ext cx="1092200" cy="304800"/>
          </a:xfrm>
          <a:custGeom>
            <a:avLst/>
            <a:gdLst>
              <a:gd name="T0" fmla="*/ 0 w 1092200"/>
              <a:gd name="T1" fmla="*/ 0 h 304800"/>
              <a:gd name="T2" fmla="*/ 1092193 w 1092200"/>
              <a:gd name="T3" fmla="*/ 0 h 304800"/>
              <a:gd name="T4" fmla="*/ 1092193 w 1092200"/>
              <a:gd name="T5" fmla="*/ 304802 h 304800"/>
              <a:gd name="T6" fmla="*/ 0 w 1092200"/>
              <a:gd name="T7" fmla="*/ 304802 h 304800"/>
              <a:gd name="T8" fmla="*/ 0 w 1092200"/>
              <a:gd name="T9" fmla="*/ 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2200" h="304800">
                <a:moveTo>
                  <a:pt x="0" y="0"/>
                </a:moveTo>
                <a:lnTo>
                  <a:pt x="1092193" y="0"/>
                </a:lnTo>
                <a:lnTo>
                  <a:pt x="1092193" y="304802"/>
                </a:lnTo>
                <a:lnTo>
                  <a:pt x="0" y="304802"/>
                </a:lnTo>
                <a:lnTo>
                  <a:pt x="0" y="0"/>
                </a:lnTo>
                <a:close/>
              </a:path>
            </a:pathLst>
          </a:custGeom>
          <a:noFill/>
          <a:ln w="1274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CL"/>
          </a:p>
        </p:txBody>
      </p:sp>
      <p:sp>
        <p:nvSpPr>
          <p:cNvPr id="11" name="object 10"/>
          <p:cNvSpPr>
            <a:spLocks/>
          </p:cNvSpPr>
          <p:nvPr/>
        </p:nvSpPr>
        <p:spPr bwMode="auto">
          <a:xfrm>
            <a:off x="3343040" y="3176750"/>
            <a:ext cx="1092200" cy="2863442"/>
          </a:xfrm>
          <a:custGeom>
            <a:avLst/>
            <a:gdLst>
              <a:gd name="T0" fmla="*/ 0 w 1092200"/>
              <a:gd name="T1" fmla="*/ 0 h 1892300"/>
              <a:gd name="T2" fmla="*/ 1092193 w 1092200"/>
              <a:gd name="T3" fmla="*/ 0 h 1892300"/>
              <a:gd name="T4" fmla="*/ 1092193 w 1092200"/>
              <a:gd name="T5" fmla="*/ 1892297 h 1892300"/>
              <a:gd name="T6" fmla="*/ 0 w 1092200"/>
              <a:gd name="T7" fmla="*/ 1892297 h 1892300"/>
              <a:gd name="T8" fmla="*/ 0 w 1092200"/>
              <a:gd name="T9" fmla="*/ 0 h 1892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2200" h="1892300">
                <a:moveTo>
                  <a:pt x="0" y="0"/>
                </a:moveTo>
                <a:lnTo>
                  <a:pt x="1092193" y="0"/>
                </a:lnTo>
                <a:lnTo>
                  <a:pt x="1092193" y="1892297"/>
                </a:lnTo>
                <a:lnTo>
                  <a:pt x="0" y="1892297"/>
                </a:lnTo>
                <a:lnTo>
                  <a:pt x="0" y="0"/>
                </a:lnTo>
                <a:close/>
              </a:path>
            </a:pathLst>
          </a:custGeom>
          <a:noFill/>
          <a:ln w="1271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CL"/>
          </a:p>
        </p:txBody>
      </p:sp>
      <p:sp>
        <p:nvSpPr>
          <p:cNvPr id="12" name="object 11"/>
          <p:cNvSpPr txBox="1">
            <a:spLocks noChangeArrowheads="1"/>
          </p:cNvSpPr>
          <p:nvPr/>
        </p:nvSpPr>
        <p:spPr bwMode="auto">
          <a:xfrm>
            <a:off x="3382728" y="2895762"/>
            <a:ext cx="912812" cy="125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22263" indent="-177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900"/>
              </a:lnSpc>
            </a:pPr>
            <a:r>
              <a:rPr lang="es-CL" altLang="es-CL" sz="900" dirty="0">
                <a:latin typeface="Tw Cen MT" panose="020B0602020104020603" pitchFamily="34" charset="0"/>
              </a:rPr>
              <a:t>LA</a:t>
            </a:r>
            <a:r>
              <a:rPr lang="es-CL" altLang="es-C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CL" altLang="es-CL" sz="900" dirty="0">
                <a:latin typeface="Tw Cen MT" panose="020B0602020104020603" pitchFamily="34" charset="0"/>
              </a:rPr>
              <a:t>CALIDAD</a:t>
            </a:r>
            <a:r>
              <a:rPr lang="es-CL" altLang="es-C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CL" altLang="es-CL" sz="900" dirty="0">
                <a:latin typeface="Tw Cen MT" panose="020B0602020104020603" pitchFamily="34" charset="0"/>
              </a:rPr>
              <a:t>O</a:t>
            </a:r>
            <a:r>
              <a:rPr lang="es-CL" altLang="es-C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900" dirty="0">
                <a:latin typeface="Tw Cen MT" panose="020B0602020104020603" pitchFamily="34" charset="0"/>
              </a:rPr>
              <a:t>TIMBRE</a:t>
            </a:r>
          </a:p>
          <a:p>
            <a:pPr eaLnBrk="1" hangingPunct="1">
              <a:lnSpc>
                <a:spcPts val="900"/>
              </a:lnSpc>
              <a:spcBef>
                <a:spcPts val="775"/>
              </a:spcBef>
              <a:buFont typeface="Tw Cen MT" panose="020B0602020104020603" pitchFamily="34" charset="0"/>
              <a:buChar char="•"/>
            </a:pPr>
            <a:r>
              <a:rPr lang="es-CL" altLang="es-CL" sz="1100" dirty="0">
                <a:latin typeface="Tw Cen MT" panose="020B0602020104020603" pitchFamily="34" charset="0"/>
              </a:rPr>
              <a:t>debe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ser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agradable,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con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ausencia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de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ruido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o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quiebres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inadecuados</a:t>
            </a:r>
            <a:r>
              <a:rPr lang="es-CL" altLang="es-CL" sz="900" dirty="0">
                <a:latin typeface="Tw Cen MT" panose="020B0602020104020603" pitchFamily="34" charset="0"/>
              </a:rPr>
              <a:t>.</a:t>
            </a:r>
          </a:p>
        </p:txBody>
      </p:sp>
      <p:sp>
        <p:nvSpPr>
          <p:cNvPr id="13" name="object 12"/>
          <p:cNvSpPr>
            <a:spLocks noChangeArrowheads="1"/>
          </p:cNvSpPr>
          <p:nvPr/>
        </p:nvSpPr>
        <p:spPr bwMode="auto">
          <a:xfrm>
            <a:off x="4530490" y="2814800"/>
            <a:ext cx="1206500" cy="4191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14" name="object 13"/>
          <p:cNvSpPr>
            <a:spLocks noChangeArrowheads="1"/>
          </p:cNvSpPr>
          <p:nvPr/>
        </p:nvSpPr>
        <p:spPr bwMode="auto">
          <a:xfrm>
            <a:off x="4784490" y="2865600"/>
            <a:ext cx="660400" cy="3302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15" name="object 14"/>
          <p:cNvSpPr>
            <a:spLocks noChangeArrowheads="1"/>
          </p:cNvSpPr>
          <p:nvPr/>
        </p:nvSpPr>
        <p:spPr bwMode="auto">
          <a:xfrm>
            <a:off x="4587640" y="2859250"/>
            <a:ext cx="1092200" cy="304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16" name="object 15"/>
          <p:cNvSpPr>
            <a:spLocks/>
          </p:cNvSpPr>
          <p:nvPr/>
        </p:nvSpPr>
        <p:spPr bwMode="auto">
          <a:xfrm>
            <a:off x="4587640" y="2859250"/>
            <a:ext cx="1092200" cy="304800"/>
          </a:xfrm>
          <a:custGeom>
            <a:avLst/>
            <a:gdLst>
              <a:gd name="T0" fmla="*/ 0 w 1092200"/>
              <a:gd name="T1" fmla="*/ 0 h 304800"/>
              <a:gd name="T2" fmla="*/ 1092205 w 1092200"/>
              <a:gd name="T3" fmla="*/ 0 h 304800"/>
              <a:gd name="T4" fmla="*/ 1092205 w 1092200"/>
              <a:gd name="T5" fmla="*/ 304802 h 304800"/>
              <a:gd name="T6" fmla="*/ 0 w 1092200"/>
              <a:gd name="T7" fmla="*/ 304802 h 304800"/>
              <a:gd name="T8" fmla="*/ 0 w 1092200"/>
              <a:gd name="T9" fmla="*/ 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2200" h="304800">
                <a:moveTo>
                  <a:pt x="0" y="0"/>
                </a:moveTo>
                <a:lnTo>
                  <a:pt x="1092205" y="0"/>
                </a:lnTo>
                <a:lnTo>
                  <a:pt x="1092205" y="304802"/>
                </a:lnTo>
                <a:lnTo>
                  <a:pt x="0" y="304802"/>
                </a:lnTo>
                <a:lnTo>
                  <a:pt x="0" y="0"/>
                </a:lnTo>
                <a:close/>
              </a:path>
            </a:pathLst>
          </a:custGeom>
          <a:noFill/>
          <a:ln w="1274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CL"/>
          </a:p>
        </p:txBody>
      </p:sp>
      <p:sp>
        <p:nvSpPr>
          <p:cNvPr id="17" name="object 16"/>
          <p:cNvSpPr txBox="1"/>
          <p:nvPr/>
        </p:nvSpPr>
        <p:spPr>
          <a:xfrm>
            <a:off x="4901965" y="2952913"/>
            <a:ext cx="431800" cy="1158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900" dirty="0">
                <a:latin typeface="Tw Cen MT"/>
                <a:cs typeface="Tw Cen MT"/>
              </a:rPr>
              <a:t>E</a:t>
            </a:r>
            <a:r>
              <a:rPr sz="900" spc="-5" dirty="0">
                <a:latin typeface="Tw Cen MT"/>
                <a:cs typeface="Tw Cen MT"/>
              </a:rPr>
              <a:t>L</a:t>
            </a:r>
            <a:r>
              <a:rPr sz="900" spc="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w Cen MT"/>
                <a:cs typeface="Tw Cen MT"/>
              </a:rPr>
              <a:t>TO</a:t>
            </a:r>
            <a:r>
              <a:rPr sz="900" spc="-15" dirty="0">
                <a:latin typeface="Tw Cen MT"/>
                <a:cs typeface="Tw Cen MT"/>
              </a:rPr>
              <a:t>N</a:t>
            </a:r>
            <a:r>
              <a:rPr sz="900" spc="-10" dirty="0">
                <a:latin typeface="Tw Cen MT"/>
                <a:cs typeface="Tw Cen MT"/>
              </a:rPr>
              <a:t>O</a:t>
            </a:r>
            <a:endParaRPr sz="900" dirty="0">
              <a:latin typeface="Tw Cen MT"/>
              <a:cs typeface="Tw Cen MT"/>
            </a:endParaRPr>
          </a:p>
        </p:txBody>
      </p:sp>
      <p:sp>
        <p:nvSpPr>
          <p:cNvPr id="19" name="object 18"/>
          <p:cNvSpPr>
            <a:spLocks/>
          </p:cNvSpPr>
          <p:nvPr/>
        </p:nvSpPr>
        <p:spPr bwMode="auto">
          <a:xfrm>
            <a:off x="4587640" y="3164050"/>
            <a:ext cx="1092200" cy="2876142"/>
          </a:xfrm>
          <a:custGeom>
            <a:avLst/>
            <a:gdLst>
              <a:gd name="T0" fmla="*/ 0 w 1092200"/>
              <a:gd name="T1" fmla="*/ 0 h 1905000"/>
              <a:gd name="T2" fmla="*/ 1092205 w 1092200"/>
              <a:gd name="T3" fmla="*/ 0 h 1905000"/>
              <a:gd name="T4" fmla="*/ 1092205 w 1092200"/>
              <a:gd name="T5" fmla="*/ 1904994 h 1905000"/>
              <a:gd name="T6" fmla="*/ 0 w 1092200"/>
              <a:gd name="T7" fmla="*/ 1904994 h 1905000"/>
              <a:gd name="T8" fmla="*/ 0 w 1092200"/>
              <a:gd name="T9" fmla="*/ 0 h 1905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2200" h="1905000">
                <a:moveTo>
                  <a:pt x="0" y="0"/>
                </a:moveTo>
                <a:lnTo>
                  <a:pt x="1092205" y="0"/>
                </a:lnTo>
                <a:lnTo>
                  <a:pt x="1092205" y="1904994"/>
                </a:lnTo>
                <a:lnTo>
                  <a:pt x="0" y="1904994"/>
                </a:lnTo>
                <a:lnTo>
                  <a:pt x="0" y="0"/>
                </a:lnTo>
                <a:close/>
              </a:path>
            </a:pathLst>
          </a:custGeom>
          <a:noFill/>
          <a:ln w="1271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CL"/>
          </a:p>
        </p:txBody>
      </p:sp>
      <p:sp>
        <p:nvSpPr>
          <p:cNvPr id="20" name="object 19"/>
          <p:cNvSpPr txBox="1"/>
          <p:nvPr/>
        </p:nvSpPr>
        <p:spPr>
          <a:xfrm>
            <a:off x="4632090" y="3214850"/>
            <a:ext cx="971550" cy="4587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76200" indent="-76200"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Tw Cen MT"/>
              <a:buChar char="•"/>
              <a:tabLst>
                <a:tab pos="76200" algn="l"/>
              </a:tabLst>
              <a:defRPr/>
            </a:pPr>
            <a:r>
              <a:rPr sz="1100" spc="-5" dirty="0">
                <a:latin typeface="Tw Cen MT"/>
                <a:cs typeface="Tw Cen MT"/>
              </a:rPr>
              <a:t>d</a:t>
            </a:r>
            <a:r>
              <a:rPr sz="1100" spc="45" dirty="0">
                <a:latin typeface="Tw Cen MT"/>
                <a:cs typeface="Tw Cen MT"/>
              </a:rPr>
              <a:t>e</a:t>
            </a:r>
            <a:r>
              <a:rPr sz="1100" spc="-5" dirty="0">
                <a:latin typeface="Tw Cen MT"/>
                <a:cs typeface="Tw Cen MT"/>
              </a:rPr>
              <a:t>be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w Cen MT"/>
                <a:cs typeface="Tw Cen MT"/>
              </a:rPr>
              <a:t>s</a:t>
            </a:r>
            <a:r>
              <a:rPr sz="1100" spc="50" dirty="0">
                <a:latin typeface="Tw Cen MT"/>
                <a:cs typeface="Tw Cen MT"/>
              </a:rPr>
              <a:t>e</a:t>
            </a:r>
            <a:r>
              <a:rPr sz="1100" dirty="0">
                <a:latin typeface="Tw Cen MT"/>
                <a:cs typeface="Tw Cen MT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w Cen MT"/>
                <a:cs typeface="Tw Cen MT"/>
              </a:rPr>
              <a:t>apr</a:t>
            </a:r>
            <a:r>
              <a:rPr sz="1100" spc="45" dirty="0">
                <a:latin typeface="Tw Cen MT"/>
                <a:cs typeface="Tw Cen MT"/>
              </a:rPr>
              <a:t>o</a:t>
            </a:r>
            <a:r>
              <a:rPr sz="1100" spc="-5" dirty="0">
                <a:latin typeface="Tw Cen MT"/>
                <a:cs typeface="Tw Cen MT"/>
              </a:rPr>
              <a:t>piado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w Cen MT"/>
                <a:cs typeface="Tw Cen MT"/>
              </a:rPr>
              <a:t>a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w Cen MT"/>
                <a:cs typeface="Tw Cen MT"/>
              </a:rPr>
              <a:t>la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Tw Cen MT"/>
                <a:cs typeface="Tw Cen MT"/>
              </a:rPr>
              <a:t>e</a:t>
            </a:r>
            <a:r>
              <a:rPr sz="1100" spc="-5" dirty="0">
                <a:latin typeface="Tw Cen MT"/>
                <a:cs typeface="Tw Cen MT"/>
              </a:rPr>
              <a:t>dad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w Cen MT"/>
                <a:cs typeface="Tw Cen MT"/>
              </a:rPr>
              <a:t>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w Cen MT"/>
                <a:cs typeface="Tw Cen MT"/>
              </a:rPr>
              <a:t>g</a:t>
            </a:r>
            <a:r>
              <a:rPr sz="1100" spc="45" dirty="0">
                <a:latin typeface="Tw Cen MT"/>
                <a:cs typeface="Tw Cen MT"/>
              </a:rPr>
              <a:t>é</a:t>
            </a:r>
            <a:r>
              <a:rPr sz="1100" dirty="0">
                <a:latin typeface="Tw Cen MT"/>
                <a:cs typeface="Tw Cen MT"/>
              </a:rPr>
              <a:t>n</a:t>
            </a:r>
            <a:r>
              <a:rPr sz="1100" spc="50" dirty="0">
                <a:latin typeface="Tw Cen MT"/>
                <a:cs typeface="Tw Cen MT"/>
              </a:rPr>
              <a:t>e</a:t>
            </a:r>
            <a:r>
              <a:rPr sz="1100" dirty="0">
                <a:latin typeface="Tw Cen MT"/>
                <a:cs typeface="Tw Cen MT"/>
              </a:rPr>
              <a:t>r</a:t>
            </a:r>
            <a:r>
              <a:rPr sz="1100" spc="-5" dirty="0">
                <a:latin typeface="Tw Cen MT"/>
                <a:cs typeface="Tw Cen MT"/>
              </a:rPr>
              <a:t>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w Cen MT"/>
                <a:cs typeface="Tw Cen MT"/>
              </a:rPr>
              <a:t>d</a:t>
            </a:r>
            <a:r>
              <a:rPr sz="1100" spc="50" dirty="0">
                <a:latin typeface="Tw Cen MT"/>
                <a:cs typeface="Tw Cen MT"/>
              </a:rPr>
              <a:t>el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w Cen MT"/>
                <a:cs typeface="Tw Cen MT"/>
              </a:rPr>
              <a:t>h</a:t>
            </a:r>
            <a:r>
              <a:rPr sz="1100" spc="-5" dirty="0">
                <a:latin typeface="Tw Cen MT"/>
                <a:cs typeface="Tw Cen MT"/>
              </a:rPr>
              <a:t>ab</a:t>
            </a:r>
            <a:r>
              <a:rPr sz="1100" dirty="0">
                <a:latin typeface="Tw Cen MT"/>
                <a:cs typeface="Tw Cen MT"/>
              </a:rPr>
              <a:t>l</a:t>
            </a:r>
            <a:r>
              <a:rPr sz="1100" spc="-5" dirty="0">
                <a:latin typeface="Tw Cen MT"/>
                <a:cs typeface="Tw Cen MT"/>
              </a:rPr>
              <a:t>a</a:t>
            </a:r>
            <a:r>
              <a:rPr sz="1100" dirty="0">
                <a:latin typeface="Tw Cen MT"/>
                <a:cs typeface="Tw Cen MT"/>
              </a:rPr>
              <a:t>n</a:t>
            </a:r>
            <a:r>
              <a:rPr sz="1100" spc="-50" dirty="0">
                <a:latin typeface="Tw Cen MT"/>
                <a:cs typeface="Tw Cen MT"/>
              </a:rPr>
              <a:t>t</a:t>
            </a:r>
            <a:r>
              <a:rPr sz="1100" spc="45" dirty="0">
                <a:latin typeface="Tw Cen MT"/>
                <a:cs typeface="Tw Cen MT"/>
              </a:rPr>
              <a:t>e</a:t>
            </a:r>
            <a:r>
              <a:rPr sz="1100" dirty="0">
                <a:latin typeface="Tw Cen MT"/>
                <a:cs typeface="Tw Cen MT"/>
              </a:rPr>
              <a:t>.</a:t>
            </a:r>
          </a:p>
        </p:txBody>
      </p:sp>
      <p:sp>
        <p:nvSpPr>
          <p:cNvPr id="21" name="object 20"/>
          <p:cNvSpPr>
            <a:spLocks noChangeArrowheads="1"/>
          </p:cNvSpPr>
          <p:nvPr/>
        </p:nvSpPr>
        <p:spPr bwMode="auto">
          <a:xfrm>
            <a:off x="5775090" y="2814800"/>
            <a:ext cx="1219200" cy="4191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22" name="object 21"/>
          <p:cNvSpPr>
            <a:spLocks noChangeArrowheads="1"/>
          </p:cNvSpPr>
          <p:nvPr/>
        </p:nvSpPr>
        <p:spPr bwMode="auto">
          <a:xfrm>
            <a:off x="5825890" y="2814800"/>
            <a:ext cx="1130300" cy="4318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23" name="object 22"/>
          <p:cNvSpPr>
            <a:spLocks noChangeArrowheads="1"/>
          </p:cNvSpPr>
          <p:nvPr/>
        </p:nvSpPr>
        <p:spPr bwMode="auto">
          <a:xfrm>
            <a:off x="5832240" y="2859250"/>
            <a:ext cx="1104900" cy="3048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24" name="object 23"/>
          <p:cNvSpPr>
            <a:spLocks/>
          </p:cNvSpPr>
          <p:nvPr/>
        </p:nvSpPr>
        <p:spPr bwMode="auto">
          <a:xfrm>
            <a:off x="5832240" y="2859250"/>
            <a:ext cx="1104900" cy="304800"/>
          </a:xfrm>
          <a:custGeom>
            <a:avLst/>
            <a:gdLst>
              <a:gd name="T0" fmla="*/ 0 w 1104900"/>
              <a:gd name="T1" fmla="*/ 0 h 304800"/>
              <a:gd name="T2" fmla="*/ 1104896 w 1104900"/>
              <a:gd name="T3" fmla="*/ 0 h 304800"/>
              <a:gd name="T4" fmla="*/ 1104896 w 1104900"/>
              <a:gd name="T5" fmla="*/ 304802 h 304800"/>
              <a:gd name="T6" fmla="*/ 0 w 1104900"/>
              <a:gd name="T7" fmla="*/ 304802 h 304800"/>
              <a:gd name="T8" fmla="*/ 0 w 1104900"/>
              <a:gd name="T9" fmla="*/ 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04900" h="304800">
                <a:moveTo>
                  <a:pt x="0" y="0"/>
                </a:moveTo>
                <a:lnTo>
                  <a:pt x="1104896" y="0"/>
                </a:lnTo>
                <a:lnTo>
                  <a:pt x="1104896" y="304802"/>
                </a:lnTo>
                <a:lnTo>
                  <a:pt x="0" y="304802"/>
                </a:lnTo>
                <a:lnTo>
                  <a:pt x="0" y="0"/>
                </a:lnTo>
                <a:close/>
              </a:path>
            </a:pathLst>
          </a:custGeom>
          <a:noFill/>
          <a:ln w="1274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CL"/>
          </a:p>
        </p:txBody>
      </p:sp>
      <p:sp>
        <p:nvSpPr>
          <p:cNvPr id="26" name="object 25"/>
          <p:cNvSpPr>
            <a:spLocks/>
          </p:cNvSpPr>
          <p:nvPr/>
        </p:nvSpPr>
        <p:spPr bwMode="auto">
          <a:xfrm>
            <a:off x="5832240" y="3068799"/>
            <a:ext cx="1104900" cy="2971393"/>
          </a:xfrm>
          <a:custGeom>
            <a:avLst/>
            <a:gdLst>
              <a:gd name="T0" fmla="*/ 0 w 1104900"/>
              <a:gd name="T1" fmla="*/ 0 h 1905000"/>
              <a:gd name="T2" fmla="*/ 1104896 w 1104900"/>
              <a:gd name="T3" fmla="*/ 0 h 1905000"/>
              <a:gd name="T4" fmla="*/ 1104896 w 1104900"/>
              <a:gd name="T5" fmla="*/ 1904994 h 1905000"/>
              <a:gd name="T6" fmla="*/ 0 w 1104900"/>
              <a:gd name="T7" fmla="*/ 1904994 h 1905000"/>
              <a:gd name="T8" fmla="*/ 0 w 1104900"/>
              <a:gd name="T9" fmla="*/ 0 h 1905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04900" h="1905000">
                <a:moveTo>
                  <a:pt x="0" y="0"/>
                </a:moveTo>
                <a:lnTo>
                  <a:pt x="1104896" y="0"/>
                </a:lnTo>
                <a:lnTo>
                  <a:pt x="1104896" y="1904994"/>
                </a:lnTo>
                <a:lnTo>
                  <a:pt x="0" y="1904994"/>
                </a:lnTo>
                <a:lnTo>
                  <a:pt x="0" y="0"/>
                </a:lnTo>
                <a:close/>
              </a:path>
            </a:pathLst>
          </a:custGeom>
          <a:noFill/>
          <a:ln w="1271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CL"/>
          </a:p>
        </p:txBody>
      </p:sp>
      <p:sp>
        <p:nvSpPr>
          <p:cNvPr id="27" name="object 26"/>
          <p:cNvSpPr txBox="1">
            <a:spLocks noChangeArrowheads="1"/>
          </p:cNvSpPr>
          <p:nvPr/>
        </p:nvSpPr>
        <p:spPr bwMode="auto">
          <a:xfrm>
            <a:off x="5879865" y="2895763"/>
            <a:ext cx="939800" cy="284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7175" indent="-203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900"/>
              </a:lnSpc>
            </a:pPr>
            <a:r>
              <a:rPr lang="es-CL" altLang="es-CL" sz="900" dirty="0">
                <a:latin typeface="Tw Cen MT" panose="020B0602020104020603" pitchFamily="34" charset="0"/>
              </a:rPr>
              <a:t>LA</a:t>
            </a:r>
            <a:r>
              <a:rPr lang="es-CL" altLang="es-C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CL" altLang="es-CL" sz="900" dirty="0">
                <a:latin typeface="Tw Cen MT" panose="020B0602020104020603" pitchFamily="34" charset="0"/>
              </a:rPr>
              <a:t>SONORIDAD</a:t>
            </a:r>
            <a:r>
              <a:rPr lang="es-CL" altLang="es-C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900" dirty="0">
                <a:latin typeface="Tw Cen MT" panose="020B0602020104020603" pitchFamily="34" charset="0"/>
              </a:rPr>
              <a:t>O</a:t>
            </a:r>
            <a:r>
              <a:rPr lang="es-CL" altLang="es-C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900" dirty="0">
                <a:latin typeface="Tw Cen MT" panose="020B0602020104020603" pitchFamily="34" charset="0"/>
              </a:rPr>
              <a:t>VOLUMEN</a:t>
            </a:r>
          </a:p>
          <a:p>
            <a:pPr eaLnBrk="1" hangingPunct="1">
              <a:lnSpc>
                <a:spcPct val="83000"/>
              </a:lnSpc>
              <a:spcBef>
                <a:spcPts val="725"/>
              </a:spcBef>
              <a:buFont typeface="Tw Cen MT" panose="020B0602020104020603" pitchFamily="34" charset="0"/>
              <a:buChar char="•"/>
            </a:pPr>
            <a:r>
              <a:rPr lang="es-CL" altLang="es-CL" sz="1100" dirty="0">
                <a:latin typeface="Tw Cen MT" panose="020B0602020104020603" pitchFamily="34" charset="0"/>
              </a:rPr>
              <a:t>debe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ser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apropiada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al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contexto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comunicativo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CL" altLang="es-CL" sz="1100" dirty="0">
                <a:latin typeface="Tw Cen MT" panose="020B0602020104020603" pitchFamily="34" charset="0"/>
              </a:rPr>
              <a:t>(no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debe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ser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tan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débil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que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no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pueda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escucharse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CL" altLang="es-CL" sz="1100" dirty="0">
                <a:latin typeface="Tw Cen MT" panose="020B0602020104020603" pitchFamily="34" charset="0"/>
              </a:rPr>
              <a:t>bajo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condiciones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cotidianas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de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habla,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ni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tan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intensa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que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llame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la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atención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de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forma</a:t>
            </a:r>
            <a:r>
              <a:rPr lang="es-CL" altLang="es-C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altLang="es-CL" sz="1100" dirty="0">
                <a:latin typeface="Tw Cen MT" panose="020B0602020104020603" pitchFamily="34" charset="0"/>
              </a:rPr>
              <a:t>indeseada).</a:t>
            </a:r>
          </a:p>
        </p:txBody>
      </p:sp>
      <p:sp>
        <p:nvSpPr>
          <p:cNvPr id="28" name="object 27"/>
          <p:cNvSpPr>
            <a:spLocks noChangeArrowheads="1"/>
          </p:cNvSpPr>
          <p:nvPr/>
        </p:nvSpPr>
        <p:spPr bwMode="auto">
          <a:xfrm>
            <a:off x="7032390" y="2814800"/>
            <a:ext cx="1206500" cy="4191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29" name="object 28"/>
          <p:cNvSpPr>
            <a:spLocks noChangeArrowheads="1"/>
          </p:cNvSpPr>
          <p:nvPr/>
        </p:nvSpPr>
        <p:spPr bwMode="auto">
          <a:xfrm>
            <a:off x="7146690" y="2865600"/>
            <a:ext cx="952500" cy="3302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30" name="object 29"/>
          <p:cNvSpPr>
            <a:spLocks noChangeArrowheads="1"/>
          </p:cNvSpPr>
          <p:nvPr/>
        </p:nvSpPr>
        <p:spPr bwMode="auto">
          <a:xfrm flipV="1">
            <a:off x="7034307" y="2685743"/>
            <a:ext cx="1136650" cy="28986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31" name="object 30"/>
          <p:cNvSpPr>
            <a:spLocks/>
          </p:cNvSpPr>
          <p:nvPr/>
        </p:nvSpPr>
        <p:spPr bwMode="auto">
          <a:xfrm>
            <a:off x="6924624" y="2846550"/>
            <a:ext cx="1092200" cy="304800"/>
          </a:xfrm>
          <a:custGeom>
            <a:avLst/>
            <a:gdLst>
              <a:gd name="T0" fmla="*/ 0 w 1092200"/>
              <a:gd name="T1" fmla="*/ 0 h 304800"/>
              <a:gd name="T2" fmla="*/ 1092193 w 1092200"/>
              <a:gd name="T3" fmla="*/ 0 h 304800"/>
              <a:gd name="T4" fmla="*/ 1092193 w 1092200"/>
              <a:gd name="T5" fmla="*/ 304802 h 304800"/>
              <a:gd name="T6" fmla="*/ 0 w 1092200"/>
              <a:gd name="T7" fmla="*/ 304802 h 304800"/>
              <a:gd name="T8" fmla="*/ 0 w 1092200"/>
              <a:gd name="T9" fmla="*/ 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2200" h="304800">
                <a:moveTo>
                  <a:pt x="0" y="0"/>
                </a:moveTo>
                <a:lnTo>
                  <a:pt x="1092193" y="0"/>
                </a:lnTo>
                <a:lnTo>
                  <a:pt x="1092193" y="304802"/>
                </a:lnTo>
                <a:lnTo>
                  <a:pt x="0" y="304802"/>
                </a:lnTo>
                <a:lnTo>
                  <a:pt x="0" y="0"/>
                </a:lnTo>
                <a:close/>
              </a:path>
            </a:pathLst>
          </a:custGeom>
          <a:noFill/>
          <a:ln w="1274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CL"/>
          </a:p>
        </p:txBody>
      </p:sp>
      <p:sp>
        <p:nvSpPr>
          <p:cNvPr id="32" name="object 31"/>
          <p:cNvSpPr txBox="1"/>
          <p:nvPr/>
        </p:nvSpPr>
        <p:spPr>
          <a:xfrm>
            <a:off x="7229239" y="2840270"/>
            <a:ext cx="728663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900" spc="-55" dirty="0">
                <a:latin typeface="Tw Cen MT"/>
                <a:cs typeface="Tw Cen MT"/>
              </a:rPr>
              <a:t>L</a:t>
            </a:r>
            <a:r>
              <a:rPr sz="900" spc="-10" dirty="0">
                <a:latin typeface="Tw Cen MT"/>
                <a:cs typeface="Tw Cen MT"/>
              </a:rPr>
              <a:t>A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95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w Cen MT"/>
                <a:cs typeface="Tw Cen MT"/>
              </a:rPr>
              <a:t>F</a:t>
            </a:r>
            <a:r>
              <a:rPr sz="900" i="1" spc="-55" dirty="0">
                <a:latin typeface="Tw Cen MT"/>
                <a:cs typeface="Tw Cen MT"/>
              </a:rPr>
              <a:t>L</a:t>
            </a:r>
            <a:r>
              <a:rPr sz="900" i="1" dirty="0">
                <a:latin typeface="Tw Cen MT"/>
                <a:cs typeface="Tw Cen MT"/>
              </a:rPr>
              <a:t>E</a:t>
            </a:r>
            <a:r>
              <a:rPr sz="900" i="1" spc="-5" dirty="0">
                <a:latin typeface="Tw Cen MT"/>
                <a:cs typeface="Tw Cen MT"/>
              </a:rPr>
              <a:t>X</a:t>
            </a:r>
            <a:r>
              <a:rPr sz="900" i="1" dirty="0">
                <a:latin typeface="Tw Cen MT"/>
                <a:cs typeface="Tw Cen MT"/>
              </a:rPr>
              <a:t>I</a:t>
            </a:r>
            <a:r>
              <a:rPr sz="900" i="1" spc="45" dirty="0">
                <a:latin typeface="Tw Cen MT"/>
                <a:cs typeface="Tw Cen MT"/>
              </a:rPr>
              <a:t>B</a:t>
            </a:r>
            <a:r>
              <a:rPr sz="900" i="1" dirty="0">
                <a:latin typeface="Tw Cen MT"/>
                <a:cs typeface="Tw Cen MT"/>
              </a:rPr>
              <a:t>I</a:t>
            </a:r>
            <a:r>
              <a:rPr sz="900" i="1" spc="-50" dirty="0">
                <a:latin typeface="Tw Cen MT"/>
                <a:cs typeface="Tw Cen MT"/>
              </a:rPr>
              <a:t>L</a:t>
            </a:r>
            <a:r>
              <a:rPr sz="900" i="1" dirty="0">
                <a:latin typeface="Tw Cen MT"/>
                <a:cs typeface="Tw Cen MT"/>
              </a:rPr>
              <a:t>I</a:t>
            </a:r>
            <a:r>
              <a:rPr sz="900" i="1" spc="-45" dirty="0">
                <a:latin typeface="Tw Cen MT"/>
                <a:cs typeface="Tw Cen MT"/>
              </a:rPr>
              <a:t>DA</a:t>
            </a:r>
            <a:r>
              <a:rPr sz="900" i="1" dirty="0">
                <a:latin typeface="Tw Cen MT"/>
                <a:cs typeface="Tw Cen MT"/>
              </a:rPr>
              <a:t>D</a:t>
            </a:r>
          </a:p>
        </p:txBody>
      </p:sp>
      <p:sp>
        <p:nvSpPr>
          <p:cNvPr id="34" name="object 33"/>
          <p:cNvSpPr>
            <a:spLocks/>
          </p:cNvSpPr>
          <p:nvPr/>
        </p:nvSpPr>
        <p:spPr bwMode="auto">
          <a:xfrm>
            <a:off x="6994290" y="3170400"/>
            <a:ext cx="1282700" cy="2869792"/>
          </a:xfrm>
          <a:custGeom>
            <a:avLst/>
            <a:gdLst>
              <a:gd name="T0" fmla="*/ 0 w 1092200"/>
              <a:gd name="T1" fmla="*/ 0 h 1905000"/>
              <a:gd name="T2" fmla="*/ 1092193 w 1092200"/>
              <a:gd name="T3" fmla="*/ 0 h 1905000"/>
              <a:gd name="T4" fmla="*/ 1092193 w 1092200"/>
              <a:gd name="T5" fmla="*/ 1904994 h 1905000"/>
              <a:gd name="T6" fmla="*/ 0 w 1092200"/>
              <a:gd name="T7" fmla="*/ 1904994 h 1905000"/>
              <a:gd name="T8" fmla="*/ 0 w 1092200"/>
              <a:gd name="T9" fmla="*/ 0 h 1905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2200" h="1905000">
                <a:moveTo>
                  <a:pt x="0" y="0"/>
                </a:moveTo>
                <a:lnTo>
                  <a:pt x="1092193" y="0"/>
                </a:lnTo>
                <a:lnTo>
                  <a:pt x="1092193" y="1904994"/>
                </a:lnTo>
                <a:lnTo>
                  <a:pt x="0" y="1904994"/>
                </a:lnTo>
                <a:lnTo>
                  <a:pt x="0" y="0"/>
                </a:lnTo>
                <a:close/>
              </a:path>
            </a:pathLst>
          </a:custGeom>
          <a:noFill/>
          <a:ln w="1271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CL"/>
          </a:p>
        </p:txBody>
      </p:sp>
      <p:sp>
        <p:nvSpPr>
          <p:cNvPr id="35" name="object 34"/>
          <p:cNvSpPr txBox="1"/>
          <p:nvPr/>
        </p:nvSpPr>
        <p:spPr>
          <a:xfrm>
            <a:off x="7126053" y="3214850"/>
            <a:ext cx="935037" cy="252921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76200" indent="-76200" eaLnBrk="1" fontAlgn="auto" hangingPunct="1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Font typeface="Tw Cen MT"/>
              <a:buChar char="•"/>
              <a:tabLst>
                <a:tab pos="76200" algn="l"/>
              </a:tabLst>
              <a:defRPr/>
            </a:pPr>
            <a:r>
              <a:rPr sz="1100" spc="-5" dirty="0">
                <a:latin typeface="Tw Cen MT"/>
                <a:cs typeface="Tw Cen MT"/>
              </a:rPr>
              <a:t>d</a:t>
            </a:r>
            <a:r>
              <a:rPr sz="1100" spc="45" dirty="0">
                <a:latin typeface="Tw Cen MT"/>
                <a:cs typeface="Tw Cen MT"/>
              </a:rPr>
              <a:t>e</a:t>
            </a:r>
            <a:r>
              <a:rPr sz="1100" spc="-5" dirty="0">
                <a:latin typeface="Tw Cen MT"/>
                <a:cs typeface="Tw Cen MT"/>
              </a:rPr>
              <a:t>be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w Cen MT"/>
                <a:cs typeface="Tw Cen MT"/>
              </a:rPr>
              <a:t>p</a:t>
            </a:r>
            <a:r>
              <a:rPr sz="1100" spc="45" dirty="0">
                <a:latin typeface="Tw Cen MT"/>
                <a:cs typeface="Tw Cen MT"/>
              </a:rPr>
              <a:t>e</a:t>
            </a:r>
            <a:r>
              <a:rPr sz="1100" dirty="0">
                <a:latin typeface="Tw Cen MT"/>
                <a:cs typeface="Tw Cen MT"/>
              </a:rPr>
              <a:t>r</a:t>
            </a:r>
            <a:r>
              <a:rPr sz="1100" spc="-15" dirty="0">
                <a:latin typeface="Tw Cen MT"/>
                <a:cs typeface="Tw Cen MT"/>
              </a:rPr>
              <a:t>m</a:t>
            </a:r>
            <a:r>
              <a:rPr sz="1100" dirty="0">
                <a:latin typeface="Tw Cen MT"/>
                <a:cs typeface="Tw Cen MT"/>
              </a:rPr>
              <a:t>i</a:t>
            </a:r>
            <a:r>
              <a:rPr sz="1100" spc="-45" dirty="0">
                <a:latin typeface="Tw Cen MT"/>
                <a:cs typeface="Tw Cen MT"/>
              </a:rPr>
              <a:t>t</a:t>
            </a:r>
            <a:r>
              <a:rPr sz="1100" dirty="0">
                <a:latin typeface="Tw Cen MT"/>
                <a:cs typeface="Tw Cen MT"/>
              </a:rPr>
              <a:t>ir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w Cen MT"/>
                <a:cs typeface="Tw Cen MT"/>
              </a:rPr>
              <a:t>l</a:t>
            </a:r>
            <a:r>
              <a:rPr sz="1100" spc="45" dirty="0">
                <a:latin typeface="Tw Cen MT"/>
                <a:cs typeface="Tw Cen MT"/>
              </a:rPr>
              <a:t>o</a:t>
            </a:r>
            <a:r>
              <a:rPr sz="1100" spc="-5" dirty="0">
                <a:latin typeface="Tw Cen MT"/>
                <a:cs typeface="Tw Cen MT"/>
              </a:rPr>
              <a:t>grar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w Cen MT"/>
                <a:cs typeface="Tw Cen MT"/>
              </a:rPr>
              <a:t>v</a:t>
            </a:r>
            <a:r>
              <a:rPr sz="1100" spc="-5" dirty="0">
                <a:latin typeface="Tw Cen MT"/>
                <a:cs typeface="Tw Cen MT"/>
              </a:rPr>
              <a:t>aria</a:t>
            </a:r>
            <a:r>
              <a:rPr sz="1100" spc="-55" dirty="0">
                <a:latin typeface="Tw Cen MT"/>
                <a:cs typeface="Tw Cen MT"/>
              </a:rPr>
              <a:t>c</a:t>
            </a:r>
            <a:r>
              <a:rPr sz="1100" dirty="0">
                <a:latin typeface="Tw Cen MT"/>
                <a:cs typeface="Tw Cen MT"/>
              </a:rPr>
              <a:t>i</a:t>
            </a:r>
            <a:r>
              <a:rPr sz="1100" spc="45" dirty="0">
                <a:latin typeface="Tw Cen MT"/>
                <a:cs typeface="Tw Cen MT"/>
              </a:rPr>
              <a:t>o</a:t>
            </a:r>
            <a:r>
              <a:rPr sz="1100" dirty="0">
                <a:latin typeface="Tw Cen MT"/>
                <a:cs typeface="Tw Cen MT"/>
              </a:rPr>
              <a:t>n</a:t>
            </a:r>
            <a:r>
              <a:rPr sz="1100" spc="35" dirty="0">
                <a:latin typeface="Tw Cen MT"/>
                <a:cs typeface="Tw Cen MT"/>
              </a:rPr>
              <a:t>e</a:t>
            </a:r>
            <a:r>
              <a:rPr sz="1100" dirty="0">
                <a:latin typeface="Tw Cen MT"/>
                <a:cs typeface="Tw Cen MT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w Cen MT"/>
                <a:cs typeface="Tw Cen MT"/>
              </a:rPr>
              <a:t>de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w Cen MT"/>
                <a:cs typeface="Tw Cen MT"/>
              </a:rPr>
              <a:t>t</a:t>
            </a:r>
            <a:r>
              <a:rPr sz="1100" spc="45" dirty="0">
                <a:latin typeface="Tw Cen MT"/>
                <a:cs typeface="Tw Cen MT"/>
              </a:rPr>
              <a:t>o</a:t>
            </a:r>
            <a:r>
              <a:rPr sz="1100" dirty="0">
                <a:latin typeface="Tw Cen MT"/>
                <a:cs typeface="Tw Cen MT"/>
              </a:rPr>
              <a:t>n</a:t>
            </a:r>
            <a:r>
              <a:rPr sz="1100" spc="-5" dirty="0">
                <a:latin typeface="Tw Cen MT"/>
                <a:cs typeface="Tw Cen MT"/>
              </a:rPr>
              <a:t>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w Cen MT"/>
                <a:cs typeface="Tw Cen MT"/>
              </a:rPr>
              <a:t>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w Cen MT"/>
                <a:cs typeface="Tw Cen MT"/>
              </a:rPr>
              <a:t>s</a:t>
            </a:r>
            <a:r>
              <a:rPr sz="1100" spc="45" dirty="0">
                <a:latin typeface="Tw Cen MT"/>
                <a:cs typeface="Tw Cen MT"/>
              </a:rPr>
              <a:t>o</a:t>
            </a:r>
            <a:r>
              <a:rPr sz="1100" dirty="0">
                <a:latin typeface="Tw Cen MT"/>
                <a:cs typeface="Tw Cen MT"/>
              </a:rPr>
              <a:t>n</a:t>
            </a:r>
            <a:r>
              <a:rPr sz="1100" spc="45" dirty="0">
                <a:latin typeface="Tw Cen MT"/>
                <a:cs typeface="Tw Cen MT"/>
              </a:rPr>
              <a:t>o</a:t>
            </a:r>
            <a:r>
              <a:rPr sz="1100" dirty="0">
                <a:latin typeface="Tw Cen MT"/>
                <a:cs typeface="Tw Cen MT"/>
              </a:rPr>
              <a:t>ri</a:t>
            </a:r>
            <a:r>
              <a:rPr sz="1100" spc="-5" dirty="0">
                <a:latin typeface="Tw Cen MT"/>
                <a:cs typeface="Tw Cen MT"/>
              </a:rPr>
              <a:t>dad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w Cen MT"/>
                <a:cs typeface="Tw Cen MT"/>
              </a:rPr>
              <a:t>para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w Cen MT"/>
                <a:cs typeface="Tw Cen MT"/>
              </a:rPr>
              <a:t>di</a:t>
            </a:r>
            <a:r>
              <a:rPr sz="1100" dirty="0">
                <a:latin typeface="Tw Cen MT"/>
                <a:cs typeface="Tw Cen MT"/>
              </a:rPr>
              <a:t>v</a:t>
            </a:r>
            <a:r>
              <a:rPr sz="1100" spc="50" dirty="0">
                <a:latin typeface="Tw Cen MT"/>
                <a:cs typeface="Tw Cen MT"/>
              </a:rPr>
              <a:t>e</a:t>
            </a:r>
            <a:r>
              <a:rPr sz="1100" dirty="0">
                <a:latin typeface="Tw Cen MT"/>
                <a:cs typeface="Tw Cen MT"/>
              </a:rPr>
              <a:t>rs</a:t>
            </a:r>
            <a:r>
              <a:rPr sz="1100" spc="50" dirty="0">
                <a:latin typeface="Tw Cen MT"/>
                <a:cs typeface="Tw Cen MT"/>
              </a:rPr>
              <a:t>o</a:t>
            </a:r>
            <a:r>
              <a:rPr sz="1100" dirty="0">
                <a:latin typeface="Tw Cen MT"/>
                <a:cs typeface="Tw Cen MT"/>
              </a:rPr>
              <a:t>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w Cen MT"/>
                <a:cs typeface="Tw Cen MT"/>
              </a:rPr>
              <a:t>c</a:t>
            </a:r>
            <a:r>
              <a:rPr sz="1100" spc="50" dirty="0">
                <a:latin typeface="Tw Cen MT"/>
                <a:cs typeface="Tw Cen MT"/>
              </a:rPr>
              <a:t>o</a:t>
            </a:r>
            <a:r>
              <a:rPr sz="1100" dirty="0">
                <a:latin typeface="Tw Cen MT"/>
                <a:cs typeface="Tw Cen MT"/>
              </a:rPr>
              <a:t>n</a:t>
            </a:r>
            <a:r>
              <a:rPr sz="1100" spc="-50" dirty="0">
                <a:latin typeface="Tw Cen MT"/>
                <a:cs typeface="Tw Cen MT"/>
              </a:rPr>
              <a:t>t</a:t>
            </a:r>
            <a:r>
              <a:rPr sz="1100" spc="50" dirty="0">
                <a:latin typeface="Tw Cen MT"/>
                <a:cs typeface="Tw Cen MT"/>
              </a:rPr>
              <a:t>ex</a:t>
            </a:r>
            <a:r>
              <a:rPr sz="1100" spc="-50" dirty="0">
                <a:latin typeface="Tw Cen MT"/>
                <a:cs typeface="Tw Cen MT"/>
              </a:rPr>
              <a:t>t</a:t>
            </a:r>
            <a:r>
              <a:rPr sz="1100" spc="50" dirty="0">
                <a:latin typeface="Tw Cen MT"/>
                <a:cs typeface="Tw Cen MT"/>
              </a:rPr>
              <a:t>o</a:t>
            </a:r>
            <a:r>
              <a:rPr sz="1100" dirty="0">
                <a:latin typeface="Tw Cen MT"/>
                <a:cs typeface="Tw Cen MT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w Cen MT"/>
                <a:cs typeface="Tw Cen MT"/>
              </a:rPr>
              <a:t>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w Cen MT"/>
                <a:cs typeface="Tw Cen MT"/>
              </a:rPr>
              <a:t>si</a:t>
            </a:r>
            <a:r>
              <a:rPr sz="1100" spc="-50" dirty="0">
                <a:latin typeface="Tw Cen MT"/>
                <a:cs typeface="Tw Cen MT"/>
              </a:rPr>
              <a:t>t</a:t>
            </a:r>
            <a:r>
              <a:rPr sz="1100" dirty="0">
                <a:latin typeface="Tw Cen MT"/>
                <a:cs typeface="Tw Cen MT"/>
              </a:rPr>
              <a:t>u</a:t>
            </a:r>
            <a:r>
              <a:rPr sz="1100" spc="-5" dirty="0">
                <a:latin typeface="Tw Cen MT"/>
                <a:cs typeface="Tw Cen MT"/>
              </a:rPr>
              <a:t>a</a:t>
            </a:r>
            <a:r>
              <a:rPr sz="1100" spc="-55" dirty="0">
                <a:latin typeface="Tw Cen MT"/>
                <a:cs typeface="Tw Cen MT"/>
              </a:rPr>
              <a:t>c</a:t>
            </a:r>
            <a:r>
              <a:rPr sz="1100" dirty="0">
                <a:latin typeface="Tw Cen MT"/>
                <a:cs typeface="Tw Cen MT"/>
              </a:rPr>
              <a:t>i</a:t>
            </a:r>
            <a:r>
              <a:rPr sz="1100" spc="45" dirty="0">
                <a:latin typeface="Tw Cen MT"/>
                <a:cs typeface="Tw Cen MT"/>
              </a:rPr>
              <a:t>o</a:t>
            </a:r>
            <a:r>
              <a:rPr sz="1100" dirty="0">
                <a:latin typeface="Tw Cen MT"/>
                <a:cs typeface="Tw Cen MT"/>
              </a:rPr>
              <a:t>n</a:t>
            </a:r>
            <a:r>
              <a:rPr sz="1100" spc="50" dirty="0">
                <a:latin typeface="Tw Cen MT"/>
                <a:cs typeface="Tw Cen MT"/>
              </a:rPr>
              <a:t>es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w Cen MT"/>
                <a:cs typeface="Tw Cen MT"/>
              </a:rPr>
              <a:t>c</a:t>
            </a:r>
            <a:r>
              <a:rPr sz="1100" spc="35" dirty="0">
                <a:latin typeface="Tw Cen MT"/>
                <a:cs typeface="Tw Cen MT"/>
              </a:rPr>
              <a:t>o</a:t>
            </a:r>
            <a:r>
              <a:rPr sz="1100" spc="-15" dirty="0">
                <a:latin typeface="Tw Cen MT"/>
                <a:cs typeface="Tw Cen MT"/>
              </a:rPr>
              <a:t>m</a:t>
            </a:r>
            <a:r>
              <a:rPr sz="1100" dirty="0">
                <a:latin typeface="Tw Cen MT"/>
                <a:cs typeface="Tw Cen MT"/>
              </a:rPr>
              <a:t>uni</a:t>
            </a:r>
            <a:r>
              <a:rPr sz="1100" spc="-55" dirty="0">
                <a:latin typeface="Tw Cen MT"/>
                <a:cs typeface="Tw Cen MT"/>
              </a:rPr>
              <a:t>c</a:t>
            </a:r>
            <a:r>
              <a:rPr sz="1100" spc="-5" dirty="0">
                <a:latin typeface="Tw Cen MT"/>
                <a:cs typeface="Tw Cen MT"/>
              </a:rPr>
              <a:t>a</a:t>
            </a:r>
            <a:r>
              <a:rPr sz="1100" spc="-50" dirty="0">
                <a:latin typeface="Tw Cen MT"/>
                <a:cs typeface="Tw Cen MT"/>
              </a:rPr>
              <a:t>t</a:t>
            </a:r>
            <a:r>
              <a:rPr sz="1100" dirty="0">
                <a:latin typeface="Tw Cen MT"/>
                <a:cs typeface="Tw Cen MT"/>
              </a:rPr>
              <a:t>iv</a:t>
            </a:r>
            <a:r>
              <a:rPr sz="1100" spc="-5" dirty="0">
                <a:latin typeface="Tw Cen MT"/>
                <a:cs typeface="Tw Cen MT"/>
              </a:rPr>
              <a:t>a</a:t>
            </a:r>
            <a:r>
              <a:rPr sz="1100" dirty="0">
                <a:latin typeface="Tw Cen MT"/>
                <a:cs typeface="Tw Cen MT"/>
              </a:rPr>
              <a:t>s,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w Cen MT"/>
                <a:cs typeface="Tw Cen MT"/>
              </a:rPr>
              <a:t>q</a:t>
            </a:r>
            <a:r>
              <a:rPr sz="1100" dirty="0">
                <a:latin typeface="Tw Cen MT"/>
                <a:cs typeface="Tw Cen MT"/>
              </a:rPr>
              <a:t>u</a:t>
            </a:r>
            <a:r>
              <a:rPr sz="1100" spc="-5" dirty="0">
                <a:latin typeface="Tw Cen MT"/>
                <a:cs typeface="Tw Cen MT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w Cen MT"/>
                <a:cs typeface="Tw Cen MT"/>
              </a:rPr>
              <a:t>a</a:t>
            </a:r>
            <a:r>
              <a:rPr sz="1100" spc="45" dirty="0">
                <a:latin typeface="Tw Cen MT"/>
                <a:cs typeface="Tw Cen MT"/>
              </a:rPr>
              <a:t>y</a:t>
            </a:r>
            <a:r>
              <a:rPr sz="1100" dirty="0">
                <a:latin typeface="Tw Cen MT"/>
                <a:cs typeface="Tw Cen MT"/>
              </a:rPr>
              <a:t>u</a:t>
            </a:r>
            <a:r>
              <a:rPr sz="1100" spc="-5" dirty="0">
                <a:latin typeface="Tw Cen MT"/>
                <a:cs typeface="Tw Cen MT"/>
              </a:rPr>
              <a:t>d</a:t>
            </a:r>
            <a:r>
              <a:rPr sz="1100" spc="45" dirty="0">
                <a:latin typeface="Tw Cen MT"/>
                <a:cs typeface="Tw Cen MT"/>
              </a:rPr>
              <a:t>e</a:t>
            </a:r>
            <a:r>
              <a:rPr sz="1100" spc="-5" dirty="0">
                <a:latin typeface="Tw Cen MT"/>
                <a:cs typeface="Tw Cen MT"/>
              </a:rPr>
              <a:t>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w Cen MT"/>
                <a:cs typeface="Tw Cen MT"/>
              </a:rPr>
              <a:t>a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w Cen MT"/>
                <a:cs typeface="Tw Cen MT"/>
              </a:rPr>
              <a:t>la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Tw Cen MT"/>
                <a:cs typeface="Tw Cen MT"/>
              </a:rPr>
              <a:t>ex</a:t>
            </a:r>
            <a:r>
              <a:rPr sz="1100" spc="-5" dirty="0">
                <a:latin typeface="Tw Cen MT"/>
                <a:cs typeface="Tw Cen MT"/>
              </a:rPr>
              <a:t>p</a:t>
            </a:r>
            <a:r>
              <a:rPr sz="1100" dirty="0">
                <a:latin typeface="Tw Cen MT"/>
                <a:cs typeface="Tw Cen MT"/>
              </a:rPr>
              <a:t>r</a:t>
            </a:r>
            <a:r>
              <a:rPr sz="1100" spc="50" dirty="0">
                <a:latin typeface="Tw Cen MT"/>
                <a:cs typeface="Tw Cen MT"/>
              </a:rPr>
              <a:t>e</a:t>
            </a:r>
            <a:r>
              <a:rPr sz="1100" dirty="0">
                <a:latin typeface="Tw Cen MT"/>
                <a:cs typeface="Tw Cen MT"/>
              </a:rPr>
              <a:t>si</a:t>
            </a:r>
            <a:r>
              <a:rPr sz="1100" spc="45" dirty="0">
                <a:latin typeface="Tw Cen MT"/>
                <a:cs typeface="Tw Cen MT"/>
              </a:rPr>
              <a:t>ó</a:t>
            </a:r>
            <a:r>
              <a:rPr sz="1100" dirty="0">
                <a:latin typeface="Tw Cen MT"/>
                <a:cs typeface="Tw Cen MT"/>
              </a:rPr>
              <a:t>n,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w Cen MT"/>
                <a:cs typeface="Tw Cen MT"/>
              </a:rPr>
              <a:t>da</a:t>
            </a:r>
            <a:r>
              <a:rPr sz="1100" dirty="0">
                <a:latin typeface="Tw Cen MT"/>
                <a:cs typeface="Tw Cen MT"/>
              </a:rPr>
              <a:t>n</a:t>
            </a:r>
            <a:r>
              <a:rPr sz="1100" spc="-5" dirty="0">
                <a:latin typeface="Tw Cen MT"/>
                <a:cs typeface="Tw Cen MT"/>
              </a:rPr>
              <a:t>d</a:t>
            </a:r>
            <a:r>
              <a:rPr sz="1100" dirty="0">
                <a:latin typeface="Tw Cen MT"/>
                <a:cs typeface="Tw Cen MT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Tw Cen MT"/>
                <a:cs typeface="Tw Cen MT"/>
              </a:rPr>
              <a:t>é</a:t>
            </a:r>
            <a:r>
              <a:rPr sz="1100" dirty="0">
                <a:latin typeface="Tw Cen MT"/>
                <a:cs typeface="Tw Cen MT"/>
              </a:rPr>
              <a:t>nf</a:t>
            </a:r>
            <a:r>
              <a:rPr sz="1100" spc="-5" dirty="0">
                <a:latin typeface="Tw Cen MT"/>
                <a:cs typeface="Tw Cen MT"/>
              </a:rPr>
              <a:t>a</a:t>
            </a:r>
            <a:r>
              <a:rPr sz="1100" dirty="0">
                <a:latin typeface="Tw Cen MT"/>
                <a:cs typeface="Tw Cen MT"/>
              </a:rPr>
              <a:t>sis,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w Cen MT"/>
                <a:cs typeface="Tw Cen MT"/>
              </a:rPr>
              <a:t>si</a:t>
            </a:r>
            <a:r>
              <a:rPr sz="1100" spc="-5" dirty="0">
                <a:latin typeface="Tw Cen MT"/>
                <a:cs typeface="Tw Cen MT"/>
              </a:rPr>
              <a:t>g</a:t>
            </a:r>
            <a:r>
              <a:rPr sz="1100" dirty="0">
                <a:latin typeface="Tw Cen MT"/>
                <a:cs typeface="Tw Cen MT"/>
              </a:rPr>
              <a:t>nifi</a:t>
            </a:r>
            <a:r>
              <a:rPr sz="1100" spc="-55" dirty="0">
                <a:latin typeface="Tw Cen MT"/>
                <a:cs typeface="Tw Cen MT"/>
              </a:rPr>
              <a:t>c</a:t>
            </a:r>
            <a:r>
              <a:rPr sz="1100" spc="-5" dirty="0">
                <a:latin typeface="Tw Cen MT"/>
                <a:cs typeface="Tw Cen MT"/>
              </a:rPr>
              <a:t>ado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w Cen MT"/>
                <a:cs typeface="Tw Cen MT"/>
              </a:rPr>
              <a:t>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w Cen MT"/>
                <a:cs typeface="Tw Cen MT"/>
              </a:rPr>
              <a:t>su</a:t>
            </a:r>
            <a:r>
              <a:rPr sz="1100" spc="-50" dirty="0">
                <a:latin typeface="Tw Cen MT"/>
                <a:cs typeface="Tw Cen MT"/>
              </a:rPr>
              <a:t>t</a:t>
            </a:r>
            <a:r>
              <a:rPr sz="1100" dirty="0">
                <a:latin typeface="Tw Cen MT"/>
                <a:cs typeface="Tw Cen MT"/>
              </a:rPr>
              <a:t>il</a:t>
            </a:r>
            <a:r>
              <a:rPr sz="1100" spc="45" dirty="0">
                <a:latin typeface="Tw Cen MT"/>
                <a:cs typeface="Tw Cen MT"/>
              </a:rPr>
              <a:t>e</a:t>
            </a:r>
            <a:r>
              <a:rPr sz="1100" dirty="0">
                <a:latin typeface="Tw Cen MT"/>
                <a:cs typeface="Tw Cen MT"/>
              </a:rPr>
              <a:t>z</a:t>
            </a:r>
            <a:r>
              <a:rPr sz="1100" spc="-5" dirty="0">
                <a:latin typeface="Tw Cen MT"/>
                <a:cs typeface="Tw Cen MT"/>
              </a:rPr>
              <a:t>a</a:t>
            </a:r>
            <a:r>
              <a:rPr sz="1100" dirty="0">
                <a:latin typeface="Tw Cen MT"/>
                <a:cs typeface="Tw Cen MT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w Cen MT"/>
                <a:cs typeface="Tw Cen MT"/>
              </a:rPr>
              <a:t>q</a:t>
            </a:r>
            <a:r>
              <a:rPr sz="1100" dirty="0">
                <a:latin typeface="Tw Cen MT"/>
                <a:cs typeface="Tw Cen MT"/>
              </a:rPr>
              <a:t>u</a:t>
            </a:r>
            <a:r>
              <a:rPr sz="1100" spc="-5" dirty="0">
                <a:latin typeface="Tw Cen MT"/>
                <a:cs typeface="Tw Cen MT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w Cen MT"/>
                <a:cs typeface="Tw Cen MT"/>
              </a:rPr>
              <a:t>i</a:t>
            </a:r>
            <a:r>
              <a:rPr sz="1100" spc="5" dirty="0">
                <a:latin typeface="Tw Cen MT"/>
                <a:cs typeface="Tw Cen MT"/>
              </a:rPr>
              <a:t>n</a:t>
            </a:r>
            <a:r>
              <a:rPr sz="1100" spc="-5" dirty="0">
                <a:latin typeface="Tw Cen MT"/>
                <a:cs typeface="Tw Cen MT"/>
              </a:rPr>
              <a:t>diq</a:t>
            </a:r>
            <a:r>
              <a:rPr sz="1100" dirty="0">
                <a:latin typeface="Tw Cen MT"/>
                <a:cs typeface="Tw Cen MT"/>
              </a:rPr>
              <a:t>u</a:t>
            </a:r>
            <a:r>
              <a:rPr sz="1100" spc="45" dirty="0">
                <a:latin typeface="Tw Cen MT"/>
                <a:cs typeface="Tw Cen MT"/>
              </a:rPr>
              <a:t>e</a:t>
            </a:r>
            <a:r>
              <a:rPr sz="1100" spc="-5" dirty="0">
                <a:latin typeface="Tw Cen MT"/>
                <a:cs typeface="Tw Cen MT"/>
              </a:rPr>
              <a:t>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w Cen MT"/>
                <a:cs typeface="Tw Cen MT"/>
              </a:rPr>
              <a:t>l</a:t>
            </a:r>
            <a:r>
              <a:rPr sz="1100" spc="45" dirty="0">
                <a:latin typeface="Tw Cen MT"/>
                <a:cs typeface="Tw Cen MT"/>
              </a:rPr>
              <a:t>o</a:t>
            </a:r>
            <a:r>
              <a:rPr sz="1100" dirty="0">
                <a:latin typeface="Tw Cen MT"/>
                <a:cs typeface="Tw Cen MT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w Cen MT"/>
                <a:cs typeface="Tw Cen MT"/>
              </a:rPr>
              <a:t>s</a:t>
            </a:r>
            <a:r>
              <a:rPr sz="1100" spc="45" dirty="0">
                <a:latin typeface="Tw Cen MT"/>
                <a:cs typeface="Tw Cen MT"/>
              </a:rPr>
              <a:t>e</a:t>
            </a:r>
            <a:r>
              <a:rPr sz="1100" dirty="0">
                <a:latin typeface="Tw Cen MT"/>
                <a:cs typeface="Tw Cen MT"/>
              </a:rPr>
              <a:t>n</a:t>
            </a:r>
            <a:r>
              <a:rPr sz="1100" spc="-50" dirty="0">
                <a:latin typeface="Tw Cen MT"/>
                <a:cs typeface="Tw Cen MT"/>
              </a:rPr>
              <a:t>t</a:t>
            </a:r>
            <a:r>
              <a:rPr sz="1100" dirty="0">
                <a:latin typeface="Tw Cen MT"/>
                <a:cs typeface="Tw Cen MT"/>
              </a:rPr>
              <a:t>i</a:t>
            </a:r>
            <a:r>
              <a:rPr sz="1100" spc="-15" dirty="0">
                <a:latin typeface="Tw Cen MT"/>
                <a:cs typeface="Tw Cen MT"/>
              </a:rPr>
              <a:t>m</a:t>
            </a:r>
            <a:r>
              <a:rPr sz="1100" dirty="0">
                <a:latin typeface="Tw Cen MT"/>
                <a:cs typeface="Tw Cen MT"/>
              </a:rPr>
              <a:t>i</a:t>
            </a:r>
            <a:r>
              <a:rPr sz="1100" spc="45" dirty="0">
                <a:latin typeface="Tw Cen MT"/>
                <a:cs typeface="Tw Cen MT"/>
              </a:rPr>
              <a:t>e</a:t>
            </a:r>
            <a:r>
              <a:rPr sz="1100" dirty="0">
                <a:latin typeface="Tw Cen MT"/>
                <a:cs typeface="Tw Cen MT"/>
              </a:rPr>
              <a:t>n</a:t>
            </a:r>
            <a:r>
              <a:rPr sz="1100" spc="-50" dirty="0">
                <a:latin typeface="Tw Cen MT"/>
                <a:cs typeface="Tw Cen MT"/>
              </a:rPr>
              <a:t>t</a:t>
            </a:r>
            <a:r>
              <a:rPr sz="1100" spc="45" dirty="0">
                <a:latin typeface="Tw Cen MT"/>
                <a:cs typeface="Tw Cen MT"/>
              </a:rPr>
              <a:t>o</a:t>
            </a:r>
            <a:r>
              <a:rPr sz="1100" dirty="0">
                <a:latin typeface="Tw Cen MT"/>
                <a:cs typeface="Tw Cen MT"/>
              </a:rPr>
              <a:t>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w Cen MT"/>
                <a:cs typeface="Tw Cen MT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w Cen MT"/>
                <a:cs typeface="Tw Cen MT"/>
              </a:rPr>
              <a:t>n</a:t>
            </a:r>
            <a:r>
              <a:rPr sz="1100" spc="35" dirty="0">
                <a:latin typeface="Tw Cen MT"/>
                <a:cs typeface="Tw Cen MT"/>
              </a:rPr>
              <a:t>e</a:t>
            </a:r>
            <a:r>
              <a:rPr sz="1100" spc="-55" dirty="0">
                <a:latin typeface="Tw Cen MT"/>
                <a:cs typeface="Tw Cen MT"/>
              </a:rPr>
              <a:t>c</a:t>
            </a:r>
            <a:r>
              <a:rPr sz="1100" spc="35" dirty="0">
                <a:latin typeface="Tw Cen MT"/>
                <a:cs typeface="Tw Cen MT"/>
              </a:rPr>
              <a:t>e</a:t>
            </a:r>
            <a:r>
              <a:rPr sz="1100" dirty="0">
                <a:latin typeface="Tw Cen MT"/>
                <a:cs typeface="Tw Cen MT"/>
              </a:rPr>
              <a:t>si</a:t>
            </a:r>
            <a:r>
              <a:rPr sz="1100" spc="-5" dirty="0">
                <a:latin typeface="Tw Cen MT"/>
                <a:cs typeface="Tw Cen MT"/>
              </a:rPr>
              <a:t>dad</a:t>
            </a:r>
            <a:r>
              <a:rPr sz="1100" spc="35" dirty="0">
                <a:latin typeface="Tw Cen MT"/>
                <a:cs typeface="Tw Cen MT"/>
              </a:rPr>
              <a:t>e</a:t>
            </a:r>
            <a:r>
              <a:rPr sz="1100" dirty="0">
                <a:latin typeface="Tw Cen MT"/>
                <a:cs typeface="Tw Cen MT"/>
              </a:rPr>
              <a:t>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w Cen MT"/>
                <a:cs typeface="Tw Cen MT"/>
              </a:rPr>
              <a:t>d</a:t>
            </a:r>
            <a:r>
              <a:rPr sz="1100" spc="35" dirty="0">
                <a:latin typeface="Tw Cen MT"/>
                <a:cs typeface="Tw Cen MT"/>
              </a:rPr>
              <a:t>e</a:t>
            </a:r>
            <a:r>
              <a:rPr sz="1100" dirty="0">
                <a:latin typeface="Tw Cen MT"/>
                <a:cs typeface="Tw Cen MT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w Cen MT"/>
                <a:cs typeface="Tw Cen MT"/>
              </a:rPr>
              <a:t>i</a:t>
            </a:r>
            <a:r>
              <a:rPr sz="1100" spc="5" dirty="0">
                <a:latin typeface="Tw Cen MT"/>
                <a:cs typeface="Tw Cen MT"/>
              </a:rPr>
              <a:t>n</a:t>
            </a:r>
            <a:r>
              <a:rPr sz="1100" spc="-5" dirty="0">
                <a:latin typeface="Tw Cen MT"/>
                <a:cs typeface="Tw Cen MT"/>
              </a:rPr>
              <a:t>di</a:t>
            </a:r>
            <a:r>
              <a:rPr sz="1100" dirty="0">
                <a:latin typeface="Tw Cen MT"/>
                <a:cs typeface="Tw Cen MT"/>
              </a:rPr>
              <a:t>v</a:t>
            </a:r>
            <a:r>
              <a:rPr sz="1100" spc="-5" dirty="0">
                <a:latin typeface="Tw Cen MT"/>
                <a:cs typeface="Tw Cen MT"/>
              </a:rPr>
              <a:t>id</a:t>
            </a:r>
            <a:r>
              <a:rPr sz="1100" dirty="0">
                <a:latin typeface="Tw Cen MT"/>
                <a:cs typeface="Tw Cen MT"/>
              </a:rPr>
              <a:t>u</a:t>
            </a:r>
            <a:r>
              <a:rPr sz="1100" spc="35" dirty="0">
                <a:latin typeface="Tw Cen MT"/>
                <a:cs typeface="Tw Cen MT"/>
              </a:rPr>
              <a:t>o</a:t>
            </a:r>
            <a:r>
              <a:rPr sz="1100" dirty="0">
                <a:latin typeface="Tw Cen MT"/>
                <a:cs typeface="Tw Cen MT"/>
              </a:rPr>
              <a:t>.</a:t>
            </a:r>
          </a:p>
        </p:txBody>
      </p:sp>
      <p:sp>
        <p:nvSpPr>
          <p:cNvPr id="36" name="object 35"/>
          <p:cNvSpPr>
            <a:spLocks/>
          </p:cNvSpPr>
          <p:nvPr/>
        </p:nvSpPr>
        <p:spPr bwMode="auto">
          <a:xfrm>
            <a:off x="837127" y="862885"/>
            <a:ext cx="10573555" cy="5473521"/>
          </a:xfrm>
          <a:custGeom>
            <a:avLst/>
            <a:gdLst>
              <a:gd name="T0" fmla="*/ 0 w 5994400"/>
              <a:gd name="T1" fmla="*/ 3378200 h 3378200"/>
              <a:gd name="T2" fmla="*/ 5994400 w 5994400"/>
              <a:gd name="T3" fmla="*/ 3378200 h 3378200"/>
              <a:gd name="T4" fmla="*/ 5994400 w 5994400"/>
              <a:gd name="T5" fmla="*/ 0 h 3378200"/>
              <a:gd name="T6" fmla="*/ 0 w 5994400"/>
              <a:gd name="T7" fmla="*/ 0 h 3378200"/>
              <a:gd name="T8" fmla="*/ 0 w 5994400"/>
              <a:gd name="T9" fmla="*/ 3378200 h 3378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94400" h="3378200">
                <a:moveTo>
                  <a:pt x="0" y="3378200"/>
                </a:moveTo>
                <a:lnTo>
                  <a:pt x="5994400" y="3378200"/>
                </a:lnTo>
                <a:lnTo>
                  <a:pt x="5994400" y="0"/>
                </a:lnTo>
                <a:lnTo>
                  <a:pt x="0" y="0"/>
                </a:lnTo>
                <a:lnTo>
                  <a:pt x="0" y="337820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87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6"/>
          <p:cNvSpPr>
            <a:spLocks/>
          </p:cNvSpPr>
          <p:nvPr/>
        </p:nvSpPr>
        <p:spPr bwMode="auto">
          <a:xfrm>
            <a:off x="2578099" y="2635160"/>
            <a:ext cx="45719" cy="576151"/>
          </a:xfrm>
          <a:custGeom>
            <a:avLst/>
            <a:gdLst>
              <a:gd name="T0" fmla="*/ 452432 h 452120"/>
              <a:gd name="T1" fmla="*/ 0 h 4521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52120">
                <a:moveTo>
                  <a:pt x="0" y="45211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CL"/>
          </a:p>
        </p:txBody>
      </p:sp>
      <p:sp>
        <p:nvSpPr>
          <p:cNvPr id="5" name="object 37"/>
          <p:cNvSpPr>
            <a:spLocks noChangeArrowheads="1"/>
          </p:cNvSpPr>
          <p:nvPr/>
        </p:nvSpPr>
        <p:spPr bwMode="auto">
          <a:xfrm>
            <a:off x="2331076" y="837128"/>
            <a:ext cx="7740202" cy="325835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6" name="object 38"/>
          <p:cNvSpPr txBox="1"/>
          <p:nvPr/>
        </p:nvSpPr>
        <p:spPr>
          <a:xfrm>
            <a:off x="2197099" y="4250028"/>
            <a:ext cx="8002969" cy="16286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spc="5" dirty="0">
                <a:latin typeface="+mj-lt"/>
                <a:cs typeface="Tw Cen MT"/>
              </a:rPr>
              <a:t>L</a:t>
            </a:r>
            <a:r>
              <a:rPr sz="2000" spc="-10" dirty="0">
                <a:latin typeface="+mj-lt"/>
                <a:cs typeface="Tw Cen MT"/>
              </a:rPr>
              <a:t>a</a:t>
            </a:r>
            <a:r>
              <a:rPr sz="2000" spc="95" dirty="0">
                <a:latin typeface="+mj-lt"/>
                <a:cs typeface="Times New Roman"/>
              </a:rPr>
              <a:t> </a:t>
            </a:r>
            <a:r>
              <a:rPr sz="2000" spc="-40" dirty="0">
                <a:latin typeface="+mj-lt"/>
                <a:cs typeface="Tw Cen MT"/>
              </a:rPr>
              <a:t>f</a:t>
            </a:r>
            <a:r>
              <a:rPr sz="2000" spc="30" dirty="0">
                <a:latin typeface="+mj-lt"/>
                <a:cs typeface="Tw Cen MT"/>
              </a:rPr>
              <a:t>a</a:t>
            </a:r>
            <a:r>
              <a:rPr sz="2000" spc="-20" dirty="0">
                <a:latin typeface="+mj-lt"/>
                <a:cs typeface="Tw Cen MT"/>
              </a:rPr>
              <a:t>l</a:t>
            </a:r>
            <a:r>
              <a:rPr sz="2000" spc="-120" dirty="0">
                <a:latin typeface="+mj-lt"/>
                <a:cs typeface="Tw Cen MT"/>
              </a:rPr>
              <a:t>l</a:t>
            </a:r>
            <a:r>
              <a:rPr sz="2000" spc="-10" dirty="0">
                <a:latin typeface="+mj-lt"/>
                <a:cs typeface="Tw Cen MT"/>
              </a:rPr>
              <a:t>a</a:t>
            </a:r>
            <a:r>
              <a:rPr sz="2000" spc="95" dirty="0">
                <a:latin typeface="+mj-lt"/>
                <a:cs typeface="Times New Roman"/>
              </a:rPr>
              <a:t> </a:t>
            </a:r>
            <a:r>
              <a:rPr sz="2000" spc="-5" dirty="0">
                <a:latin typeface="+mj-lt"/>
                <a:cs typeface="Tw Cen MT"/>
              </a:rPr>
              <a:t>en</a:t>
            </a:r>
            <a:r>
              <a:rPr sz="2000" spc="10" dirty="0">
                <a:latin typeface="+mj-lt"/>
                <a:cs typeface="Times New Roman"/>
              </a:rPr>
              <a:t> </a:t>
            </a:r>
            <a:r>
              <a:rPr sz="2000" spc="-10" dirty="0">
                <a:latin typeface="+mj-lt"/>
                <a:cs typeface="Tw Cen MT"/>
              </a:rPr>
              <a:t>1</a:t>
            </a:r>
            <a:r>
              <a:rPr sz="2000" spc="95" dirty="0">
                <a:latin typeface="+mj-lt"/>
                <a:cs typeface="Times New Roman"/>
              </a:rPr>
              <a:t> </a:t>
            </a:r>
            <a:r>
              <a:rPr sz="2000" spc="-5" dirty="0">
                <a:latin typeface="+mj-lt"/>
                <a:cs typeface="Tw Cen MT"/>
              </a:rPr>
              <a:t>o</a:t>
            </a:r>
            <a:r>
              <a:rPr sz="2000" spc="-50" dirty="0">
                <a:latin typeface="+mj-lt"/>
                <a:cs typeface="Times New Roman"/>
              </a:rPr>
              <a:t> </a:t>
            </a:r>
            <a:r>
              <a:rPr sz="2000" spc="20" dirty="0">
                <a:latin typeface="+mj-lt"/>
                <a:cs typeface="Tw Cen MT"/>
              </a:rPr>
              <a:t>m</a:t>
            </a:r>
            <a:r>
              <a:rPr sz="2000" spc="30" dirty="0">
                <a:latin typeface="+mj-lt"/>
                <a:cs typeface="Tw Cen MT"/>
              </a:rPr>
              <a:t>á</a:t>
            </a:r>
            <a:r>
              <a:rPr sz="2000" dirty="0">
                <a:latin typeface="+mj-lt"/>
                <a:cs typeface="Tw Cen MT"/>
              </a:rPr>
              <a:t>s</a:t>
            </a:r>
            <a:r>
              <a:rPr sz="2000" spc="-85" dirty="0">
                <a:latin typeface="+mj-lt"/>
                <a:cs typeface="Times New Roman"/>
              </a:rPr>
              <a:t> </a:t>
            </a:r>
            <a:r>
              <a:rPr sz="2000" spc="30" dirty="0">
                <a:latin typeface="+mj-lt"/>
                <a:cs typeface="Tw Cen MT"/>
              </a:rPr>
              <a:t>d</a:t>
            </a:r>
            <a:r>
              <a:rPr sz="2000" spc="-5" dirty="0">
                <a:latin typeface="+mj-lt"/>
                <a:cs typeface="Tw Cen MT"/>
              </a:rPr>
              <a:t>e</a:t>
            </a:r>
            <a:r>
              <a:rPr sz="2000" spc="50" dirty="0">
                <a:latin typeface="+mj-lt"/>
                <a:cs typeface="Times New Roman"/>
              </a:rPr>
              <a:t> </a:t>
            </a:r>
            <a:r>
              <a:rPr sz="2000" spc="-20" dirty="0">
                <a:latin typeface="+mj-lt"/>
                <a:cs typeface="Tw Cen MT"/>
              </a:rPr>
              <a:t>l</a:t>
            </a:r>
            <a:r>
              <a:rPr sz="2000" dirty="0">
                <a:latin typeface="+mj-lt"/>
                <a:cs typeface="Tw Cen MT"/>
              </a:rPr>
              <a:t>os</a:t>
            </a:r>
            <a:r>
              <a:rPr sz="2000" spc="15" dirty="0">
                <a:latin typeface="+mj-lt"/>
                <a:cs typeface="Times New Roman"/>
              </a:rPr>
              <a:t> </a:t>
            </a:r>
            <a:r>
              <a:rPr sz="2000" spc="-10" dirty="0">
                <a:latin typeface="+mj-lt"/>
                <a:cs typeface="Tw Cen MT"/>
              </a:rPr>
              <a:t>3</a:t>
            </a:r>
            <a:r>
              <a:rPr sz="2000" spc="95" dirty="0">
                <a:latin typeface="+mj-lt"/>
                <a:cs typeface="Times New Roman"/>
              </a:rPr>
              <a:t> </a:t>
            </a:r>
            <a:r>
              <a:rPr sz="2000" spc="-40" dirty="0">
                <a:latin typeface="+mj-lt"/>
                <a:cs typeface="Tw Cen MT"/>
              </a:rPr>
              <a:t>s</a:t>
            </a:r>
            <a:r>
              <a:rPr sz="2000" spc="-45" dirty="0">
                <a:latin typeface="+mj-lt"/>
                <a:cs typeface="Tw Cen MT"/>
              </a:rPr>
              <a:t>u</a:t>
            </a:r>
            <a:r>
              <a:rPr sz="2000" spc="30" dirty="0">
                <a:latin typeface="+mj-lt"/>
                <a:cs typeface="Tw Cen MT"/>
              </a:rPr>
              <a:t>b</a:t>
            </a:r>
            <a:r>
              <a:rPr sz="2000" spc="-35" dirty="0">
                <a:latin typeface="+mj-lt"/>
                <a:cs typeface="Tw Cen MT"/>
              </a:rPr>
              <a:t>s</a:t>
            </a:r>
            <a:r>
              <a:rPr sz="2000" spc="-20" dirty="0">
                <a:latin typeface="+mj-lt"/>
                <a:cs typeface="Tw Cen MT"/>
              </a:rPr>
              <a:t>i</a:t>
            </a:r>
            <a:r>
              <a:rPr sz="2000" spc="-35" dirty="0">
                <a:latin typeface="+mj-lt"/>
                <a:cs typeface="Tw Cen MT"/>
              </a:rPr>
              <a:t>s</a:t>
            </a:r>
            <a:r>
              <a:rPr sz="2000" spc="25" dirty="0">
                <a:latin typeface="+mj-lt"/>
                <a:cs typeface="Tw Cen MT"/>
              </a:rPr>
              <a:t>t</a:t>
            </a:r>
            <a:r>
              <a:rPr sz="2000" spc="-105" dirty="0">
                <a:latin typeface="+mj-lt"/>
                <a:cs typeface="Tw Cen MT"/>
              </a:rPr>
              <a:t>e</a:t>
            </a:r>
            <a:r>
              <a:rPr sz="2000" spc="20" dirty="0">
                <a:latin typeface="+mj-lt"/>
                <a:cs typeface="Tw Cen MT"/>
              </a:rPr>
              <a:t>m</a:t>
            </a:r>
            <a:r>
              <a:rPr sz="2000" spc="30" dirty="0">
                <a:latin typeface="+mj-lt"/>
                <a:cs typeface="Tw Cen MT"/>
              </a:rPr>
              <a:t>a</a:t>
            </a:r>
            <a:r>
              <a:rPr sz="2000" dirty="0">
                <a:latin typeface="+mj-lt"/>
                <a:cs typeface="Tw Cen MT"/>
              </a:rPr>
              <a:t>s</a:t>
            </a:r>
            <a:r>
              <a:rPr sz="2000" spc="-85" dirty="0">
                <a:latin typeface="+mj-lt"/>
                <a:cs typeface="Times New Roman"/>
              </a:rPr>
              <a:t> </a:t>
            </a:r>
            <a:r>
              <a:rPr sz="2000" spc="30" dirty="0">
                <a:latin typeface="+mj-lt"/>
                <a:cs typeface="Tw Cen MT"/>
              </a:rPr>
              <a:t>d</a:t>
            </a:r>
            <a:r>
              <a:rPr sz="2000" spc="-5" dirty="0">
                <a:latin typeface="+mj-lt"/>
                <a:cs typeface="Tw Cen MT"/>
              </a:rPr>
              <a:t>e</a:t>
            </a:r>
            <a:r>
              <a:rPr sz="2000" spc="50" dirty="0">
                <a:latin typeface="+mj-lt"/>
                <a:cs typeface="Times New Roman"/>
              </a:rPr>
              <a:t> </a:t>
            </a:r>
            <a:r>
              <a:rPr sz="2000" spc="-25" dirty="0">
                <a:latin typeface="+mj-lt"/>
                <a:cs typeface="Tw Cen MT"/>
              </a:rPr>
              <a:t>l</a:t>
            </a:r>
            <a:r>
              <a:rPr sz="2000" spc="-10" dirty="0">
                <a:latin typeface="+mj-lt"/>
                <a:cs typeface="Tw Cen MT"/>
              </a:rPr>
              <a:t>a</a:t>
            </a:r>
            <a:r>
              <a:rPr sz="2000" spc="95" dirty="0">
                <a:latin typeface="+mj-lt"/>
                <a:cs typeface="Times New Roman"/>
              </a:rPr>
              <a:t> </a:t>
            </a:r>
            <a:r>
              <a:rPr sz="2000" spc="-45" dirty="0">
                <a:latin typeface="+mj-lt"/>
                <a:cs typeface="Tw Cen MT"/>
              </a:rPr>
              <a:t>v</a:t>
            </a:r>
            <a:r>
              <a:rPr sz="2000" spc="-5" dirty="0">
                <a:latin typeface="+mj-lt"/>
                <a:cs typeface="Tw Cen MT"/>
              </a:rPr>
              <a:t>o</a:t>
            </a:r>
            <a:r>
              <a:rPr sz="2000" spc="-45" dirty="0">
                <a:latin typeface="+mj-lt"/>
                <a:cs typeface="Tw Cen MT"/>
              </a:rPr>
              <a:t>z</a:t>
            </a:r>
            <a:r>
              <a:rPr sz="2000" dirty="0">
                <a:latin typeface="+mj-lt"/>
                <a:cs typeface="Tw Cen MT"/>
              </a:rPr>
              <a:t>,</a:t>
            </a:r>
            <a:r>
              <a:rPr sz="2000" spc="30" dirty="0">
                <a:latin typeface="+mj-lt"/>
                <a:cs typeface="Times New Roman"/>
              </a:rPr>
              <a:t> </a:t>
            </a:r>
            <a:r>
              <a:rPr sz="2000" spc="-20" dirty="0">
                <a:latin typeface="+mj-lt"/>
                <a:cs typeface="Tw Cen MT"/>
              </a:rPr>
              <a:t>ll</a:t>
            </a:r>
            <a:r>
              <a:rPr sz="2000" spc="-5" dirty="0">
                <a:latin typeface="+mj-lt"/>
                <a:cs typeface="Tw Cen MT"/>
              </a:rPr>
              <a:t>e</a:t>
            </a:r>
            <a:r>
              <a:rPr sz="2000" spc="-45" dirty="0">
                <a:latin typeface="+mj-lt"/>
                <a:cs typeface="Tw Cen MT"/>
              </a:rPr>
              <a:t>v</a:t>
            </a:r>
            <a:r>
              <a:rPr sz="2000" spc="30" dirty="0">
                <a:latin typeface="+mj-lt"/>
                <a:cs typeface="Tw Cen MT"/>
              </a:rPr>
              <a:t>a</a:t>
            </a:r>
            <a:r>
              <a:rPr sz="2000" spc="-135" dirty="0">
                <a:latin typeface="+mj-lt"/>
                <a:cs typeface="Tw Cen MT"/>
              </a:rPr>
              <a:t>r</a:t>
            </a:r>
            <a:r>
              <a:rPr sz="2000" spc="-10" dirty="0">
                <a:latin typeface="+mj-lt"/>
                <a:cs typeface="Tw Cen MT"/>
              </a:rPr>
              <a:t>á</a:t>
            </a:r>
            <a:r>
              <a:rPr sz="2000" spc="95" dirty="0">
                <a:latin typeface="+mj-lt"/>
                <a:cs typeface="Times New Roman"/>
              </a:rPr>
              <a:t> </a:t>
            </a:r>
            <a:r>
              <a:rPr sz="2000" spc="-10" dirty="0">
                <a:latin typeface="+mj-lt"/>
                <a:cs typeface="Tw Cen MT"/>
              </a:rPr>
              <a:t>a</a:t>
            </a:r>
            <a:r>
              <a:rPr sz="2000" spc="-5" dirty="0">
                <a:latin typeface="+mj-lt"/>
                <a:cs typeface="Times New Roman"/>
              </a:rPr>
              <a:t> </a:t>
            </a:r>
            <a:r>
              <a:rPr lang="es-MX" sz="2000" spc="-5" dirty="0" smtClean="0">
                <a:latin typeface="+mj-lt"/>
                <a:cs typeface="Times New Roman"/>
              </a:rPr>
              <a:t> </a:t>
            </a:r>
            <a:r>
              <a:rPr sz="2000" spc="5" dirty="0" smtClean="0">
                <a:latin typeface="+mj-lt"/>
                <a:cs typeface="Tw Cen MT"/>
              </a:rPr>
              <a:t>c</a:t>
            </a:r>
            <a:r>
              <a:rPr sz="2000" spc="-65" dirty="0" smtClean="0">
                <a:latin typeface="+mj-lt"/>
                <a:cs typeface="Tw Cen MT"/>
              </a:rPr>
              <a:t>a</a:t>
            </a:r>
            <a:r>
              <a:rPr sz="2000" spc="20" dirty="0" smtClean="0">
                <a:latin typeface="+mj-lt"/>
                <a:cs typeface="Tw Cen MT"/>
              </a:rPr>
              <a:t>m</a:t>
            </a:r>
            <a:r>
              <a:rPr sz="2000" spc="30" dirty="0" smtClean="0">
                <a:latin typeface="+mj-lt"/>
                <a:cs typeface="Tw Cen MT"/>
              </a:rPr>
              <a:t>b</a:t>
            </a:r>
            <a:r>
              <a:rPr sz="2000" spc="-20" dirty="0" smtClean="0">
                <a:latin typeface="+mj-lt"/>
                <a:cs typeface="Tw Cen MT"/>
              </a:rPr>
              <a:t>i</a:t>
            </a:r>
            <a:r>
              <a:rPr sz="2000" dirty="0" smtClean="0">
                <a:latin typeface="+mj-lt"/>
                <a:cs typeface="Tw Cen MT"/>
              </a:rPr>
              <a:t>os</a:t>
            </a:r>
            <a:r>
              <a:rPr lang="es-MX" sz="2000" dirty="0" smtClean="0">
                <a:latin typeface="+mj-lt"/>
                <a:cs typeface="Tw Cen MT"/>
              </a:rPr>
              <a:t>             </a:t>
            </a:r>
            <a:r>
              <a:rPr sz="2000" spc="15" dirty="0" smtClean="0">
                <a:latin typeface="+mj-lt"/>
                <a:cs typeface="Times New Roman"/>
              </a:rPr>
              <a:t> </a:t>
            </a:r>
            <a:endParaRPr lang="es-MX" sz="2000" spc="-80" dirty="0">
              <a:latin typeface="+mj-lt"/>
              <a:cs typeface="Tw Cen MT"/>
            </a:endParaRPr>
          </a:p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MX" sz="2000" spc="30" dirty="0" smtClean="0">
              <a:latin typeface="+mj-lt"/>
              <a:cs typeface="Tw Cen MT"/>
            </a:endParaRPr>
          </a:p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spc="30" dirty="0" smtClean="0">
                <a:latin typeface="+mj-lt"/>
                <a:cs typeface="Tw Cen MT"/>
              </a:rPr>
              <a:t>(a</a:t>
            </a:r>
            <a:r>
              <a:rPr sz="2000" spc="-20" dirty="0" smtClean="0">
                <a:latin typeface="+mj-lt"/>
                <a:cs typeface="Tw Cen MT"/>
              </a:rPr>
              <a:t>l</a:t>
            </a:r>
            <a:r>
              <a:rPr sz="2000" spc="20" dirty="0" smtClean="0">
                <a:latin typeface="+mj-lt"/>
                <a:cs typeface="Tw Cen MT"/>
              </a:rPr>
              <a:t>t</a:t>
            </a:r>
            <a:r>
              <a:rPr sz="2000" spc="-5" dirty="0" smtClean="0">
                <a:latin typeface="+mj-lt"/>
                <a:cs typeface="Tw Cen MT"/>
              </a:rPr>
              <a:t>e</a:t>
            </a:r>
            <a:r>
              <a:rPr sz="2000" spc="-135" dirty="0" smtClean="0">
                <a:latin typeface="+mj-lt"/>
                <a:cs typeface="Tw Cen MT"/>
              </a:rPr>
              <a:t>r</a:t>
            </a:r>
            <a:r>
              <a:rPr sz="2000" spc="30" dirty="0" smtClean="0">
                <a:latin typeface="+mj-lt"/>
                <a:cs typeface="Tw Cen MT"/>
              </a:rPr>
              <a:t>a</a:t>
            </a:r>
            <a:r>
              <a:rPr sz="2000" spc="5" dirty="0" smtClean="0">
                <a:latin typeface="+mj-lt"/>
                <a:cs typeface="Tw Cen MT"/>
              </a:rPr>
              <a:t>c</a:t>
            </a:r>
            <a:r>
              <a:rPr sz="2000" spc="-20" dirty="0" smtClean="0">
                <a:latin typeface="+mj-lt"/>
                <a:cs typeface="Tw Cen MT"/>
              </a:rPr>
              <a:t>i</a:t>
            </a:r>
            <a:r>
              <a:rPr lang="es-MX" sz="2000" spc="-5" dirty="0">
                <a:latin typeface="+mj-lt"/>
                <a:cs typeface="Tw Cen MT"/>
              </a:rPr>
              <a:t>ó</a:t>
            </a:r>
            <a:r>
              <a:rPr sz="2000" spc="-45" dirty="0" smtClean="0">
                <a:latin typeface="+mj-lt"/>
                <a:cs typeface="Tw Cen MT"/>
              </a:rPr>
              <a:t>n</a:t>
            </a:r>
            <a:r>
              <a:rPr sz="2000" spc="-5" dirty="0">
                <a:latin typeface="+mj-lt"/>
                <a:cs typeface="Tw Cen MT"/>
              </a:rPr>
              <a:t>)</a:t>
            </a:r>
            <a:r>
              <a:rPr sz="2000" spc="75" dirty="0">
                <a:latin typeface="+mj-lt"/>
                <a:cs typeface="Times New Roman"/>
              </a:rPr>
              <a:t> </a:t>
            </a:r>
            <a:r>
              <a:rPr sz="2000" spc="-5" dirty="0">
                <a:latin typeface="+mj-lt"/>
                <a:cs typeface="Tw Cen MT"/>
              </a:rPr>
              <a:t>en</a:t>
            </a:r>
            <a:r>
              <a:rPr sz="2000" spc="10" dirty="0">
                <a:latin typeface="+mj-lt"/>
                <a:cs typeface="Times New Roman"/>
              </a:rPr>
              <a:t> </a:t>
            </a:r>
            <a:r>
              <a:rPr sz="2000" spc="-20" dirty="0">
                <a:latin typeface="+mj-lt"/>
                <a:cs typeface="Tw Cen MT"/>
              </a:rPr>
              <a:t>l</a:t>
            </a:r>
            <a:r>
              <a:rPr sz="2000" dirty="0">
                <a:latin typeface="+mj-lt"/>
                <a:cs typeface="Tw Cen MT"/>
              </a:rPr>
              <a:t>os</a:t>
            </a:r>
            <a:r>
              <a:rPr sz="2000" spc="15" dirty="0">
                <a:latin typeface="+mj-lt"/>
                <a:cs typeface="Times New Roman"/>
              </a:rPr>
              <a:t> </a:t>
            </a:r>
            <a:r>
              <a:rPr sz="2000" spc="-65" dirty="0">
                <a:latin typeface="+mj-lt"/>
                <a:cs typeface="Tw Cen MT"/>
              </a:rPr>
              <a:t>p</a:t>
            </a:r>
            <a:r>
              <a:rPr sz="2000" spc="30" dirty="0">
                <a:latin typeface="+mj-lt"/>
                <a:cs typeface="Tw Cen MT"/>
              </a:rPr>
              <a:t>a</a:t>
            </a:r>
            <a:r>
              <a:rPr sz="2000" spc="-35" dirty="0">
                <a:latin typeface="+mj-lt"/>
                <a:cs typeface="Tw Cen MT"/>
              </a:rPr>
              <a:t>r</a:t>
            </a:r>
            <a:r>
              <a:rPr sz="2000" spc="-65" dirty="0">
                <a:latin typeface="+mj-lt"/>
                <a:cs typeface="Tw Cen MT"/>
              </a:rPr>
              <a:t>á</a:t>
            </a:r>
            <a:r>
              <a:rPr sz="2000" spc="20" dirty="0">
                <a:latin typeface="+mj-lt"/>
                <a:cs typeface="Tw Cen MT"/>
              </a:rPr>
              <a:t>m</a:t>
            </a:r>
            <a:r>
              <a:rPr sz="2000" spc="-5" dirty="0">
                <a:latin typeface="+mj-lt"/>
                <a:cs typeface="Tw Cen MT"/>
              </a:rPr>
              <a:t>e</a:t>
            </a:r>
            <a:r>
              <a:rPr sz="2000" spc="20" dirty="0">
                <a:latin typeface="+mj-lt"/>
                <a:cs typeface="Tw Cen MT"/>
              </a:rPr>
              <a:t>t</a:t>
            </a:r>
            <a:r>
              <a:rPr sz="2000" spc="-35" dirty="0">
                <a:latin typeface="+mj-lt"/>
                <a:cs typeface="Tw Cen MT"/>
              </a:rPr>
              <a:t>r</a:t>
            </a:r>
            <a:r>
              <a:rPr sz="2000" dirty="0">
                <a:latin typeface="+mj-lt"/>
                <a:cs typeface="Tw Cen MT"/>
              </a:rPr>
              <a:t>os</a:t>
            </a:r>
            <a:r>
              <a:rPr sz="2000" dirty="0">
                <a:latin typeface="+mj-lt"/>
                <a:cs typeface="Times New Roman"/>
              </a:rPr>
              <a:t> </a:t>
            </a:r>
            <a:r>
              <a:rPr sz="2000" spc="-45" dirty="0">
                <a:latin typeface="+mj-lt"/>
                <a:cs typeface="Tw Cen MT"/>
              </a:rPr>
              <a:t>v</a:t>
            </a:r>
            <a:r>
              <a:rPr sz="2000" spc="-5" dirty="0">
                <a:latin typeface="+mj-lt"/>
                <a:cs typeface="Tw Cen MT"/>
              </a:rPr>
              <a:t>o</a:t>
            </a:r>
            <a:r>
              <a:rPr sz="2000" spc="5" dirty="0">
                <a:latin typeface="+mj-lt"/>
                <a:cs typeface="Tw Cen MT"/>
              </a:rPr>
              <a:t>c</a:t>
            </a:r>
            <a:r>
              <a:rPr sz="2000" spc="30" dirty="0">
                <a:latin typeface="+mj-lt"/>
                <a:cs typeface="Tw Cen MT"/>
              </a:rPr>
              <a:t>a</a:t>
            </a:r>
            <a:r>
              <a:rPr sz="2000" spc="-20" dirty="0">
                <a:latin typeface="+mj-lt"/>
                <a:cs typeface="Tw Cen MT"/>
              </a:rPr>
              <a:t>l</a:t>
            </a:r>
            <a:r>
              <a:rPr sz="2000" dirty="0">
                <a:latin typeface="+mj-lt"/>
                <a:cs typeface="Tw Cen MT"/>
              </a:rPr>
              <a:t>es</a:t>
            </a:r>
            <a:r>
              <a:rPr sz="2000" spc="-85" dirty="0">
                <a:latin typeface="+mj-lt"/>
                <a:cs typeface="Times New Roman"/>
              </a:rPr>
              <a:t> </a:t>
            </a:r>
            <a:r>
              <a:rPr sz="2000" spc="-5" dirty="0">
                <a:latin typeface="+mj-lt"/>
                <a:cs typeface="Tw Cen MT"/>
              </a:rPr>
              <a:t>y</a:t>
            </a:r>
            <a:r>
              <a:rPr sz="2000" spc="50" dirty="0">
                <a:latin typeface="+mj-lt"/>
                <a:cs typeface="Times New Roman"/>
              </a:rPr>
              <a:t> </a:t>
            </a:r>
            <a:r>
              <a:rPr sz="2000" spc="-35" dirty="0">
                <a:latin typeface="+mj-lt"/>
                <a:cs typeface="Tw Cen MT"/>
              </a:rPr>
              <a:t>s</a:t>
            </a:r>
            <a:r>
              <a:rPr sz="2000" dirty="0">
                <a:latin typeface="+mj-lt"/>
                <a:cs typeface="Tw Cen MT"/>
              </a:rPr>
              <a:t>e</a:t>
            </a:r>
            <a:r>
              <a:rPr sz="2000" spc="50" dirty="0">
                <a:latin typeface="+mj-lt"/>
                <a:cs typeface="Times New Roman"/>
              </a:rPr>
              <a:t> </a:t>
            </a:r>
            <a:r>
              <a:rPr sz="2000" spc="30" dirty="0">
                <a:latin typeface="+mj-lt"/>
                <a:cs typeface="Tw Cen MT"/>
              </a:rPr>
              <a:t>d</a:t>
            </a:r>
            <a:r>
              <a:rPr sz="2000" dirty="0">
                <a:latin typeface="+mj-lt"/>
                <a:cs typeface="Tw Cen MT"/>
              </a:rPr>
              <a:t>e</a:t>
            </a:r>
            <a:r>
              <a:rPr sz="2000" spc="-35" dirty="0">
                <a:latin typeface="+mj-lt"/>
                <a:cs typeface="Tw Cen MT"/>
              </a:rPr>
              <a:t>s</a:t>
            </a:r>
            <a:r>
              <a:rPr sz="2000" spc="30" dirty="0">
                <a:latin typeface="+mj-lt"/>
                <a:cs typeface="Tw Cen MT"/>
              </a:rPr>
              <a:t>a</a:t>
            </a:r>
            <a:r>
              <a:rPr sz="2000" spc="-20" dirty="0">
                <a:latin typeface="+mj-lt"/>
                <a:cs typeface="Tw Cen MT"/>
              </a:rPr>
              <a:t>j</a:t>
            </a:r>
            <a:r>
              <a:rPr sz="2000" spc="-45" dirty="0">
                <a:latin typeface="+mj-lt"/>
                <a:cs typeface="Tw Cen MT"/>
              </a:rPr>
              <a:t>u</a:t>
            </a:r>
            <a:r>
              <a:rPr sz="2000" spc="-35" dirty="0">
                <a:latin typeface="+mj-lt"/>
                <a:cs typeface="Tw Cen MT"/>
              </a:rPr>
              <a:t>s</a:t>
            </a:r>
            <a:r>
              <a:rPr sz="2000" spc="20" dirty="0">
                <a:latin typeface="+mj-lt"/>
                <a:cs typeface="Tw Cen MT"/>
              </a:rPr>
              <a:t>t</a:t>
            </a:r>
            <a:r>
              <a:rPr sz="2000" spc="30" dirty="0">
                <a:latin typeface="+mj-lt"/>
                <a:cs typeface="Tw Cen MT"/>
              </a:rPr>
              <a:t>a</a:t>
            </a:r>
            <a:r>
              <a:rPr sz="2000" spc="-35" dirty="0">
                <a:latin typeface="+mj-lt"/>
                <a:cs typeface="Tw Cen MT"/>
              </a:rPr>
              <a:t>r</a:t>
            </a:r>
            <a:r>
              <a:rPr sz="2000" spc="30" dirty="0">
                <a:latin typeface="+mj-lt"/>
                <a:cs typeface="Tw Cen MT"/>
              </a:rPr>
              <a:t>á</a:t>
            </a:r>
            <a:r>
              <a:rPr sz="2000" spc="-5" dirty="0">
                <a:latin typeface="+mj-lt"/>
                <a:cs typeface="Tw Cen MT"/>
              </a:rPr>
              <a:t>n</a:t>
            </a:r>
            <a:r>
              <a:rPr sz="2000" spc="-90" dirty="0">
                <a:latin typeface="+mj-lt"/>
                <a:cs typeface="Times New Roman"/>
              </a:rPr>
              <a:t> </a:t>
            </a:r>
            <a:r>
              <a:rPr sz="2000" spc="-35" dirty="0">
                <a:latin typeface="+mj-lt"/>
                <a:cs typeface="Tw Cen MT"/>
              </a:rPr>
              <a:t>s</a:t>
            </a:r>
            <a:r>
              <a:rPr sz="2000" spc="-5" dirty="0">
                <a:latin typeface="+mj-lt"/>
                <a:cs typeface="Tw Cen MT"/>
              </a:rPr>
              <a:t>e</a:t>
            </a:r>
            <a:r>
              <a:rPr sz="2000" spc="30" dirty="0">
                <a:latin typeface="+mj-lt"/>
                <a:cs typeface="Tw Cen MT"/>
              </a:rPr>
              <a:t>g</a:t>
            </a:r>
            <a:r>
              <a:rPr sz="2000" spc="-45" dirty="0">
                <a:latin typeface="+mj-lt"/>
                <a:cs typeface="Tw Cen MT"/>
              </a:rPr>
              <a:t>ú</a:t>
            </a:r>
            <a:r>
              <a:rPr sz="2000" spc="-5" dirty="0">
                <a:latin typeface="+mj-lt"/>
                <a:cs typeface="Tw Cen MT"/>
              </a:rPr>
              <a:t>n</a:t>
            </a:r>
            <a:r>
              <a:rPr sz="2000" spc="-90" dirty="0">
                <a:latin typeface="+mj-lt"/>
                <a:cs typeface="Times New Roman"/>
              </a:rPr>
              <a:t> </a:t>
            </a:r>
            <a:r>
              <a:rPr sz="2000" spc="-20" dirty="0">
                <a:latin typeface="+mj-lt"/>
                <a:cs typeface="Tw Cen MT"/>
              </a:rPr>
              <a:t>l</a:t>
            </a:r>
            <a:r>
              <a:rPr sz="2000" dirty="0">
                <a:latin typeface="+mj-lt"/>
                <a:cs typeface="Tw Cen MT"/>
              </a:rPr>
              <a:t>o</a:t>
            </a:r>
            <a:r>
              <a:rPr sz="2000" spc="50" dirty="0">
                <a:latin typeface="+mj-lt"/>
                <a:cs typeface="Times New Roman"/>
              </a:rPr>
              <a:t> </a:t>
            </a:r>
            <a:r>
              <a:rPr sz="2000" dirty="0">
                <a:latin typeface="+mj-lt"/>
                <a:cs typeface="Tw Cen MT"/>
              </a:rPr>
              <a:t>e</a:t>
            </a:r>
            <a:r>
              <a:rPr sz="2000" spc="-35" dirty="0">
                <a:latin typeface="+mj-lt"/>
                <a:cs typeface="Tw Cen MT"/>
              </a:rPr>
              <a:t>s</a:t>
            </a:r>
            <a:r>
              <a:rPr sz="2000" spc="30" dirty="0">
                <a:latin typeface="+mj-lt"/>
                <a:cs typeface="Tw Cen MT"/>
              </a:rPr>
              <a:t>p</a:t>
            </a:r>
            <a:r>
              <a:rPr sz="2000" dirty="0">
                <a:latin typeface="+mj-lt"/>
                <a:cs typeface="Tw Cen MT"/>
              </a:rPr>
              <a:t>e</a:t>
            </a:r>
            <a:r>
              <a:rPr sz="2000" spc="-35" dirty="0">
                <a:latin typeface="+mj-lt"/>
                <a:cs typeface="Tw Cen MT"/>
              </a:rPr>
              <a:t>r</a:t>
            </a:r>
            <a:r>
              <a:rPr sz="2000" spc="30" dirty="0">
                <a:latin typeface="+mj-lt"/>
                <a:cs typeface="Tw Cen MT"/>
              </a:rPr>
              <a:t>ad</a:t>
            </a:r>
            <a:r>
              <a:rPr sz="2000" spc="-5" dirty="0">
                <a:latin typeface="+mj-lt"/>
                <a:cs typeface="Tw Cen MT"/>
              </a:rPr>
              <a:t>o</a:t>
            </a:r>
            <a:r>
              <a:rPr sz="2000" spc="-50" dirty="0">
                <a:latin typeface="+mj-lt"/>
                <a:cs typeface="Times New Roman"/>
              </a:rPr>
              <a:t> </a:t>
            </a:r>
            <a:endParaRPr lang="es-MX" sz="2000" spc="-50" dirty="0" smtClean="0">
              <a:latin typeface="+mj-lt"/>
              <a:cs typeface="Times New Roman"/>
            </a:endParaRPr>
          </a:p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MX" sz="2000" spc="-50" dirty="0">
              <a:latin typeface="+mj-lt"/>
              <a:cs typeface="Times New Roman"/>
            </a:endParaRPr>
          </a:p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spc="30" dirty="0" smtClean="0">
                <a:latin typeface="+mj-lt"/>
                <a:cs typeface="Tw Cen MT"/>
              </a:rPr>
              <a:t>pa</a:t>
            </a:r>
            <a:r>
              <a:rPr sz="2000" spc="-40" dirty="0" smtClean="0">
                <a:latin typeface="+mj-lt"/>
                <a:cs typeface="Tw Cen MT"/>
              </a:rPr>
              <a:t>r</a:t>
            </a:r>
            <a:r>
              <a:rPr sz="2000" spc="-10" dirty="0" smtClean="0">
                <a:latin typeface="+mj-lt"/>
                <a:cs typeface="Tw Cen MT"/>
              </a:rPr>
              <a:t>a</a:t>
            </a:r>
            <a:r>
              <a:rPr sz="2000" spc="-5" dirty="0" smtClean="0">
                <a:latin typeface="+mj-lt"/>
                <a:cs typeface="Times New Roman"/>
              </a:rPr>
              <a:t> </a:t>
            </a:r>
            <a:r>
              <a:rPr sz="2000" dirty="0">
                <a:latin typeface="+mj-lt"/>
                <a:cs typeface="Tw Cen MT"/>
              </a:rPr>
              <a:t>el</a:t>
            </a:r>
            <a:r>
              <a:rPr sz="2000" spc="-70" dirty="0">
                <a:latin typeface="+mj-lt"/>
                <a:cs typeface="Times New Roman"/>
              </a:rPr>
              <a:t> </a:t>
            </a:r>
            <a:r>
              <a:rPr sz="2000" spc="5" dirty="0">
                <a:latin typeface="+mj-lt"/>
                <a:cs typeface="Tw Cen MT"/>
              </a:rPr>
              <a:t>c</a:t>
            </a:r>
            <a:r>
              <a:rPr sz="2000" spc="-5" dirty="0">
                <a:latin typeface="+mj-lt"/>
                <a:cs typeface="Tw Cen MT"/>
              </a:rPr>
              <a:t>o</a:t>
            </a:r>
            <a:r>
              <a:rPr sz="2000" spc="-45" dirty="0">
                <a:latin typeface="+mj-lt"/>
                <a:cs typeface="Tw Cen MT"/>
              </a:rPr>
              <a:t>n</a:t>
            </a:r>
            <a:r>
              <a:rPr sz="2000" spc="20" dirty="0">
                <a:latin typeface="+mj-lt"/>
                <a:cs typeface="Tw Cen MT"/>
              </a:rPr>
              <a:t>t</a:t>
            </a:r>
            <a:r>
              <a:rPr sz="2000" spc="-5" dirty="0">
                <a:latin typeface="+mj-lt"/>
                <a:cs typeface="Tw Cen MT"/>
              </a:rPr>
              <a:t>ex</a:t>
            </a:r>
            <a:r>
              <a:rPr sz="2000" spc="20" dirty="0">
                <a:latin typeface="+mj-lt"/>
                <a:cs typeface="Tw Cen MT"/>
              </a:rPr>
              <a:t>t</a:t>
            </a:r>
            <a:r>
              <a:rPr sz="2000" spc="-5" dirty="0">
                <a:latin typeface="+mj-lt"/>
                <a:cs typeface="Tw Cen MT"/>
              </a:rPr>
              <a:t>o</a:t>
            </a:r>
            <a:r>
              <a:rPr sz="2000" spc="-50" dirty="0">
                <a:latin typeface="+mj-lt"/>
                <a:cs typeface="Times New Roman"/>
              </a:rPr>
              <a:t> </a:t>
            </a:r>
            <a:r>
              <a:rPr sz="2000" spc="30" dirty="0">
                <a:latin typeface="+mj-lt"/>
                <a:cs typeface="Tw Cen MT"/>
              </a:rPr>
              <a:t>d</a:t>
            </a:r>
            <a:r>
              <a:rPr sz="2000" dirty="0">
                <a:latin typeface="+mj-lt"/>
                <a:cs typeface="Tw Cen MT"/>
              </a:rPr>
              <a:t>el</a:t>
            </a:r>
            <a:r>
              <a:rPr sz="2000" spc="-70" dirty="0">
                <a:latin typeface="+mj-lt"/>
                <a:cs typeface="Times New Roman"/>
              </a:rPr>
              <a:t> </a:t>
            </a:r>
            <a:r>
              <a:rPr sz="2000" spc="-35" dirty="0">
                <a:latin typeface="+mj-lt"/>
                <a:cs typeface="Tw Cen MT"/>
              </a:rPr>
              <a:t>s</a:t>
            </a:r>
            <a:r>
              <a:rPr sz="2000" spc="-45" dirty="0">
                <a:latin typeface="+mj-lt"/>
                <a:cs typeface="Tw Cen MT"/>
              </a:rPr>
              <a:t>u</a:t>
            </a:r>
            <a:r>
              <a:rPr sz="2000" spc="-20" dirty="0">
                <a:latin typeface="+mj-lt"/>
                <a:cs typeface="Tw Cen MT"/>
              </a:rPr>
              <a:t>j</a:t>
            </a:r>
            <a:r>
              <a:rPr sz="2000" spc="-5" dirty="0">
                <a:latin typeface="+mj-lt"/>
                <a:cs typeface="Tw Cen MT"/>
              </a:rPr>
              <a:t>e</a:t>
            </a:r>
            <a:r>
              <a:rPr sz="2000" spc="20" dirty="0">
                <a:latin typeface="+mj-lt"/>
                <a:cs typeface="Tw Cen MT"/>
              </a:rPr>
              <a:t>t</a:t>
            </a:r>
            <a:r>
              <a:rPr sz="2000" dirty="0">
                <a:latin typeface="+mj-lt"/>
                <a:cs typeface="Tw Cen MT"/>
              </a:rPr>
              <a:t>o.</a:t>
            </a:r>
          </a:p>
          <a:p>
            <a:pPr eaLnBrk="1" fontAlgn="auto" hangingPunct="1">
              <a:spcBef>
                <a:spcPts val="38"/>
              </a:spcBef>
              <a:spcAft>
                <a:spcPts val="0"/>
              </a:spcAft>
              <a:defRPr/>
            </a:pPr>
            <a:endParaRPr sz="2000" dirty="0">
              <a:latin typeface="+mj-lt"/>
              <a:cs typeface="Times New Roman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spc="-15" dirty="0">
                <a:latin typeface="+mj-lt"/>
                <a:cs typeface="Tw Cen MT"/>
              </a:rPr>
              <a:t>U</a:t>
            </a:r>
            <a:r>
              <a:rPr sz="2000" spc="-5" dirty="0">
                <a:latin typeface="+mj-lt"/>
                <a:cs typeface="Tw Cen MT"/>
              </a:rPr>
              <a:t>n</a:t>
            </a:r>
            <a:r>
              <a:rPr sz="2000" dirty="0">
                <a:latin typeface="+mj-lt"/>
                <a:cs typeface="Times New Roman"/>
              </a:rPr>
              <a:t> </a:t>
            </a:r>
            <a:r>
              <a:rPr sz="2000" spc="-40" dirty="0">
                <a:latin typeface="+mj-lt"/>
                <a:cs typeface="Times New Roman"/>
              </a:rPr>
              <a:t> </a:t>
            </a:r>
            <a:r>
              <a:rPr sz="2000" spc="20" dirty="0">
                <a:latin typeface="+mj-lt"/>
                <a:cs typeface="Tw Cen MT"/>
              </a:rPr>
              <a:t>t</a:t>
            </a:r>
            <a:r>
              <a:rPr sz="2000" spc="-35" dirty="0">
                <a:latin typeface="+mj-lt"/>
                <a:cs typeface="Tw Cen MT"/>
              </a:rPr>
              <a:t>r</a:t>
            </a:r>
            <a:r>
              <a:rPr sz="2000" spc="30" dirty="0">
                <a:latin typeface="+mj-lt"/>
                <a:cs typeface="Tw Cen MT"/>
              </a:rPr>
              <a:t>a</a:t>
            </a:r>
            <a:r>
              <a:rPr sz="2000" spc="-35" dirty="0">
                <a:latin typeface="+mj-lt"/>
                <a:cs typeface="Tw Cen MT"/>
              </a:rPr>
              <a:t>s</a:t>
            </a:r>
            <a:r>
              <a:rPr sz="2000" spc="20" dirty="0">
                <a:latin typeface="+mj-lt"/>
                <a:cs typeface="Tw Cen MT"/>
              </a:rPr>
              <a:t>t</a:t>
            </a:r>
            <a:r>
              <a:rPr sz="2000" dirty="0">
                <a:latin typeface="+mj-lt"/>
                <a:cs typeface="Tw Cen MT"/>
              </a:rPr>
              <a:t>o</a:t>
            </a:r>
            <a:r>
              <a:rPr sz="2000" spc="-35" dirty="0">
                <a:latin typeface="+mj-lt"/>
                <a:cs typeface="Tw Cen MT"/>
              </a:rPr>
              <a:t>r</a:t>
            </a:r>
            <a:r>
              <a:rPr sz="2000" spc="-45" dirty="0">
                <a:latin typeface="+mj-lt"/>
                <a:cs typeface="Tw Cen MT"/>
              </a:rPr>
              <a:t>n</a:t>
            </a:r>
            <a:r>
              <a:rPr sz="2000" spc="-5" dirty="0">
                <a:latin typeface="+mj-lt"/>
                <a:cs typeface="Tw Cen MT"/>
              </a:rPr>
              <a:t>o</a:t>
            </a:r>
            <a:r>
              <a:rPr sz="2000" dirty="0">
                <a:latin typeface="+mj-lt"/>
                <a:cs typeface="Times New Roman"/>
              </a:rPr>
              <a:t> </a:t>
            </a:r>
            <a:r>
              <a:rPr sz="2000" spc="-100" dirty="0">
                <a:latin typeface="+mj-lt"/>
                <a:cs typeface="Times New Roman"/>
              </a:rPr>
              <a:t> </a:t>
            </a:r>
            <a:r>
              <a:rPr sz="2000" spc="30" dirty="0">
                <a:latin typeface="+mj-lt"/>
                <a:cs typeface="Tw Cen MT"/>
              </a:rPr>
              <a:t>d</a:t>
            </a:r>
            <a:r>
              <a:rPr sz="2000" spc="-5" dirty="0">
                <a:latin typeface="+mj-lt"/>
                <a:cs typeface="Tw Cen MT"/>
              </a:rPr>
              <a:t>e</a:t>
            </a:r>
            <a:r>
              <a:rPr sz="2000" dirty="0">
                <a:latin typeface="+mj-lt"/>
                <a:cs typeface="Times New Roman"/>
              </a:rPr>
              <a:t> </a:t>
            </a:r>
            <a:r>
              <a:rPr sz="2000" spc="-100" dirty="0">
                <a:latin typeface="+mj-lt"/>
                <a:cs typeface="Times New Roman"/>
              </a:rPr>
              <a:t> </a:t>
            </a:r>
            <a:r>
              <a:rPr sz="2000" spc="-25" dirty="0">
                <a:latin typeface="+mj-lt"/>
                <a:cs typeface="Tw Cen MT"/>
              </a:rPr>
              <a:t>l</a:t>
            </a:r>
            <a:r>
              <a:rPr sz="2000" spc="-10" dirty="0">
                <a:latin typeface="+mj-lt"/>
                <a:cs typeface="Tw Cen MT"/>
              </a:rPr>
              <a:t>a</a:t>
            </a:r>
            <a:r>
              <a:rPr sz="2000" dirty="0">
                <a:latin typeface="+mj-lt"/>
                <a:cs typeface="Times New Roman"/>
              </a:rPr>
              <a:t> </a:t>
            </a:r>
            <a:r>
              <a:rPr sz="2000" spc="-55" dirty="0">
                <a:latin typeface="+mj-lt"/>
                <a:cs typeface="Times New Roman"/>
              </a:rPr>
              <a:t> </a:t>
            </a:r>
            <a:r>
              <a:rPr sz="2000" spc="-45" dirty="0">
                <a:latin typeface="+mj-lt"/>
                <a:cs typeface="Tw Cen MT"/>
              </a:rPr>
              <a:t>v</a:t>
            </a:r>
            <a:r>
              <a:rPr sz="2000" spc="-5" dirty="0">
                <a:latin typeface="+mj-lt"/>
                <a:cs typeface="Tw Cen MT"/>
              </a:rPr>
              <a:t>oz</a:t>
            </a:r>
            <a:r>
              <a:rPr sz="2000" spc="110" dirty="0">
                <a:latin typeface="+mj-lt"/>
                <a:cs typeface="Times New Roman"/>
              </a:rPr>
              <a:t> </a:t>
            </a:r>
            <a:r>
              <a:rPr sz="2000" dirty="0">
                <a:latin typeface="+mj-lt"/>
                <a:cs typeface="Tw Cen MT"/>
              </a:rPr>
              <a:t>ex</a:t>
            </a:r>
            <a:r>
              <a:rPr sz="2000" spc="-20" dirty="0">
                <a:latin typeface="+mj-lt"/>
                <a:cs typeface="Tw Cen MT"/>
              </a:rPr>
              <a:t>i</a:t>
            </a:r>
            <a:r>
              <a:rPr sz="2000" spc="-35" dirty="0">
                <a:latin typeface="+mj-lt"/>
                <a:cs typeface="Tw Cen MT"/>
              </a:rPr>
              <a:t>s</a:t>
            </a:r>
            <a:r>
              <a:rPr sz="2000" spc="20" dirty="0">
                <a:latin typeface="+mj-lt"/>
                <a:cs typeface="Tw Cen MT"/>
              </a:rPr>
              <a:t>t</a:t>
            </a:r>
            <a:r>
              <a:rPr sz="2000" spc="-5" dirty="0">
                <a:latin typeface="+mj-lt"/>
                <a:cs typeface="Tw Cen MT"/>
              </a:rPr>
              <a:t>e</a:t>
            </a:r>
            <a:r>
              <a:rPr sz="2000" dirty="0">
                <a:latin typeface="+mj-lt"/>
                <a:cs typeface="Times New Roman"/>
              </a:rPr>
              <a:t> </a:t>
            </a:r>
            <a:r>
              <a:rPr sz="2000" spc="-100" dirty="0">
                <a:latin typeface="+mj-lt"/>
                <a:cs typeface="Times New Roman"/>
              </a:rPr>
              <a:t> </a:t>
            </a:r>
            <a:r>
              <a:rPr sz="2000" spc="5" dirty="0">
                <a:latin typeface="+mj-lt"/>
                <a:cs typeface="Tw Cen MT"/>
              </a:rPr>
              <a:t>c</a:t>
            </a:r>
            <a:r>
              <a:rPr sz="2000" spc="-45" dirty="0">
                <a:latin typeface="+mj-lt"/>
                <a:cs typeface="Tw Cen MT"/>
              </a:rPr>
              <a:t>u</a:t>
            </a:r>
            <a:r>
              <a:rPr sz="2000" spc="30" dirty="0">
                <a:latin typeface="+mj-lt"/>
                <a:cs typeface="Tw Cen MT"/>
              </a:rPr>
              <a:t>a</a:t>
            </a:r>
            <a:r>
              <a:rPr sz="2000" spc="-45" dirty="0">
                <a:latin typeface="+mj-lt"/>
                <a:cs typeface="Tw Cen MT"/>
              </a:rPr>
              <a:t>n</a:t>
            </a:r>
            <a:r>
              <a:rPr sz="2000" spc="30" dirty="0">
                <a:latin typeface="+mj-lt"/>
                <a:cs typeface="Tw Cen MT"/>
              </a:rPr>
              <a:t>d</a:t>
            </a:r>
            <a:r>
              <a:rPr sz="2000" spc="-5" dirty="0">
                <a:latin typeface="+mj-lt"/>
                <a:cs typeface="Tw Cen MT"/>
              </a:rPr>
              <a:t>o</a:t>
            </a:r>
            <a:r>
              <a:rPr sz="2000" dirty="0">
                <a:latin typeface="+mj-lt"/>
                <a:cs typeface="Times New Roman"/>
              </a:rPr>
              <a:t> </a:t>
            </a:r>
            <a:r>
              <a:rPr sz="2000" spc="-100" dirty="0">
                <a:latin typeface="+mj-lt"/>
                <a:cs typeface="Times New Roman"/>
              </a:rPr>
              <a:t> </a:t>
            </a:r>
            <a:r>
              <a:rPr sz="2000" dirty="0">
                <a:latin typeface="+mj-lt"/>
                <a:cs typeface="Tw Cen MT"/>
              </a:rPr>
              <a:t>el</a:t>
            </a:r>
            <a:r>
              <a:rPr sz="2000" dirty="0">
                <a:latin typeface="+mj-lt"/>
                <a:cs typeface="Times New Roman"/>
              </a:rPr>
              <a:t> </a:t>
            </a:r>
            <a:r>
              <a:rPr sz="2000" spc="-120" dirty="0">
                <a:latin typeface="+mj-lt"/>
                <a:cs typeface="Times New Roman"/>
              </a:rPr>
              <a:t> </a:t>
            </a:r>
            <a:r>
              <a:rPr sz="2000" spc="20" dirty="0">
                <a:latin typeface="+mj-lt"/>
                <a:cs typeface="Tw Cen MT"/>
              </a:rPr>
              <a:t>t</a:t>
            </a:r>
            <a:r>
              <a:rPr sz="2000" spc="-5" dirty="0">
                <a:latin typeface="+mj-lt"/>
                <a:cs typeface="Tw Cen MT"/>
              </a:rPr>
              <a:t>o</a:t>
            </a:r>
            <a:r>
              <a:rPr sz="2000" spc="-45" dirty="0">
                <a:latin typeface="+mj-lt"/>
                <a:cs typeface="Tw Cen MT"/>
              </a:rPr>
              <a:t>n</a:t>
            </a:r>
            <a:r>
              <a:rPr sz="2000" dirty="0">
                <a:latin typeface="+mj-lt"/>
                <a:cs typeface="Tw Cen MT"/>
              </a:rPr>
              <a:t>o,</a:t>
            </a:r>
            <a:r>
              <a:rPr sz="2000" dirty="0">
                <a:latin typeface="+mj-lt"/>
                <a:cs typeface="Times New Roman"/>
              </a:rPr>
              <a:t> </a:t>
            </a:r>
            <a:r>
              <a:rPr sz="2000" spc="-5" dirty="0" smtClean="0">
                <a:latin typeface="+mj-lt"/>
                <a:cs typeface="Tw Cen MT"/>
              </a:rPr>
              <a:t>o</a:t>
            </a:r>
            <a:r>
              <a:rPr sz="2000" dirty="0" smtClean="0">
                <a:latin typeface="+mj-lt"/>
                <a:cs typeface="Times New Roman"/>
              </a:rPr>
              <a:t> </a:t>
            </a:r>
            <a:r>
              <a:rPr sz="2000" spc="-100" dirty="0" smtClean="0">
                <a:latin typeface="+mj-lt"/>
                <a:cs typeface="Times New Roman"/>
              </a:rPr>
              <a:t> </a:t>
            </a:r>
            <a:r>
              <a:rPr sz="2000" spc="25" dirty="0">
                <a:latin typeface="+mj-lt"/>
                <a:cs typeface="Tw Cen MT"/>
              </a:rPr>
              <a:t>t</a:t>
            </a:r>
            <a:r>
              <a:rPr sz="2000" spc="-20" dirty="0">
                <a:latin typeface="+mj-lt"/>
                <a:cs typeface="Tw Cen MT"/>
              </a:rPr>
              <a:t>i</a:t>
            </a:r>
            <a:r>
              <a:rPr sz="2000" spc="-80" dirty="0">
                <a:latin typeface="+mj-lt"/>
                <a:cs typeface="Tw Cen MT"/>
              </a:rPr>
              <a:t>m</a:t>
            </a:r>
            <a:r>
              <a:rPr sz="2000" spc="30" dirty="0">
                <a:latin typeface="+mj-lt"/>
                <a:cs typeface="Tw Cen MT"/>
              </a:rPr>
              <a:t>b</a:t>
            </a:r>
            <a:r>
              <a:rPr sz="2000" spc="-35" dirty="0">
                <a:latin typeface="+mj-lt"/>
                <a:cs typeface="Tw Cen MT"/>
              </a:rPr>
              <a:t>r</a:t>
            </a:r>
            <a:r>
              <a:rPr sz="2000" spc="-5" dirty="0">
                <a:latin typeface="+mj-lt"/>
                <a:cs typeface="Tw Cen MT"/>
              </a:rPr>
              <a:t>e</a:t>
            </a:r>
            <a:r>
              <a:rPr sz="2000" dirty="0">
                <a:latin typeface="+mj-lt"/>
                <a:cs typeface="Times New Roman"/>
              </a:rPr>
              <a:t> </a:t>
            </a:r>
            <a:r>
              <a:rPr sz="2000" spc="-100" dirty="0">
                <a:latin typeface="+mj-lt"/>
                <a:cs typeface="Times New Roman"/>
              </a:rPr>
              <a:t> </a:t>
            </a:r>
            <a:r>
              <a:rPr sz="2000" spc="30" dirty="0">
                <a:latin typeface="+mj-lt"/>
                <a:cs typeface="Tw Cen MT"/>
              </a:rPr>
              <a:t>d</a:t>
            </a:r>
            <a:r>
              <a:rPr sz="2000" spc="-5" dirty="0">
                <a:latin typeface="+mj-lt"/>
                <a:cs typeface="Tw Cen MT"/>
              </a:rPr>
              <a:t>e</a:t>
            </a:r>
            <a:r>
              <a:rPr sz="2000" dirty="0">
                <a:latin typeface="+mj-lt"/>
                <a:cs typeface="Times New Roman"/>
              </a:rPr>
              <a:t> </a:t>
            </a:r>
            <a:r>
              <a:rPr sz="2000" spc="-100" dirty="0">
                <a:latin typeface="+mj-lt"/>
                <a:cs typeface="Times New Roman"/>
              </a:rPr>
              <a:t> </a:t>
            </a:r>
            <a:r>
              <a:rPr sz="2000" spc="-45" dirty="0">
                <a:latin typeface="+mj-lt"/>
                <a:cs typeface="Tw Cen MT"/>
              </a:rPr>
              <a:t>un</a:t>
            </a:r>
            <a:r>
              <a:rPr sz="2000" spc="-10" dirty="0">
                <a:latin typeface="+mj-lt"/>
                <a:cs typeface="Tw Cen MT"/>
              </a:rPr>
              <a:t>a</a:t>
            </a:r>
            <a:r>
              <a:rPr sz="2000" dirty="0">
                <a:latin typeface="+mj-lt"/>
                <a:cs typeface="Times New Roman"/>
              </a:rPr>
              <a:t> </a:t>
            </a:r>
            <a:r>
              <a:rPr sz="2000" spc="-55" dirty="0">
                <a:latin typeface="+mj-lt"/>
                <a:cs typeface="Times New Roman"/>
              </a:rPr>
              <a:t> </a:t>
            </a:r>
            <a:r>
              <a:rPr sz="2000" spc="30" dirty="0">
                <a:latin typeface="+mj-lt"/>
                <a:cs typeface="Tw Cen MT"/>
              </a:rPr>
              <a:t>p</a:t>
            </a:r>
            <a:r>
              <a:rPr sz="2000" dirty="0">
                <a:latin typeface="+mj-lt"/>
                <a:cs typeface="Tw Cen MT"/>
              </a:rPr>
              <a:t>e</a:t>
            </a:r>
            <a:r>
              <a:rPr sz="2000" spc="-35" dirty="0">
                <a:latin typeface="+mj-lt"/>
                <a:cs typeface="Tw Cen MT"/>
              </a:rPr>
              <a:t>rs</a:t>
            </a:r>
            <a:r>
              <a:rPr sz="2000" spc="-5" dirty="0">
                <a:latin typeface="+mj-lt"/>
                <a:cs typeface="Tw Cen MT"/>
              </a:rPr>
              <a:t>o</a:t>
            </a:r>
            <a:r>
              <a:rPr sz="2000" spc="-45" dirty="0">
                <a:latin typeface="+mj-lt"/>
                <a:cs typeface="Tw Cen MT"/>
              </a:rPr>
              <a:t>n</a:t>
            </a:r>
            <a:r>
              <a:rPr sz="2000" spc="-10" dirty="0">
                <a:latin typeface="+mj-lt"/>
                <a:cs typeface="Tw Cen MT"/>
              </a:rPr>
              <a:t>a</a:t>
            </a:r>
            <a:r>
              <a:rPr sz="2000" dirty="0">
                <a:latin typeface="+mj-lt"/>
                <a:cs typeface="Times New Roman"/>
              </a:rPr>
              <a:t> </a:t>
            </a:r>
            <a:r>
              <a:rPr sz="2000" spc="-55" dirty="0">
                <a:latin typeface="+mj-lt"/>
                <a:cs typeface="Times New Roman"/>
              </a:rPr>
              <a:t> </a:t>
            </a:r>
            <a:r>
              <a:rPr sz="2000" spc="30" dirty="0">
                <a:latin typeface="+mj-lt"/>
                <a:cs typeface="Tw Cen MT"/>
              </a:rPr>
              <a:t>d</a:t>
            </a:r>
            <a:r>
              <a:rPr sz="2000" spc="-20" dirty="0">
                <a:latin typeface="+mj-lt"/>
                <a:cs typeface="Tw Cen MT"/>
              </a:rPr>
              <a:t>i</a:t>
            </a:r>
            <a:r>
              <a:rPr sz="2000" spc="-35" dirty="0">
                <a:latin typeface="+mj-lt"/>
                <a:cs typeface="Tw Cen MT"/>
              </a:rPr>
              <a:t>f</a:t>
            </a:r>
            <a:r>
              <a:rPr sz="2000" spc="-20" dirty="0">
                <a:latin typeface="+mj-lt"/>
                <a:cs typeface="Tw Cen MT"/>
              </a:rPr>
              <a:t>i</a:t>
            </a:r>
            <a:r>
              <a:rPr sz="2000" dirty="0">
                <a:latin typeface="+mj-lt"/>
                <a:cs typeface="Tw Cen MT"/>
              </a:rPr>
              <a:t>e</a:t>
            </a:r>
            <a:r>
              <a:rPr sz="2000" spc="-35" dirty="0">
                <a:latin typeface="+mj-lt"/>
                <a:cs typeface="Tw Cen MT"/>
              </a:rPr>
              <a:t>r</a:t>
            </a:r>
            <a:r>
              <a:rPr sz="2000" spc="-5" dirty="0">
                <a:latin typeface="+mj-lt"/>
                <a:cs typeface="Tw Cen MT"/>
              </a:rPr>
              <a:t>e</a:t>
            </a:r>
            <a:r>
              <a:rPr sz="2000" dirty="0">
                <a:latin typeface="+mj-lt"/>
                <a:cs typeface="Times New Roman"/>
              </a:rPr>
              <a:t> </a:t>
            </a:r>
            <a:r>
              <a:rPr sz="2000" spc="-100" dirty="0">
                <a:latin typeface="+mj-lt"/>
                <a:cs typeface="Times New Roman"/>
              </a:rPr>
              <a:t> </a:t>
            </a:r>
            <a:r>
              <a:rPr sz="2000" spc="30" dirty="0">
                <a:latin typeface="+mj-lt"/>
                <a:cs typeface="Tw Cen MT"/>
              </a:rPr>
              <a:t>d</a:t>
            </a:r>
            <a:r>
              <a:rPr sz="2000" spc="-5" dirty="0">
                <a:latin typeface="+mj-lt"/>
                <a:cs typeface="Tw Cen MT"/>
              </a:rPr>
              <a:t>e</a:t>
            </a:r>
            <a:r>
              <a:rPr sz="2000" dirty="0">
                <a:latin typeface="+mj-lt"/>
                <a:cs typeface="Times New Roman"/>
              </a:rPr>
              <a:t> </a:t>
            </a:r>
            <a:r>
              <a:rPr sz="2000" spc="-100" dirty="0">
                <a:latin typeface="+mj-lt"/>
                <a:cs typeface="Times New Roman"/>
              </a:rPr>
              <a:t> </a:t>
            </a:r>
            <a:r>
              <a:rPr sz="2000" spc="-20" dirty="0" smtClean="0">
                <a:latin typeface="+mj-lt"/>
                <a:cs typeface="Tw Cen MT"/>
              </a:rPr>
              <a:t>lo</a:t>
            </a:r>
            <a:r>
              <a:rPr lang="es-MX" sz="2000" spc="-20" dirty="0" smtClean="0">
                <a:latin typeface="+mj-lt"/>
                <a:cs typeface="Tw Cen MT"/>
              </a:rPr>
              <a:t> esperado por su genero , edad , cultura o localización geográfica. </a:t>
            </a:r>
            <a:endParaRPr sz="2000" dirty="0">
              <a:latin typeface="+mj-lt"/>
              <a:cs typeface="Tw Cen MT"/>
            </a:endParaRPr>
          </a:p>
        </p:txBody>
      </p:sp>
      <p:sp>
        <p:nvSpPr>
          <p:cNvPr id="7" name="object 39"/>
          <p:cNvSpPr txBox="1"/>
          <p:nvPr/>
        </p:nvSpPr>
        <p:spPr>
          <a:xfrm>
            <a:off x="2774950" y="5254622"/>
            <a:ext cx="411888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00" dirty="0" smtClean="0">
                <a:latin typeface="Tw Cen MT"/>
                <a:cs typeface="Tw Cen MT"/>
              </a:rPr>
              <a:t>.</a:t>
            </a:r>
            <a:endParaRPr sz="1000" dirty="0">
              <a:latin typeface="Tw Cen MT"/>
              <a:cs typeface="Tw Cen MT"/>
            </a:endParaRPr>
          </a:p>
        </p:txBody>
      </p:sp>
      <p:sp>
        <p:nvSpPr>
          <p:cNvPr id="9" name="object 41"/>
          <p:cNvSpPr txBox="1"/>
          <p:nvPr/>
        </p:nvSpPr>
        <p:spPr>
          <a:xfrm>
            <a:off x="3296993" y="1648497"/>
            <a:ext cx="4559120" cy="320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lnSpc>
                <a:spcPts val="25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600" spc="-150" dirty="0" smtClean="0">
                <a:solidFill>
                  <a:schemeClr val="bg1"/>
                </a:solidFill>
                <a:latin typeface="Tw Cen MT Condensed"/>
                <a:cs typeface="Tw Cen MT Condensed"/>
              </a:rPr>
              <a:t>V</a:t>
            </a:r>
            <a:r>
              <a:rPr sz="2600" spc="5" dirty="0" smtClean="0">
                <a:solidFill>
                  <a:schemeClr val="bg1"/>
                </a:solidFill>
                <a:latin typeface="Tw Cen MT Condensed"/>
                <a:cs typeface="Tw Cen MT Condensed"/>
              </a:rPr>
              <a:t>O</a:t>
            </a:r>
            <a:r>
              <a:rPr sz="2600" dirty="0" smtClean="0">
                <a:solidFill>
                  <a:schemeClr val="bg1"/>
                </a:solidFill>
                <a:latin typeface="Tw Cen MT Condensed"/>
                <a:cs typeface="Tw Cen MT Condensed"/>
              </a:rPr>
              <a:t>Z</a:t>
            </a:r>
            <a:r>
              <a:rPr sz="2600" spc="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chemeClr val="bg1"/>
                </a:solidFill>
                <a:latin typeface="Tw Cen MT Condensed"/>
                <a:cs typeface="Tw Cen MT Condensed"/>
              </a:rPr>
              <a:t>D</a:t>
            </a:r>
            <a:r>
              <a:rPr sz="2600" spc="-5" dirty="0">
                <a:solidFill>
                  <a:schemeClr val="bg1"/>
                </a:solidFill>
                <a:latin typeface="Tw Cen MT Condensed"/>
                <a:cs typeface="Tw Cen MT Condensed"/>
              </a:rPr>
              <a:t>I</a:t>
            </a:r>
            <a:r>
              <a:rPr sz="2600" spc="-40" dirty="0">
                <a:solidFill>
                  <a:schemeClr val="bg1"/>
                </a:solidFill>
                <a:latin typeface="Tw Cen MT Condensed"/>
                <a:cs typeface="Tw Cen MT Condensed"/>
              </a:rPr>
              <a:t>SF</a:t>
            </a:r>
            <a:r>
              <a:rPr sz="2600" spc="5" dirty="0">
                <a:solidFill>
                  <a:schemeClr val="bg1"/>
                </a:solidFill>
                <a:latin typeface="Tw Cen MT Condensed"/>
                <a:cs typeface="Tw Cen MT Condensed"/>
              </a:rPr>
              <a:t>Ó</a:t>
            </a:r>
            <a:r>
              <a:rPr sz="2600" dirty="0">
                <a:solidFill>
                  <a:schemeClr val="bg1"/>
                </a:solidFill>
                <a:latin typeface="Tw Cen MT Condensed"/>
                <a:cs typeface="Tw Cen MT Condensed"/>
              </a:rPr>
              <a:t>N</a:t>
            </a:r>
            <a:r>
              <a:rPr sz="2600" spc="-5" dirty="0">
                <a:solidFill>
                  <a:schemeClr val="bg1"/>
                </a:solidFill>
                <a:latin typeface="Tw Cen MT Condensed"/>
                <a:cs typeface="Tw Cen MT Condensed"/>
              </a:rPr>
              <a:t>I</a:t>
            </a:r>
            <a:r>
              <a:rPr sz="2600" spc="-50" dirty="0">
                <a:solidFill>
                  <a:schemeClr val="bg1"/>
                </a:solidFill>
                <a:latin typeface="Tw Cen MT Condensed"/>
                <a:cs typeface="Tw Cen MT Condensed"/>
              </a:rPr>
              <a:t>C</a:t>
            </a:r>
            <a:r>
              <a:rPr sz="2600" spc="-15" dirty="0">
                <a:solidFill>
                  <a:schemeClr val="bg1"/>
                </a:solidFill>
                <a:latin typeface="Tw Cen MT Condensed"/>
                <a:cs typeface="Tw Cen MT Condensed"/>
              </a:rPr>
              <a:t>A</a:t>
            </a:r>
            <a:r>
              <a:rPr sz="26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schemeClr val="bg1"/>
                </a:solidFill>
                <a:latin typeface="Tw Cen MT Condensed"/>
                <a:cs typeface="Tw Cen MT Condensed"/>
              </a:rPr>
              <a:t>V</a:t>
            </a:r>
            <a:r>
              <a:rPr sz="2600" spc="-5" dirty="0">
                <a:solidFill>
                  <a:schemeClr val="bg1"/>
                </a:solidFill>
                <a:latin typeface="Tw Cen MT Condensed"/>
                <a:cs typeface="Tw Cen MT Condensed"/>
              </a:rPr>
              <a:t>/</a:t>
            </a:r>
            <a:r>
              <a:rPr sz="2600" dirty="0">
                <a:solidFill>
                  <a:schemeClr val="bg1"/>
                </a:solidFill>
                <a:latin typeface="Tw Cen MT Condensed"/>
                <a:cs typeface="Tw Cen MT Condensed"/>
              </a:rPr>
              <a:t>S</a:t>
            </a:r>
            <a:r>
              <a:rPr sz="2600" spc="10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600" spc="-45" dirty="0" smtClean="0">
                <a:solidFill>
                  <a:schemeClr val="bg1"/>
                </a:solidFill>
                <a:latin typeface="Tw Cen MT Condensed"/>
                <a:cs typeface="Tw Cen MT Condensed"/>
              </a:rPr>
              <a:t>E</a:t>
            </a:r>
            <a:r>
              <a:rPr sz="2600" spc="5" dirty="0" smtClean="0">
                <a:solidFill>
                  <a:schemeClr val="bg1"/>
                </a:solidFill>
                <a:latin typeface="Tw Cen MT Condensed"/>
                <a:cs typeface="Tw Cen MT Condensed"/>
              </a:rPr>
              <a:t>Q</a:t>
            </a:r>
            <a:r>
              <a:rPr sz="2600" dirty="0" smtClean="0">
                <a:solidFill>
                  <a:schemeClr val="bg1"/>
                </a:solidFill>
                <a:latin typeface="Tw Cen MT Condensed"/>
                <a:cs typeface="Tw Cen MT Condensed"/>
              </a:rPr>
              <a:t>U</a:t>
            </a:r>
            <a:r>
              <a:rPr sz="2600" spc="5" dirty="0" smtClean="0">
                <a:solidFill>
                  <a:schemeClr val="bg1"/>
                </a:solidFill>
                <a:latin typeface="Tw Cen MT Condensed"/>
                <a:cs typeface="Tw Cen MT Condensed"/>
              </a:rPr>
              <a:t>I</a:t>
            </a:r>
            <a:r>
              <a:rPr sz="2600" spc="-45" dirty="0" smtClean="0">
                <a:solidFill>
                  <a:schemeClr val="bg1"/>
                </a:solidFill>
                <a:latin typeface="Tw Cen MT Condensed"/>
                <a:cs typeface="Tw Cen MT Condensed"/>
              </a:rPr>
              <a:t>L</a:t>
            </a:r>
            <a:r>
              <a:rPr sz="2600" spc="5" dirty="0" smtClean="0">
                <a:solidFill>
                  <a:schemeClr val="bg1"/>
                </a:solidFill>
                <a:latin typeface="Tw Cen MT Condensed"/>
                <a:cs typeface="Tw Cen MT Condensed"/>
              </a:rPr>
              <a:t>I</a:t>
            </a:r>
            <a:r>
              <a:rPr sz="2600" spc="-50" dirty="0" smtClean="0">
                <a:solidFill>
                  <a:schemeClr val="bg1"/>
                </a:solidFill>
                <a:latin typeface="Tw Cen MT Condensed"/>
                <a:cs typeface="Tw Cen MT Condensed"/>
              </a:rPr>
              <a:t>BR</a:t>
            </a:r>
            <a:r>
              <a:rPr sz="2600" spc="100" dirty="0" smtClean="0">
                <a:solidFill>
                  <a:schemeClr val="bg1"/>
                </a:solidFill>
                <a:latin typeface="Tw Cen MT Condensed"/>
                <a:cs typeface="Tw Cen MT Condensed"/>
              </a:rPr>
              <a:t>I</a:t>
            </a:r>
            <a:r>
              <a:rPr sz="2600" spc="105" dirty="0" smtClean="0">
                <a:solidFill>
                  <a:schemeClr val="bg1"/>
                </a:solidFill>
                <a:latin typeface="Tw Cen MT Condensed"/>
                <a:cs typeface="Tw Cen MT Condensed"/>
              </a:rPr>
              <a:t>O</a:t>
            </a:r>
            <a:r>
              <a:rPr sz="2600" dirty="0" smtClean="0">
                <a:solidFill>
                  <a:schemeClr val="bg1"/>
                </a:solidFill>
                <a:latin typeface="Tw Cen MT Condensed"/>
                <a:cs typeface="Tw Cen MT Condensed"/>
              </a:rPr>
              <a:t>?</a:t>
            </a:r>
            <a:r>
              <a:rPr lang="es-MX" sz="2600" dirty="0" smtClean="0">
                <a:solidFill>
                  <a:schemeClr val="bg1"/>
                </a:solidFill>
                <a:latin typeface="Tw Cen MT Condensed"/>
                <a:cs typeface="Tw Cen MT Condensed"/>
              </a:rPr>
              <a:t>  </a:t>
            </a:r>
            <a:endParaRPr sz="2600" dirty="0">
              <a:solidFill>
                <a:schemeClr val="bg1"/>
              </a:solidFill>
              <a:latin typeface="Tw Cen MT Condensed"/>
              <a:cs typeface="Tw Cen MT Condensed"/>
            </a:endParaRPr>
          </a:p>
        </p:txBody>
      </p:sp>
      <p:sp>
        <p:nvSpPr>
          <p:cNvPr id="10" name="object 42"/>
          <p:cNvSpPr>
            <a:spLocks/>
          </p:cNvSpPr>
          <p:nvPr/>
        </p:nvSpPr>
        <p:spPr bwMode="auto">
          <a:xfrm>
            <a:off x="2197099" y="592428"/>
            <a:ext cx="8002969" cy="5808372"/>
          </a:xfrm>
          <a:custGeom>
            <a:avLst/>
            <a:gdLst>
              <a:gd name="T0" fmla="*/ 0 w 5994400"/>
              <a:gd name="T1" fmla="*/ 3378200 h 3378200"/>
              <a:gd name="T2" fmla="*/ 5994400 w 5994400"/>
              <a:gd name="T3" fmla="*/ 3378200 h 3378200"/>
              <a:gd name="T4" fmla="*/ 5994400 w 5994400"/>
              <a:gd name="T5" fmla="*/ 0 h 3378200"/>
              <a:gd name="T6" fmla="*/ 0 w 5994400"/>
              <a:gd name="T7" fmla="*/ 0 h 3378200"/>
              <a:gd name="T8" fmla="*/ 0 w 5994400"/>
              <a:gd name="T9" fmla="*/ 3378200 h 3378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94400" h="3378200">
                <a:moveTo>
                  <a:pt x="0" y="3378200"/>
                </a:moveTo>
                <a:lnTo>
                  <a:pt x="5994400" y="3378200"/>
                </a:lnTo>
                <a:lnTo>
                  <a:pt x="5994400" y="0"/>
                </a:lnTo>
                <a:lnTo>
                  <a:pt x="0" y="0"/>
                </a:lnTo>
                <a:lnTo>
                  <a:pt x="0" y="337820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0207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3283" y="20925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Clasificación según exigencia Vocal </a:t>
            </a:r>
            <a:br>
              <a:rPr lang="es-MX" dirty="0" smtClean="0"/>
            </a:br>
            <a:r>
              <a:rPr lang="es-MX" dirty="0"/>
              <a:t> </a:t>
            </a:r>
            <a:r>
              <a:rPr lang="es-MX" sz="4000" dirty="0"/>
              <a:t>V</a:t>
            </a:r>
            <a:r>
              <a:rPr lang="es-MX" sz="4000" dirty="0" smtClean="0"/>
              <a:t>ilkman 2000</a:t>
            </a:r>
            <a:endParaRPr lang="es-CL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6443" y="1631852"/>
            <a:ext cx="10233800" cy="521911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Resistencia al sobreesfuerzo moderada pero si no protegemos y  entrenamos de forma adecuada .</a:t>
            </a:r>
            <a:endParaRPr lang="es-MX" dirty="0"/>
          </a:p>
          <a:p>
            <a:r>
              <a:rPr lang="es-MX" dirty="0" smtClean="0"/>
              <a:t>seguimos de forma correcta y frecuente los pasos de la pauta de higene de la voz para profesionales además de eliminar hábitos de uso y mal uso vocal , alimentación y actidad  física se sugiere la practica de </a:t>
            </a:r>
            <a:r>
              <a:rPr lang="es-MX" i="1" dirty="0" smtClean="0"/>
              <a:t>bhati-yoga</a:t>
            </a:r>
            <a:r>
              <a:rPr lang="es-MX" dirty="0" smtClean="0"/>
              <a:t> y / técnicas de relajación . </a:t>
            </a:r>
          </a:p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object 3"/>
          <p:cNvSpPr>
            <a:spLocks/>
          </p:cNvSpPr>
          <p:nvPr/>
        </p:nvSpPr>
        <p:spPr bwMode="auto">
          <a:xfrm>
            <a:off x="2886391" y="1759487"/>
            <a:ext cx="0" cy="452438"/>
          </a:xfrm>
          <a:custGeom>
            <a:avLst/>
            <a:gdLst>
              <a:gd name="T0" fmla="*/ 452433 h 452119"/>
              <a:gd name="T1" fmla="*/ 0 h 45211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52119">
                <a:moveTo>
                  <a:pt x="0" y="45211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CL"/>
          </a:p>
        </p:txBody>
      </p:sp>
      <p:sp>
        <p:nvSpPr>
          <p:cNvPr id="5" name="object 4"/>
          <p:cNvSpPr txBox="1"/>
          <p:nvPr/>
        </p:nvSpPr>
        <p:spPr>
          <a:xfrm rot="21373443">
            <a:off x="3671339" y="4779625"/>
            <a:ext cx="3581584" cy="93615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pPr marL="574040" eaLnBrk="1" fontAlgn="auto" hangingPunct="1">
              <a:lnSpc>
                <a:spcPts val="280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500" spc="85" dirty="0">
                <a:latin typeface="Tw Cen MT Condensed"/>
                <a:cs typeface="Tw Cen MT Condensed"/>
              </a:rPr>
              <a:t>C</a:t>
            </a:r>
            <a:r>
              <a:rPr sz="2500" spc="90" dirty="0">
                <a:latin typeface="Tw Cen MT Condensed"/>
                <a:cs typeface="Tw Cen MT Condensed"/>
              </a:rPr>
              <a:t>L</a:t>
            </a:r>
            <a:r>
              <a:rPr sz="2500" spc="40" dirty="0">
                <a:latin typeface="Tw Cen MT Condensed"/>
                <a:cs typeface="Tw Cen MT Condensed"/>
              </a:rPr>
              <a:t>A</a:t>
            </a:r>
            <a:r>
              <a:rPr sz="2500" spc="90" dirty="0">
                <a:latin typeface="Tw Cen MT Condensed"/>
                <a:cs typeface="Tw Cen MT Condensed"/>
              </a:rPr>
              <a:t>S</a:t>
            </a:r>
            <a:r>
              <a:rPr sz="2500" spc="125" dirty="0">
                <a:latin typeface="Tw Cen MT Condensed"/>
                <a:cs typeface="Tw Cen MT Condensed"/>
              </a:rPr>
              <a:t>I</a:t>
            </a:r>
            <a:r>
              <a:rPr sz="2500" spc="-10" dirty="0">
                <a:latin typeface="Tw Cen MT Condensed"/>
                <a:cs typeface="Tw Cen MT Condensed"/>
              </a:rPr>
              <a:t>F</a:t>
            </a:r>
            <a:r>
              <a:rPr sz="2500" spc="125" dirty="0">
                <a:latin typeface="Tw Cen MT Condensed"/>
                <a:cs typeface="Tw Cen MT Condensed"/>
              </a:rPr>
              <a:t>I</a:t>
            </a:r>
            <a:r>
              <a:rPr sz="2500" spc="-15" dirty="0">
                <a:latin typeface="Tw Cen MT Condensed"/>
                <a:cs typeface="Tw Cen MT Condensed"/>
              </a:rPr>
              <a:t>C</a:t>
            </a:r>
            <a:r>
              <a:rPr sz="2500" spc="-60" dirty="0">
                <a:latin typeface="Tw Cen MT Condensed"/>
                <a:cs typeface="Tw Cen MT Condensed"/>
              </a:rPr>
              <a:t>A</a:t>
            </a:r>
            <a:r>
              <a:rPr sz="2500" spc="85" dirty="0">
                <a:latin typeface="Tw Cen MT Condensed"/>
                <a:cs typeface="Tw Cen MT Condensed"/>
              </a:rPr>
              <a:t>C</a:t>
            </a:r>
            <a:r>
              <a:rPr sz="2500" spc="25" dirty="0">
                <a:latin typeface="Tw Cen MT Condensed"/>
                <a:cs typeface="Tw Cen MT Condensed"/>
              </a:rPr>
              <a:t>I</a:t>
            </a:r>
            <a:r>
              <a:rPr sz="2500" spc="-45" dirty="0">
                <a:latin typeface="Tw Cen MT Condensed"/>
                <a:cs typeface="Tw Cen MT Condensed"/>
              </a:rPr>
              <a:t>Ó</a:t>
            </a:r>
            <a:r>
              <a:rPr sz="2500" spc="-15" dirty="0">
                <a:latin typeface="Tw Cen MT Condensed"/>
                <a:cs typeface="Tw Cen MT Condensed"/>
              </a:rPr>
              <a:t>N</a:t>
            </a:r>
            <a:r>
              <a:rPr sz="2500" spc="-170" dirty="0">
                <a:latin typeface="Times New Roman"/>
                <a:cs typeface="Times New Roman"/>
              </a:rPr>
              <a:t> </a:t>
            </a:r>
            <a:r>
              <a:rPr sz="2500" spc="90" dirty="0">
                <a:latin typeface="Tw Cen MT Condensed"/>
                <a:cs typeface="Tw Cen MT Condensed"/>
              </a:rPr>
              <a:t>SE</a:t>
            </a:r>
            <a:r>
              <a:rPr sz="2500" spc="40" dirty="0">
                <a:latin typeface="Tw Cen MT Condensed"/>
                <a:cs typeface="Tw Cen MT Condensed"/>
              </a:rPr>
              <a:t>G</a:t>
            </a:r>
            <a:r>
              <a:rPr sz="2500" spc="-60" dirty="0">
                <a:latin typeface="Tw Cen MT Condensed"/>
                <a:cs typeface="Tw Cen MT Condensed"/>
              </a:rPr>
              <a:t>Ú</a:t>
            </a:r>
            <a:r>
              <a:rPr sz="2500" spc="-15" dirty="0">
                <a:latin typeface="Tw Cen MT Condensed"/>
                <a:cs typeface="Tw Cen MT Condensed"/>
              </a:rPr>
              <a:t>N</a:t>
            </a:r>
            <a:r>
              <a:rPr sz="2500" spc="-170" dirty="0">
                <a:latin typeface="Times New Roman"/>
                <a:cs typeface="Times New Roman"/>
              </a:rPr>
              <a:t> </a:t>
            </a:r>
            <a:r>
              <a:rPr sz="2500" spc="90" dirty="0">
                <a:latin typeface="Tw Cen MT Condensed"/>
                <a:cs typeface="Tw Cen MT Condensed"/>
              </a:rPr>
              <a:t>E</a:t>
            </a:r>
            <a:r>
              <a:rPr sz="2500" spc="85" dirty="0">
                <a:latin typeface="Tw Cen MT Condensed"/>
                <a:cs typeface="Tw Cen MT Condensed"/>
              </a:rPr>
              <a:t>X</a:t>
            </a:r>
            <a:r>
              <a:rPr sz="2500" spc="25" dirty="0">
                <a:latin typeface="Tw Cen MT Condensed"/>
                <a:cs typeface="Tw Cen MT Condensed"/>
              </a:rPr>
              <a:t>I</a:t>
            </a:r>
            <a:r>
              <a:rPr sz="2500" spc="40" dirty="0">
                <a:latin typeface="Tw Cen MT Condensed"/>
                <a:cs typeface="Tw Cen MT Condensed"/>
              </a:rPr>
              <a:t>G</a:t>
            </a:r>
            <a:r>
              <a:rPr sz="2500" spc="-10" dirty="0">
                <a:latin typeface="Tw Cen MT Condensed"/>
                <a:cs typeface="Tw Cen MT Condensed"/>
              </a:rPr>
              <a:t>E</a:t>
            </a:r>
            <a:r>
              <a:rPr sz="2500" spc="40" dirty="0">
                <a:latin typeface="Tw Cen MT Condensed"/>
                <a:cs typeface="Tw Cen MT Condensed"/>
              </a:rPr>
              <a:t>N</a:t>
            </a:r>
            <a:r>
              <a:rPr sz="2500" spc="-15" dirty="0">
                <a:latin typeface="Tw Cen MT Condensed"/>
                <a:cs typeface="Tw Cen MT Condensed"/>
              </a:rPr>
              <a:t>C</a:t>
            </a:r>
            <a:r>
              <a:rPr sz="2500" spc="25" dirty="0">
                <a:latin typeface="Tw Cen MT Condensed"/>
                <a:cs typeface="Tw Cen MT Condensed"/>
              </a:rPr>
              <a:t>I</a:t>
            </a:r>
            <a:r>
              <a:rPr sz="2500" spc="-15" dirty="0">
                <a:latin typeface="Tw Cen MT Condensed"/>
                <a:cs typeface="Tw Cen MT Condensed"/>
              </a:rPr>
              <a:t>A</a:t>
            </a:r>
            <a:r>
              <a:rPr sz="2500" spc="-17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w Cen MT Condensed"/>
                <a:cs typeface="Tw Cen MT Condensed"/>
              </a:rPr>
              <a:t>V</a:t>
            </a:r>
            <a:r>
              <a:rPr sz="2500" spc="55" dirty="0">
                <a:latin typeface="Tw Cen MT Condensed"/>
                <a:cs typeface="Tw Cen MT Condensed"/>
              </a:rPr>
              <a:t>O</a:t>
            </a:r>
            <a:r>
              <a:rPr sz="2500" spc="85" dirty="0">
                <a:latin typeface="Tw Cen MT Condensed"/>
                <a:cs typeface="Tw Cen MT Condensed"/>
              </a:rPr>
              <a:t>C</a:t>
            </a:r>
            <a:r>
              <a:rPr sz="2500" spc="55" dirty="0">
                <a:latin typeface="Tw Cen MT Condensed"/>
                <a:cs typeface="Tw Cen MT Condensed"/>
              </a:rPr>
              <a:t>A</a:t>
            </a:r>
            <a:r>
              <a:rPr sz="2500" dirty="0">
                <a:latin typeface="Tw Cen MT Condensed"/>
                <a:cs typeface="Tw Cen MT Condensed"/>
              </a:rPr>
              <a:t>L</a:t>
            </a:r>
          </a:p>
          <a:p>
            <a:pPr marL="574040"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600" spc="114" dirty="0">
                <a:latin typeface="Tw Cen MT Condensed"/>
                <a:cs typeface="Tw Cen MT Condensed"/>
              </a:rPr>
              <a:t>V</a:t>
            </a:r>
            <a:r>
              <a:rPr sz="1600" spc="130" dirty="0">
                <a:latin typeface="Tw Cen MT Condensed"/>
                <a:cs typeface="Tw Cen MT Condensed"/>
              </a:rPr>
              <a:t>I</a:t>
            </a:r>
            <a:r>
              <a:rPr sz="1600" spc="80" dirty="0">
                <a:latin typeface="Tw Cen MT Condensed"/>
                <a:cs typeface="Tw Cen MT Condensed"/>
              </a:rPr>
              <a:t>L</a:t>
            </a:r>
            <a:r>
              <a:rPr sz="1600" spc="120" dirty="0">
                <a:latin typeface="Tw Cen MT Condensed"/>
                <a:cs typeface="Tw Cen MT Condensed"/>
              </a:rPr>
              <a:t>K</a:t>
            </a:r>
            <a:r>
              <a:rPr sz="1600" spc="-30" dirty="0">
                <a:latin typeface="Tw Cen MT Condensed"/>
                <a:cs typeface="Tw Cen MT Condensed"/>
              </a:rPr>
              <a:t>M</a:t>
            </a:r>
            <a:r>
              <a:rPr sz="1600" spc="20" dirty="0">
                <a:latin typeface="Tw Cen MT Condensed"/>
                <a:cs typeface="Tw Cen MT Condensed"/>
              </a:rPr>
              <a:t>A</a:t>
            </a:r>
            <a:r>
              <a:rPr sz="1600" spc="-10" dirty="0">
                <a:latin typeface="Tw Cen MT Condensed"/>
                <a:cs typeface="Tw Cen MT Condensed"/>
              </a:rPr>
              <a:t>N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114" dirty="0">
                <a:latin typeface="Tw Cen MT Condensed"/>
                <a:cs typeface="Tw Cen MT Condensed"/>
              </a:rPr>
              <a:t>2</a:t>
            </a:r>
            <a:r>
              <a:rPr sz="1600" spc="15" dirty="0">
                <a:latin typeface="Tw Cen MT Condensed"/>
                <a:cs typeface="Tw Cen MT Condensed"/>
              </a:rPr>
              <a:t>0</a:t>
            </a:r>
            <a:r>
              <a:rPr sz="1600" spc="10" dirty="0">
                <a:latin typeface="Tw Cen MT Condensed"/>
                <a:cs typeface="Tw Cen MT Condensed"/>
              </a:rPr>
              <a:t>0</a:t>
            </a:r>
            <a:r>
              <a:rPr sz="1600" dirty="0">
                <a:latin typeface="Tw Cen MT Condensed"/>
                <a:cs typeface="Tw Cen MT Condensed"/>
              </a:rPr>
              <a:t>0</a:t>
            </a:r>
          </a:p>
        </p:txBody>
      </p:sp>
      <p:sp>
        <p:nvSpPr>
          <p:cNvPr id="6" name="object 5"/>
          <p:cNvSpPr>
            <a:spLocks noChangeArrowheads="1"/>
          </p:cNvSpPr>
          <p:nvPr/>
        </p:nvSpPr>
        <p:spPr bwMode="auto">
          <a:xfrm>
            <a:off x="2886391" y="1631853"/>
            <a:ext cx="5976117" cy="420084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21329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2" y="492369"/>
            <a:ext cx="9144000" cy="596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1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677" y="365125"/>
            <a:ext cx="11213123" cy="1325563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    </a:t>
            </a:r>
            <a:r>
              <a:rPr lang="es-MX" dirty="0"/>
              <a:t/>
            </a:r>
            <a:br>
              <a:rPr lang="es-MX" dirty="0"/>
            </a:br>
            <a:r>
              <a:rPr lang="es-MX" sz="4400" dirty="0" smtClean="0"/>
              <a:t>Patologías por alta exigencia Vocal y/o stress.</a:t>
            </a:r>
            <a:r>
              <a:rPr lang="es-MX" dirty="0" smtClean="0"/>
              <a:t/>
            </a:r>
            <a:br>
              <a:rPr lang="es-MX" dirty="0" smtClean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pPr marL="571500" indent="-571500">
              <a:buFont typeface="+mj-lt"/>
              <a:buAutoNum type="romanUcPeriod"/>
            </a:pPr>
            <a:r>
              <a:rPr lang="es-MX" dirty="0" smtClean="0"/>
              <a:t>Disfonía Psicógena </a:t>
            </a:r>
          </a:p>
          <a:p>
            <a:pPr marL="571500" indent="-571500">
              <a:buFont typeface="+mj-lt"/>
              <a:buAutoNum type="romanUcPeriod"/>
            </a:pPr>
            <a:r>
              <a:rPr lang="es-MX" dirty="0" smtClean="0"/>
              <a:t>Disfonía Músculo Tensional (DM )</a:t>
            </a:r>
          </a:p>
          <a:p>
            <a:pPr marL="571500" indent="-571500">
              <a:buFont typeface="+mj-lt"/>
              <a:buAutoNum type="romanUcPeriod"/>
            </a:pPr>
            <a:r>
              <a:rPr lang="es-MX" dirty="0" smtClean="0"/>
              <a:t>Alteraciones Músculoesqueletales 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02" y="1690688"/>
            <a:ext cx="2771336" cy="208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1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963" y="365125"/>
            <a:ext cx="10945837" cy="1325563"/>
          </a:xfrm>
        </p:spPr>
        <p:txBody>
          <a:bodyPr/>
          <a:lstStyle/>
          <a:p>
            <a:r>
              <a:rPr lang="es-MX" sz="4800" dirty="0" smtClean="0"/>
              <a:t>Conductas de Uso y Abuso Vocal. </a:t>
            </a:r>
            <a:endParaRPr lang="es-CL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491174"/>
            <a:ext cx="9108831" cy="4038675"/>
          </a:xfrm>
        </p:spPr>
        <p:txBody>
          <a:bodyPr>
            <a:normAutofit fontScale="25000" lnSpcReduction="20000"/>
          </a:bodyPr>
          <a:lstStyle/>
          <a:p>
            <a:endParaRPr lang="es-MX" dirty="0" smtClean="0"/>
          </a:p>
          <a:p>
            <a:pPr marL="514350" indent="-514350">
              <a:buFont typeface="+mj-lt"/>
              <a:buAutoNum type="arabicPeriod"/>
            </a:pPr>
            <a:r>
              <a:rPr lang="es-MX" sz="11200" i="1" dirty="0" smtClean="0"/>
              <a:t>Factores desencadenantes que influyen en el rendimiento del estado vocal y su salud : 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11200" dirty="0" smtClean="0"/>
              <a:t>Stress  , fatiga 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11200" dirty="0" smtClean="0"/>
              <a:t>Acidez , tabaco , alcohol reflujo  = afecta mucosa del pliegue vocal 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11200" dirty="0" smtClean="0"/>
              <a:t>Alimentos irritantes , picantes , condimentados 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11200" dirty="0" smtClean="0"/>
              <a:t>Poca hidratación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11200" dirty="0" smtClean="0"/>
              <a:t> Sustancias nocivas 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11200" dirty="0" smtClean="0"/>
              <a:t>Respirador bucal 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11200" dirty="0" smtClean="0"/>
              <a:t>Ambientes ruidosos 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11200" dirty="0" smtClean="0"/>
              <a:t>Estados alérgicos (  uso de corticoides )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11200" dirty="0" smtClean="0"/>
              <a:t>Ambientes calefaccionados</a:t>
            </a:r>
          </a:p>
          <a:p>
            <a:pPr marL="514350" indent="-514350">
              <a:buFont typeface="+mj-lt"/>
              <a:buAutoNum type="arabicPeriod"/>
            </a:pPr>
            <a:endParaRPr lang="es-MX" sz="11200" dirty="0" smtClean="0"/>
          </a:p>
          <a:p>
            <a:pPr marL="514350" indent="-514350">
              <a:buFont typeface="+mj-lt"/>
              <a:buAutoNum type="arabicPeriod"/>
            </a:pPr>
            <a:r>
              <a:rPr lang="es-MX" sz="11200" dirty="0" smtClean="0"/>
              <a:t>                                        Abuso vocal :   + demanda vocal – reposo vocal  </a:t>
            </a:r>
          </a:p>
          <a:p>
            <a:pPr marL="514350" indent="-514350">
              <a:buFont typeface="+mj-lt"/>
              <a:buAutoNum type="arabicPeriod"/>
            </a:pPr>
            <a:endParaRPr lang="es-MX" sz="11200" dirty="0"/>
          </a:p>
          <a:p>
            <a:pPr marL="514350" indent="-514350">
              <a:buFont typeface="+mj-lt"/>
              <a:buAutoNum type="arabicPeriod"/>
            </a:pPr>
            <a:r>
              <a:rPr lang="es-MX" sz="11200" dirty="0" smtClean="0"/>
              <a:t> </a:t>
            </a:r>
          </a:p>
          <a:p>
            <a:pPr marL="0" indent="0">
              <a:buNone/>
            </a:pPr>
            <a:endParaRPr lang="es-MX" sz="11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314" y="4363110"/>
            <a:ext cx="3209486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2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3" y="295311"/>
            <a:ext cx="7996311" cy="1325563"/>
          </a:xfrm>
        </p:spPr>
        <p:txBody>
          <a:bodyPr>
            <a:normAutofit/>
          </a:bodyPr>
          <a:lstStyle/>
          <a:p>
            <a:r>
              <a:rPr lang="es-MX" sz="4000" i="1" dirty="0" smtClean="0"/>
              <a:t>y lo que nunca debemos olvidar</a:t>
            </a:r>
            <a:r>
              <a:rPr lang="es-MX" i="1" dirty="0" smtClean="0"/>
              <a:t>!! </a:t>
            </a:r>
            <a:endParaRPr lang="es-CL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0000" y="1280160"/>
            <a:ext cx="10233800" cy="489680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MX" i="1" dirty="0" smtClean="0"/>
              <a:t>           </a:t>
            </a:r>
          </a:p>
          <a:p>
            <a:pPr marL="0" indent="0">
              <a:buNone/>
            </a:pPr>
            <a:r>
              <a:rPr lang="es-MX" i="1" dirty="0"/>
              <a:t> </a:t>
            </a:r>
            <a:r>
              <a:rPr lang="es-MX" i="1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Conductas de autocuidado </a:t>
            </a:r>
          </a:p>
          <a:p>
            <a:pPr marL="514350" indent="-514350">
              <a:buFont typeface="+mj-lt"/>
              <a:buAutoNum type="arabicPeriod"/>
            </a:pPr>
            <a:r>
              <a:rPr lang="es-MX" i="1" dirty="0" smtClean="0"/>
              <a:t>Evitar conflictos y relaciones insanas </a:t>
            </a:r>
          </a:p>
          <a:p>
            <a:pPr marL="514350" indent="-514350">
              <a:buFont typeface="+mj-lt"/>
              <a:buAutoNum type="arabicPeriod"/>
            </a:pPr>
            <a:r>
              <a:rPr lang="es-MX" i="1" dirty="0" smtClean="0"/>
              <a:t>Equilibrio /  </a:t>
            </a:r>
            <a:r>
              <a:rPr lang="es-MX" i="1" dirty="0"/>
              <a:t>M</a:t>
            </a:r>
            <a:r>
              <a:rPr lang="es-MX" i="1" dirty="0" smtClean="0"/>
              <a:t>ente sana = cuerpo sano = voz normal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Alimentación / hidratación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eliminar la excesiva ansiedad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Eliminar azucares y grasas .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No gritar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Relajación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Meditación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 Uso diario  , </a:t>
            </a:r>
            <a:r>
              <a:rPr lang="es-MX" b="1" dirty="0" smtClean="0"/>
              <a:t>No</a:t>
            </a:r>
            <a:r>
              <a:rPr lang="es-MX" dirty="0" smtClean="0"/>
              <a:t> olvidar la pauta de higene de la voz 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Entrenamiento Vocal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Dormir , descanso  ( oxigenación del </a:t>
            </a:r>
            <a:r>
              <a:rPr lang="es-MX" dirty="0"/>
              <a:t>s</a:t>
            </a:r>
            <a:r>
              <a:rPr lang="es-MX" dirty="0" smtClean="0"/>
              <a:t>istema nervioso , reparación celular ) .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Bakthi-Yoga  ” </a:t>
            </a:r>
            <a:r>
              <a:rPr lang="es-MX" i="1" dirty="0" smtClean="0"/>
              <a:t>vida simple , pensamiento elevado .</a:t>
            </a:r>
          </a:p>
          <a:p>
            <a:pPr marL="514350" indent="-514350">
              <a:buFont typeface="+mj-lt"/>
              <a:buAutoNum type="arabicPeriod"/>
            </a:pPr>
            <a:endParaRPr lang="es-MX" i="1" dirty="0" smtClean="0"/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Mantener el estado de animo  , no olvidar </a:t>
            </a:r>
            <a:r>
              <a:rPr lang="es-MX" dirty="0"/>
              <a:t> </a:t>
            </a:r>
            <a:r>
              <a:rPr lang="es-MX" dirty="0" smtClean="0"/>
              <a:t>mantenerse </a:t>
            </a:r>
            <a:r>
              <a:rPr lang="es-MX" i="1" dirty="0" smtClean="0"/>
              <a:t>positivo  .     </a:t>
            </a:r>
          </a:p>
          <a:p>
            <a:pPr marL="514350" indent="-514350">
              <a:buFont typeface="+mj-lt"/>
              <a:buAutoNum type="arabicPeriod"/>
            </a:pPr>
            <a:endParaRPr lang="es-CL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652" y="958092"/>
            <a:ext cx="3321148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3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i="1" dirty="0" smtClean="0"/>
              <a:t>Breve historia de la voz ..</a:t>
            </a:r>
            <a:endParaRPr lang="es-CL" sz="4400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´¨Todo comienza con platón cuando describe la voz humana como un impacto de aire que llega por los sonidos del alma.¨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Posteriormente en el año  1940 Leonardo Da Vinci realiza extensos trabajos con laringes humanas , las cuales nos dan cuenta con mucha más  precisión de la que se conocía sobre sus particularidades anatómicas 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277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3"/>
          <p:cNvSpPr>
            <a:spLocks/>
          </p:cNvSpPr>
          <p:nvPr/>
        </p:nvSpPr>
        <p:spPr bwMode="auto">
          <a:xfrm>
            <a:off x="2760519" y="1571339"/>
            <a:ext cx="3060731" cy="3721878"/>
          </a:xfrm>
          <a:custGeom>
            <a:avLst/>
            <a:gdLst>
              <a:gd name="T0" fmla="*/ 2946394 w 2946400"/>
              <a:gd name="T1" fmla="*/ 6 h 3390900"/>
              <a:gd name="T2" fmla="*/ 2946394 w 2946400"/>
              <a:gd name="T3" fmla="*/ 3390901 h 3390900"/>
              <a:gd name="T4" fmla="*/ 0 w 2946400"/>
              <a:gd name="T5" fmla="*/ 3390901 h 3390900"/>
              <a:gd name="T6" fmla="*/ 0 w 2946400"/>
              <a:gd name="T7" fmla="*/ 6 h 33909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46400" h="3390900">
                <a:moveTo>
                  <a:pt x="2946394" y="6"/>
                </a:moveTo>
                <a:lnTo>
                  <a:pt x="2946394" y="3390901"/>
                </a:lnTo>
                <a:lnTo>
                  <a:pt x="0" y="3390901"/>
                </a:lnTo>
                <a:lnTo>
                  <a:pt x="0" y="6"/>
                </a:lnTo>
              </a:path>
            </a:pathLst>
          </a:custGeom>
          <a:noFill/>
          <a:ln w="1271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CL"/>
          </a:p>
        </p:txBody>
      </p:sp>
      <p:sp>
        <p:nvSpPr>
          <p:cNvPr id="22" name="object 4"/>
          <p:cNvSpPr>
            <a:spLocks noChangeArrowheads="1"/>
          </p:cNvSpPr>
          <p:nvPr/>
        </p:nvSpPr>
        <p:spPr bwMode="auto">
          <a:xfrm>
            <a:off x="4379770" y="1704689"/>
            <a:ext cx="1079500" cy="8001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23" name="object 5"/>
          <p:cNvSpPr>
            <a:spLocks/>
          </p:cNvSpPr>
          <p:nvPr/>
        </p:nvSpPr>
        <p:spPr bwMode="auto">
          <a:xfrm>
            <a:off x="4379770" y="1704689"/>
            <a:ext cx="1079500" cy="800100"/>
          </a:xfrm>
          <a:custGeom>
            <a:avLst/>
            <a:gdLst>
              <a:gd name="T0" fmla="*/ 0 w 1079500"/>
              <a:gd name="T1" fmla="*/ 80010 h 800100"/>
              <a:gd name="T2" fmla="*/ 11135 w 1079500"/>
              <a:gd name="T3" fmla="*/ 39206 h 800100"/>
              <a:gd name="T4" fmla="*/ 40338 w 1079500"/>
              <a:gd name="T5" fmla="*/ 10433 h 800100"/>
              <a:gd name="T6" fmla="*/ 999773 w 1079500"/>
              <a:gd name="T7" fmla="*/ 0 h 800100"/>
              <a:gd name="T8" fmla="*/ 1014269 w 1079500"/>
              <a:gd name="T9" fmla="*/ 1319 h 800100"/>
              <a:gd name="T10" fmla="*/ 1051634 w 1079500"/>
              <a:gd name="T11" fmla="*/ 19240 h 800100"/>
              <a:gd name="T12" fmla="*/ 1074910 w 1079500"/>
              <a:gd name="T13" fmla="*/ 53185 h 800100"/>
              <a:gd name="T14" fmla="*/ 1079502 w 1079500"/>
              <a:gd name="T15" fmla="*/ 720097 h 800100"/>
              <a:gd name="T16" fmla="*/ 1078187 w 1079500"/>
              <a:gd name="T17" fmla="*/ 734645 h 800100"/>
              <a:gd name="T18" fmla="*/ 1060329 w 1079500"/>
              <a:gd name="T19" fmla="*/ 772142 h 800100"/>
              <a:gd name="T20" fmla="*/ 1026504 w 1079500"/>
              <a:gd name="T21" fmla="*/ 795499 h 800100"/>
              <a:gd name="T22" fmla="*/ 79729 w 1079500"/>
              <a:gd name="T23" fmla="*/ 800108 h 800100"/>
              <a:gd name="T24" fmla="*/ 65233 w 1079500"/>
              <a:gd name="T25" fmla="*/ 798789 h 800100"/>
              <a:gd name="T26" fmla="*/ 27868 w 1079500"/>
              <a:gd name="T27" fmla="*/ 780868 h 800100"/>
              <a:gd name="T28" fmla="*/ 4592 w 1079500"/>
              <a:gd name="T29" fmla="*/ 746923 h 800100"/>
              <a:gd name="T30" fmla="*/ 0 w 1079500"/>
              <a:gd name="T31" fmla="*/ 80010 h 8001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79500" h="800100">
                <a:moveTo>
                  <a:pt x="0" y="80010"/>
                </a:moveTo>
                <a:lnTo>
                  <a:pt x="11135" y="39206"/>
                </a:lnTo>
                <a:lnTo>
                  <a:pt x="40338" y="10433"/>
                </a:lnTo>
                <a:lnTo>
                  <a:pt x="999773" y="0"/>
                </a:lnTo>
                <a:lnTo>
                  <a:pt x="1014269" y="1319"/>
                </a:lnTo>
                <a:lnTo>
                  <a:pt x="1051634" y="19240"/>
                </a:lnTo>
                <a:lnTo>
                  <a:pt x="1074910" y="53185"/>
                </a:lnTo>
                <a:lnTo>
                  <a:pt x="1079502" y="720097"/>
                </a:lnTo>
                <a:lnTo>
                  <a:pt x="1078187" y="734645"/>
                </a:lnTo>
                <a:lnTo>
                  <a:pt x="1060329" y="772142"/>
                </a:lnTo>
                <a:lnTo>
                  <a:pt x="1026504" y="795499"/>
                </a:lnTo>
                <a:lnTo>
                  <a:pt x="79729" y="800108"/>
                </a:lnTo>
                <a:lnTo>
                  <a:pt x="65233" y="798789"/>
                </a:lnTo>
                <a:lnTo>
                  <a:pt x="27868" y="780868"/>
                </a:lnTo>
                <a:lnTo>
                  <a:pt x="4592" y="746923"/>
                </a:lnTo>
                <a:lnTo>
                  <a:pt x="0" y="80010"/>
                </a:lnTo>
                <a:close/>
              </a:path>
            </a:pathLst>
          </a:custGeom>
          <a:noFill/>
          <a:ln w="1272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CL"/>
          </a:p>
        </p:txBody>
      </p:sp>
      <p:sp>
        <p:nvSpPr>
          <p:cNvPr id="24" name="object 6"/>
          <p:cNvSpPr>
            <a:spLocks/>
          </p:cNvSpPr>
          <p:nvPr/>
        </p:nvSpPr>
        <p:spPr bwMode="auto">
          <a:xfrm>
            <a:off x="4767120" y="2511139"/>
            <a:ext cx="292100" cy="368300"/>
          </a:xfrm>
          <a:custGeom>
            <a:avLst/>
            <a:gdLst>
              <a:gd name="T0" fmla="*/ 292100 w 292100"/>
              <a:gd name="T1" fmla="*/ 221729 h 368300"/>
              <a:gd name="T2" fmla="*/ 0 w 292100"/>
              <a:gd name="T3" fmla="*/ 221729 h 368300"/>
              <a:gd name="T4" fmla="*/ 146050 w 292100"/>
              <a:gd name="T5" fmla="*/ 368300 h 368300"/>
              <a:gd name="T6" fmla="*/ 292100 w 292100"/>
              <a:gd name="T7" fmla="*/ 221729 h 368300"/>
              <a:gd name="T8" fmla="*/ 219075 w 292100"/>
              <a:gd name="T9" fmla="*/ 146570 h 368300"/>
              <a:gd name="T10" fmla="*/ 73025 w 292100"/>
              <a:gd name="T11" fmla="*/ 146570 h 368300"/>
              <a:gd name="T12" fmla="*/ 73025 w 292100"/>
              <a:gd name="T13" fmla="*/ 221729 h 368300"/>
              <a:gd name="T14" fmla="*/ 219075 w 292100"/>
              <a:gd name="T15" fmla="*/ 221729 h 368300"/>
              <a:gd name="T16" fmla="*/ 219075 w 292100"/>
              <a:gd name="T17" fmla="*/ 146570 h 368300"/>
              <a:gd name="T18" fmla="*/ 146050 w 292100"/>
              <a:gd name="T19" fmla="*/ 0 h 368300"/>
              <a:gd name="T20" fmla="*/ 0 w 292100"/>
              <a:gd name="T21" fmla="*/ 146570 h 368300"/>
              <a:gd name="T22" fmla="*/ 292100 w 292100"/>
              <a:gd name="T23" fmla="*/ 146570 h 368300"/>
              <a:gd name="T24" fmla="*/ 146050 w 292100"/>
              <a:gd name="T25" fmla="*/ 0 h 368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2100" h="368300">
                <a:moveTo>
                  <a:pt x="292100" y="221729"/>
                </a:moveTo>
                <a:lnTo>
                  <a:pt x="0" y="221729"/>
                </a:lnTo>
                <a:lnTo>
                  <a:pt x="146050" y="368300"/>
                </a:lnTo>
                <a:lnTo>
                  <a:pt x="292100" y="221729"/>
                </a:lnTo>
                <a:close/>
              </a:path>
              <a:path w="292100" h="368300">
                <a:moveTo>
                  <a:pt x="219075" y="146570"/>
                </a:moveTo>
                <a:lnTo>
                  <a:pt x="73025" y="146570"/>
                </a:lnTo>
                <a:lnTo>
                  <a:pt x="73025" y="221729"/>
                </a:lnTo>
                <a:lnTo>
                  <a:pt x="219075" y="221729"/>
                </a:lnTo>
                <a:lnTo>
                  <a:pt x="219075" y="146570"/>
                </a:lnTo>
                <a:close/>
              </a:path>
              <a:path w="292100" h="368300">
                <a:moveTo>
                  <a:pt x="146050" y="0"/>
                </a:moveTo>
                <a:lnTo>
                  <a:pt x="0" y="146570"/>
                </a:lnTo>
                <a:lnTo>
                  <a:pt x="292100" y="146570"/>
                </a:lnTo>
                <a:lnTo>
                  <a:pt x="1460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/>
          </a:p>
        </p:txBody>
      </p:sp>
      <p:sp>
        <p:nvSpPr>
          <p:cNvPr id="25" name="object 7"/>
          <p:cNvSpPr>
            <a:spLocks/>
          </p:cNvSpPr>
          <p:nvPr/>
        </p:nvSpPr>
        <p:spPr bwMode="auto">
          <a:xfrm>
            <a:off x="4767120" y="2511139"/>
            <a:ext cx="292100" cy="368300"/>
          </a:xfrm>
          <a:custGeom>
            <a:avLst/>
            <a:gdLst>
              <a:gd name="T0" fmla="*/ 292093 w 292100"/>
              <a:gd name="T1" fmla="*/ 221725 h 368300"/>
              <a:gd name="T2" fmla="*/ 146046 w 292100"/>
              <a:gd name="T3" fmla="*/ 368299 h 368300"/>
              <a:gd name="T4" fmla="*/ 0 w 292100"/>
              <a:gd name="T5" fmla="*/ 221725 h 368300"/>
              <a:gd name="T6" fmla="*/ 73023 w 292100"/>
              <a:gd name="T7" fmla="*/ 221725 h 368300"/>
              <a:gd name="T8" fmla="*/ 73023 w 292100"/>
              <a:gd name="T9" fmla="*/ 146561 h 368300"/>
              <a:gd name="T10" fmla="*/ 0 w 292100"/>
              <a:gd name="T11" fmla="*/ 146561 h 368300"/>
              <a:gd name="T12" fmla="*/ 146046 w 292100"/>
              <a:gd name="T13" fmla="*/ 0 h 368300"/>
              <a:gd name="T14" fmla="*/ 292093 w 292100"/>
              <a:gd name="T15" fmla="*/ 146561 h 368300"/>
              <a:gd name="T16" fmla="*/ 219069 w 292100"/>
              <a:gd name="T17" fmla="*/ 146561 h 368300"/>
              <a:gd name="T18" fmla="*/ 219069 w 292100"/>
              <a:gd name="T19" fmla="*/ 221725 h 368300"/>
              <a:gd name="T20" fmla="*/ 292093 w 292100"/>
              <a:gd name="T21" fmla="*/ 221725 h 3683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2100" h="368300">
                <a:moveTo>
                  <a:pt x="292093" y="221725"/>
                </a:moveTo>
                <a:lnTo>
                  <a:pt x="146046" y="368299"/>
                </a:lnTo>
                <a:lnTo>
                  <a:pt x="0" y="221725"/>
                </a:lnTo>
                <a:lnTo>
                  <a:pt x="73023" y="221725"/>
                </a:lnTo>
                <a:lnTo>
                  <a:pt x="73023" y="146561"/>
                </a:lnTo>
                <a:lnTo>
                  <a:pt x="0" y="146561"/>
                </a:lnTo>
                <a:lnTo>
                  <a:pt x="146046" y="0"/>
                </a:lnTo>
                <a:lnTo>
                  <a:pt x="292093" y="146561"/>
                </a:lnTo>
                <a:lnTo>
                  <a:pt x="219069" y="146561"/>
                </a:lnTo>
                <a:lnTo>
                  <a:pt x="219069" y="221725"/>
                </a:lnTo>
                <a:lnTo>
                  <a:pt x="292093" y="221725"/>
                </a:lnTo>
                <a:close/>
              </a:path>
            </a:pathLst>
          </a:custGeom>
          <a:noFill/>
          <a:ln w="12717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CL"/>
          </a:p>
        </p:txBody>
      </p:sp>
      <p:sp>
        <p:nvSpPr>
          <p:cNvPr id="26" name="object 8"/>
          <p:cNvSpPr>
            <a:spLocks noChangeArrowheads="1"/>
          </p:cNvSpPr>
          <p:nvPr/>
        </p:nvSpPr>
        <p:spPr bwMode="auto">
          <a:xfrm>
            <a:off x="4379770" y="2898489"/>
            <a:ext cx="1079500" cy="800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27" name="object 9"/>
          <p:cNvSpPr>
            <a:spLocks/>
          </p:cNvSpPr>
          <p:nvPr/>
        </p:nvSpPr>
        <p:spPr bwMode="auto">
          <a:xfrm>
            <a:off x="4379770" y="2898489"/>
            <a:ext cx="1079500" cy="800100"/>
          </a:xfrm>
          <a:custGeom>
            <a:avLst/>
            <a:gdLst>
              <a:gd name="T0" fmla="*/ 0 w 1079500"/>
              <a:gd name="T1" fmla="*/ 80010 h 800100"/>
              <a:gd name="T2" fmla="*/ 11135 w 1079500"/>
              <a:gd name="T3" fmla="*/ 39206 h 800100"/>
              <a:gd name="T4" fmla="*/ 40338 w 1079500"/>
              <a:gd name="T5" fmla="*/ 10433 h 800100"/>
              <a:gd name="T6" fmla="*/ 999773 w 1079500"/>
              <a:gd name="T7" fmla="*/ 0 h 800100"/>
              <a:gd name="T8" fmla="*/ 1014269 w 1079500"/>
              <a:gd name="T9" fmla="*/ 1319 h 800100"/>
              <a:gd name="T10" fmla="*/ 1051634 w 1079500"/>
              <a:gd name="T11" fmla="*/ 19240 h 800100"/>
              <a:gd name="T12" fmla="*/ 1074910 w 1079500"/>
              <a:gd name="T13" fmla="*/ 53185 h 800100"/>
              <a:gd name="T14" fmla="*/ 1079502 w 1079500"/>
              <a:gd name="T15" fmla="*/ 720097 h 800100"/>
              <a:gd name="T16" fmla="*/ 1078187 w 1079500"/>
              <a:gd name="T17" fmla="*/ 734645 h 800100"/>
              <a:gd name="T18" fmla="*/ 1060329 w 1079500"/>
              <a:gd name="T19" fmla="*/ 772142 h 800100"/>
              <a:gd name="T20" fmla="*/ 1026504 w 1079500"/>
              <a:gd name="T21" fmla="*/ 795499 h 800100"/>
              <a:gd name="T22" fmla="*/ 79729 w 1079500"/>
              <a:gd name="T23" fmla="*/ 800108 h 800100"/>
              <a:gd name="T24" fmla="*/ 65233 w 1079500"/>
              <a:gd name="T25" fmla="*/ 798789 h 800100"/>
              <a:gd name="T26" fmla="*/ 27868 w 1079500"/>
              <a:gd name="T27" fmla="*/ 780868 h 800100"/>
              <a:gd name="T28" fmla="*/ 4592 w 1079500"/>
              <a:gd name="T29" fmla="*/ 746923 h 800100"/>
              <a:gd name="T30" fmla="*/ 0 w 1079500"/>
              <a:gd name="T31" fmla="*/ 80010 h 8001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79500" h="800100">
                <a:moveTo>
                  <a:pt x="0" y="80010"/>
                </a:moveTo>
                <a:lnTo>
                  <a:pt x="11135" y="39206"/>
                </a:lnTo>
                <a:lnTo>
                  <a:pt x="40338" y="10433"/>
                </a:lnTo>
                <a:lnTo>
                  <a:pt x="999773" y="0"/>
                </a:lnTo>
                <a:lnTo>
                  <a:pt x="1014269" y="1319"/>
                </a:lnTo>
                <a:lnTo>
                  <a:pt x="1051634" y="19240"/>
                </a:lnTo>
                <a:lnTo>
                  <a:pt x="1074910" y="53185"/>
                </a:lnTo>
                <a:lnTo>
                  <a:pt x="1079502" y="720097"/>
                </a:lnTo>
                <a:lnTo>
                  <a:pt x="1078187" y="734645"/>
                </a:lnTo>
                <a:lnTo>
                  <a:pt x="1060329" y="772142"/>
                </a:lnTo>
                <a:lnTo>
                  <a:pt x="1026504" y="795499"/>
                </a:lnTo>
                <a:lnTo>
                  <a:pt x="79729" y="800108"/>
                </a:lnTo>
                <a:lnTo>
                  <a:pt x="65233" y="798789"/>
                </a:lnTo>
                <a:lnTo>
                  <a:pt x="27868" y="780868"/>
                </a:lnTo>
                <a:lnTo>
                  <a:pt x="4592" y="746923"/>
                </a:lnTo>
                <a:lnTo>
                  <a:pt x="0" y="80010"/>
                </a:lnTo>
                <a:close/>
              </a:path>
            </a:pathLst>
          </a:custGeom>
          <a:noFill/>
          <a:ln w="1272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CL"/>
          </a:p>
        </p:txBody>
      </p:sp>
      <p:sp>
        <p:nvSpPr>
          <p:cNvPr id="28" name="object 10"/>
          <p:cNvSpPr>
            <a:spLocks/>
          </p:cNvSpPr>
          <p:nvPr/>
        </p:nvSpPr>
        <p:spPr bwMode="auto">
          <a:xfrm>
            <a:off x="4767120" y="3704939"/>
            <a:ext cx="292100" cy="355600"/>
          </a:xfrm>
          <a:custGeom>
            <a:avLst/>
            <a:gdLst>
              <a:gd name="T0" fmla="*/ 292100 w 292100"/>
              <a:gd name="T1" fmla="*/ 209029 h 355600"/>
              <a:gd name="T2" fmla="*/ 0 w 292100"/>
              <a:gd name="T3" fmla="*/ 209029 h 355600"/>
              <a:gd name="T4" fmla="*/ 146050 w 292100"/>
              <a:gd name="T5" fmla="*/ 355600 h 355600"/>
              <a:gd name="T6" fmla="*/ 292100 w 292100"/>
              <a:gd name="T7" fmla="*/ 209029 h 355600"/>
              <a:gd name="T8" fmla="*/ 219075 w 292100"/>
              <a:gd name="T9" fmla="*/ 146570 h 355600"/>
              <a:gd name="T10" fmla="*/ 73025 w 292100"/>
              <a:gd name="T11" fmla="*/ 146570 h 355600"/>
              <a:gd name="T12" fmla="*/ 73025 w 292100"/>
              <a:gd name="T13" fmla="*/ 209029 h 355600"/>
              <a:gd name="T14" fmla="*/ 219075 w 292100"/>
              <a:gd name="T15" fmla="*/ 209029 h 355600"/>
              <a:gd name="T16" fmla="*/ 219075 w 292100"/>
              <a:gd name="T17" fmla="*/ 146570 h 355600"/>
              <a:gd name="T18" fmla="*/ 146050 w 292100"/>
              <a:gd name="T19" fmla="*/ 0 h 355600"/>
              <a:gd name="T20" fmla="*/ 0 w 292100"/>
              <a:gd name="T21" fmla="*/ 146570 h 355600"/>
              <a:gd name="T22" fmla="*/ 292100 w 292100"/>
              <a:gd name="T23" fmla="*/ 146570 h 355600"/>
              <a:gd name="T24" fmla="*/ 146050 w 292100"/>
              <a:gd name="T25" fmla="*/ 0 h 3556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2100" h="355600">
                <a:moveTo>
                  <a:pt x="292100" y="209029"/>
                </a:moveTo>
                <a:lnTo>
                  <a:pt x="0" y="209029"/>
                </a:lnTo>
                <a:lnTo>
                  <a:pt x="146050" y="355600"/>
                </a:lnTo>
                <a:lnTo>
                  <a:pt x="292100" y="209029"/>
                </a:lnTo>
                <a:close/>
              </a:path>
              <a:path w="292100" h="355600">
                <a:moveTo>
                  <a:pt x="219075" y="146570"/>
                </a:moveTo>
                <a:lnTo>
                  <a:pt x="73025" y="146570"/>
                </a:lnTo>
                <a:lnTo>
                  <a:pt x="73025" y="209029"/>
                </a:lnTo>
                <a:lnTo>
                  <a:pt x="219075" y="209029"/>
                </a:lnTo>
                <a:lnTo>
                  <a:pt x="219075" y="146570"/>
                </a:lnTo>
                <a:close/>
              </a:path>
              <a:path w="292100" h="355600">
                <a:moveTo>
                  <a:pt x="146050" y="0"/>
                </a:moveTo>
                <a:lnTo>
                  <a:pt x="0" y="146570"/>
                </a:lnTo>
                <a:lnTo>
                  <a:pt x="292100" y="146570"/>
                </a:lnTo>
                <a:lnTo>
                  <a:pt x="1460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/>
          </a:p>
        </p:txBody>
      </p:sp>
      <p:sp>
        <p:nvSpPr>
          <p:cNvPr id="29" name="object 11"/>
          <p:cNvSpPr>
            <a:spLocks/>
          </p:cNvSpPr>
          <p:nvPr/>
        </p:nvSpPr>
        <p:spPr bwMode="auto">
          <a:xfrm>
            <a:off x="4767120" y="3704939"/>
            <a:ext cx="292100" cy="355600"/>
          </a:xfrm>
          <a:custGeom>
            <a:avLst/>
            <a:gdLst>
              <a:gd name="T0" fmla="*/ 292093 w 292100"/>
              <a:gd name="T1" fmla="*/ 209028 h 355600"/>
              <a:gd name="T2" fmla="*/ 146046 w 292100"/>
              <a:gd name="T3" fmla="*/ 355602 h 355600"/>
              <a:gd name="T4" fmla="*/ 0 w 292100"/>
              <a:gd name="T5" fmla="*/ 209028 h 355600"/>
              <a:gd name="T6" fmla="*/ 73023 w 292100"/>
              <a:gd name="T7" fmla="*/ 209028 h 355600"/>
              <a:gd name="T8" fmla="*/ 73023 w 292100"/>
              <a:gd name="T9" fmla="*/ 146561 h 355600"/>
              <a:gd name="T10" fmla="*/ 0 w 292100"/>
              <a:gd name="T11" fmla="*/ 146561 h 355600"/>
              <a:gd name="T12" fmla="*/ 146046 w 292100"/>
              <a:gd name="T13" fmla="*/ 0 h 355600"/>
              <a:gd name="T14" fmla="*/ 292093 w 292100"/>
              <a:gd name="T15" fmla="*/ 146561 h 355600"/>
              <a:gd name="T16" fmla="*/ 219069 w 292100"/>
              <a:gd name="T17" fmla="*/ 146561 h 355600"/>
              <a:gd name="T18" fmla="*/ 219069 w 292100"/>
              <a:gd name="T19" fmla="*/ 209028 h 355600"/>
              <a:gd name="T20" fmla="*/ 292093 w 292100"/>
              <a:gd name="T21" fmla="*/ 209028 h 355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2100" h="355600">
                <a:moveTo>
                  <a:pt x="292093" y="209028"/>
                </a:moveTo>
                <a:lnTo>
                  <a:pt x="146046" y="355602"/>
                </a:lnTo>
                <a:lnTo>
                  <a:pt x="0" y="209028"/>
                </a:lnTo>
                <a:lnTo>
                  <a:pt x="73023" y="209028"/>
                </a:lnTo>
                <a:lnTo>
                  <a:pt x="73023" y="146561"/>
                </a:lnTo>
                <a:lnTo>
                  <a:pt x="0" y="146561"/>
                </a:lnTo>
                <a:lnTo>
                  <a:pt x="146046" y="0"/>
                </a:lnTo>
                <a:lnTo>
                  <a:pt x="292093" y="146561"/>
                </a:lnTo>
                <a:lnTo>
                  <a:pt x="219069" y="146561"/>
                </a:lnTo>
                <a:lnTo>
                  <a:pt x="219069" y="209028"/>
                </a:lnTo>
                <a:lnTo>
                  <a:pt x="292093" y="209028"/>
                </a:lnTo>
                <a:close/>
              </a:path>
            </a:pathLst>
          </a:custGeom>
          <a:noFill/>
          <a:ln w="1271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CL"/>
          </a:p>
        </p:txBody>
      </p:sp>
      <p:sp>
        <p:nvSpPr>
          <p:cNvPr id="30" name="object 12"/>
          <p:cNvSpPr>
            <a:spLocks noChangeArrowheads="1"/>
          </p:cNvSpPr>
          <p:nvPr/>
        </p:nvSpPr>
        <p:spPr bwMode="auto">
          <a:xfrm>
            <a:off x="4379770" y="4092289"/>
            <a:ext cx="1079500" cy="8001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31" name="object 13"/>
          <p:cNvSpPr>
            <a:spLocks/>
          </p:cNvSpPr>
          <p:nvPr/>
        </p:nvSpPr>
        <p:spPr bwMode="auto">
          <a:xfrm>
            <a:off x="4379770" y="4092289"/>
            <a:ext cx="1079500" cy="800100"/>
          </a:xfrm>
          <a:custGeom>
            <a:avLst/>
            <a:gdLst>
              <a:gd name="T0" fmla="*/ 0 w 1079500"/>
              <a:gd name="T1" fmla="*/ 80010 h 800100"/>
              <a:gd name="T2" fmla="*/ 11135 w 1079500"/>
              <a:gd name="T3" fmla="*/ 39206 h 800100"/>
              <a:gd name="T4" fmla="*/ 40338 w 1079500"/>
              <a:gd name="T5" fmla="*/ 10433 h 800100"/>
              <a:gd name="T6" fmla="*/ 999773 w 1079500"/>
              <a:gd name="T7" fmla="*/ 0 h 800100"/>
              <a:gd name="T8" fmla="*/ 1014269 w 1079500"/>
              <a:gd name="T9" fmla="*/ 1319 h 800100"/>
              <a:gd name="T10" fmla="*/ 1051634 w 1079500"/>
              <a:gd name="T11" fmla="*/ 19240 h 800100"/>
              <a:gd name="T12" fmla="*/ 1074910 w 1079500"/>
              <a:gd name="T13" fmla="*/ 53185 h 800100"/>
              <a:gd name="T14" fmla="*/ 1079502 w 1079500"/>
              <a:gd name="T15" fmla="*/ 720097 h 800100"/>
              <a:gd name="T16" fmla="*/ 1078187 w 1079500"/>
              <a:gd name="T17" fmla="*/ 734645 h 800100"/>
              <a:gd name="T18" fmla="*/ 1060329 w 1079500"/>
              <a:gd name="T19" fmla="*/ 772142 h 800100"/>
              <a:gd name="T20" fmla="*/ 1026504 w 1079500"/>
              <a:gd name="T21" fmla="*/ 795499 h 800100"/>
              <a:gd name="T22" fmla="*/ 79729 w 1079500"/>
              <a:gd name="T23" fmla="*/ 800108 h 800100"/>
              <a:gd name="T24" fmla="*/ 65233 w 1079500"/>
              <a:gd name="T25" fmla="*/ 798789 h 800100"/>
              <a:gd name="T26" fmla="*/ 27868 w 1079500"/>
              <a:gd name="T27" fmla="*/ 780868 h 800100"/>
              <a:gd name="T28" fmla="*/ 4592 w 1079500"/>
              <a:gd name="T29" fmla="*/ 746923 h 800100"/>
              <a:gd name="T30" fmla="*/ 0 w 1079500"/>
              <a:gd name="T31" fmla="*/ 80010 h 8001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79500" h="800100">
                <a:moveTo>
                  <a:pt x="0" y="80010"/>
                </a:moveTo>
                <a:lnTo>
                  <a:pt x="11135" y="39206"/>
                </a:lnTo>
                <a:lnTo>
                  <a:pt x="40338" y="10433"/>
                </a:lnTo>
                <a:lnTo>
                  <a:pt x="999773" y="0"/>
                </a:lnTo>
                <a:lnTo>
                  <a:pt x="1014269" y="1319"/>
                </a:lnTo>
                <a:lnTo>
                  <a:pt x="1051634" y="19240"/>
                </a:lnTo>
                <a:lnTo>
                  <a:pt x="1074910" y="53185"/>
                </a:lnTo>
                <a:lnTo>
                  <a:pt x="1079502" y="720097"/>
                </a:lnTo>
                <a:lnTo>
                  <a:pt x="1078187" y="734645"/>
                </a:lnTo>
                <a:lnTo>
                  <a:pt x="1060329" y="772142"/>
                </a:lnTo>
                <a:lnTo>
                  <a:pt x="1026504" y="795499"/>
                </a:lnTo>
                <a:lnTo>
                  <a:pt x="79729" y="800108"/>
                </a:lnTo>
                <a:lnTo>
                  <a:pt x="65233" y="798789"/>
                </a:lnTo>
                <a:lnTo>
                  <a:pt x="27868" y="780868"/>
                </a:lnTo>
                <a:lnTo>
                  <a:pt x="4592" y="746923"/>
                </a:lnTo>
                <a:lnTo>
                  <a:pt x="0" y="80010"/>
                </a:lnTo>
                <a:close/>
              </a:path>
            </a:pathLst>
          </a:custGeom>
          <a:noFill/>
          <a:ln w="1272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CL"/>
          </a:p>
        </p:txBody>
      </p:sp>
      <p:sp>
        <p:nvSpPr>
          <p:cNvPr id="32" name="object 14"/>
          <p:cNvSpPr>
            <a:spLocks noChangeArrowheads="1"/>
          </p:cNvSpPr>
          <p:nvPr/>
        </p:nvSpPr>
        <p:spPr bwMode="auto">
          <a:xfrm>
            <a:off x="7383320" y="2854039"/>
            <a:ext cx="1054100" cy="10541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33" name="object 15"/>
          <p:cNvSpPr>
            <a:spLocks noChangeArrowheads="1"/>
          </p:cNvSpPr>
          <p:nvPr/>
        </p:nvSpPr>
        <p:spPr bwMode="auto">
          <a:xfrm>
            <a:off x="6697520" y="4047839"/>
            <a:ext cx="1079500" cy="8636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34" name="object 16"/>
          <p:cNvSpPr>
            <a:spLocks noChangeArrowheads="1"/>
          </p:cNvSpPr>
          <p:nvPr/>
        </p:nvSpPr>
        <p:spPr bwMode="auto">
          <a:xfrm>
            <a:off x="6595920" y="1660239"/>
            <a:ext cx="1130300" cy="11303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35" name="object 17"/>
          <p:cNvSpPr>
            <a:spLocks noChangeArrowheads="1"/>
          </p:cNvSpPr>
          <p:nvPr/>
        </p:nvSpPr>
        <p:spPr bwMode="auto">
          <a:xfrm>
            <a:off x="6037120" y="2892139"/>
            <a:ext cx="850900" cy="8636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36" name="object 18"/>
          <p:cNvSpPr txBox="1"/>
          <p:nvPr/>
        </p:nvSpPr>
        <p:spPr>
          <a:xfrm>
            <a:off x="3712002" y="1677904"/>
            <a:ext cx="329565" cy="3197225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>
                <a:latin typeface="Tw Cen MT"/>
                <a:cs typeface="Tw Cen MT"/>
              </a:rPr>
              <a:t>PR</a:t>
            </a:r>
            <a:r>
              <a:rPr sz="2400" spc="50" dirty="0">
                <a:latin typeface="Tw Cen MT"/>
                <a:cs typeface="Tw Cen MT"/>
              </a:rPr>
              <a:t>O</a:t>
            </a:r>
            <a:r>
              <a:rPr sz="2400" spc="-50" dirty="0">
                <a:latin typeface="Tw Cen MT"/>
                <a:cs typeface="Tw Cen MT"/>
              </a:rPr>
              <a:t>DUCC</a:t>
            </a:r>
            <a:r>
              <a:rPr sz="2400" spc="-30" dirty="0">
                <a:latin typeface="Tw Cen MT"/>
                <a:cs typeface="Tw Cen MT"/>
              </a:rPr>
              <a:t>I</a:t>
            </a:r>
            <a:r>
              <a:rPr sz="2400" spc="50" dirty="0">
                <a:latin typeface="Tw Cen MT"/>
                <a:cs typeface="Tw Cen MT"/>
              </a:rPr>
              <a:t>Ó</a:t>
            </a:r>
            <a:r>
              <a:rPr sz="2400" dirty="0">
                <a:latin typeface="Tw Cen MT"/>
                <a:cs typeface="Tw Cen MT"/>
              </a:rPr>
              <a:t>N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w Cen MT"/>
                <a:cs typeface="Tw Cen MT"/>
              </a:rPr>
              <a:t>D</a:t>
            </a:r>
            <a:r>
              <a:rPr sz="2400" dirty="0">
                <a:latin typeface="Tw Cen MT"/>
                <a:cs typeface="Tw Cen MT"/>
              </a:rPr>
              <a:t>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w Cen MT"/>
                <a:cs typeface="Tw Cen MT"/>
              </a:rPr>
              <a:t>L</a:t>
            </a:r>
            <a:r>
              <a:rPr sz="2400" dirty="0">
                <a:latin typeface="Tw Cen MT"/>
                <a:cs typeface="Tw Cen MT"/>
              </a:rPr>
              <a:t>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w Cen MT"/>
                <a:cs typeface="Tw Cen MT"/>
              </a:rPr>
              <a:t>V</a:t>
            </a:r>
            <a:r>
              <a:rPr sz="2400" spc="50" dirty="0">
                <a:latin typeface="Tw Cen MT"/>
                <a:cs typeface="Tw Cen MT"/>
              </a:rPr>
              <a:t>O</a:t>
            </a:r>
            <a:r>
              <a:rPr sz="2400" dirty="0">
                <a:latin typeface="Tw Cen MT"/>
                <a:cs typeface="Tw Cen MT"/>
              </a:rPr>
              <a:t>Z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37" name="object 19"/>
          <p:cNvSpPr>
            <a:spLocks/>
          </p:cNvSpPr>
          <p:nvPr/>
        </p:nvSpPr>
        <p:spPr bwMode="auto">
          <a:xfrm>
            <a:off x="2760520" y="1550170"/>
            <a:ext cx="6087266" cy="4026382"/>
          </a:xfrm>
          <a:custGeom>
            <a:avLst/>
            <a:gdLst>
              <a:gd name="T0" fmla="*/ 0 w 5994400"/>
              <a:gd name="T1" fmla="*/ 3378200 h 3378200"/>
              <a:gd name="T2" fmla="*/ 5994400 w 5994400"/>
              <a:gd name="T3" fmla="*/ 3378200 h 3378200"/>
              <a:gd name="T4" fmla="*/ 5994400 w 5994400"/>
              <a:gd name="T5" fmla="*/ 0 h 3378200"/>
              <a:gd name="T6" fmla="*/ 0 w 5994400"/>
              <a:gd name="T7" fmla="*/ 0 h 3378200"/>
              <a:gd name="T8" fmla="*/ 0 w 5994400"/>
              <a:gd name="T9" fmla="*/ 3378200 h 3378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94400" h="3378200">
                <a:moveTo>
                  <a:pt x="0" y="3378200"/>
                </a:moveTo>
                <a:lnTo>
                  <a:pt x="5994400" y="3378200"/>
                </a:lnTo>
                <a:lnTo>
                  <a:pt x="5994400" y="0"/>
                </a:lnTo>
                <a:lnTo>
                  <a:pt x="0" y="0"/>
                </a:lnTo>
                <a:lnTo>
                  <a:pt x="0" y="337820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793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525" y="784732"/>
            <a:ext cx="7406884" cy="555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72139" y="351693"/>
            <a:ext cx="8335618" cy="1350498"/>
          </a:xfrm>
        </p:spPr>
        <p:txBody>
          <a:bodyPr>
            <a:normAutofit/>
          </a:bodyPr>
          <a:lstStyle/>
          <a:p>
            <a:r>
              <a:rPr lang="es-MX" sz="4000" dirty="0" smtClean="0"/>
              <a:t/>
            </a:r>
            <a:br>
              <a:rPr lang="es-MX" sz="4000" dirty="0" smtClean="0"/>
            </a:br>
            <a:r>
              <a:rPr lang="es-MX" sz="4000" b="1" dirty="0" smtClean="0"/>
              <a:t>Sistemas involucrados en la Producción Vocal. </a:t>
            </a:r>
            <a:endParaRPr lang="es-CL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18320" y="1702191"/>
            <a:ext cx="10801594" cy="5155809"/>
          </a:xfrm>
        </p:spPr>
        <p:txBody>
          <a:bodyPr>
            <a:normAutofit/>
          </a:bodyPr>
          <a:lstStyle/>
          <a:p>
            <a:r>
              <a:rPr lang="es-MX" sz="2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El sistema encargado de la producción de habla son los fuelle o sistema respiratorio , vibrador , resonadores y articuladores. </a:t>
            </a:r>
          </a:p>
          <a:p>
            <a:r>
              <a:rPr lang="es-MX" sz="2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Los fuelles proporcionar a través  de una espiración activa , el aire necesario para producir el movimiento de las cuerdas vocales </a:t>
            </a:r>
            <a:r>
              <a:rPr lang="es-MX" sz="2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</a:t>
            </a:r>
            <a:r>
              <a:rPr lang="es-MX" sz="2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pliegues vocales ) que genera un sonido que  es ampliado </a:t>
            </a:r>
            <a:r>
              <a:rPr lang="es-MX" sz="2600" dirty="0" smtClean="0"/>
              <a:t>y  modificado en las cavidades orales y nasales. </a:t>
            </a:r>
          </a:p>
          <a:p>
            <a:r>
              <a:rPr lang="es-MX" sz="2600" dirty="0" smtClean="0"/>
              <a:t>la teoría mas aceptada con respecto de la vibración laríngea es la ´´</a:t>
            </a:r>
            <a:r>
              <a:rPr lang="es-MX" sz="2600" u="sng" dirty="0" smtClean="0"/>
              <a:t>miolestastica – aerodinámica  </a:t>
            </a:r>
            <a:r>
              <a:rPr lang="es-MX" sz="2600" dirty="0" smtClean="0"/>
              <a:t>según  la presión debe superar la tensión ejercida por los pliegues vocales , cuando la glotis de encuentra cerrada ( lamina que tapa y protege la vía área) su alteración provoca neumonías aspirativas , ya que el  contenido de alimento cae por gravedad a la vía área provocando  un cuadro infeccioso llamado </a:t>
            </a:r>
            <a:r>
              <a:rPr lang="es-MX" sz="2600" b="1" dirty="0" smtClean="0"/>
              <a:t>disfagia , es la mayor causa de muerte en el adulto mayor </a:t>
            </a:r>
            <a:r>
              <a:rPr lang="es-MX" sz="2600" dirty="0" smtClean="0"/>
              <a:t> .          </a:t>
            </a:r>
            <a:endParaRPr lang="es-CL" sz="2600" dirty="0"/>
          </a:p>
        </p:txBody>
      </p:sp>
    </p:spTree>
    <p:extLst>
      <p:ext uri="{BB962C8B-B14F-4D97-AF65-F5344CB8AC3E}">
        <p14:creationId xmlns:p14="http://schemas.microsoft.com/office/powerpoint/2010/main" val="235318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594" y="1027968"/>
            <a:ext cx="10293526" cy="1169157"/>
          </a:xfrm>
        </p:spPr>
        <p:txBody>
          <a:bodyPr>
            <a:normAutofit/>
          </a:bodyPr>
          <a:lstStyle/>
          <a:p>
            <a:r>
              <a:rPr lang="es-MX" sz="3600" dirty="0" smtClean="0"/>
              <a:t>Sistemas </a:t>
            </a:r>
            <a:r>
              <a:rPr lang="es-MX" sz="3600" dirty="0"/>
              <a:t>I</a:t>
            </a:r>
            <a:r>
              <a:rPr lang="es-MX" sz="3600" dirty="0" smtClean="0"/>
              <a:t>nvolucrados en la Producción Vocal: </a:t>
            </a:r>
            <a:br>
              <a:rPr lang="es-MX" sz="3600" dirty="0" smtClean="0"/>
            </a:br>
            <a:endParaRPr lang="es-CL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233800" cy="50323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CL" b="1" u="sng" dirty="0" smtClean="0"/>
              <a:t>1.Nariz</a:t>
            </a:r>
            <a:r>
              <a:rPr lang="es-CL" b="1" dirty="0" smtClean="0"/>
              <a:t> </a:t>
            </a:r>
            <a:r>
              <a:rPr lang="es-CL" dirty="0" smtClean="0"/>
              <a:t>:</a:t>
            </a:r>
            <a:endParaRPr lang="es-CL" dirty="0"/>
          </a:p>
          <a:p>
            <a:r>
              <a:rPr lang="es-CL" dirty="0"/>
              <a:t> </a:t>
            </a:r>
            <a:r>
              <a:rPr lang="es-CL" dirty="0" smtClean="0"/>
              <a:t>Conducción del aire</a:t>
            </a:r>
            <a:endParaRPr lang="es-CL" dirty="0"/>
          </a:p>
          <a:p>
            <a:r>
              <a:rPr lang="es-CL" dirty="0"/>
              <a:t> </a:t>
            </a:r>
            <a:r>
              <a:rPr lang="es-CL" dirty="0" smtClean="0"/>
              <a:t>Humidificación , Calentamiento </a:t>
            </a:r>
            <a:r>
              <a:rPr lang="es-CL" dirty="0"/>
              <a:t>o enfriamiento </a:t>
            </a:r>
          </a:p>
          <a:p>
            <a:r>
              <a:rPr lang="es-CL" dirty="0" smtClean="0"/>
              <a:t>Filtración</a:t>
            </a:r>
            <a:endParaRPr lang="es-CL" dirty="0"/>
          </a:p>
          <a:p>
            <a:r>
              <a:rPr lang="es-CL" dirty="0"/>
              <a:t> </a:t>
            </a:r>
            <a:r>
              <a:rPr lang="es-CL" dirty="0" smtClean="0"/>
              <a:t>Transporte mucociliar </a:t>
            </a:r>
            <a:endParaRPr lang="es-CL" dirty="0"/>
          </a:p>
          <a:p>
            <a:r>
              <a:rPr lang="es-CL" dirty="0" smtClean="0"/>
              <a:t> Acción </a:t>
            </a:r>
            <a:r>
              <a:rPr lang="es-CL" dirty="0"/>
              <a:t>microbiana, </a:t>
            </a:r>
            <a:r>
              <a:rPr lang="es-CL" dirty="0" smtClean="0"/>
              <a:t>e inmunológica </a:t>
            </a:r>
            <a:endParaRPr lang="es-CL" dirty="0"/>
          </a:p>
          <a:p>
            <a:pPr marL="0" indent="0">
              <a:buNone/>
            </a:pPr>
            <a:r>
              <a:rPr lang="es-CL" b="1" u="sng" dirty="0" smtClean="0"/>
              <a:t>2.Faringe</a:t>
            </a:r>
            <a:r>
              <a:rPr lang="es-CL" b="1" dirty="0" smtClean="0"/>
              <a:t> </a:t>
            </a:r>
            <a:r>
              <a:rPr lang="es-CL" dirty="0" smtClean="0"/>
              <a:t>:</a:t>
            </a:r>
            <a:endParaRPr lang="es-CL" dirty="0"/>
          </a:p>
          <a:p>
            <a:r>
              <a:rPr lang="es-CL" dirty="0" smtClean="0"/>
              <a:t>Conducción Humidificación  </a:t>
            </a:r>
            <a:r>
              <a:rPr lang="es-CL" dirty="0"/>
              <a:t>(en menor grado que la nariz) </a:t>
            </a:r>
            <a:r>
              <a:rPr lang="es-CL" dirty="0" smtClean="0"/>
              <a:t>.</a:t>
            </a:r>
          </a:p>
          <a:p>
            <a:r>
              <a:rPr lang="es-CL" dirty="0" smtClean="0"/>
              <a:t> </a:t>
            </a:r>
            <a:r>
              <a:rPr lang="es-CL" dirty="0"/>
              <a:t>Calentamiento (en menor grado que la nariz</a:t>
            </a:r>
            <a:r>
              <a:rPr lang="es-CL" dirty="0" smtClean="0"/>
              <a:t>). </a:t>
            </a:r>
          </a:p>
          <a:p>
            <a:r>
              <a:rPr lang="es-CL" b="1" dirty="0" smtClean="0"/>
              <a:t>Laringe</a:t>
            </a:r>
            <a:r>
              <a:rPr lang="es-CL" dirty="0" smtClean="0"/>
              <a:t> :Protección </a:t>
            </a:r>
            <a:r>
              <a:rPr lang="es-CL" dirty="0"/>
              <a:t>de la </a:t>
            </a:r>
            <a:r>
              <a:rPr lang="es-CL" dirty="0" smtClean="0"/>
              <a:t>vía </a:t>
            </a:r>
            <a:r>
              <a:rPr lang="es-CL" dirty="0"/>
              <a:t>aérea inferior </a:t>
            </a:r>
          </a:p>
          <a:p>
            <a:pPr marL="0" indent="0">
              <a:buNone/>
            </a:pPr>
            <a:r>
              <a:rPr lang="es-CL" b="1" u="sng" dirty="0" smtClean="0"/>
              <a:t>3.Tráquea</a:t>
            </a:r>
            <a:r>
              <a:rPr lang="es-CL" dirty="0" smtClean="0"/>
              <a:t> : Conducción </a:t>
            </a:r>
            <a:r>
              <a:rPr lang="es-CL" dirty="0"/>
              <a:t>del aire </a:t>
            </a:r>
          </a:p>
          <a:p>
            <a:r>
              <a:rPr lang="es-CL" dirty="0"/>
              <a:t>Humidificación (en menor grado que la nariz) </a:t>
            </a:r>
            <a:r>
              <a:rPr lang="es-CL" dirty="0" smtClean="0"/>
              <a:t> </a:t>
            </a:r>
            <a:r>
              <a:rPr lang="es-CL" dirty="0"/>
              <a:t>Calentamiento (en menor grado que la nariz) </a:t>
            </a:r>
          </a:p>
          <a:p>
            <a:pPr marL="0" indent="0">
              <a:buNone/>
            </a:pPr>
            <a:r>
              <a:rPr lang="es-CL" b="1" u="sng" dirty="0" smtClean="0"/>
              <a:t>4. Pulmones </a:t>
            </a:r>
            <a:r>
              <a:rPr lang="es-CL" b="1" u="sng" dirty="0"/>
              <a:t>:</a:t>
            </a:r>
            <a:endParaRPr lang="es-CL" dirty="0"/>
          </a:p>
          <a:p>
            <a:r>
              <a:rPr lang="es-CL" dirty="0"/>
              <a:t>Almacenamiento del aire para la producción del habla. </a:t>
            </a:r>
          </a:p>
          <a:p>
            <a:r>
              <a:rPr lang="es-CL" dirty="0"/>
              <a:t>Intercambio gaseoso celular.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923" y="1943906"/>
            <a:ext cx="3851773" cy="271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5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677" y="351058"/>
            <a:ext cx="11873131" cy="1716893"/>
          </a:xfrm>
        </p:spPr>
        <p:txBody>
          <a:bodyPr>
            <a:normAutofit/>
          </a:bodyPr>
          <a:lstStyle/>
          <a:p>
            <a:r>
              <a:rPr lang="es-MX" sz="3100" i="1" dirty="0" smtClean="0"/>
              <a:t>   Procesos Motores </a:t>
            </a:r>
            <a:r>
              <a:rPr lang="es-MX" sz="3100" i="1" dirty="0"/>
              <a:t>B</a:t>
            </a:r>
            <a:r>
              <a:rPr lang="es-MX" sz="3100" i="1" dirty="0" smtClean="0"/>
              <a:t>ásicos </a:t>
            </a:r>
            <a:br>
              <a:rPr lang="es-MX" sz="3100" i="1" dirty="0" smtClean="0"/>
            </a:br>
            <a:r>
              <a:rPr lang="es-MX" sz="3100" i="1" dirty="0" smtClean="0"/>
              <a:t>  intervinientes en las  funciones de habla , articulación  y fonación </a:t>
            </a:r>
            <a:r>
              <a:rPr lang="es-MX" dirty="0" smtClean="0"/>
              <a:t>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0000" y="2222695"/>
            <a:ext cx="10233800" cy="3954268"/>
          </a:xfrm>
        </p:spPr>
        <p:txBody>
          <a:bodyPr>
            <a:normAutofit fontScale="62500" lnSpcReduction="20000"/>
          </a:bodyPr>
          <a:lstStyle/>
          <a:p>
            <a:endParaRPr lang="es-ES" b="1" u="sng" dirty="0" smtClean="0"/>
          </a:p>
          <a:p>
            <a:pPr marL="571500" indent="-571500">
              <a:buAutoNum type="romanUcPeriod"/>
            </a:pPr>
            <a:r>
              <a:rPr lang="es-ES" sz="3200" b="1" u="sng" dirty="0" smtClean="0"/>
              <a:t>La Respiración </a:t>
            </a:r>
            <a:r>
              <a:rPr lang="es-ES" b="1" u="sng" dirty="0" smtClean="0"/>
              <a:t>:</a:t>
            </a:r>
          </a:p>
          <a:p>
            <a:pPr marL="571500" indent="-571500">
              <a:buAutoNum type="romanUcPeriod"/>
            </a:pPr>
            <a:r>
              <a:rPr lang="es-ES" dirty="0" smtClean="0"/>
              <a:t>se </a:t>
            </a:r>
            <a:r>
              <a:rPr lang="es-ES" dirty="0"/>
              <a:t>realiza en dos fases, inspiratoria (toma de aire) y espiratoria (</a:t>
            </a:r>
            <a:r>
              <a:rPr lang="es-ES" dirty="0" smtClean="0"/>
              <a:t>expulsión </a:t>
            </a:r>
            <a:r>
              <a:rPr lang="es-ES" dirty="0"/>
              <a:t>de aire) ambas representan un ciclo respiratorio. </a:t>
            </a:r>
            <a:r>
              <a:rPr lang="es-ES" u="sng" dirty="0"/>
              <a:t>Los ciclos </a:t>
            </a:r>
            <a:r>
              <a:rPr lang="es-ES" dirty="0"/>
              <a:t>variaran de acuerdo al objetivo de la </a:t>
            </a:r>
            <a:r>
              <a:rPr lang="es-ES" dirty="0" smtClean="0"/>
              <a:t>respiración. </a:t>
            </a:r>
            <a:endParaRPr lang="es-ES" dirty="0"/>
          </a:p>
          <a:p>
            <a:pPr marL="0" indent="0">
              <a:buNone/>
            </a:pPr>
            <a:r>
              <a:rPr lang="es-ES" u="sng" dirty="0" smtClean="0"/>
              <a:t>Existe un tipo y modo respiratorio </a:t>
            </a:r>
            <a:r>
              <a:rPr lang="es-ES" dirty="0" smtClean="0"/>
              <a:t>: </a:t>
            </a:r>
          </a:p>
          <a:p>
            <a:pPr marL="571500" indent="-571500">
              <a:buFont typeface="+mj-lt"/>
              <a:buAutoNum type="romanUcPeriod"/>
            </a:pPr>
            <a:r>
              <a:rPr lang="es-ES" dirty="0" smtClean="0"/>
              <a:t>Tipo : nasal / oral / mixto </a:t>
            </a:r>
          </a:p>
          <a:p>
            <a:pPr marL="571500" indent="-571500">
              <a:buFont typeface="+mj-lt"/>
              <a:buAutoNum type="romanUcPeriod"/>
            </a:pPr>
            <a:r>
              <a:rPr lang="es-ES" dirty="0" smtClean="0"/>
              <a:t>Modo :  costal alto / costo diafragmático / abdominal </a:t>
            </a:r>
          </a:p>
          <a:p>
            <a:pPr marL="0" indent="0">
              <a:buNone/>
            </a:pPr>
            <a:r>
              <a:rPr lang="es-ES" sz="3200" b="1" dirty="0" smtClean="0"/>
              <a:t>el profesional de la voz debe tener un tipo respiratorio mixto y modo costo   diafragmático.) </a:t>
            </a:r>
          </a:p>
          <a:p>
            <a:pPr marL="0" indent="0">
              <a:buNone/>
            </a:pPr>
            <a:endParaRPr lang="es-ES" sz="3200" b="1" dirty="0" smtClean="0"/>
          </a:p>
          <a:p>
            <a:pPr marL="571500" indent="-571500">
              <a:buAutoNum type="romanUcPeriod" startAt="2"/>
            </a:pPr>
            <a:r>
              <a:rPr lang="es-ES" sz="3200" b="1" u="sng" dirty="0" smtClean="0"/>
              <a:t>Fonación</a:t>
            </a:r>
            <a:r>
              <a:rPr lang="es-ES" sz="3200" b="1" dirty="0" smtClean="0"/>
              <a:t> : </a:t>
            </a:r>
          </a:p>
          <a:p>
            <a:pPr marL="571500" indent="-571500">
              <a:buAutoNum type="romanUcPeriod" startAt="2"/>
            </a:pPr>
            <a:r>
              <a:rPr lang="es-ES" dirty="0" smtClean="0"/>
              <a:t>sonidos que emite el tracto vocal, vibración  </a:t>
            </a:r>
            <a:r>
              <a:rPr lang="es-ES" dirty="0"/>
              <a:t>(</a:t>
            </a:r>
            <a:r>
              <a:rPr lang="es-ES" dirty="0" smtClean="0"/>
              <a:t> laringe) </a:t>
            </a: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2380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0000" y="1083212"/>
            <a:ext cx="10233800" cy="5093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 III </a:t>
            </a:r>
            <a:r>
              <a:rPr lang="es-MX" u="sng" dirty="0" smtClean="0"/>
              <a:t>. </a:t>
            </a:r>
            <a:r>
              <a:rPr lang="es-MX" sz="2200" u="sng" dirty="0" smtClean="0"/>
              <a:t>Articulación</a:t>
            </a:r>
            <a:r>
              <a:rPr lang="es-MX" u="sng" dirty="0" smtClean="0"/>
              <a:t> 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r>
              <a:rPr lang="es-MX" sz="1900" dirty="0" smtClean="0"/>
              <a:t>  los órganos  pasivos y activos ( lengua , dientes , mejillas ,  labios , paladar) ambos  hacen contacto para producir el sonido en un punto de articulación .</a:t>
            </a:r>
          </a:p>
          <a:p>
            <a:pPr marL="0" indent="0">
              <a:buNone/>
            </a:pPr>
            <a:r>
              <a:rPr lang="es-MX" sz="1900" dirty="0" smtClean="0"/>
              <a:t>Ejemplo: </a:t>
            </a:r>
          </a:p>
          <a:p>
            <a:pPr marL="0" indent="0">
              <a:buNone/>
            </a:pPr>
            <a:r>
              <a:rPr lang="es-MX" sz="1900" dirty="0" smtClean="0"/>
              <a:t>Fonema bilabial =  b/m/p  producido por el contacto de los labios .</a:t>
            </a:r>
          </a:p>
          <a:p>
            <a:pPr marL="0" indent="0">
              <a:buNone/>
            </a:pPr>
            <a:r>
              <a:rPr lang="es-MX" sz="1900" u="sng" dirty="0" smtClean="0"/>
              <a:t>IV. Prosodia </a:t>
            </a:r>
            <a:r>
              <a:rPr lang="es-MX" sz="1900" dirty="0" smtClean="0"/>
              <a:t>: </a:t>
            </a:r>
          </a:p>
          <a:p>
            <a:pPr marL="0" indent="0">
              <a:buNone/>
            </a:pPr>
            <a:r>
              <a:rPr lang="es-MX" sz="1800" dirty="0" smtClean="0"/>
              <a:t>es la melodía de la Voz </a:t>
            </a:r>
            <a:r>
              <a:rPr lang="es-MX" sz="1800" dirty="0" smtClean="0"/>
              <a:t>.</a:t>
            </a:r>
            <a:endParaRPr lang="es-MX" sz="1800" dirty="0" smtClean="0"/>
          </a:p>
          <a:p>
            <a:pPr marL="0" indent="0">
              <a:buNone/>
            </a:pPr>
            <a:endParaRPr lang="es-MX" sz="1800" dirty="0" smtClean="0"/>
          </a:p>
          <a:p>
            <a:pPr marL="0" indent="0">
              <a:buNone/>
            </a:pPr>
            <a:r>
              <a:rPr lang="es-MX" sz="2200" dirty="0" smtClean="0"/>
              <a:t> </a:t>
            </a:r>
            <a:r>
              <a:rPr lang="es-MX" sz="2200" u="sng" dirty="0" smtClean="0"/>
              <a:t>V. Resonancia </a:t>
            </a:r>
            <a:r>
              <a:rPr lang="es-MX" u="sng" dirty="0" smtClean="0"/>
              <a:t>:</a:t>
            </a:r>
          </a:p>
          <a:p>
            <a:pPr marL="0" indent="0">
              <a:buNone/>
            </a:pPr>
            <a:r>
              <a:rPr lang="es-MX" sz="1800" dirty="0" smtClean="0"/>
              <a:t>corresponde a la </a:t>
            </a:r>
            <a:r>
              <a:rPr lang="es-ES" sz="1800" dirty="0"/>
              <a:t>c</a:t>
            </a:r>
            <a:r>
              <a:rPr lang="es-ES" sz="1800" dirty="0" smtClean="0"/>
              <a:t>avidad </a:t>
            </a:r>
            <a:r>
              <a:rPr lang="es-ES" sz="1800" dirty="0"/>
              <a:t>oral </a:t>
            </a:r>
            <a:r>
              <a:rPr lang="es-ES" sz="1800" dirty="0" smtClean="0"/>
              <a:t>situada </a:t>
            </a:r>
            <a:r>
              <a:rPr lang="es-ES" sz="1800" dirty="0"/>
              <a:t>inferiormente a la cavidad </a:t>
            </a:r>
            <a:r>
              <a:rPr lang="es-ES" sz="1800" dirty="0" smtClean="0"/>
              <a:t>nasal. </a:t>
            </a:r>
            <a:r>
              <a:rPr lang="es-ES" sz="1800" dirty="0"/>
              <a:t> </a:t>
            </a:r>
            <a:r>
              <a:rPr lang="es-ES" sz="1800" dirty="0" smtClean="0"/>
              <a:t>Es una cavidad </a:t>
            </a:r>
            <a:r>
              <a:rPr lang="es-ES" sz="1800" dirty="0"/>
              <a:t>irregular cubierta de </a:t>
            </a:r>
            <a:r>
              <a:rPr lang="es-ES" sz="1800" dirty="0" smtClean="0"/>
              <a:t>mucosa </a:t>
            </a:r>
            <a:r>
              <a:rPr lang="es-ES" sz="1800" dirty="0"/>
              <a:t>que modifica su </a:t>
            </a:r>
            <a:r>
              <a:rPr lang="es-ES" sz="1800" dirty="0" smtClean="0"/>
              <a:t>tamaño  </a:t>
            </a:r>
            <a:r>
              <a:rPr lang="es-ES" sz="1800" dirty="0"/>
              <a:t>de acuerdo a la proximidad existente entre </a:t>
            </a:r>
            <a:r>
              <a:rPr lang="es-ES" sz="1800" dirty="0" smtClean="0"/>
              <a:t>el maxilar superior  </a:t>
            </a:r>
            <a:r>
              <a:rPr lang="es-ES" sz="1800" dirty="0"/>
              <a:t>y </a:t>
            </a:r>
            <a:r>
              <a:rPr lang="es-ES" sz="1800" dirty="0" smtClean="0"/>
              <a:t>mandíbula .</a:t>
            </a:r>
            <a:endParaRPr lang="es-ES" sz="1800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8002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i="1" dirty="0" smtClean="0"/>
              <a:t> </a:t>
            </a:r>
            <a:r>
              <a:rPr lang="es-MX" sz="4000" i="1" u="sng" dirty="0"/>
              <a:t>L</a:t>
            </a:r>
            <a:r>
              <a:rPr lang="es-MX" sz="4000" i="1" u="sng" dirty="0" smtClean="0"/>
              <a:t>a laringe :</a:t>
            </a:r>
            <a:endParaRPr lang="es-CL" sz="4000" i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0000" y="1308295"/>
            <a:ext cx="10233800" cy="4868668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Es </a:t>
            </a:r>
            <a:r>
              <a:rPr lang="es-ES" dirty="0"/>
              <a:t>una estructura </a:t>
            </a:r>
            <a:r>
              <a:rPr lang="es-ES" dirty="0" smtClean="0"/>
              <a:t>hueca , ubicada </a:t>
            </a:r>
            <a:r>
              <a:rPr lang="es-ES" dirty="0"/>
              <a:t>en la </a:t>
            </a:r>
            <a:r>
              <a:rPr lang="es-ES" dirty="0" smtClean="0"/>
              <a:t>línea </a:t>
            </a:r>
            <a:r>
              <a:rPr lang="es-ES" dirty="0"/>
              <a:t>media el cuello.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Es </a:t>
            </a:r>
            <a:r>
              <a:rPr lang="es-ES" dirty="0"/>
              <a:t>el </a:t>
            </a:r>
            <a:r>
              <a:rPr lang="es-ES" dirty="0" smtClean="0"/>
              <a:t>órgano </a:t>
            </a:r>
            <a:r>
              <a:rPr lang="es-ES" dirty="0"/>
              <a:t>muscular y cartilaginoso de la </a:t>
            </a:r>
            <a:r>
              <a:rPr lang="es-ES" dirty="0" smtClean="0"/>
              <a:t>fonación que </a:t>
            </a:r>
            <a:r>
              <a:rPr lang="es-ES" dirty="0"/>
              <a:t>se encuentra en el punto mas inferior del tracto vocal, se conecta inferiormente a la </a:t>
            </a:r>
            <a:r>
              <a:rPr lang="es-ES" dirty="0" smtClean="0"/>
              <a:t>tráquea </a:t>
            </a:r>
            <a:r>
              <a:rPr lang="es-ES" dirty="0"/>
              <a:t>y superiormente a la </a:t>
            </a:r>
            <a:r>
              <a:rPr lang="es-ES" dirty="0" smtClean="0"/>
              <a:t>faringe . </a:t>
            </a:r>
          </a:p>
          <a:p>
            <a:pPr marL="0" indent="0">
              <a:buNone/>
            </a:pPr>
            <a:r>
              <a:rPr lang="es-ES" dirty="0" smtClean="0"/>
              <a:t>Su función es respiratoria </a:t>
            </a:r>
            <a:r>
              <a:rPr lang="es-ES" dirty="0"/>
              <a:t>y </a:t>
            </a:r>
            <a:r>
              <a:rPr lang="es-ES" dirty="0" smtClean="0"/>
              <a:t>digestiva.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/>
              <a:t> 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0" y="4049664"/>
            <a:ext cx="4911390" cy="251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undidad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TM04033923[[fn=Profundidad]]</Template>
  <TotalTime>836</TotalTime>
  <Words>1119</Words>
  <Application>Microsoft Office PowerPoint</Application>
  <PresentationFormat>Personalizado</PresentationFormat>
  <Paragraphs>160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Profundidad</vt:lpstr>
      <vt:lpstr>Presentación de PowerPoint</vt:lpstr>
      <vt:lpstr>Breve historia de la voz ..</vt:lpstr>
      <vt:lpstr>Presentación de PowerPoint</vt:lpstr>
      <vt:lpstr>Presentación de PowerPoint</vt:lpstr>
      <vt:lpstr> Sistemas involucrados en la Producción Vocal. </vt:lpstr>
      <vt:lpstr>Sistemas Involucrados en la Producción Vocal:  </vt:lpstr>
      <vt:lpstr>   Procesos Motores Básicos    intervinientes en las  funciones de habla , articulación  y fonación .</vt:lpstr>
      <vt:lpstr>Presentación de PowerPoint</vt:lpstr>
      <vt:lpstr> La laringe :</vt:lpstr>
      <vt:lpstr>            CONCEPTO VOZ NORMAL </vt:lpstr>
      <vt:lpstr>Presentación de PowerPoint</vt:lpstr>
      <vt:lpstr>Presentación de PowerPoint</vt:lpstr>
      <vt:lpstr>Clasificación según exigencia Vocal   Vilkman 2000</vt:lpstr>
      <vt:lpstr>Presentación de PowerPoint</vt:lpstr>
      <vt:lpstr>     Patologías por alta exigencia Vocal y/o stress. </vt:lpstr>
      <vt:lpstr>Conductas de Uso y Abuso Vocal. </vt:lpstr>
      <vt:lpstr>y lo que nunca debemos olvidar!!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pamela</dc:creator>
  <cp:lastModifiedBy>Toshiba</cp:lastModifiedBy>
  <cp:revision>58</cp:revision>
  <dcterms:created xsi:type="dcterms:W3CDTF">2020-04-16T01:19:46Z</dcterms:created>
  <dcterms:modified xsi:type="dcterms:W3CDTF">2020-09-02T15:40:13Z</dcterms:modified>
</cp:coreProperties>
</file>