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1"/>
  </p:notesMasterIdLst>
  <p:sldIdLst>
    <p:sldId id="256" r:id="rId2"/>
    <p:sldId id="257" r:id="rId3"/>
    <p:sldId id="271" r:id="rId4"/>
    <p:sldId id="272" r:id="rId5"/>
    <p:sldId id="273" r:id="rId6"/>
    <p:sldId id="274" r:id="rId7"/>
    <p:sldId id="258" r:id="rId8"/>
    <p:sldId id="259" r:id="rId9"/>
    <p:sldId id="260" r:id="rId10"/>
    <p:sldId id="261" r:id="rId11"/>
    <p:sldId id="262" r:id="rId12"/>
    <p:sldId id="263" r:id="rId13"/>
    <p:sldId id="264" r:id="rId14"/>
    <p:sldId id="269" r:id="rId15"/>
    <p:sldId id="270" r:id="rId16"/>
    <p:sldId id="265" r:id="rId17"/>
    <p:sldId id="267" r:id="rId18"/>
    <p:sldId id="266" r:id="rId19"/>
    <p:sldId id="268" r:id="rId2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ad33fa096f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ad33fa096f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ad33fa096f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ad33fa096f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ad33fa096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ad33fa096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ad33fa096f_0_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ad33fa096f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a9b7dc8c2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a9b7dc8c2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ac403fc36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ac403fc36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ac403fc36e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ac403fc36e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ad33fa096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ad33fa096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ad33fa096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ad33fa096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d33fa096f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d33fa096f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ad33fa096f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ad33fa096f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ad33fa096f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ad33fa096f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690626" y="1010210"/>
            <a:ext cx="7667244" cy="605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0626" y="3224773"/>
            <a:ext cx="7667244" cy="605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90626" y="1113584"/>
            <a:ext cx="7667244" cy="20574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7236911" y="3051692"/>
            <a:ext cx="810678" cy="810677"/>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074167"/>
            <a:ext cx="7475220" cy="2276856"/>
          </a:xfrm>
        </p:spPr>
        <p:txBody>
          <a:bodyPr anchor="ctr">
            <a:noAutofit/>
          </a:bodyPr>
          <a:lstStyle>
            <a:lvl1pPr algn="l">
              <a:lnSpc>
                <a:spcPct val="80000"/>
              </a:lnSpc>
              <a:defRPr sz="72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02386" y="3291840"/>
            <a:ext cx="5918454" cy="802386"/>
          </a:xfrm>
        </p:spPr>
        <p:txBody>
          <a:bodyPr>
            <a:normAutofit/>
          </a:bodyPr>
          <a:lstStyle>
            <a:lvl1pPr marL="0" indent="0" algn="l">
              <a:buNone/>
              <a:defRPr sz="1650">
                <a:solidFill>
                  <a:schemeClr val="tx1"/>
                </a:solidFill>
              </a:defRPr>
            </a:lvl1pPr>
            <a:lvl2pPr marL="342900" indent="0" algn="ctr">
              <a:buNone/>
              <a:defRPr sz="1650"/>
            </a:lvl2pPr>
            <a:lvl3pPr marL="685800" indent="0" algn="ctr">
              <a:buNone/>
              <a:defRPr sz="165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194550" y="3217001"/>
            <a:ext cx="895401" cy="480060"/>
          </a:xfrm>
        </p:spPr>
        <p:txBody>
          <a:bodyPr/>
          <a:lstStyle>
            <a:lvl1pPr>
              <a:defRPr sz="2100"/>
            </a:lvl1p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226434130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370052369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400050"/>
            <a:ext cx="1914525" cy="42291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00100" y="400050"/>
            <a:ext cx="5629275" cy="42291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330213353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extLst>
      <p:ext uri="{BB962C8B-B14F-4D97-AF65-F5344CB8AC3E}">
        <p14:creationId xmlns:p14="http://schemas.microsoft.com/office/powerpoint/2010/main" val="7415312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extLst>
      <p:ext uri="{BB962C8B-B14F-4D97-AF65-F5344CB8AC3E}">
        <p14:creationId xmlns:p14="http://schemas.microsoft.com/office/powerpoint/2010/main" val="549281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41178506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3688492"/>
            <a:ext cx="9144000" cy="1455008"/>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918972"/>
            <a:ext cx="6960870" cy="2640330"/>
          </a:xfrm>
        </p:spPr>
        <p:txBody>
          <a:bodyPr anchor="ctr">
            <a:normAutofit/>
          </a:bodyPr>
          <a:lstStyle>
            <a:lvl1pPr>
              <a:lnSpc>
                <a:spcPct val="80000"/>
              </a:lnSpc>
              <a:defRPr sz="6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624331" y="3765042"/>
            <a:ext cx="6789420" cy="800100"/>
          </a:xfrm>
        </p:spPr>
        <p:txBody>
          <a:bodyPr anchor="t">
            <a:normAutofit/>
          </a:bodyPr>
          <a:lstStyle>
            <a:lvl1pPr marL="0" indent="0">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6445251" y="4704588"/>
            <a:ext cx="1983232" cy="273844"/>
          </a:xfrm>
        </p:spPr>
        <p:txBody>
          <a:bodyPr/>
          <a:lstStyle/>
          <a:p>
            <a:fld id="{C6F822A4-8DA6-4447-9B1F-C5DB58435268}" type="datetimeFigureOut">
              <a:rPr lang="en-US" dirty="0"/>
              <a:t>11/26/2020</a:t>
            </a:fld>
            <a:endParaRPr lang="en-US" dirty="0"/>
          </a:p>
        </p:txBody>
      </p:sp>
      <p:sp>
        <p:nvSpPr>
          <p:cNvPr id="5" name="Footer Placeholder 4"/>
          <p:cNvSpPr>
            <a:spLocks noGrp="1"/>
          </p:cNvSpPr>
          <p:nvPr>
            <p:ph type="ftr" sz="quarter" idx="11"/>
          </p:nvPr>
        </p:nvSpPr>
        <p:spPr>
          <a:xfrm>
            <a:off x="1637031" y="4704588"/>
            <a:ext cx="4745736" cy="273844"/>
          </a:xfrm>
        </p:spPr>
        <p:txBody>
          <a:bodyPr/>
          <a:lstStyle/>
          <a:p>
            <a:endParaRPr lang="en-US" dirty="0"/>
          </a:p>
        </p:txBody>
      </p:sp>
      <p:grpSp>
        <p:nvGrpSpPr>
          <p:cNvPr id="8" name="Group 7"/>
          <p:cNvGrpSpPr/>
          <p:nvPr/>
        </p:nvGrpSpPr>
        <p:grpSpPr>
          <a:xfrm>
            <a:off x="673049" y="1744386"/>
            <a:ext cx="810678" cy="810677"/>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32776" y="1879600"/>
            <a:ext cx="891224" cy="540249"/>
          </a:xfrm>
        </p:spPr>
        <p:txBody>
          <a:bodyPr/>
          <a:lstStyle>
            <a:lvl1pPr>
              <a:defRPr sz="2100"/>
            </a:lvl1p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244414406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02386" y="1645920"/>
            <a:ext cx="3566160" cy="2983230"/>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773168" y="1645920"/>
            <a:ext cx="3566160" cy="2983230"/>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24236216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00100" y="1536192"/>
            <a:ext cx="3566160" cy="480060"/>
          </a:xfrm>
        </p:spPr>
        <p:txBody>
          <a:bodyPr anchor="ctr">
            <a:normAutofit/>
          </a:bodyPr>
          <a:lstStyle>
            <a:lvl1pPr marL="0" indent="0">
              <a:buNone/>
              <a:defRPr sz="1500" b="1">
                <a:solidFill>
                  <a:schemeClr val="accent1">
                    <a:lumMod val="7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Content Placeholder 3"/>
          <p:cNvSpPr>
            <a:spLocks noGrp="1"/>
          </p:cNvSpPr>
          <p:nvPr>
            <p:ph sz="half" idx="2"/>
          </p:nvPr>
        </p:nvSpPr>
        <p:spPr>
          <a:xfrm>
            <a:off x="802386" y="2057400"/>
            <a:ext cx="3566160" cy="2468880"/>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773168" y="1536192"/>
            <a:ext cx="3566160" cy="480060"/>
          </a:xfrm>
        </p:spPr>
        <p:txBody>
          <a:bodyPr anchor="ctr">
            <a:normAutofit/>
          </a:bodyPr>
          <a:lstStyle>
            <a:lvl1pPr marL="0" indent="0">
              <a:buNone/>
              <a:defRPr sz="1500" b="1">
                <a:solidFill>
                  <a:schemeClr val="accent1">
                    <a:lumMod val="7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Content Placeholder 5"/>
          <p:cNvSpPr>
            <a:spLocks noGrp="1"/>
          </p:cNvSpPr>
          <p:nvPr>
            <p:ph sz="quarter" idx="4"/>
          </p:nvPr>
        </p:nvSpPr>
        <p:spPr>
          <a:xfrm>
            <a:off x="4773168" y="2057400"/>
            <a:ext cx="3566160" cy="2468880"/>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11/26/2020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134593014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11/26/2020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63350254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308174025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6227806" y="1"/>
            <a:ext cx="2916194" cy="51434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514350"/>
            <a:ext cx="2400300" cy="1303020"/>
          </a:xfrm>
        </p:spPr>
        <p:txBody>
          <a:bodyPr anchor="b">
            <a:normAutofit/>
          </a:bodyPr>
          <a:lstStyle>
            <a:lvl1pPr>
              <a:defRPr sz="24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8650" y="514350"/>
            <a:ext cx="5033772" cy="3765042"/>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412230" y="1817370"/>
            <a:ext cx="2400300" cy="2468880"/>
          </a:xfrm>
        </p:spPr>
        <p:txBody>
          <a:bodyPr>
            <a:normAutofit/>
          </a:bodyPr>
          <a:lstStyle>
            <a:lvl1pPr marL="0" indent="0">
              <a:lnSpc>
                <a:spcPct val="100000"/>
              </a:lnSpc>
              <a:spcBef>
                <a:spcPts val="750"/>
              </a:spcBef>
              <a:buNone/>
              <a:defRPr sz="1050">
                <a:solidFill>
                  <a:schemeClr val="accent1">
                    <a:lumMod val="75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A16AA21-1863-4931-97CB-99D0A168701B}" type="datetimeFigureOut">
              <a:rPr lang="en-US" dirty="0"/>
              <a:t>11/26/2020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8551294" y="4672261"/>
            <a:ext cx="342900" cy="3429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376500902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6227806" y="1"/>
            <a:ext cx="2916194" cy="51434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514350"/>
            <a:ext cx="2400300" cy="1303020"/>
          </a:xfrm>
        </p:spPr>
        <p:txBody>
          <a:bodyPr anchor="b">
            <a:normAutofit/>
          </a:bodyPr>
          <a:lstStyle>
            <a:lvl1pPr>
              <a:defRPr sz="2400" b="1"/>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0"/>
            <a:ext cx="6227805" cy="5143500"/>
          </a:xfrm>
          <a:solidFill>
            <a:schemeClr val="tx2">
              <a:lumMod val="20000"/>
              <a:lumOff val="80000"/>
            </a:schemeClr>
          </a:solidFill>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412230" y="1817370"/>
            <a:ext cx="2400300" cy="2468880"/>
          </a:xfrm>
        </p:spPr>
        <p:txBody>
          <a:bodyPr>
            <a:normAutofit/>
          </a:bodyPr>
          <a:lstStyle>
            <a:lvl1pPr marL="0" indent="0">
              <a:lnSpc>
                <a:spcPct val="100000"/>
              </a:lnSpc>
              <a:spcBef>
                <a:spcPts val="750"/>
              </a:spcBef>
              <a:buNone/>
              <a:defRPr sz="1050">
                <a:solidFill>
                  <a:schemeClr val="accent1">
                    <a:lumMod val="75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772C379-9A7C-4C87-A116-CBE9F58B04C5}" type="datetimeFigureOut">
              <a:rPr lang="en-US" dirty="0"/>
              <a:t>11/26/2020</a:t>
            </a:fld>
            <a:endParaRPr lang="en-US" dirty="0"/>
          </a:p>
        </p:txBody>
      </p:sp>
      <p:grpSp>
        <p:nvGrpSpPr>
          <p:cNvPr id="8" name="Group 7"/>
          <p:cNvGrpSpPr>
            <a:grpSpLocks noChangeAspect="1"/>
          </p:cNvGrpSpPr>
          <p:nvPr/>
        </p:nvGrpSpPr>
        <p:grpSpPr>
          <a:xfrm>
            <a:off x="8551294" y="4672261"/>
            <a:ext cx="342900" cy="3429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88547563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2386" y="363474"/>
            <a:ext cx="7543800" cy="120700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02386" y="1591056"/>
            <a:ext cx="7543800" cy="303809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973318" y="4704588"/>
            <a:ext cx="2455164" cy="273844"/>
          </a:xfrm>
          <a:prstGeom prst="rect">
            <a:avLst/>
          </a:prstGeom>
        </p:spPr>
        <p:txBody>
          <a:bodyPr vert="horz" lIns="91440" tIns="45720" rIns="91440" bIns="45720" rtlCol="0" anchor="ctr"/>
          <a:lstStyle>
            <a:lvl1pPr algn="r">
              <a:defRPr sz="825">
                <a:solidFill>
                  <a:schemeClr val="tx2"/>
                </a:solidFill>
              </a:defRPr>
            </a:lvl1pPr>
          </a:lstStyle>
          <a:p>
            <a:fld id="{8664C608-40B1-4030-A28D-5B74BC98ADCE}" type="datetimeFigureOut">
              <a:rPr lang="en-US" dirty="0"/>
              <a:t>11/26/2020</a:t>
            </a:fld>
            <a:endParaRPr lang="en-US" dirty="0"/>
          </a:p>
        </p:txBody>
      </p:sp>
      <p:sp>
        <p:nvSpPr>
          <p:cNvPr id="5" name="Footer Placeholder 4"/>
          <p:cNvSpPr>
            <a:spLocks noGrp="1"/>
          </p:cNvSpPr>
          <p:nvPr>
            <p:ph type="ftr" sz="quarter" idx="3"/>
          </p:nvPr>
        </p:nvSpPr>
        <p:spPr>
          <a:xfrm>
            <a:off x="816102" y="4704588"/>
            <a:ext cx="4745736" cy="273844"/>
          </a:xfrm>
          <a:prstGeom prst="rect">
            <a:avLst/>
          </a:prstGeom>
        </p:spPr>
        <p:txBody>
          <a:bodyPr vert="horz" lIns="91440" tIns="45720" rIns="91440" bIns="45720" rtlCol="0" anchor="ctr"/>
          <a:lstStyle>
            <a:lvl1pPr algn="l">
              <a:defRPr sz="825">
                <a:solidFill>
                  <a:schemeClr val="tx2"/>
                </a:solidFill>
              </a:defRPr>
            </a:lvl1pPr>
          </a:lstStyle>
          <a:p>
            <a:endParaRPr lang="en-US" dirty="0"/>
          </a:p>
        </p:txBody>
      </p:sp>
      <p:grpSp>
        <p:nvGrpSpPr>
          <p:cNvPr id="7" name="Group 6"/>
          <p:cNvGrpSpPr>
            <a:grpSpLocks noChangeAspect="1"/>
          </p:cNvGrpSpPr>
          <p:nvPr/>
        </p:nvGrpSpPr>
        <p:grpSpPr>
          <a:xfrm>
            <a:off x="8551294" y="4672261"/>
            <a:ext cx="342900" cy="342900"/>
            <a:chOff x="11361456" y="6195813"/>
            <a:chExt cx="548640" cy="548640"/>
          </a:xfrm>
        </p:grpSpPr>
        <p:sp>
          <p:nvSpPr>
            <p:cNvPr id="8" name="Oval 7"/>
            <p:cNvSpPr/>
            <p:nvPr/>
          </p:nvSpPr>
          <p:spPr>
            <a:xfrm>
              <a:off x="11361456" y="6195813"/>
              <a:ext cx="548640" cy="548640"/>
            </a:xfrm>
            <a:prstGeom prst="ellipse">
              <a:avLst/>
            </a:prstGeom>
            <a:blipFill dpi="0" rotWithShape="1">
              <a:blip r:embed="rId15">
                <a:duotone>
                  <a:schemeClr val="accent1">
                    <a:shade val="45000"/>
                    <a:satMod val="135000"/>
                  </a:schemeClr>
                  <a:prstClr val="white"/>
                </a:duotone>
                <a:extLst>
                  <a:ext uri="{BEBA8EAE-BF5A-486C-A8C5-ECC9F3942E4B}">
                    <a14:imgProps xmlns:a14="http://schemas.microsoft.com/office/drawing/2010/main">
                      <a14:imgLayer r:embed="rId16">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8483346" y="4704588"/>
            <a:ext cx="480060" cy="273844"/>
          </a:xfrm>
          <a:prstGeom prst="rect">
            <a:avLst/>
          </a:prstGeom>
        </p:spPr>
        <p:txBody>
          <a:bodyPr vert="horz" lIns="91440" tIns="45720" rIns="91440" bIns="45720" rtlCol="0" anchor="ctr"/>
          <a:lstStyle>
            <a:lvl1pPr algn="ctr">
              <a:defRPr sz="1050" b="1">
                <a:solidFill>
                  <a:srgbClr val="FFFFFF"/>
                </a:solidFill>
                <a:latin typeface="+mj-lt"/>
              </a:defRPr>
            </a:lvl1pPr>
          </a:lstStyle>
          <a:p>
            <a:pPr marL="0" lvl="0" indent="0" algn="r" rtl="0">
              <a:spcBef>
                <a:spcPts val="0"/>
              </a:spcBef>
              <a:spcAft>
                <a:spcPts val="0"/>
              </a:spcAft>
              <a:buNone/>
            </a:pPr>
            <a:fld id="{00000000-1234-1234-1234-123412341234}" type="slidenum">
              <a:rPr lang="es-CL" smtClean="0"/>
              <a:t>‹Nº›</a:t>
            </a:fld>
            <a:endParaRPr lang="es-CL"/>
          </a:p>
        </p:txBody>
      </p:sp>
    </p:spTree>
    <p:extLst>
      <p:ext uri="{BB962C8B-B14F-4D97-AF65-F5344CB8AC3E}">
        <p14:creationId xmlns:p14="http://schemas.microsoft.com/office/powerpoint/2010/main" val="14272299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sldNum="0" hdr="0" ftr="0" dt="0"/>
  <p:txStyles>
    <p:titleStyle>
      <a:lvl1pPr algn="l" defTabSz="685800" rtl="0" eaLnBrk="1" latinLnBrk="0" hangingPunct="1">
        <a:lnSpc>
          <a:spcPct val="90000"/>
        </a:lnSpc>
        <a:spcBef>
          <a:spcPct val="0"/>
        </a:spcBef>
        <a:buNone/>
        <a:defRPr sz="4050" kern="1200" cap="all" baseline="0">
          <a:blipFill>
            <a:blip r:embed="rId17">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37160" indent="-137160" algn="l" defTabSz="685800" rtl="0" eaLnBrk="1" latinLnBrk="0" hangingPunct="1">
        <a:lnSpc>
          <a:spcPct val="90000"/>
        </a:lnSpc>
        <a:spcBef>
          <a:spcPts val="900"/>
        </a:spcBef>
        <a:buClr>
          <a:schemeClr val="accent1">
            <a:lumMod val="75000"/>
          </a:schemeClr>
        </a:buClr>
        <a:buSzPct val="85000"/>
        <a:buFont typeface="Wingdings" pitchFamily="2" charset="2"/>
        <a:buChar char="§"/>
        <a:defRPr sz="1500" kern="1200">
          <a:solidFill>
            <a:schemeClr val="tx1"/>
          </a:solidFill>
          <a:latin typeface="+mn-lt"/>
          <a:ea typeface="+mn-ea"/>
          <a:cs typeface="+mn-cs"/>
        </a:defRPr>
      </a:lvl1pPr>
      <a:lvl2pPr marL="34290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350" kern="1200">
          <a:solidFill>
            <a:schemeClr val="tx1"/>
          </a:solidFill>
          <a:latin typeface="+mn-lt"/>
          <a:ea typeface="+mn-ea"/>
          <a:cs typeface="+mn-cs"/>
        </a:defRPr>
      </a:lvl2pPr>
      <a:lvl3pPr marL="54864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3pPr>
      <a:lvl4pPr marL="75438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4pPr>
      <a:lvl5pPr marL="96012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5pPr>
      <a:lvl6pPr marL="1200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6pPr>
      <a:lvl7pPr marL="1425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7pPr>
      <a:lvl8pPr marL="1650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8pPr>
      <a:lvl9pPr marL="1875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7"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image" Target="../media/image5.png"/><Relationship Id="rId5" Type="http://schemas.microsoft.com/office/2007/relationships/hdphoto" Target="../media/hdphoto1.wdp"/><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microsoft.com/office/2007/relationships/hdphoto" Target="../media/hdphoto1.wdp"/><Relationship Id="rId5" Type="http://schemas.openxmlformats.org/officeDocument/2006/relationships/image" Target="../media/image3.png"/><Relationship Id="rId4" Type="http://schemas.microsoft.com/office/2007/relationships/hdphoto" Target="../media/hdphoto2.wdp"/></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a:spLocks noGrp="1"/>
          </p:cNvSpPr>
          <p:nvPr>
            <p:ph type="ctrTitle"/>
          </p:nvPr>
        </p:nvSpPr>
        <p:spPr>
          <a:xfrm>
            <a:off x="484133" y="1545438"/>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s" sz="4400" dirty="0">
                <a:ea typeface="Georgia"/>
                <a:cs typeface="Georgia"/>
                <a:sym typeface="Georgia"/>
              </a:rPr>
              <a:t>El discurso y la práctica de los DDHH: Litigación estratégica y políticas públicas</a:t>
            </a:r>
            <a:endParaRPr sz="4400" dirty="0">
              <a:ea typeface="Georgia"/>
              <a:cs typeface="Georgia"/>
              <a:sym typeface="Georgia"/>
            </a:endParaRPr>
          </a:p>
        </p:txBody>
      </p:sp>
      <p:sp>
        <p:nvSpPr>
          <p:cNvPr id="54" name="Google Shape;54;p13"/>
          <p:cNvSpPr txBox="1">
            <a:spLocks noGrp="1"/>
          </p:cNvSpPr>
          <p:nvPr>
            <p:ph type="subTitle" idx="1"/>
          </p:nvPr>
        </p:nvSpPr>
        <p:spPr>
          <a:xfrm>
            <a:off x="4412800" y="3798325"/>
            <a:ext cx="5568900" cy="792600"/>
          </a:xfrm>
          <a:prstGeom prst="rect">
            <a:avLst/>
          </a:prstGeom>
        </p:spPr>
        <p:txBody>
          <a:bodyPr spcFirstLastPara="1" wrap="square" lIns="91425" tIns="91425" rIns="91425" bIns="91425" anchor="t" anchorCtr="0">
            <a:noAutofit/>
          </a:bodyPr>
          <a:lstStyle/>
          <a:p>
            <a:pPr marL="2286000" lvl="0" indent="0" algn="l" rtl="0">
              <a:spcBef>
                <a:spcPts val="0"/>
              </a:spcBef>
              <a:spcAft>
                <a:spcPts val="0"/>
              </a:spcAft>
              <a:buNone/>
            </a:pPr>
            <a:endParaRPr sz="2000" dirty="0">
              <a:latin typeface="+mj-lt"/>
              <a:ea typeface="Georgia"/>
              <a:cs typeface="Georgia"/>
              <a:sym typeface="Georgia"/>
            </a:endParaRPr>
          </a:p>
          <a:p>
            <a:pPr marL="2286000" lvl="0" indent="0" algn="l" rtl="0">
              <a:spcBef>
                <a:spcPts val="0"/>
              </a:spcBef>
              <a:spcAft>
                <a:spcPts val="0"/>
              </a:spcAft>
              <a:buNone/>
            </a:pPr>
            <a:r>
              <a:rPr lang="es" sz="2000" dirty="0">
                <a:latin typeface="+mj-lt"/>
                <a:ea typeface="Georgia"/>
                <a:cs typeface="Georgia"/>
                <a:sym typeface="Georgia"/>
              </a:rPr>
              <a:t>Carolina Vega </a:t>
            </a:r>
            <a:endParaRPr sz="2000" dirty="0">
              <a:latin typeface="+mj-lt"/>
              <a:ea typeface="Georgia"/>
              <a:cs typeface="Georgia"/>
              <a:sym typeface="Georgia"/>
            </a:endParaRPr>
          </a:p>
          <a:p>
            <a:pPr marL="2286000" lvl="0" indent="0" algn="l" rtl="0">
              <a:spcBef>
                <a:spcPts val="0"/>
              </a:spcBef>
              <a:spcAft>
                <a:spcPts val="0"/>
              </a:spcAft>
              <a:buNone/>
            </a:pPr>
            <a:r>
              <a:rPr lang="es" sz="2000" dirty="0">
                <a:latin typeface="+mj-lt"/>
                <a:ea typeface="Georgia"/>
                <a:cs typeface="Georgia"/>
                <a:sym typeface="Georgia"/>
              </a:rPr>
              <a:t>Sebastian Cepeda</a:t>
            </a:r>
            <a:endParaRPr sz="2000" dirty="0">
              <a:latin typeface="+mj-lt"/>
              <a:ea typeface="Georgia"/>
              <a:cs typeface="Georgia"/>
              <a:sym typeface="Georgia"/>
            </a:endParaRPr>
          </a:p>
          <a:p>
            <a:pPr marL="2286000" lvl="0" indent="0" algn="r" rtl="0">
              <a:spcBef>
                <a:spcPts val="0"/>
              </a:spcBef>
              <a:spcAft>
                <a:spcPts val="0"/>
              </a:spcAft>
              <a:buNone/>
            </a:pPr>
            <a:endParaRPr sz="2000" dirty="0">
              <a:latin typeface="Georgia"/>
              <a:ea typeface="Georgia"/>
              <a:cs typeface="Georgia"/>
              <a:sym typeface="Georgia"/>
            </a:endParaRPr>
          </a:p>
        </p:txBody>
      </p:sp>
      <p:sp>
        <p:nvSpPr>
          <p:cNvPr id="56" name="Google Shape;56;p13"/>
          <p:cNvSpPr txBox="1"/>
          <p:nvPr/>
        </p:nvSpPr>
        <p:spPr>
          <a:xfrm>
            <a:off x="-2083275" y="172400"/>
            <a:ext cx="6307200" cy="1020000"/>
          </a:xfrm>
          <a:prstGeom prst="rect">
            <a:avLst/>
          </a:prstGeom>
          <a:noFill/>
          <a:ln>
            <a:noFill/>
          </a:ln>
        </p:spPr>
        <p:txBody>
          <a:bodyPr spcFirstLastPara="1" wrap="square" lIns="91425" tIns="91425" rIns="91425" bIns="91425" anchor="t" anchorCtr="0">
            <a:noAutofit/>
          </a:bodyPr>
          <a:lstStyle/>
          <a:p>
            <a:pPr marL="2286000" lvl="0" indent="0" algn="l" rtl="0">
              <a:spcBef>
                <a:spcPts val="0"/>
              </a:spcBef>
              <a:spcAft>
                <a:spcPts val="0"/>
              </a:spcAft>
              <a:buNone/>
            </a:pPr>
            <a:r>
              <a:rPr lang="es" sz="2000" dirty="0">
                <a:latin typeface="+mj-lt"/>
                <a:ea typeface="Georgia"/>
                <a:cs typeface="Georgia"/>
                <a:sym typeface="Georgia"/>
              </a:rPr>
              <a:t>Derecho Internacional de los Derechos Humanos</a:t>
            </a:r>
            <a:endParaRPr sz="2000" dirty="0">
              <a:latin typeface="+mj-lt"/>
              <a:ea typeface="Georgia"/>
              <a:cs typeface="Georgia"/>
              <a:sym typeface="Georgia"/>
            </a:endParaRPr>
          </a:p>
          <a:p>
            <a:pPr marL="2286000" lvl="0" indent="0" algn="l" rtl="0">
              <a:spcBef>
                <a:spcPts val="0"/>
              </a:spcBef>
              <a:spcAft>
                <a:spcPts val="0"/>
              </a:spcAft>
              <a:buNone/>
            </a:pPr>
            <a:r>
              <a:rPr lang="es" sz="2000" dirty="0">
                <a:latin typeface="+mj-lt"/>
                <a:ea typeface="Georgia"/>
                <a:cs typeface="Georgia"/>
                <a:sym typeface="Georgia"/>
              </a:rPr>
              <a:t>2° Semestre 2020</a:t>
            </a:r>
            <a:endParaRPr dirty="0">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dirty="0"/>
              <a:t>Principios</a:t>
            </a:r>
            <a:endParaRPr dirty="0"/>
          </a:p>
        </p:txBody>
      </p:sp>
      <p:sp>
        <p:nvSpPr>
          <p:cNvPr id="86" name="Google Shape;86;p18"/>
          <p:cNvSpPr txBox="1">
            <a:spLocks noGrp="1"/>
          </p:cNvSpPr>
          <p:nvPr>
            <p:ph type="body" idx="1"/>
          </p:nvPr>
        </p:nvSpPr>
        <p:spPr>
          <a:xfrm>
            <a:off x="311700" y="1727100"/>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AutoNum type="arabicPeriod"/>
            </a:pPr>
            <a:r>
              <a:rPr lang="es" dirty="0"/>
              <a:t>Igualdad y no discriminación</a:t>
            </a:r>
            <a:endParaRPr dirty="0"/>
          </a:p>
          <a:p>
            <a:pPr marL="457200" lvl="0" indent="-342900" algn="l" rtl="0">
              <a:spcBef>
                <a:spcPts val="0"/>
              </a:spcBef>
              <a:spcAft>
                <a:spcPts val="0"/>
              </a:spcAft>
              <a:buSzPts val="1800"/>
              <a:buAutoNum type="arabicPeriod"/>
            </a:pPr>
            <a:r>
              <a:rPr lang="es" dirty="0"/>
              <a:t>Participación social</a:t>
            </a:r>
            <a:endParaRPr dirty="0"/>
          </a:p>
          <a:p>
            <a:pPr marL="457200" lvl="0" indent="-342900" algn="l" rtl="0">
              <a:spcBef>
                <a:spcPts val="0"/>
              </a:spcBef>
              <a:spcAft>
                <a:spcPts val="0"/>
              </a:spcAft>
              <a:buSzPts val="1800"/>
              <a:buAutoNum type="arabicPeriod"/>
            </a:pPr>
            <a:r>
              <a:rPr lang="es" dirty="0"/>
              <a:t>Mecanismos de reclamo y acceso a la justicia</a:t>
            </a:r>
            <a:endParaRPr dirty="0"/>
          </a:p>
          <a:p>
            <a:pPr marL="457200" lvl="0" indent="-342900" algn="l" rtl="0">
              <a:spcBef>
                <a:spcPts val="0"/>
              </a:spcBef>
              <a:spcAft>
                <a:spcPts val="0"/>
              </a:spcAft>
              <a:buSzPts val="1800"/>
              <a:buAutoNum type="arabicPeriod"/>
            </a:pPr>
            <a:r>
              <a:rPr lang="es" dirty="0"/>
              <a:t>Producción y el acceso a la información como garantía de transparencia y rendición de cuentas.</a:t>
            </a:r>
            <a:endParaRPr dirty="0"/>
          </a:p>
          <a:p>
            <a:pPr marL="457200" lvl="0" indent="-342900" algn="l" rtl="0">
              <a:spcBef>
                <a:spcPts val="0"/>
              </a:spcBef>
              <a:spcAft>
                <a:spcPts val="0"/>
              </a:spcAft>
              <a:buSzPts val="1800"/>
              <a:buAutoNum type="arabicPeriod"/>
            </a:pPr>
            <a:r>
              <a:rPr lang="es" dirty="0"/>
              <a:t>Protección a grupos en  situación de discriminación historica</a:t>
            </a:r>
            <a:endParaRPr dirty="0"/>
          </a:p>
          <a:p>
            <a:pPr marL="457200" lvl="0" indent="-342900" algn="l" rtl="0">
              <a:spcBef>
                <a:spcPts val="0"/>
              </a:spcBef>
              <a:spcAft>
                <a:spcPts val="0"/>
              </a:spcAft>
              <a:buSzPts val="1800"/>
              <a:buAutoNum type="arabicPeriod"/>
            </a:pPr>
            <a:r>
              <a:rPr lang="es" dirty="0"/>
              <a:t>Perspectiva de género y diversidad</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a:t>Igualdad y no discriminación</a:t>
            </a:r>
            <a:endParaRPr/>
          </a:p>
        </p:txBody>
      </p:sp>
      <p:sp>
        <p:nvSpPr>
          <p:cNvPr id="92" name="Google Shape;92;p19"/>
          <p:cNvSpPr txBox="1">
            <a:spLocks noGrp="1"/>
          </p:cNvSpPr>
          <p:nvPr>
            <p:ph type="body" idx="1"/>
          </p:nvPr>
        </p:nvSpPr>
        <p:spPr>
          <a:xfrm>
            <a:off x="311700" y="1598912"/>
            <a:ext cx="8520600" cy="3416400"/>
          </a:xfrm>
          <a:prstGeom prst="rect">
            <a:avLst/>
          </a:prstGeom>
        </p:spPr>
        <p:txBody>
          <a:bodyPr spcFirstLastPara="1" wrap="square" lIns="91425" tIns="91425" rIns="91425" bIns="91425" anchor="t" anchorCtr="0">
            <a:noAutofit/>
          </a:bodyPr>
          <a:lstStyle/>
          <a:p>
            <a:pPr marL="0" lvl="0" indent="0" algn="just" rtl="0">
              <a:spcBef>
                <a:spcPts val="1200"/>
              </a:spcBef>
              <a:spcAft>
                <a:spcPts val="0"/>
              </a:spcAft>
              <a:buNone/>
            </a:pPr>
            <a:r>
              <a:rPr lang="es" dirty="0">
                <a:latin typeface="+mj-lt"/>
                <a:ea typeface="Cambria"/>
                <a:cs typeface="Cambria"/>
                <a:sym typeface="Cambria"/>
              </a:rPr>
              <a:t>En materia de políticas públicas, este principio tiene tres dimensiones que deben ser consideradas :</a:t>
            </a:r>
            <a:endParaRPr dirty="0">
              <a:latin typeface="+mj-lt"/>
              <a:ea typeface="Cambria"/>
              <a:cs typeface="Cambria"/>
              <a:sym typeface="Cambria"/>
            </a:endParaRPr>
          </a:p>
          <a:p>
            <a:pPr marL="0" lvl="0" indent="0" algn="just" rtl="0">
              <a:spcBef>
                <a:spcPts val="1200"/>
              </a:spcBef>
              <a:spcAft>
                <a:spcPts val="0"/>
              </a:spcAft>
              <a:buNone/>
            </a:pPr>
            <a:r>
              <a:rPr lang="es" dirty="0">
                <a:latin typeface="+mj-lt"/>
                <a:ea typeface="Cambria"/>
                <a:cs typeface="Cambria"/>
                <a:sym typeface="Cambria"/>
              </a:rPr>
              <a:t>a)</a:t>
            </a:r>
            <a:r>
              <a:rPr lang="es" dirty="0">
                <a:latin typeface="+mj-lt"/>
                <a:ea typeface="Times New Roman"/>
                <a:cs typeface="Times New Roman"/>
                <a:sym typeface="Times New Roman"/>
              </a:rPr>
              <a:t>      </a:t>
            </a:r>
            <a:r>
              <a:rPr lang="es" dirty="0">
                <a:latin typeface="+mj-lt"/>
                <a:ea typeface="Cambria"/>
                <a:cs typeface="Cambria"/>
                <a:sym typeface="Cambria"/>
              </a:rPr>
              <a:t>El estado debe adoptar medidas fundadas en el reconocimiento de la dignidad y derecho de todas las personas en condiciones de igualdad y sin distinción alguna.</a:t>
            </a:r>
            <a:endParaRPr dirty="0">
              <a:latin typeface="+mj-lt"/>
              <a:ea typeface="Cambria"/>
              <a:cs typeface="Cambria"/>
              <a:sym typeface="Cambria"/>
            </a:endParaRPr>
          </a:p>
          <a:p>
            <a:pPr marL="0" lvl="0" indent="0" algn="just" rtl="0">
              <a:spcBef>
                <a:spcPts val="1200"/>
              </a:spcBef>
              <a:spcAft>
                <a:spcPts val="0"/>
              </a:spcAft>
              <a:buNone/>
            </a:pPr>
            <a:r>
              <a:rPr lang="es" dirty="0">
                <a:latin typeface="+mj-lt"/>
                <a:ea typeface="Cambria"/>
                <a:cs typeface="Cambria"/>
                <a:sym typeface="Cambria"/>
              </a:rPr>
              <a:t>b)</a:t>
            </a:r>
            <a:r>
              <a:rPr lang="es" dirty="0">
                <a:latin typeface="+mj-lt"/>
                <a:ea typeface="Times New Roman"/>
                <a:cs typeface="Times New Roman"/>
                <a:sym typeface="Times New Roman"/>
              </a:rPr>
              <a:t>     </a:t>
            </a:r>
            <a:r>
              <a:rPr lang="es" dirty="0">
                <a:latin typeface="+mj-lt"/>
                <a:ea typeface="Cambria"/>
                <a:cs typeface="Cambria"/>
                <a:sym typeface="Cambria"/>
              </a:rPr>
              <a:t>Se deben diseñar mecanismos y herramientas bajo un enfoque diferenciado que atienda las condiciones particulares de ciertas personas, grupos o poblaciones, a fin de garantizar una protección suficiente para lograr la igualdad sustantiva.</a:t>
            </a:r>
            <a:endParaRPr dirty="0">
              <a:latin typeface="+mj-lt"/>
              <a:ea typeface="Cambria"/>
              <a:cs typeface="Cambria"/>
              <a:sym typeface="Cambria"/>
            </a:endParaRPr>
          </a:p>
          <a:p>
            <a:pPr marL="0" lvl="0" indent="0" algn="just" rtl="0">
              <a:spcBef>
                <a:spcPts val="1200"/>
              </a:spcBef>
              <a:spcAft>
                <a:spcPts val="0"/>
              </a:spcAft>
              <a:buNone/>
            </a:pPr>
            <a:r>
              <a:rPr lang="es" dirty="0">
                <a:latin typeface="+mj-lt"/>
                <a:ea typeface="Cambria"/>
                <a:cs typeface="Cambria"/>
                <a:sym typeface="Cambria"/>
              </a:rPr>
              <a:t>c)</a:t>
            </a:r>
            <a:r>
              <a:rPr lang="es" dirty="0">
                <a:latin typeface="+mj-lt"/>
                <a:ea typeface="Times New Roman"/>
                <a:cs typeface="Times New Roman"/>
                <a:sym typeface="Times New Roman"/>
              </a:rPr>
              <a:t>      </a:t>
            </a:r>
            <a:r>
              <a:rPr lang="es" dirty="0">
                <a:latin typeface="+mj-lt"/>
                <a:ea typeface="Cambria"/>
                <a:cs typeface="Cambria"/>
                <a:sym typeface="Cambria"/>
              </a:rPr>
              <a:t>La noción de igualdad requiere la activa participación de las personas, grupos y poblaciones en situación de discriminación histórica en el diseño de políticas públicas que les conciernen.</a:t>
            </a:r>
            <a:endParaRPr dirty="0">
              <a:latin typeface="+mj-lt"/>
              <a:ea typeface="Cambria"/>
              <a:cs typeface="Cambria"/>
              <a:sym typeface="Cambria"/>
            </a:endParaRPr>
          </a:p>
          <a:p>
            <a:pPr marL="0" lvl="0" indent="0" algn="l" rtl="0">
              <a:spcBef>
                <a:spcPts val="0"/>
              </a:spcBef>
              <a:spcAft>
                <a:spcPts val="1600"/>
              </a:spcAft>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0"/>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a:t>Participación social</a:t>
            </a:r>
            <a:endParaRPr/>
          </a:p>
        </p:txBody>
      </p:sp>
      <p:sp>
        <p:nvSpPr>
          <p:cNvPr id="98" name="Google Shape;98;p20"/>
          <p:cNvSpPr txBox="1">
            <a:spLocks noGrp="1"/>
          </p:cNvSpPr>
          <p:nvPr>
            <p:ph type="body" idx="1"/>
          </p:nvPr>
        </p:nvSpPr>
        <p:spPr>
          <a:xfrm>
            <a:off x="386128" y="1727100"/>
            <a:ext cx="8520600" cy="3416400"/>
          </a:xfrm>
          <a:prstGeom prst="rect">
            <a:avLst/>
          </a:prstGeom>
        </p:spPr>
        <p:txBody>
          <a:bodyPr spcFirstLastPara="1" wrap="square" lIns="91425" tIns="91425" rIns="91425" bIns="91425" anchor="t" anchorCtr="0">
            <a:noAutofit/>
          </a:bodyPr>
          <a:lstStyle/>
          <a:p>
            <a:pPr marL="0" lvl="0" indent="0" algn="l" rtl="0">
              <a:spcBef>
                <a:spcPts val="1200"/>
              </a:spcBef>
              <a:spcAft>
                <a:spcPts val="0"/>
              </a:spcAft>
              <a:buNone/>
            </a:pPr>
            <a:r>
              <a:rPr lang="es" dirty="0">
                <a:latin typeface="+mj-lt"/>
              </a:rPr>
              <a:t>La participación de la ciudadanía en el ciclo de políticas públicas permite que la definición de los problemas, el diseño de la política, la implementación y la evaluación, incorporen las experiencias, perspectivas y puntos de vista de las personas y grupos que son titulares de los derechos que se busca salvaguardar.</a:t>
            </a:r>
            <a:endParaRPr dirty="0">
              <a:latin typeface="+mj-lt"/>
            </a:endParaRPr>
          </a:p>
          <a:p>
            <a:pPr marL="0" lvl="0" indent="0" algn="l" rtl="0">
              <a:spcBef>
                <a:spcPts val="1200"/>
              </a:spcBef>
              <a:spcAft>
                <a:spcPts val="0"/>
              </a:spcAft>
              <a:buNone/>
            </a:pPr>
            <a:r>
              <a:rPr lang="es" dirty="0">
                <a:latin typeface="+mj-lt"/>
                <a:ea typeface="Cambria"/>
                <a:cs typeface="Cambria"/>
                <a:sym typeface="Cambria"/>
              </a:rPr>
              <a:t>Sólo a modo de ejemplo: la elaboración participativa de normas, la celebración de audiencias públicas, la instauración de consejos consultivos, la confección de presupuesto social participativo, entre otras.</a:t>
            </a:r>
            <a:endParaRPr dirty="0">
              <a:latin typeface="+mj-lt"/>
              <a:ea typeface="Cambria"/>
              <a:cs typeface="Cambria"/>
              <a:sym typeface="Cambria"/>
            </a:endParaRPr>
          </a:p>
          <a:p>
            <a:pPr marL="0" lvl="0" indent="0" algn="l" rtl="0">
              <a:spcBef>
                <a:spcPts val="0"/>
              </a:spcBef>
              <a:spcAft>
                <a:spcPts val="1600"/>
              </a:spcAft>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prstGeom prst="rect">
            <a:avLst/>
          </a:prstGeom>
        </p:spPr>
        <p:txBody>
          <a:bodyPr spcFirstLastPara="1" wrap="square" lIns="91425" tIns="91425" rIns="91425" bIns="91425" anchor="t" anchorCtr="0">
            <a:noAutofit/>
          </a:bodyPr>
          <a:lstStyle/>
          <a:p>
            <a:pPr algn="ctr"/>
            <a:r>
              <a:rPr lang="es-MX" dirty="0"/>
              <a:t>Mecanismos de reclamo y acceso a la justicia</a:t>
            </a:r>
            <a:br>
              <a:rPr lang="es-MX" dirty="0"/>
            </a:br>
            <a:endParaRPr dirty="0"/>
          </a:p>
        </p:txBody>
      </p:sp>
      <p:sp>
        <p:nvSpPr>
          <p:cNvPr id="104" name="Google Shape;104;p21"/>
          <p:cNvSpPr txBox="1">
            <a:spLocks noGrp="1"/>
          </p:cNvSpPr>
          <p:nvPr>
            <p:ph type="body" idx="1"/>
          </p:nvPr>
        </p:nvSpPr>
        <p:spPr>
          <a:xfrm>
            <a:off x="216007" y="2066875"/>
            <a:ext cx="8520600" cy="3416400"/>
          </a:xfrm>
          <a:prstGeom prst="rect">
            <a:avLst/>
          </a:prstGeom>
        </p:spPr>
        <p:txBody>
          <a:bodyPr spcFirstLastPara="1" wrap="square" lIns="91425" tIns="91425" rIns="91425" bIns="91425" anchor="t" anchorCtr="0">
            <a:noAutofit/>
          </a:bodyPr>
          <a:lstStyle/>
          <a:p>
            <a:pPr marL="114300" indent="0" algn="just">
              <a:lnSpc>
                <a:spcPct val="107000"/>
              </a:lnSpc>
              <a:spcAft>
                <a:spcPts val="800"/>
              </a:spcAft>
              <a:buNone/>
            </a:pPr>
            <a:r>
              <a:rPr lang="es-CL" sz="1400" dirty="0">
                <a:latin typeface="+mj-lt"/>
                <a:ea typeface="Calibri" panose="020F0502020204030204" pitchFamily="34" charset="0"/>
                <a:cs typeface="Times New Roman" panose="02020603050405020304" pitchFamily="18" charset="0"/>
              </a:rPr>
              <a:t>El s</a:t>
            </a:r>
            <a:r>
              <a:rPr lang="es-CL" sz="1400" dirty="0">
                <a:effectLst/>
                <a:latin typeface="+mj-lt"/>
                <a:ea typeface="Calibri" panose="020F0502020204030204" pitchFamily="34" charset="0"/>
                <a:cs typeface="Times New Roman" panose="02020603050405020304" pitchFamily="18" charset="0"/>
              </a:rPr>
              <a:t>istema interamericano se basa en la premisa de que el acceso a recursos judiciales idóneos y efectivos constituye la primera línea de defensa de los derechos humanos. </a:t>
            </a:r>
            <a:r>
              <a:rPr lang="es-CL" sz="1400" dirty="0">
                <a:latin typeface="+mj-lt"/>
                <a:ea typeface="Calibri" panose="020F0502020204030204" pitchFamily="34" charset="0"/>
                <a:cs typeface="Times New Roman" panose="02020603050405020304" pitchFamily="18" charset="0"/>
              </a:rPr>
              <a:t>El</a:t>
            </a:r>
            <a:r>
              <a:rPr lang="es-CL" sz="1400" dirty="0">
                <a:effectLst/>
                <a:latin typeface="+mj-lt"/>
                <a:ea typeface="Calibri" panose="020F0502020204030204" pitchFamily="34" charset="0"/>
                <a:cs typeface="Times New Roman" panose="02020603050405020304" pitchFamily="18" charset="0"/>
              </a:rPr>
              <a:t> deber de los Estados de proveer recursos judiciales no se limita a una disponibilidad formal, sino que tales recursos deben ser idóneos para remediar las violaciones de derechos humanos denunciadas.</a:t>
            </a:r>
          </a:p>
          <a:p>
            <a:pPr marL="114300" indent="0" algn="just">
              <a:lnSpc>
                <a:spcPct val="107000"/>
              </a:lnSpc>
              <a:spcAft>
                <a:spcPts val="800"/>
              </a:spcAft>
              <a:buNone/>
            </a:pPr>
            <a:r>
              <a:rPr lang="es-CL" sz="1400" dirty="0">
                <a:effectLst/>
                <a:latin typeface="+mj-lt"/>
                <a:ea typeface="Calibri" panose="020F0502020204030204" pitchFamily="34" charset="0"/>
                <a:cs typeface="Times New Roman" panose="02020603050405020304" pitchFamily="18" charset="0"/>
              </a:rPr>
              <a:t>La Comisión entiende que la posibilidad de reclamo </a:t>
            </a:r>
            <a:r>
              <a:rPr lang="es-CL" sz="1400" b="1" dirty="0">
                <a:effectLst/>
                <a:latin typeface="+mj-lt"/>
                <a:ea typeface="Calibri" panose="020F0502020204030204" pitchFamily="34" charset="0"/>
                <a:cs typeface="Times New Roman" panose="02020603050405020304" pitchFamily="18" charset="0"/>
              </a:rPr>
              <a:t>forma parte inherente al concepto mismo de derecho y da sustento a la noción del sujeto de derecho </a:t>
            </a:r>
            <a:r>
              <a:rPr lang="es-CL" sz="1400" b="1" dirty="0">
                <a:effectLst/>
                <a:latin typeface="+mj-lt"/>
                <a:ea typeface="Calibri" panose="020F0502020204030204" pitchFamily="34" charset="0"/>
              </a:rPr>
              <a:t>como eje central del enfoque de derechos humanos.</a:t>
            </a:r>
          </a:p>
          <a:p>
            <a:pPr marL="114300" indent="0" algn="just">
              <a:lnSpc>
                <a:spcPct val="107000"/>
              </a:lnSpc>
              <a:spcAft>
                <a:spcPts val="800"/>
              </a:spcAft>
              <a:buNone/>
            </a:pPr>
            <a:r>
              <a:rPr lang="es-CL" sz="1400" dirty="0">
                <a:effectLst/>
                <a:latin typeface="+mj-lt"/>
                <a:ea typeface="Calibri" panose="020F0502020204030204" pitchFamily="34" charset="0"/>
              </a:rPr>
              <a:t>Esta capacidad no sólo coloca a las personas en un lugar activo en cuanto a la gestión estatal, sino que permite tener información sobre la calidad de las medidas adoptadas, esto es, poder identificar déficits, obstáculos, omisiones, falencias, entre muchas otras cuestiones que alertan sobre la necesidad de corregir o de adoptar medidas que no han sido siquiera diseñadas y/o implementadas.</a:t>
            </a:r>
            <a:endParaRPr sz="1050" dirty="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6D7DC0-7DBE-4963-9D27-33F276C413B3}"/>
              </a:ext>
            </a:extLst>
          </p:cNvPr>
          <p:cNvSpPr>
            <a:spLocks noGrp="1"/>
          </p:cNvSpPr>
          <p:nvPr>
            <p:ph type="title"/>
          </p:nvPr>
        </p:nvSpPr>
        <p:spPr/>
        <p:txBody>
          <a:bodyPr/>
          <a:lstStyle/>
          <a:p>
            <a:pPr algn="ctr"/>
            <a:r>
              <a:rPr lang="es-MX" dirty="0"/>
              <a:t>Producción y el acceso a la información como garantía de transparencia y rendición de cuentas.</a:t>
            </a:r>
            <a:br>
              <a:rPr lang="es-MX" dirty="0"/>
            </a:br>
            <a:endParaRPr lang="es-CL" dirty="0"/>
          </a:p>
        </p:txBody>
      </p:sp>
      <p:sp>
        <p:nvSpPr>
          <p:cNvPr id="6" name="Rectángulo: esquinas redondeadas 5">
            <a:extLst>
              <a:ext uri="{FF2B5EF4-FFF2-40B4-BE49-F238E27FC236}">
                <a16:creationId xmlns:a16="http://schemas.microsoft.com/office/drawing/2014/main" id="{2BD35C92-F4F0-4884-9A12-061DE9D2C999}"/>
              </a:ext>
            </a:extLst>
          </p:cNvPr>
          <p:cNvSpPr/>
          <p:nvPr/>
        </p:nvSpPr>
        <p:spPr>
          <a:xfrm>
            <a:off x="4572000" y="2371059"/>
            <a:ext cx="4008475" cy="2134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800"/>
              </a:spcAft>
            </a:pPr>
            <a:r>
              <a:rPr lang="es-CL" sz="1200" dirty="0">
                <a:effectLst/>
                <a:latin typeface="+mj-lt"/>
                <a:ea typeface="Calibri" panose="020F0502020204030204" pitchFamily="34" charset="0"/>
                <a:cs typeface="FrutigerLTStd-LightCn"/>
              </a:rPr>
              <a:t>Transparencia significa que los beneficiarios –y la sociedad en general– deben ser capaces de identificar las funciones y responsabilidades de todos los involucrados en una política social, tanto en el plano nacional como en el local. También debe haber transparencia en relación con varios componentes de los programas sociales, como los mecanismos de focalización, los criterios de elegibilidad, las prestaciones, los mecanismos de denuncia y las vías de recurso. Estas medidas son esenciales para un enfoque de derechos.</a:t>
            </a:r>
            <a:endParaRPr lang="es-CL" sz="1200" dirty="0">
              <a:effectLst/>
              <a:latin typeface="+mj-lt"/>
              <a:ea typeface="Calibri" panose="020F0502020204030204" pitchFamily="34" charset="0"/>
              <a:cs typeface="Times New Roman" panose="02020603050405020304" pitchFamily="18" charset="0"/>
            </a:endParaRPr>
          </a:p>
          <a:p>
            <a:pPr algn="ctr"/>
            <a:endParaRPr lang="es-CL" dirty="0"/>
          </a:p>
        </p:txBody>
      </p:sp>
      <p:sp>
        <p:nvSpPr>
          <p:cNvPr id="7" name="Rectángulo: esquinas redondeadas 6">
            <a:extLst>
              <a:ext uri="{FF2B5EF4-FFF2-40B4-BE49-F238E27FC236}">
                <a16:creationId xmlns:a16="http://schemas.microsoft.com/office/drawing/2014/main" id="{BB2D15A3-FA94-402E-83A5-31A64BEE6FCB}"/>
              </a:ext>
            </a:extLst>
          </p:cNvPr>
          <p:cNvSpPr/>
          <p:nvPr/>
        </p:nvSpPr>
        <p:spPr>
          <a:xfrm>
            <a:off x="489097" y="2371060"/>
            <a:ext cx="3657601" cy="2134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L" sz="1400" dirty="0">
                <a:effectLst/>
                <a:latin typeface="+mj-lt"/>
                <a:ea typeface="Calibri" panose="020F0502020204030204" pitchFamily="34" charset="0"/>
                <a:cs typeface="FrutigerLTStd-LightCn"/>
              </a:rPr>
              <a:t>Es esencial que todas las políticas públicas tengan mecanismos de rendición de cuentas a fin de evitar</a:t>
            </a:r>
            <a:endParaRPr lang="es-CL" sz="1400" dirty="0">
              <a:effectLst/>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es-CL" sz="1400" dirty="0">
                <a:effectLst/>
                <a:latin typeface="+mj-lt"/>
                <a:ea typeface="Calibri" panose="020F0502020204030204" pitchFamily="34" charset="0"/>
                <a:cs typeface="FrutigerLTStd-LightCn"/>
              </a:rPr>
              <a:t>la corrupción, el abuso, la mala gestión y la manipulación política. La transparencia y acceso a la</a:t>
            </a:r>
            <a:endParaRPr lang="es-CL" sz="1400" dirty="0">
              <a:effectLst/>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es-CL" sz="1400" dirty="0">
                <a:effectLst/>
                <a:latin typeface="+mj-lt"/>
                <a:ea typeface="Calibri" panose="020F0502020204030204" pitchFamily="34" charset="0"/>
                <a:cs typeface="FrutigerLTStd-LightCn"/>
              </a:rPr>
              <a:t>información son elementos esenciales de la rendición de cuentas.</a:t>
            </a:r>
            <a:endParaRPr lang="es-CL" sz="1400" dirty="0">
              <a:effectLst/>
              <a:latin typeface="+mj-lt"/>
              <a:ea typeface="Calibri" panose="020F0502020204030204" pitchFamily="34" charset="0"/>
              <a:cs typeface="Times New Roman" panose="02020603050405020304" pitchFamily="18" charset="0"/>
            </a:endParaRPr>
          </a:p>
          <a:p>
            <a:pPr algn="ctr"/>
            <a:endParaRPr lang="es-CL" dirty="0"/>
          </a:p>
        </p:txBody>
      </p:sp>
    </p:spTree>
    <p:extLst>
      <p:ext uri="{BB962C8B-B14F-4D97-AF65-F5344CB8AC3E}">
        <p14:creationId xmlns:p14="http://schemas.microsoft.com/office/powerpoint/2010/main" val="1862040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A75315-B798-428D-96B4-F66E82D86531}"/>
              </a:ext>
            </a:extLst>
          </p:cNvPr>
          <p:cNvSpPr>
            <a:spLocks noGrp="1"/>
          </p:cNvSpPr>
          <p:nvPr>
            <p:ph type="title"/>
          </p:nvPr>
        </p:nvSpPr>
        <p:spPr/>
        <p:txBody>
          <a:bodyPr/>
          <a:lstStyle/>
          <a:p>
            <a:pPr algn="ctr"/>
            <a:r>
              <a:rPr lang="es-MX" dirty="0"/>
              <a:t>Protección a grupos en  situación de discriminación histórica</a:t>
            </a:r>
            <a:br>
              <a:rPr lang="es-MX" dirty="0"/>
            </a:br>
            <a:endParaRPr lang="es-CL" dirty="0"/>
          </a:p>
        </p:txBody>
      </p:sp>
      <p:sp>
        <p:nvSpPr>
          <p:cNvPr id="3" name="Marcador de texto 2">
            <a:extLst>
              <a:ext uri="{FF2B5EF4-FFF2-40B4-BE49-F238E27FC236}">
                <a16:creationId xmlns:a16="http://schemas.microsoft.com/office/drawing/2014/main" id="{2C38EDFB-A6C2-4FA9-A58F-91FCA4456AE0}"/>
              </a:ext>
            </a:extLst>
          </p:cNvPr>
          <p:cNvSpPr>
            <a:spLocks noGrp="1"/>
          </p:cNvSpPr>
          <p:nvPr>
            <p:ph type="body" idx="1"/>
          </p:nvPr>
        </p:nvSpPr>
        <p:spPr>
          <a:xfrm>
            <a:off x="311700" y="2385851"/>
            <a:ext cx="8520600" cy="3416400"/>
          </a:xfrm>
        </p:spPr>
        <p:txBody>
          <a:bodyPr/>
          <a:lstStyle/>
          <a:p>
            <a:pPr marL="114300" indent="0" algn="just">
              <a:buNone/>
            </a:pPr>
            <a:r>
              <a:rPr lang="es-CL" sz="1600" dirty="0">
                <a:effectLst/>
                <a:latin typeface="+mj-lt"/>
                <a:ea typeface="Calibri" panose="020F0502020204030204" pitchFamily="34" charset="0"/>
                <a:cs typeface="Times New Roman" panose="02020603050405020304" pitchFamily="18" charset="0"/>
              </a:rPr>
              <a:t>La CIDH considera importante destacar que este deber acarrea para los Estados una obligación de prestar especial atención a los sectores sociales y personas que han sufrido formas de exclusión histórica o son víctimas de prejuicios persistentes, y adoptar de forma inmediata las medidas necesarias para prevenir, reducir, y eliminar las condiciones y actitudes que generan o perpetúan la discriminación en la práctica.  estos principios han sido consagrados en los instrumentos que rigen el actuar del sistema interamericano de derechos humanos.</a:t>
            </a:r>
          </a:p>
          <a:p>
            <a:endParaRPr lang="es-CL" dirty="0"/>
          </a:p>
        </p:txBody>
      </p:sp>
    </p:spTree>
    <p:extLst>
      <p:ext uri="{BB962C8B-B14F-4D97-AF65-F5344CB8AC3E}">
        <p14:creationId xmlns:p14="http://schemas.microsoft.com/office/powerpoint/2010/main" val="3069438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prstGeom prst="rect">
            <a:avLst/>
          </a:prstGeom>
        </p:spPr>
        <p:txBody>
          <a:bodyPr spcFirstLastPara="1" wrap="square" lIns="91425" tIns="91425" rIns="91425" bIns="91425" anchor="t" anchorCtr="0">
            <a:noAutofit/>
          </a:bodyPr>
          <a:lstStyle/>
          <a:p>
            <a:pPr algn="ctr"/>
            <a:r>
              <a:rPr lang="es-MX" dirty="0"/>
              <a:t>Perspectiva de género y diversidad</a:t>
            </a:r>
            <a:br>
              <a:rPr lang="es-MX" dirty="0"/>
            </a:br>
            <a:endParaRPr dirty="0"/>
          </a:p>
        </p:txBody>
      </p:sp>
      <p:sp>
        <p:nvSpPr>
          <p:cNvPr id="110" name="Google Shape;110;p22"/>
          <p:cNvSpPr txBox="1">
            <a:spLocks noGrp="1"/>
          </p:cNvSpPr>
          <p:nvPr>
            <p:ph type="body" idx="1"/>
          </p:nvPr>
        </p:nvSpPr>
        <p:spPr>
          <a:xfrm>
            <a:off x="311700" y="1727100"/>
            <a:ext cx="8520600" cy="3416400"/>
          </a:xfrm>
          <a:prstGeom prst="rect">
            <a:avLst/>
          </a:prstGeom>
        </p:spPr>
        <p:txBody>
          <a:bodyPr spcFirstLastPara="1" wrap="square" lIns="91425" tIns="91425" rIns="91425" bIns="91425" anchor="t" anchorCtr="0">
            <a:noAutofit/>
          </a:bodyPr>
          <a:lstStyle/>
          <a:p>
            <a:pPr marL="114300" indent="0" algn="just">
              <a:lnSpc>
                <a:spcPct val="107000"/>
              </a:lnSpc>
              <a:spcAft>
                <a:spcPts val="800"/>
              </a:spcAft>
              <a:buNone/>
            </a:pPr>
            <a:r>
              <a:rPr lang="es-CL" sz="1400" dirty="0">
                <a:effectLst/>
                <a:latin typeface="+mj-lt"/>
                <a:ea typeface="Calibri" panose="020F0502020204030204" pitchFamily="34" charset="0"/>
                <a:cs typeface="Times New Roman" panose="02020603050405020304" pitchFamily="18" charset="0"/>
              </a:rPr>
              <a:t>Principio de igualdad de género se basa en eliminar la situación de desequilibrio entre hombres y mujeres, existente como resultado de construcciones históricas, sociales, culturales, políticas, económicas y jurídicas, basadas en modelos patriarcales y en profundos estereotipos de género.</a:t>
            </a:r>
          </a:p>
          <a:p>
            <a:pPr marL="114300" indent="0" algn="just">
              <a:buNone/>
            </a:pPr>
            <a:r>
              <a:rPr lang="es-CL" sz="1400" dirty="0">
                <a:effectLst/>
                <a:latin typeface="+mj-lt"/>
                <a:ea typeface="Calibri" panose="020F0502020204030204" pitchFamily="34" charset="0"/>
              </a:rPr>
              <a:t>La CIDH ha señalado que </a:t>
            </a:r>
            <a:r>
              <a:rPr lang="es-CL" sz="1400" dirty="0" err="1">
                <a:effectLst/>
                <a:latin typeface="+mj-lt"/>
                <a:ea typeface="Calibri" panose="020F0502020204030204" pitchFamily="34" charset="0"/>
              </a:rPr>
              <a:t>que</a:t>
            </a:r>
            <a:r>
              <a:rPr lang="es-CL" sz="1400" dirty="0">
                <a:effectLst/>
                <a:latin typeface="+mj-lt"/>
                <a:ea typeface="Calibri" panose="020F0502020204030204" pitchFamily="34" charset="0"/>
              </a:rPr>
              <a:t> los Estados tienen el deber de incorporar una perspectiva de género en la adopción de políticas públicas, considerando la discriminación histórica y los estereotipos que han afectado a las mujeres, niñas y adolescentes. Esta perspectiva debe guiar y ser tomada en cuenta en la investigación y el juzgamiento de todos los casos de violencia contra las mujeres, niñas y adolescentes ante la justicia</a:t>
            </a:r>
            <a:endParaRPr sz="1200" dirty="0">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a:t>El ciclo de las políticas públicas con enfoque DDHH</a:t>
            </a:r>
            <a:endParaRPr/>
          </a:p>
        </p:txBody>
      </p:sp>
      <p:sp>
        <p:nvSpPr>
          <p:cNvPr id="121" name="Google Shape;121;p24"/>
          <p:cNvSpPr txBox="1">
            <a:spLocks noGrp="1"/>
          </p:cNvSpPr>
          <p:nvPr>
            <p:ph type="body" idx="1"/>
          </p:nvPr>
        </p:nvSpPr>
        <p:spPr>
          <a:xfrm>
            <a:off x="763153" y="1884301"/>
            <a:ext cx="8520600" cy="3416400"/>
          </a:xfrm>
          <a:prstGeom prst="rect">
            <a:avLst/>
          </a:prstGeom>
        </p:spPr>
        <p:txBody>
          <a:bodyPr spcFirstLastPara="1" wrap="square" lIns="91425" tIns="91425" rIns="91425" bIns="91425" anchor="t" anchorCtr="0">
            <a:noAutofit/>
          </a:bodyPr>
          <a:lstStyle/>
          <a:p>
            <a:pPr marL="0" lvl="0" indent="-228600" algn="l" rtl="0">
              <a:spcBef>
                <a:spcPts val="1200"/>
              </a:spcBef>
              <a:spcAft>
                <a:spcPts val="0"/>
              </a:spcAft>
              <a:buNone/>
            </a:pPr>
            <a:r>
              <a:rPr lang="es" dirty="0"/>
              <a:t>1.       Construcción de la agenda y/o Identificación de la situación a Atender</a:t>
            </a:r>
            <a:endParaRPr dirty="0"/>
          </a:p>
          <a:p>
            <a:pPr marL="0" lvl="0" indent="-228600" algn="l" rtl="0">
              <a:spcBef>
                <a:spcPts val="1200"/>
              </a:spcBef>
              <a:spcAft>
                <a:spcPts val="0"/>
              </a:spcAft>
              <a:buNone/>
            </a:pPr>
            <a:r>
              <a:rPr lang="es" dirty="0"/>
              <a:t>2.       Diseño y/o Formulación</a:t>
            </a:r>
            <a:endParaRPr dirty="0"/>
          </a:p>
          <a:p>
            <a:pPr marL="0" lvl="0" indent="-228600" algn="l" rtl="0">
              <a:spcBef>
                <a:spcPts val="1200"/>
              </a:spcBef>
              <a:spcAft>
                <a:spcPts val="0"/>
              </a:spcAft>
              <a:buNone/>
            </a:pPr>
            <a:r>
              <a:rPr lang="es" dirty="0"/>
              <a:t>3.       Implementación y/o Ejecución</a:t>
            </a:r>
            <a:endParaRPr dirty="0"/>
          </a:p>
          <a:p>
            <a:pPr marL="0" lvl="0" indent="-228600" algn="l" rtl="0">
              <a:spcBef>
                <a:spcPts val="1200"/>
              </a:spcBef>
              <a:spcAft>
                <a:spcPts val="0"/>
              </a:spcAft>
              <a:buNone/>
            </a:pPr>
            <a:r>
              <a:rPr lang="es" dirty="0"/>
              <a:t>4.       Monitoreo y evaluación</a:t>
            </a:r>
            <a:endParaRPr dirty="0"/>
          </a:p>
          <a:p>
            <a:pPr marL="0" lvl="0" indent="0" algn="l" rtl="0">
              <a:spcBef>
                <a:spcPts val="1200"/>
              </a:spcBef>
              <a:spcAft>
                <a:spcPts val="1600"/>
              </a:spcAft>
              <a:buNone/>
            </a:pP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23"/>
          <p:cNvPicPr preferRelativeResize="0"/>
          <p:nvPr/>
        </p:nvPicPr>
        <p:blipFill>
          <a:blip r:embed="rId3">
            <a:alphaModFix/>
          </a:blip>
          <a:stretch>
            <a:fillRect/>
          </a:stretch>
        </p:blipFill>
        <p:spPr>
          <a:xfrm>
            <a:off x="1952850" y="152400"/>
            <a:ext cx="5362259" cy="48387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25"/>
          <p:cNvPicPr preferRelativeResize="0"/>
          <p:nvPr/>
        </p:nvPicPr>
        <p:blipFill>
          <a:blip r:embed="rId3">
            <a:alphaModFix/>
          </a:blip>
          <a:stretch>
            <a:fillRect/>
          </a:stretch>
        </p:blipFill>
        <p:spPr>
          <a:xfrm>
            <a:off x="1726450" y="152400"/>
            <a:ext cx="5557052" cy="48387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a:t>Objetivos</a:t>
            </a:r>
            <a:endParaRPr/>
          </a:p>
        </p:txBody>
      </p:sp>
      <p:sp>
        <p:nvSpPr>
          <p:cNvPr id="62" name="Google Shape;62;p14"/>
          <p:cNvSpPr txBox="1">
            <a:spLocks noGrp="1"/>
          </p:cNvSpPr>
          <p:nvPr>
            <p:ph type="body" idx="1"/>
          </p:nvPr>
        </p:nvSpPr>
        <p:spPr>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s" dirty="0"/>
              <a:t>Adquirir herramientas básicas para analizar un problema jurídico con enfoque de derechos humanos, fundamentar litigios. </a:t>
            </a:r>
            <a:r>
              <a:rPr lang="es-CL" dirty="0"/>
              <a:t>Y</a:t>
            </a:r>
            <a:r>
              <a:rPr lang="es" dirty="0"/>
              <a:t> creación de políticas públicas con enfoque de derechos humanos. </a:t>
            </a:r>
            <a:endParaRPr dirty="0"/>
          </a:p>
          <a:p>
            <a:pPr marL="457200" lvl="0" indent="0" algn="l" rtl="0">
              <a:spcBef>
                <a:spcPts val="1600"/>
              </a:spcBef>
              <a:spcAft>
                <a:spcPts val="1600"/>
              </a:spcAft>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A3D0CE2-91FF-49B3-A5D8-181E900D7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1010209"/>
            <a:ext cx="7667244" cy="605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58AEBD96-C315-4F53-9D9E-0E20E993E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3224772"/>
            <a:ext cx="7667244" cy="605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78916AAA-66F6-4DFA-88ED-7E27CF6B8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1113584"/>
            <a:ext cx="7667244" cy="20574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6" name="Group 15">
            <a:extLst>
              <a:ext uri="{FF2B5EF4-FFF2-40B4-BE49-F238E27FC236}">
                <a16:creationId xmlns:a16="http://schemas.microsoft.com/office/drawing/2014/main" id="{A137D43F-BAD6-47F1-AA65-AEEA38A2FF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236911" y="3051692"/>
            <a:ext cx="810678" cy="810676"/>
            <a:chOff x="9685338" y="4460675"/>
            <a:chExt cx="1080904" cy="1080902"/>
          </a:xfrm>
        </p:grpSpPr>
        <p:sp>
          <p:nvSpPr>
            <p:cNvPr id="17" name="Oval 16">
              <a:extLst>
                <a:ext uri="{FF2B5EF4-FFF2-40B4-BE49-F238E27FC236}">
                  <a16:creationId xmlns:a16="http://schemas.microsoft.com/office/drawing/2014/main" id="{D512C9B2-6B22-4211-A940-FCD7C2CD0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8" name="Oval 17">
              <a:extLst>
                <a:ext uri="{FF2B5EF4-FFF2-40B4-BE49-F238E27FC236}">
                  <a16:creationId xmlns:a16="http://schemas.microsoft.com/office/drawing/2014/main" id="{85F7DB84-CDE7-46F8-90DD-9D048A7D52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sp>
      </p:grpSp>
      <p:sp useBgFill="1">
        <p:nvSpPr>
          <p:cNvPr id="20" name="Rectangle 19">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2286" y="0"/>
            <a:ext cx="9141714"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 name="Marcador de texto 4">
            <a:extLst>
              <a:ext uri="{FF2B5EF4-FFF2-40B4-BE49-F238E27FC236}">
                <a16:creationId xmlns:a16="http://schemas.microsoft.com/office/drawing/2014/main" id="{05FA0EB2-AFBE-44A7-ACA5-2EE9AA23FE1B}"/>
              </a:ext>
            </a:extLst>
          </p:cNvPr>
          <p:cNvSpPr>
            <a:spLocks noGrp="1"/>
          </p:cNvSpPr>
          <p:nvPr>
            <p:ph type="body" idx="1"/>
          </p:nvPr>
        </p:nvSpPr>
        <p:spPr>
          <a:xfrm>
            <a:off x="5953143" y="1548547"/>
            <a:ext cx="2207029" cy="2046402"/>
          </a:xfrm>
        </p:spPr>
        <p:txBody>
          <a:bodyPr vert="horz" lIns="91440" tIns="45720" rIns="91440" bIns="45720" rtlCol="0" anchor="ctr">
            <a:normAutofit/>
          </a:bodyPr>
          <a:lstStyle/>
          <a:p>
            <a:pPr defTabSz="914400">
              <a:spcBef>
                <a:spcPts val="1200"/>
              </a:spcBef>
            </a:pPr>
            <a:endParaRPr lang="en-US" sz="2100">
              <a:solidFill>
                <a:schemeClr val="tx2"/>
              </a:solidFill>
            </a:endParaRPr>
          </a:p>
        </p:txBody>
      </p:sp>
      <p:grpSp>
        <p:nvGrpSpPr>
          <p:cNvPr id="22" name="Group 21">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86113" y="540053"/>
            <a:ext cx="4063401" cy="4063393"/>
            <a:chOff x="1311770" y="720071"/>
            <a:chExt cx="5417868" cy="5417858"/>
          </a:xfrm>
        </p:grpSpPr>
        <p:sp>
          <p:nvSpPr>
            <p:cNvPr id="23" name="Oval 22">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6">
                <a:duotone>
                  <a:schemeClr val="accent1">
                    <a:shade val="45000"/>
                    <a:satMod val="135000"/>
                  </a:schemeClr>
                  <a:prstClr val="white"/>
                </a:duotone>
                <a:extLst>
                  <a:ext uri="{BEBA8EAE-BF5A-486C-A8C5-ECC9F3942E4B}">
                    <a14:imgProps xmlns:a14="http://schemas.microsoft.com/office/drawing/2010/main">
                      <a14:imgLayer r:embed="rId7">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4" name="Oval 23">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4" name="Título 3">
            <a:extLst>
              <a:ext uri="{FF2B5EF4-FFF2-40B4-BE49-F238E27FC236}">
                <a16:creationId xmlns:a16="http://schemas.microsoft.com/office/drawing/2014/main" id="{27F6C5D3-BEA2-4560-8430-F09983CE33D7}"/>
              </a:ext>
            </a:extLst>
          </p:cNvPr>
          <p:cNvSpPr>
            <a:spLocks noGrp="1"/>
          </p:cNvSpPr>
          <p:nvPr>
            <p:ph type="title"/>
          </p:nvPr>
        </p:nvSpPr>
        <p:spPr>
          <a:xfrm>
            <a:off x="1178088" y="1116304"/>
            <a:ext cx="3565446" cy="3235990"/>
          </a:xfrm>
        </p:spPr>
        <p:txBody>
          <a:bodyPr vert="horz" lIns="91440" tIns="45720" rIns="91440" bIns="45720" rtlCol="0" anchor="ctr">
            <a:normAutofit/>
          </a:bodyPr>
          <a:lstStyle/>
          <a:p>
            <a:pPr algn="ctr" defTabSz="914400"/>
            <a:r>
              <a:rPr lang="en-US" sz="4500" dirty="0">
                <a:solidFill>
                  <a:srgbClr val="FFFFFF"/>
                </a:solidFill>
              </a:rPr>
              <a:t>¿</a:t>
            </a:r>
            <a:r>
              <a:rPr lang="en-US" sz="4500" dirty="0" err="1">
                <a:solidFill>
                  <a:srgbClr val="FFFFFF"/>
                </a:solidFill>
              </a:rPr>
              <a:t>cómo</a:t>
            </a:r>
            <a:r>
              <a:rPr lang="en-US" sz="4500" dirty="0">
                <a:solidFill>
                  <a:srgbClr val="FFFFFF"/>
                </a:solidFill>
              </a:rPr>
              <a:t> </a:t>
            </a:r>
            <a:r>
              <a:rPr lang="en-US" sz="4500" dirty="0" err="1">
                <a:solidFill>
                  <a:srgbClr val="FFFFFF"/>
                </a:solidFill>
              </a:rPr>
              <a:t>abordar</a:t>
            </a:r>
            <a:r>
              <a:rPr lang="en-US" sz="4500" dirty="0">
                <a:solidFill>
                  <a:srgbClr val="FFFFFF"/>
                </a:solidFill>
              </a:rPr>
              <a:t> un </a:t>
            </a:r>
            <a:r>
              <a:rPr lang="en-US" sz="4500" dirty="0" err="1">
                <a:solidFill>
                  <a:srgbClr val="FFFFFF"/>
                </a:solidFill>
              </a:rPr>
              <a:t>caso</a:t>
            </a:r>
            <a:r>
              <a:rPr lang="en-US" sz="4500" dirty="0">
                <a:solidFill>
                  <a:srgbClr val="FFFFFF"/>
                </a:solidFill>
              </a:rPr>
              <a:t> </a:t>
            </a:r>
            <a:r>
              <a:rPr lang="en-US" sz="4500" dirty="0" err="1">
                <a:solidFill>
                  <a:srgbClr val="FFFFFF"/>
                </a:solidFill>
              </a:rPr>
              <a:t>desde</a:t>
            </a:r>
            <a:r>
              <a:rPr lang="en-US" sz="4500" dirty="0">
                <a:solidFill>
                  <a:srgbClr val="FFFFFF"/>
                </a:solidFill>
              </a:rPr>
              <a:t> un </a:t>
            </a:r>
            <a:r>
              <a:rPr lang="en-US" sz="4500" dirty="0" err="1">
                <a:solidFill>
                  <a:srgbClr val="FFFFFF"/>
                </a:solidFill>
              </a:rPr>
              <a:t>enfoque</a:t>
            </a:r>
            <a:r>
              <a:rPr lang="en-US" sz="4500" dirty="0">
                <a:solidFill>
                  <a:srgbClr val="FFFFFF"/>
                </a:solidFill>
              </a:rPr>
              <a:t> de derechos?</a:t>
            </a:r>
          </a:p>
        </p:txBody>
      </p:sp>
      <p:sp>
        <p:nvSpPr>
          <p:cNvPr id="26" name="Rectangle 25">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58906" y="2541493"/>
            <a:ext cx="2743200" cy="605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81270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E9A111-7438-48CB-BDED-B92670AC32D1}"/>
              </a:ext>
            </a:extLst>
          </p:cNvPr>
          <p:cNvSpPr>
            <a:spLocks noGrp="1"/>
          </p:cNvSpPr>
          <p:nvPr>
            <p:ph type="title"/>
          </p:nvPr>
        </p:nvSpPr>
        <p:spPr/>
        <p:txBody>
          <a:bodyPr>
            <a:normAutofit/>
          </a:bodyPr>
          <a:lstStyle/>
          <a:p>
            <a:r>
              <a:rPr lang="es-CL" sz="2800" dirty="0">
                <a:effectLst/>
                <a:ea typeface="Calibri" panose="020F0502020204030204" pitchFamily="34" charset="0"/>
                <a:cs typeface="Times New Roman" panose="02020603050405020304" pitchFamily="18" charset="0"/>
              </a:rPr>
              <a:t>materias en donde se puede apreciar la influencia del DIDH en las estrategias de litigación</a:t>
            </a:r>
            <a:endParaRPr lang="es-CL" sz="5400" dirty="0"/>
          </a:p>
        </p:txBody>
      </p:sp>
      <p:sp>
        <p:nvSpPr>
          <p:cNvPr id="3" name="Marcador de contenido 2">
            <a:extLst>
              <a:ext uri="{FF2B5EF4-FFF2-40B4-BE49-F238E27FC236}">
                <a16:creationId xmlns:a16="http://schemas.microsoft.com/office/drawing/2014/main" id="{D71AE7C3-13D0-4420-89AA-393B1C7EE123}"/>
              </a:ext>
            </a:extLst>
          </p:cNvPr>
          <p:cNvSpPr>
            <a:spLocks noGrp="1"/>
          </p:cNvSpPr>
          <p:nvPr>
            <p:ph idx="1"/>
          </p:nvPr>
        </p:nvSpPr>
        <p:spPr/>
        <p:txBody>
          <a:bodyPr>
            <a:normAutofit/>
          </a:bodyPr>
          <a:lstStyle/>
          <a:p>
            <a:pPr algn="just"/>
            <a:r>
              <a:rPr lang="es-CL" dirty="0"/>
              <a:t>Premisa: Énfasis en el poder judicial como motor de innovaciones transformadoras. </a:t>
            </a:r>
          </a:p>
          <a:p>
            <a:pPr algn="just"/>
            <a:r>
              <a:rPr lang="es-CL" dirty="0"/>
              <a:t>Prevención: Avocarse únicamente en los tribunales para adoptar transformaciones institucionales puede tergiversar competencias y generar libertades disfuncionales. </a:t>
            </a:r>
          </a:p>
          <a:p>
            <a:pPr algn="just"/>
            <a:r>
              <a:rPr lang="es-CL" dirty="0"/>
              <a:t>Migración</a:t>
            </a:r>
          </a:p>
          <a:p>
            <a:r>
              <a:rPr lang="es-CL" dirty="0"/>
              <a:t>¿Qué hacer ante una orden de expulsión carente de justificación jurídica? </a:t>
            </a:r>
          </a:p>
          <a:p>
            <a:r>
              <a:rPr lang="es-CL" dirty="0"/>
              <a:t>El trabajo de órganos públicos: </a:t>
            </a:r>
          </a:p>
          <a:p>
            <a:pPr marL="0" indent="0">
              <a:buNone/>
            </a:pPr>
            <a:r>
              <a:rPr lang="es-CL" dirty="0"/>
              <a:t>Corporación de Asistencia Judicial</a:t>
            </a:r>
          </a:p>
          <a:p>
            <a:pPr marL="0" indent="0">
              <a:buNone/>
            </a:pPr>
            <a:r>
              <a:rPr lang="es-CL" dirty="0"/>
              <a:t>Defensoría Penal Pública</a:t>
            </a:r>
          </a:p>
        </p:txBody>
      </p:sp>
    </p:spTree>
    <p:extLst>
      <p:ext uri="{BB962C8B-B14F-4D97-AF65-F5344CB8AC3E}">
        <p14:creationId xmlns:p14="http://schemas.microsoft.com/office/powerpoint/2010/main" val="1055959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668BAA-3FCA-4D82-BE47-EFAC9E23DD31}"/>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A2BA010E-2BA7-4F93-A2AA-A2CAA2857ECB}"/>
              </a:ext>
            </a:extLst>
          </p:cNvPr>
          <p:cNvSpPr>
            <a:spLocks noGrp="1"/>
          </p:cNvSpPr>
          <p:nvPr>
            <p:ph idx="1"/>
          </p:nvPr>
        </p:nvSpPr>
        <p:spPr/>
        <p:txBody>
          <a:bodyPr/>
          <a:lstStyle/>
          <a:p>
            <a:r>
              <a:rPr lang="es-CL" dirty="0"/>
              <a:t>Pueblos Indígenas</a:t>
            </a:r>
          </a:p>
          <a:p>
            <a:pPr algn="just"/>
            <a:r>
              <a:rPr lang="es-CL" dirty="0"/>
              <a:t>¿Cómo enfrentar la aplicación de normas penales desde un punto de vista hegemónico en términos culturales? </a:t>
            </a:r>
          </a:p>
          <a:p>
            <a:pPr algn="just"/>
            <a:r>
              <a:rPr lang="es-CL" dirty="0"/>
              <a:t>El caso de porte de hoja de coca</a:t>
            </a:r>
          </a:p>
          <a:p>
            <a:pPr marL="0" indent="0">
              <a:buNone/>
            </a:pPr>
            <a:endParaRPr lang="es-CL" dirty="0"/>
          </a:p>
        </p:txBody>
      </p:sp>
    </p:spTree>
    <p:extLst>
      <p:ext uri="{BB962C8B-B14F-4D97-AF65-F5344CB8AC3E}">
        <p14:creationId xmlns:p14="http://schemas.microsoft.com/office/powerpoint/2010/main" val="2088583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C16081-BD11-463A-B5EC-B600B40D7934}"/>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C57B6872-8FFD-40E6-A9D7-E5CC1974AF4F}"/>
              </a:ext>
            </a:extLst>
          </p:cNvPr>
          <p:cNvSpPr>
            <a:spLocks noGrp="1"/>
          </p:cNvSpPr>
          <p:nvPr>
            <p:ph idx="1"/>
          </p:nvPr>
        </p:nvSpPr>
        <p:spPr/>
        <p:txBody>
          <a:bodyPr/>
          <a:lstStyle/>
          <a:p>
            <a:r>
              <a:rPr lang="es-CL" dirty="0"/>
              <a:t>Familia</a:t>
            </a:r>
          </a:p>
          <a:p>
            <a:r>
              <a:rPr lang="es-CL" dirty="0"/>
              <a:t>¿Cómo hacer frente a las normas legales que excluyen la diversidad y sus formas de manifestación en el concepto de familia?</a:t>
            </a:r>
          </a:p>
          <a:p>
            <a:r>
              <a:rPr lang="es-CL" dirty="0"/>
              <a:t>Derecho de familia. Acción de filiación interpuesta por dos madres vinculadas por un acuerdo de unión civil buscó reconocer maternidad de madre no biológica. </a:t>
            </a:r>
          </a:p>
        </p:txBody>
      </p:sp>
    </p:spTree>
    <p:extLst>
      <p:ext uri="{BB962C8B-B14F-4D97-AF65-F5344CB8AC3E}">
        <p14:creationId xmlns:p14="http://schemas.microsoft.com/office/powerpoint/2010/main" val="373531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66"/>
        <p:cNvGrpSpPr/>
        <p:nvPr/>
      </p:nvGrpSpPr>
      <p:grpSpPr>
        <a:xfrm>
          <a:off x="0" y="0"/>
          <a:ext cx="0" cy="0"/>
          <a:chOff x="0" y="0"/>
          <a:chExt cx="0" cy="0"/>
        </a:xfrm>
      </p:grpSpPr>
      <p:sp>
        <p:nvSpPr>
          <p:cNvPr id="103" name="Rectangle 71">
            <a:extLst>
              <a:ext uri="{FF2B5EF4-FFF2-40B4-BE49-F238E27FC236}">
                <a16:creationId xmlns:a16="http://schemas.microsoft.com/office/drawing/2014/main" id="{9A3D0CE2-91FF-49B3-A5D8-181E900D7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1010209"/>
            <a:ext cx="7667244" cy="60512"/>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4" name="Rectangle 73">
            <a:extLst>
              <a:ext uri="{FF2B5EF4-FFF2-40B4-BE49-F238E27FC236}">
                <a16:creationId xmlns:a16="http://schemas.microsoft.com/office/drawing/2014/main" id="{58AEBD96-C315-4F53-9D9E-0E20E993E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3224772"/>
            <a:ext cx="7667244" cy="60512"/>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5" name="Rectangle 75">
            <a:extLst>
              <a:ext uri="{FF2B5EF4-FFF2-40B4-BE49-F238E27FC236}">
                <a16:creationId xmlns:a16="http://schemas.microsoft.com/office/drawing/2014/main" id="{78916AAA-66F6-4DFA-88ED-7E27CF6B8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1113584"/>
            <a:ext cx="7667244" cy="2057400"/>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6" name="Group 77">
            <a:extLst>
              <a:ext uri="{FF2B5EF4-FFF2-40B4-BE49-F238E27FC236}">
                <a16:creationId xmlns:a16="http://schemas.microsoft.com/office/drawing/2014/main" id="{A137D43F-BAD6-47F1-AA65-AEEA38A2FF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236911" y="3051692"/>
            <a:ext cx="810678" cy="810676"/>
            <a:chOff x="9685338" y="4460675"/>
            <a:chExt cx="1080904" cy="1080902"/>
          </a:xfrm>
        </p:grpSpPr>
        <p:sp>
          <p:nvSpPr>
            <p:cNvPr id="79" name="Oval 78">
              <a:extLst>
                <a:ext uri="{FF2B5EF4-FFF2-40B4-BE49-F238E27FC236}">
                  <a16:creationId xmlns:a16="http://schemas.microsoft.com/office/drawing/2014/main" id="{D512C9B2-6B22-4211-A940-FCD7C2CD0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5">
                <a:duotone>
                  <a:schemeClr val="accent1">
                    <a:shade val="45000"/>
                    <a:satMod val="135000"/>
                  </a:schemeClr>
                  <a:prstClr val="white"/>
                </a:duotone>
                <a:extLst>
                  <a:ext uri="{BEBA8EAE-BF5A-486C-A8C5-ECC9F3942E4B}">
                    <a14:imgProps xmlns:a14="http://schemas.microsoft.com/office/drawing/2010/main">
                      <a14:imgLayer r:embed="rId6">
                        <a14:imgEffect>
                          <a14:saturation sat="95000"/>
                        </a14:imgEffect>
                      </a14:imgLayer>
                    </a14:imgProps>
                  </a:ext>
                </a:extLst>
              </a:blip>
              <a:srcRect/>
              <a:tile tx="0" ty="0" sx="85000" sy="85000" flip="none" algn="tl"/>
            </a:blipFill>
            <a:ln w="25400" cap="flat" cmpd="sng" algn="ctr">
              <a:noFill/>
              <a:prstDash val="solid"/>
            </a:ln>
            <a:effectLst/>
          </p:spPr>
        </p:sp>
        <p:sp>
          <p:nvSpPr>
            <p:cNvPr id="80" name="Oval 79">
              <a:extLst>
                <a:ext uri="{FF2B5EF4-FFF2-40B4-BE49-F238E27FC236}">
                  <a16:creationId xmlns:a16="http://schemas.microsoft.com/office/drawing/2014/main" id="{85F7DB84-CDE7-46F8-90DD-9D048A7D52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sp>
      </p:grpSp>
      <p:sp useBgFill="1">
        <p:nvSpPr>
          <p:cNvPr id="107" name="Rectangle 81">
            <a:extLst>
              <a:ext uri="{FF2B5EF4-FFF2-40B4-BE49-F238E27FC236}">
                <a16:creationId xmlns:a16="http://schemas.microsoft.com/office/drawing/2014/main" id="{4BC66A0E-E5D5-4E7D-9B93-33945A88C2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1714"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8" name="Rectangle 83">
            <a:extLst>
              <a:ext uri="{FF2B5EF4-FFF2-40B4-BE49-F238E27FC236}">
                <a16:creationId xmlns:a16="http://schemas.microsoft.com/office/drawing/2014/main" id="{5F90B9E6-5D91-4146-881E-1C680D9C75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3900" y="0"/>
            <a:ext cx="7704582" cy="36064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Google Shape;67;p15"/>
          <p:cNvSpPr txBox="1">
            <a:spLocks noGrp="1"/>
          </p:cNvSpPr>
          <p:nvPr>
            <p:ph type="title"/>
          </p:nvPr>
        </p:nvSpPr>
        <p:spPr>
          <a:xfrm>
            <a:off x="960108" y="420329"/>
            <a:ext cx="7218935" cy="3021005"/>
          </a:xfrm>
          <a:prstGeom prst="rect">
            <a:avLst/>
          </a:prstGeom>
        </p:spPr>
        <p:txBody>
          <a:bodyPr spcFirstLastPara="1" vert="horz" lIns="91440" tIns="45720" rIns="91440" bIns="45720" rtlCol="0" anchor="b" anchorCtr="0">
            <a:normAutofit/>
          </a:bodyPr>
          <a:lstStyle/>
          <a:p>
            <a:pPr marL="0" lvl="0" indent="0" algn="l" defTabSz="914400">
              <a:lnSpc>
                <a:spcPct val="80000"/>
              </a:lnSpc>
              <a:spcBef>
                <a:spcPct val="0"/>
              </a:spcBef>
              <a:spcAft>
                <a:spcPts val="0"/>
              </a:spcAft>
            </a:pPr>
            <a:r>
              <a:rPr lang="en-US" sz="9600" dirty="0" err="1">
                <a:solidFill>
                  <a:srgbClr val="FFFFFF"/>
                </a:solidFill>
              </a:rPr>
              <a:t>PolÍticas</a:t>
            </a:r>
            <a:r>
              <a:rPr lang="en-US" sz="9600" dirty="0">
                <a:solidFill>
                  <a:srgbClr val="FFFFFF"/>
                </a:solidFill>
              </a:rPr>
              <a:t> </a:t>
            </a:r>
            <a:r>
              <a:rPr lang="en-US" sz="9600" dirty="0" err="1">
                <a:solidFill>
                  <a:srgbClr val="FFFFFF"/>
                </a:solidFill>
              </a:rPr>
              <a:t>públicas</a:t>
            </a:r>
            <a:endParaRPr lang="en-US" sz="9600" dirty="0">
              <a:solidFill>
                <a:srgbClr val="FFFFFF"/>
              </a:solidFill>
            </a:endParaRPr>
          </a:p>
        </p:txBody>
      </p:sp>
      <p:sp>
        <p:nvSpPr>
          <p:cNvPr id="109" name="Rectangle 85">
            <a:extLst>
              <a:ext uri="{FF2B5EF4-FFF2-40B4-BE49-F238E27FC236}">
                <a16:creationId xmlns:a16="http://schemas.microsoft.com/office/drawing/2014/main" id="{A24B8EE7-D55B-4678-8F34-54296AEC75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809" y="3606403"/>
            <a:ext cx="7701534" cy="60512"/>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311700" y="695396"/>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b="1" dirty="0"/>
              <a:t>¿Qué es una política pública?</a:t>
            </a:r>
            <a:endParaRPr b="1" dirty="0"/>
          </a:p>
        </p:txBody>
      </p:sp>
      <p:sp>
        <p:nvSpPr>
          <p:cNvPr id="74" name="Google Shape;74;p16"/>
          <p:cNvSpPr txBox="1">
            <a:spLocks noGrp="1"/>
          </p:cNvSpPr>
          <p:nvPr>
            <p:ph type="body" idx="1"/>
          </p:nvPr>
        </p:nvSpPr>
        <p:spPr>
          <a:xfrm>
            <a:off x="311700" y="1727100"/>
            <a:ext cx="8520600" cy="3416400"/>
          </a:xfrm>
          <a:prstGeom prst="rect">
            <a:avLst/>
          </a:prstGeom>
        </p:spPr>
        <p:txBody>
          <a:bodyPr spcFirstLastPara="1" wrap="square" lIns="91425" tIns="91425" rIns="91425" bIns="91425" anchor="t" anchorCtr="0">
            <a:noAutofit/>
          </a:bodyPr>
          <a:lstStyle/>
          <a:p>
            <a:pPr marL="0" lvl="0" indent="0" algn="just" rtl="0">
              <a:spcBef>
                <a:spcPts val="1200"/>
              </a:spcBef>
              <a:spcAft>
                <a:spcPts val="0"/>
              </a:spcAft>
              <a:buNone/>
            </a:pPr>
            <a:r>
              <a:rPr lang="es" dirty="0"/>
              <a:t>La noción general de política pública fue fijada por primera vez por la CIDH en su Informe sobre Seguridad Ciudadana y Derechos Humanos de 2009. Allí se definió por políticas públicas a “los lineamientos o cursos de acción que definen las autoridades de los Estados para alcanzar un objetivo determinado, y que contribuyen a crear o transformar las condiciones en que se desarrollan las actividades de los individuos o grupos que integran la sociedad </a:t>
            </a:r>
            <a:endParaRPr dirty="0"/>
          </a:p>
          <a:p>
            <a:pPr marL="0" lvl="0" indent="0" algn="l" rtl="0">
              <a:spcBef>
                <a:spcPts val="1200"/>
              </a:spcBef>
              <a:spcAft>
                <a:spcPts val="1600"/>
              </a:spcAft>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dirty="0"/>
              <a:t>¿Qué es una política pública con enfoque de DDHH?</a:t>
            </a:r>
            <a:endParaRPr dirty="0"/>
          </a:p>
        </p:txBody>
      </p:sp>
      <p:sp>
        <p:nvSpPr>
          <p:cNvPr id="80" name="Google Shape;80;p17"/>
          <p:cNvSpPr txBox="1">
            <a:spLocks noGrp="1"/>
          </p:cNvSpPr>
          <p:nvPr>
            <p:ph type="body" idx="1"/>
          </p:nvPr>
        </p:nvSpPr>
        <p:spPr>
          <a:xfrm>
            <a:off x="311700" y="2094792"/>
            <a:ext cx="85206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es" sz="1500" dirty="0">
                <a:latin typeface="+mj-lt"/>
                <a:ea typeface="Calibri"/>
                <a:cs typeface="Calibri"/>
                <a:sym typeface="Calibri"/>
              </a:rPr>
              <a:t>Una política pública con enfoque de derechos humanos es el conjunto de decisiones y acciones que el Estado diseña, implementa, monitorea y evalúa -a partir de un proceso permanente de inclusión, deliberación y participación social efectiva- con el objetivo de proteger, promover, respetar y garantizar los derechos humanos de todas las personas, grupos y colectividades que conforman la sociedad, bajo los principios de igualdad y no discriminación, universalidad, acceso a la justicia, rendición de cuentas, transparencia, transversalidad, e intersectorialidad</a:t>
            </a:r>
            <a:endParaRPr sz="2200" dirty="0">
              <a:latin typeface="+mj-l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Letras en made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Letras en mader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etras en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TotalTime>
  <Words>1257</Words>
  <Application>Microsoft Office PowerPoint</Application>
  <PresentationFormat>Presentación en pantalla (16:9)</PresentationFormat>
  <Paragraphs>62</Paragraphs>
  <Slides>19</Slides>
  <Notes>13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19</vt:i4>
      </vt:variant>
    </vt:vector>
  </HeadingPairs>
  <TitlesOfParts>
    <vt:vector size="27" baseType="lpstr">
      <vt:lpstr>Arial</vt:lpstr>
      <vt:lpstr>Calibri</vt:lpstr>
      <vt:lpstr>Georgia</vt:lpstr>
      <vt:lpstr>Rockwell</vt:lpstr>
      <vt:lpstr>Rockwell Condensed</vt:lpstr>
      <vt:lpstr>Rockwell Extra Bold</vt:lpstr>
      <vt:lpstr>Wingdings</vt:lpstr>
      <vt:lpstr>Letras en madera</vt:lpstr>
      <vt:lpstr>El discurso y la práctica de los DDHH: Litigación estratégica y políticas públicas</vt:lpstr>
      <vt:lpstr>Objetivos</vt:lpstr>
      <vt:lpstr>¿cómo abordar un caso desde un enfoque de derechos?</vt:lpstr>
      <vt:lpstr>materias en donde se puede apreciar la influencia del DIDH en las estrategias de litigación</vt:lpstr>
      <vt:lpstr>Presentación de PowerPoint</vt:lpstr>
      <vt:lpstr>Presentación de PowerPoint</vt:lpstr>
      <vt:lpstr>PolÍticas públicas</vt:lpstr>
      <vt:lpstr>¿Qué es una política pública?</vt:lpstr>
      <vt:lpstr>¿Qué es una política pública con enfoque de DDHH?</vt:lpstr>
      <vt:lpstr>Principios</vt:lpstr>
      <vt:lpstr>Igualdad y no discriminación</vt:lpstr>
      <vt:lpstr>Participación social</vt:lpstr>
      <vt:lpstr>Mecanismos de reclamo y acceso a la justicia </vt:lpstr>
      <vt:lpstr>Producción y el acceso a la información como garantía de transparencia y rendición de cuentas. </vt:lpstr>
      <vt:lpstr>Protección a grupos en  situación de discriminación histórica </vt:lpstr>
      <vt:lpstr>Perspectiva de género y diversidad </vt:lpstr>
      <vt:lpstr>El ciclo de las políticas públicas con enfoque DDHH</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discurso y la práctica de los DDHH: Litigación estratégica y políticas públicas</dc:title>
  <dc:creator>Sebastian Eduardo Cepeda Valdes (sebastian.cepeda)</dc:creator>
  <cp:lastModifiedBy>Carolina Fernanda</cp:lastModifiedBy>
  <cp:revision>9</cp:revision>
  <dcterms:created xsi:type="dcterms:W3CDTF">2020-11-26T13:01:20Z</dcterms:created>
  <dcterms:modified xsi:type="dcterms:W3CDTF">2020-11-26T18:21:07Z</dcterms:modified>
</cp:coreProperties>
</file>