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9.jpg" ContentType="image/jpg"/>
  <Override PartName="/ppt/media/image50.jpg" ContentType="image/jpg"/>
  <Override PartName="/ppt/media/image5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9144000" cy="6858000"/>
  <p:embeddedFontLst>
    <p:embeddedFont>
      <p:font typeface="Arial Unicode MS" panose="020B060402020202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aramond" panose="02020404030301010803" pitchFamily="18" charset="0"/>
      <p:regular r:id="rId34"/>
      <p:bold r:id="rId35"/>
      <p:italic r:id="rId36"/>
    </p:embeddedFont>
    <p:embeddedFont>
      <p:font typeface="Gloucester MT Extra Condensed" panose="02030808020601010101" pitchFamily="18" charset="0"/>
      <p:regular r:id="rId37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435213" y="573861"/>
            <a:ext cx="710565" cy="572770"/>
          </a:xfrm>
          <a:custGeom>
            <a:avLst/>
            <a:gdLst/>
            <a:ahLst/>
            <a:cxnLst/>
            <a:rect l="l" t="t" r="r" b="b"/>
            <a:pathLst>
              <a:path w="710565" h="572769">
                <a:moveTo>
                  <a:pt x="86233" y="0"/>
                </a:moveTo>
                <a:lnTo>
                  <a:pt x="0" y="0"/>
                </a:lnTo>
                <a:lnTo>
                  <a:pt x="0" y="572312"/>
                </a:lnTo>
                <a:lnTo>
                  <a:pt x="86233" y="572312"/>
                </a:lnTo>
                <a:lnTo>
                  <a:pt x="86233" y="0"/>
                </a:lnTo>
                <a:close/>
              </a:path>
              <a:path w="710565" h="572769">
                <a:moveTo>
                  <a:pt x="710311" y="0"/>
                </a:moveTo>
                <a:lnTo>
                  <a:pt x="134239" y="0"/>
                </a:lnTo>
                <a:lnTo>
                  <a:pt x="134239" y="572312"/>
                </a:lnTo>
                <a:lnTo>
                  <a:pt x="710311" y="572312"/>
                </a:lnTo>
                <a:lnTo>
                  <a:pt x="710311" y="0"/>
                </a:lnTo>
                <a:close/>
              </a:path>
            </a:pathLst>
          </a:custGeom>
          <a:solidFill>
            <a:srgbClr val="FF8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2457" y="690448"/>
            <a:ext cx="487908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9469" y="2795777"/>
            <a:ext cx="7065060" cy="231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971908"/>
            <a:ext cx="8458200" cy="48134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es-MX" sz="4800" b="0" spc="-5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</a:t>
            </a:r>
            <a:br>
              <a:rPr lang="es-MX" sz="4800" b="0" spc="-5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4800" b="0" spc="-5" dirty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4800" b="0" spc="-5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</a:t>
            </a:r>
            <a:r>
              <a:rPr sz="4800" b="0" spc="-5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Parámet</a:t>
            </a:r>
            <a:r>
              <a:rPr lang="es-MX" sz="4800" b="0" spc="-5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ros</a:t>
            </a:r>
            <a:r>
              <a:rPr lang="es-MX" sz="4800" b="0" spc="-5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Vocales </a:t>
            </a:r>
            <a:r>
              <a:rPr sz="48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Locutivos</a:t>
            </a:r>
            <a:r>
              <a:rPr lang="es-MX" sz="48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s-MX" sz="48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48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48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br>
              <a:rPr lang="es-MX" sz="48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48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s-MX" sz="48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2000" b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2000" b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                               Pamela </a:t>
            </a:r>
            <a: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Díaz Gallegos </a:t>
            </a:r>
            <a:b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2000" b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2000" b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                                     Fonoaudióloga </a:t>
            </a:r>
            <a: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2000" b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2000" b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                              </a:t>
            </a:r>
            <a: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Educación y Salud Vocal </a:t>
            </a:r>
            <a:b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20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                           Facultad de Derecho Uchile </a:t>
            </a:r>
            <a:b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es-MX" sz="2000" b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MX" sz="2000" b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                                Primer </a:t>
            </a:r>
            <a: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Semestre , 2020 </a:t>
            </a:r>
            <a:br>
              <a:rPr lang="es-MX" sz="20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endParaRPr sz="2000" dirty="0">
              <a:solidFill>
                <a:schemeClr val="tx2">
                  <a:lumMod val="40000"/>
                  <a:lumOff val="60000"/>
                </a:schemeClr>
              </a:solidFill>
              <a:latin typeface="Gloucester MT Extra Condensed" panose="02030808020601010101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81000"/>
            <a:ext cx="74676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7511" y="2023948"/>
            <a:ext cx="6993890" cy="1125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 variación de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intensidad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depende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presión  de aire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del grado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aproximación de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endParaRPr sz="2400" dirty="0">
              <a:latin typeface="Arial"/>
              <a:cs typeface="Arial"/>
            </a:endParaRPr>
          </a:p>
          <a:p>
            <a:pPr marL="89535" algn="ctr">
              <a:lnSpc>
                <a:spcPct val="100000"/>
              </a:lnSpc>
            </a:pPr>
            <a:r>
              <a:rPr sz="2400" spc="-5" dirty="0" err="1">
                <a:solidFill>
                  <a:srgbClr val="FFFFFF"/>
                </a:solidFill>
                <a:latin typeface="Arial"/>
                <a:cs typeface="Arial"/>
              </a:rPr>
              <a:t>cuerdas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 err="1" smtClean="0">
                <a:solidFill>
                  <a:srgbClr val="FFFFFF"/>
                </a:solidFill>
                <a:latin typeface="Arial"/>
                <a:cs typeface="Arial"/>
              </a:rPr>
              <a:t>vocales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9624" y="308508"/>
            <a:ext cx="6439535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-55" dirty="0"/>
              <a:t>Volumen </a:t>
            </a:r>
            <a:r>
              <a:rPr sz="4900" dirty="0"/>
              <a:t>o</a:t>
            </a:r>
            <a:r>
              <a:rPr sz="4900" spc="-85" dirty="0"/>
              <a:t> </a:t>
            </a:r>
            <a:r>
              <a:rPr sz="4900" dirty="0"/>
              <a:t>Intensidad</a:t>
            </a:r>
            <a:endParaRPr sz="4900"/>
          </a:p>
        </p:txBody>
      </p:sp>
      <p:grpSp>
        <p:nvGrpSpPr>
          <p:cNvPr id="4" name="object 4"/>
          <p:cNvGrpSpPr/>
          <p:nvPr/>
        </p:nvGrpSpPr>
        <p:grpSpPr>
          <a:xfrm>
            <a:off x="3008376" y="4398264"/>
            <a:ext cx="2867025" cy="2254250"/>
            <a:chOff x="3008376" y="4398264"/>
            <a:chExt cx="2867025" cy="22542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6784" y="4809744"/>
              <a:ext cx="1888236" cy="1842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8376" y="4398264"/>
              <a:ext cx="1284731" cy="136702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51021" y="4910454"/>
            <a:ext cx="1748155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Alto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9603" y="3506723"/>
            <a:ext cx="1348739" cy="13395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72203" y="4001770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87467" y="4613147"/>
            <a:ext cx="1275588" cy="1938527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720339" y="3497579"/>
            <a:ext cx="1179830" cy="1687195"/>
            <a:chOff x="2720339" y="3497579"/>
            <a:chExt cx="1179830" cy="168719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0339" y="4229099"/>
              <a:ext cx="690372" cy="9555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7287" y="3497579"/>
              <a:ext cx="452627" cy="786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5694" y="619709"/>
            <a:ext cx="351409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20" dirty="0"/>
              <a:t>Ataque</a:t>
            </a:r>
            <a:r>
              <a:rPr sz="4400" spc="-30" dirty="0"/>
              <a:t> </a:t>
            </a:r>
            <a:r>
              <a:rPr sz="4400" spc="-75" dirty="0"/>
              <a:t>Vocal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54558" y="4570298"/>
            <a:ext cx="8315325" cy="172226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78790" marR="493395" algn="ctr">
              <a:lnSpc>
                <a:spcPct val="100000"/>
              </a:lnSpc>
              <a:spcBef>
                <a:spcPts val="110"/>
              </a:spcBef>
            </a:pP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Esta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determinado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la actividad inicial de las  cuerdas vocales, es 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decir,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forma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8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endParaRPr sz="2800" dirty="0">
              <a:latin typeface="Arial"/>
              <a:cs typeface="Arial"/>
            </a:endParaRPr>
          </a:p>
          <a:p>
            <a:pPr algn="ctr">
              <a:lnSpc>
                <a:spcPts val="3340"/>
              </a:lnSpc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estas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aproximan para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comenzar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producir la</a:t>
            </a:r>
            <a:r>
              <a:rPr sz="28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 err="1" smtClean="0">
                <a:solidFill>
                  <a:srgbClr val="FFFFFF"/>
                </a:solidFill>
                <a:latin typeface="Arial"/>
                <a:cs typeface="Arial"/>
              </a:rPr>
              <a:t>voz</a:t>
            </a:r>
            <a:r>
              <a:rPr lang="es-MX" sz="2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1095" y="1970532"/>
            <a:ext cx="5317235" cy="16322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25116" y="2358593"/>
            <a:ext cx="4415155" cy="7600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087755" marR="5080" indent="-1075055">
              <a:lnSpc>
                <a:spcPct val="100000"/>
              </a:lnSpc>
              <a:spcBef>
                <a:spcPts val="115"/>
              </a:spcBef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define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inicio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cada 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emisión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vocálica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7029" y="690448"/>
            <a:ext cx="48742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Tipos </a:t>
            </a:r>
            <a:r>
              <a:rPr dirty="0"/>
              <a:t>de </a:t>
            </a:r>
            <a:r>
              <a:rPr spc="-20" dirty="0"/>
              <a:t>Ataque</a:t>
            </a:r>
            <a:r>
              <a:rPr spc="-120" dirty="0"/>
              <a:t> </a:t>
            </a:r>
            <a:r>
              <a:rPr spc="-45" dirty="0"/>
              <a:t>Vocal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983" y="2048255"/>
            <a:ext cx="1906524" cy="13167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43938" y="2131517"/>
            <a:ext cx="85598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7875" y="3429000"/>
            <a:ext cx="6264275" cy="1440180"/>
          </a:xfrm>
          <a:prstGeom prst="rect">
            <a:avLst/>
          </a:prstGeom>
          <a:solidFill>
            <a:srgbClr val="FFFFFF"/>
          </a:solidFill>
          <a:ln w="19050">
            <a:solidFill>
              <a:srgbClr val="D2600C"/>
            </a:solidFill>
          </a:ln>
        </p:spPr>
        <p:txBody>
          <a:bodyPr vert="horz" wrap="square" lIns="0" tIns="2095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50"/>
              </a:spcBef>
            </a:pPr>
            <a:r>
              <a:rPr sz="2200" spc="-5" dirty="0">
                <a:latin typeface="Arial"/>
                <a:cs typeface="Arial"/>
              </a:rPr>
              <a:t>Se produce un </a:t>
            </a:r>
            <a:r>
              <a:rPr sz="2200" spc="5" dirty="0">
                <a:latin typeface="Arial"/>
                <a:cs typeface="Arial"/>
              </a:rPr>
              <a:t>inicio </a:t>
            </a:r>
            <a:r>
              <a:rPr sz="2200" dirty="0">
                <a:latin typeface="Arial"/>
                <a:cs typeface="Arial"/>
              </a:rPr>
              <a:t>violento </a:t>
            </a:r>
            <a:r>
              <a:rPr sz="2200" spc="-5" dirty="0">
                <a:latin typeface="Arial"/>
                <a:cs typeface="Arial"/>
              </a:rPr>
              <a:t>de </a:t>
            </a:r>
            <a:r>
              <a:rPr sz="2200" spc="5" dirty="0">
                <a:latin typeface="Arial"/>
                <a:cs typeface="Arial"/>
              </a:rPr>
              <a:t>la</a:t>
            </a:r>
            <a:r>
              <a:rPr sz="2200" spc="-14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voz.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ts val="2635"/>
              </a:lnSpc>
              <a:spcBef>
                <a:spcPts val="25"/>
              </a:spcBef>
            </a:pPr>
            <a:r>
              <a:rPr sz="2200" spc="-5" dirty="0">
                <a:latin typeface="Arial"/>
                <a:cs typeface="Arial"/>
              </a:rPr>
              <a:t>Las cuerdas </a:t>
            </a:r>
            <a:r>
              <a:rPr sz="2200" dirty="0">
                <a:latin typeface="Arial"/>
                <a:cs typeface="Arial"/>
              </a:rPr>
              <a:t>vocales </a:t>
            </a:r>
            <a:r>
              <a:rPr sz="2200" spc="5" dirty="0">
                <a:latin typeface="Arial"/>
                <a:cs typeface="Arial"/>
              </a:rPr>
              <a:t>se </a:t>
            </a:r>
            <a:r>
              <a:rPr sz="2200" dirty="0">
                <a:latin typeface="Arial"/>
                <a:cs typeface="Arial"/>
              </a:rPr>
              <a:t>contactan</a:t>
            </a:r>
            <a:r>
              <a:rPr sz="2200" spc="-9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bruscamente</a:t>
            </a:r>
            <a:endParaRPr sz="2200">
              <a:latin typeface="Arial"/>
              <a:cs typeface="Arial"/>
            </a:endParaRPr>
          </a:p>
          <a:p>
            <a:pPr marR="179705" algn="ctr">
              <a:lnSpc>
                <a:spcPts val="2635"/>
              </a:lnSpc>
            </a:pPr>
            <a:r>
              <a:rPr sz="2200" spc="-5" dirty="0">
                <a:latin typeface="Arial"/>
                <a:cs typeface="Arial"/>
              </a:rPr>
              <a:t>produciendo un </a:t>
            </a:r>
            <a:r>
              <a:rPr sz="2200" dirty="0">
                <a:latin typeface="Arial"/>
                <a:cs typeface="Arial"/>
              </a:rPr>
              <a:t>golpe </a:t>
            </a:r>
            <a:r>
              <a:rPr sz="2200" spc="-5" dirty="0">
                <a:latin typeface="Arial"/>
                <a:cs typeface="Arial"/>
              </a:rPr>
              <a:t>entre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5" dirty="0">
                <a:latin typeface="Arial"/>
                <a:cs typeface="Arial"/>
              </a:rPr>
              <a:t>ellas.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970532"/>
            <a:ext cx="2148840" cy="7315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51026" y="2137917"/>
            <a:ext cx="11245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b="1" spc="-15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lado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Tipos </a:t>
            </a:r>
            <a:r>
              <a:rPr dirty="0"/>
              <a:t>de </a:t>
            </a:r>
            <a:r>
              <a:rPr spc="-20" dirty="0"/>
              <a:t>Ataque</a:t>
            </a:r>
            <a:r>
              <a:rPr spc="-135" dirty="0"/>
              <a:t> </a:t>
            </a:r>
            <a:r>
              <a:rPr spc="-45" dirty="0"/>
              <a:t>Vocal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55650" y="3068701"/>
            <a:ext cx="6985000" cy="2236510"/>
          </a:xfrm>
          <a:prstGeom prst="rect">
            <a:avLst/>
          </a:prstGeom>
          <a:solidFill>
            <a:srgbClr val="FFFFFF"/>
          </a:solidFill>
          <a:ln w="19050">
            <a:solidFill>
              <a:srgbClr val="5D5AD2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366395" marR="460375" indent="101600" algn="ctr">
              <a:lnSpc>
                <a:spcPct val="100000"/>
              </a:lnSpc>
              <a:spcBef>
                <a:spcPts val="2000"/>
              </a:spcBef>
            </a:pPr>
            <a:r>
              <a:rPr sz="2800" spc="5" dirty="0">
                <a:latin typeface="Arial"/>
                <a:cs typeface="Arial"/>
              </a:rPr>
              <a:t>Se </a:t>
            </a:r>
            <a:r>
              <a:rPr sz="2800" spc="-5" dirty="0">
                <a:latin typeface="Arial"/>
                <a:cs typeface="Arial"/>
              </a:rPr>
              <a:t>produce una aproximación </a:t>
            </a:r>
            <a:r>
              <a:rPr sz="2800" spc="-10" dirty="0">
                <a:latin typeface="Arial"/>
                <a:cs typeface="Arial"/>
              </a:rPr>
              <a:t>débil  </a:t>
            </a:r>
            <a:r>
              <a:rPr sz="2800" spc="-5" dirty="0">
                <a:latin typeface="Arial"/>
                <a:cs typeface="Arial"/>
              </a:rPr>
              <a:t>de </a:t>
            </a:r>
            <a:r>
              <a:rPr sz="2800" spc="-10" dirty="0">
                <a:latin typeface="Arial"/>
                <a:cs typeface="Arial"/>
              </a:rPr>
              <a:t>las </a:t>
            </a:r>
            <a:r>
              <a:rPr sz="2800" spc="-5" dirty="0">
                <a:latin typeface="Arial"/>
                <a:cs typeface="Arial"/>
              </a:rPr>
              <a:t>cuerdas vocales, lo que provoca  un escape de aire al producir la</a:t>
            </a:r>
            <a:r>
              <a:rPr sz="2800" spc="90" dirty="0">
                <a:latin typeface="Arial"/>
                <a:cs typeface="Arial"/>
              </a:rPr>
              <a:t> </a:t>
            </a:r>
            <a:r>
              <a:rPr sz="2800" spc="-15" dirty="0" err="1">
                <a:latin typeface="Arial"/>
                <a:cs typeface="Arial"/>
              </a:rPr>
              <a:t>voz</a:t>
            </a:r>
            <a:r>
              <a:rPr sz="2800" spc="-15" dirty="0" smtClean="0">
                <a:latin typeface="Arial"/>
                <a:cs typeface="Arial"/>
              </a:rPr>
              <a:t>.</a:t>
            </a:r>
            <a:endParaRPr lang="es-MX" sz="2800" spc="-15" dirty="0" smtClean="0">
              <a:latin typeface="Arial"/>
              <a:cs typeface="Arial"/>
            </a:endParaRPr>
          </a:p>
          <a:p>
            <a:pPr marL="366395" marR="460375" indent="101600" algn="ctr">
              <a:lnSpc>
                <a:spcPct val="100000"/>
              </a:lnSpc>
              <a:spcBef>
                <a:spcPts val="2000"/>
              </a:spcBef>
            </a:pPr>
            <a:r>
              <a:rPr lang="es-MX" sz="2800" dirty="0" smtClean="0">
                <a:latin typeface="Arial"/>
                <a:cs typeface="Arial"/>
              </a:rPr>
              <a:t>Ejemplo :  </a:t>
            </a:r>
            <a:r>
              <a:rPr lang="es-MX" sz="2800" dirty="0" err="1" smtClean="0">
                <a:latin typeface="Arial"/>
                <a:cs typeface="Arial"/>
              </a:rPr>
              <a:t>Disfonias</a:t>
            </a:r>
            <a:r>
              <a:rPr lang="es-MX" sz="2800" dirty="0" smtClean="0">
                <a:latin typeface="Arial"/>
                <a:cs typeface="Arial"/>
              </a:rPr>
              <a:t> </a:t>
            </a:r>
            <a:endParaRPr lang="es-MX" sz="2800" spc="-1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3472" y="474929"/>
            <a:ext cx="6484620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spc="-30" dirty="0"/>
              <a:t>Tipos </a:t>
            </a:r>
            <a:r>
              <a:rPr sz="4800" spc="-10" dirty="0"/>
              <a:t>de </a:t>
            </a:r>
            <a:r>
              <a:rPr sz="4800" spc="-25" dirty="0"/>
              <a:t>Ataque</a:t>
            </a:r>
            <a:r>
              <a:rPr sz="4800" spc="20" dirty="0"/>
              <a:t> </a:t>
            </a:r>
            <a:r>
              <a:rPr sz="4800" spc="-80" dirty="0"/>
              <a:t>Vocal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103" y="1655064"/>
            <a:ext cx="1856232" cy="7315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2349" y="1777695"/>
            <a:ext cx="1080135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287" y="2781300"/>
            <a:ext cx="8569325" cy="1871980"/>
          </a:xfrm>
          <a:prstGeom prst="rect">
            <a:avLst/>
          </a:prstGeom>
          <a:solidFill>
            <a:srgbClr val="FFFFFF"/>
          </a:solidFill>
          <a:ln w="19050">
            <a:solidFill>
              <a:srgbClr val="93137B"/>
            </a:solidFill>
          </a:ln>
        </p:spPr>
        <p:txBody>
          <a:bodyPr vert="horz" wrap="square" lIns="0" tIns="91440" rIns="0" bIns="0" rtlCol="0">
            <a:spAutoFit/>
          </a:bodyPr>
          <a:lstStyle/>
          <a:p>
            <a:pPr marL="535305" marR="529590" indent="434340">
              <a:lnSpc>
                <a:spcPts val="3350"/>
              </a:lnSpc>
              <a:spcBef>
                <a:spcPts val="720"/>
              </a:spcBef>
            </a:pPr>
            <a:r>
              <a:rPr sz="2800" spc="-10" dirty="0">
                <a:latin typeface="Arial"/>
                <a:cs typeface="Arial"/>
              </a:rPr>
              <a:t>Las </a:t>
            </a:r>
            <a:r>
              <a:rPr sz="2800" spc="-5" dirty="0">
                <a:latin typeface="Arial"/>
                <a:cs typeface="Arial"/>
              </a:rPr>
              <a:t>cuerdas vocales </a:t>
            </a:r>
            <a:r>
              <a:rPr sz="2800" dirty="0">
                <a:latin typeface="Arial"/>
                <a:cs typeface="Arial"/>
              </a:rPr>
              <a:t>se </a:t>
            </a:r>
            <a:r>
              <a:rPr sz="2800" spc="-5" dirty="0">
                <a:latin typeface="Arial"/>
                <a:cs typeface="Arial"/>
              </a:rPr>
              <a:t>aproximan con el  </a:t>
            </a:r>
            <a:r>
              <a:rPr sz="2800" spc="-10" dirty="0">
                <a:latin typeface="Arial"/>
                <a:cs typeface="Arial"/>
              </a:rPr>
              <a:t>nivel </a:t>
            </a:r>
            <a:r>
              <a:rPr sz="2800" spc="-5" dirty="0">
                <a:latin typeface="Arial"/>
                <a:cs typeface="Arial"/>
              </a:rPr>
              <a:t>de contacto suficiente para producir la voz  de </a:t>
            </a:r>
            <a:r>
              <a:rPr sz="2800" dirty="0">
                <a:latin typeface="Arial"/>
                <a:cs typeface="Arial"/>
              </a:rPr>
              <a:t>forma </a:t>
            </a:r>
            <a:r>
              <a:rPr sz="2800" spc="-10" dirty="0">
                <a:latin typeface="Arial"/>
                <a:cs typeface="Arial"/>
              </a:rPr>
              <a:t>adecuada. </a:t>
            </a:r>
            <a:r>
              <a:rPr sz="2800" spc="5" dirty="0">
                <a:latin typeface="Arial"/>
                <a:cs typeface="Arial"/>
              </a:rPr>
              <a:t>En </a:t>
            </a:r>
            <a:r>
              <a:rPr sz="2800" dirty="0">
                <a:latin typeface="Arial"/>
                <a:cs typeface="Arial"/>
              </a:rPr>
              <a:t>este caso </a:t>
            </a:r>
            <a:r>
              <a:rPr sz="2800" spc="-5" dirty="0">
                <a:latin typeface="Arial"/>
                <a:cs typeface="Arial"/>
              </a:rPr>
              <a:t>no </a:t>
            </a:r>
            <a:r>
              <a:rPr sz="2800" dirty="0">
                <a:latin typeface="Arial"/>
                <a:cs typeface="Arial"/>
              </a:rPr>
              <a:t>existe</a:t>
            </a:r>
            <a:r>
              <a:rPr sz="2800" spc="-5" dirty="0">
                <a:latin typeface="Arial"/>
                <a:cs typeface="Arial"/>
              </a:rPr>
              <a:t> un</a:t>
            </a:r>
            <a:endParaRPr sz="2800">
              <a:latin typeface="Arial"/>
              <a:cs typeface="Arial"/>
            </a:endParaRPr>
          </a:p>
          <a:p>
            <a:pPr marL="2933065">
              <a:lnSpc>
                <a:spcPts val="3275"/>
              </a:lnSpc>
            </a:pPr>
            <a:r>
              <a:rPr sz="2800" spc="-10" dirty="0">
                <a:latin typeface="Arial"/>
                <a:cs typeface="Arial"/>
              </a:rPr>
              <a:t>golpe </a:t>
            </a:r>
            <a:r>
              <a:rPr sz="2800" spc="-5" dirty="0">
                <a:latin typeface="Arial"/>
                <a:cs typeface="Arial"/>
              </a:rPr>
              <a:t>entre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ellas.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293573"/>
            <a:ext cx="1895475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204" dirty="0">
                <a:latin typeface="Arial"/>
                <a:cs typeface="Arial"/>
              </a:rPr>
              <a:t>T</a:t>
            </a:r>
            <a:r>
              <a:rPr sz="4800" b="0" dirty="0">
                <a:latin typeface="Arial"/>
                <a:cs typeface="Arial"/>
              </a:rPr>
              <a:t>i</a:t>
            </a:r>
            <a:r>
              <a:rPr sz="4800" b="0" spc="-10" dirty="0">
                <a:latin typeface="Arial"/>
                <a:cs typeface="Arial"/>
              </a:rPr>
              <a:t>mbre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244" y="1559763"/>
            <a:ext cx="8037830" cy="361378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914400">
              <a:lnSpc>
                <a:spcPts val="2380"/>
              </a:lnSpc>
              <a:spcBef>
                <a:spcPts val="39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“Son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 características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que nos permiten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distinguir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dos  sujetos que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emiten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sonido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mismo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tono e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intensidad”</a:t>
            </a:r>
            <a:endParaRPr sz="2200" dirty="0">
              <a:latin typeface="Arial"/>
              <a:cs typeface="Arial"/>
            </a:endParaRPr>
          </a:p>
          <a:p>
            <a:pPr marL="318770">
              <a:lnSpc>
                <a:spcPct val="100000"/>
              </a:lnSpc>
              <a:spcBef>
                <a:spcPts val="23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“Es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huella digital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voz”</a:t>
            </a:r>
            <a:endParaRPr sz="22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24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Depende de factores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tales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como: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latin typeface="Arial"/>
              <a:cs typeface="Arial"/>
            </a:endParaRPr>
          </a:p>
          <a:p>
            <a:pPr marL="232410" indent="-220345">
              <a:lnSpc>
                <a:spcPct val="100000"/>
              </a:lnSpc>
              <a:buClr>
                <a:srgbClr val="FF8500"/>
              </a:buClr>
              <a:buSzPct val="95454"/>
              <a:buFont typeface="Wingdings"/>
              <a:buChar char=""/>
              <a:tabLst>
                <a:tab pos="233045" algn="l"/>
              </a:tabLst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resonadores</a:t>
            </a:r>
            <a:endParaRPr sz="2200" dirty="0">
              <a:latin typeface="Arial"/>
              <a:cs typeface="Arial"/>
            </a:endParaRPr>
          </a:p>
          <a:p>
            <a:pPr marL="232410" indent="-220345">
              <a:lnSpc>
                <a:spcPct val="100000"/>
              </a:lnSpc>
              <a:spcBef>
                <a:spcPts val="240"/>
              </a:spcBef>
              <a:buClr>
                <a:srgbClr val="FF8500"/>
              </a:buClr>
              <a:buSzPct val="95454"/>
              <a:buFont typeface="Wingdings"/>
              <a:buChar char=""/>
              <a:tabLst>
                <a:tab pos="233045" algn="l"/>
              </a:tabLst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Grado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es-MX" sz="2200" dirty="0" smtClean="0">
                <a:solidFill>
                  <a:srgbClr val="FFFFFF"/>
                </a:solidFill>
                <a:latin typeface="Arial"/>
                <a:cs typeface="Arial"/>
              </a:rPr>
              <a:t>cierre </a:t>
            </a:r>
            <a:r>
              <a:rPr sz="2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cuerdas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vocales</a:t>
            </a:r>
            <a:endParaRPr sz="2200" dirty="0">
              <a:latin typeface="Arial"/>
              <a:cs typeface="Arial"/>
            </a:endParaRPr>
          </a:p>
          <a:p>
            <a:pPr marL="232410" indent="-220345">
              <a:lnSpc>
                <a:spcPct val="100000"/>
              </a:lnSpc>
              <a:spcBef>
                <a:spcPts val="275"/>
              </a:spcBef>
              <a:buClr>
                <a:srgbClr val="FF8500"/>
              </a:buClr>
              <a:buSzPct val="95454"/>
              <a:buFont typeface="Wingdings"/>
              <a:buChar char=""/>
              <a:tabLst>
                <a:tab pos="233045" algn="l"/>
              </a:tabLst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La estructura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ósea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sujeto</a:t>
            </a:r>
            <a:endParaRPr sz="2200" dirty="0">
              <a:latin typeface="Arial"/>
              <a:cs typeface="Arial"/>
            </a:endParaRPr>
          </a:p>
          <a:p>
            <a:pPr marL="232410" indent="-220345">
              <a:lnSpc>
                <a:spcPct val="100000"/>
              </a:lnSpc>
              <a:spcBef>
                <a:spcPts val="280"/>
              </a:spcBef>
              <a:buClr>
                <a:srgbClr val="FF8500"/>
              </a:buClr>
              <a:buSzPct val="95454"/>
              <a:buFont typeface="Wingdings"/>
              <a:buChar char=""/>
              <a:tabLst>
                <a:tab pos="233045" algn="l"/>
              </a:tabLst>
            </a:pP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Posición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2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lengua.</a:t>
            </a:r>
            <a:endParaRPr sz="2200" dirty="0">
              <a:latin typeface="Arial"/>
              <a:cs typeface="Arial"/>
            </a:endParaRPr>
          </a:p>
          <a:p>
            <a:pPr marL="232410" indent="-220345">
              <a:lnSpc>
                <a:spcPct val="100000"/>
              </a:lnSpc>
              <a:spcBef>
                <a:spcPts val="244"/>
              </a:spcBef>
              <a:buClr>
                <a:srgbClr val="FF8500"/>
              </a:buClr>
              <a:buSzPct val="95454"/>
              <a:buFont typeface="Wingdings"/>
              <a:buChar char=""/>
              <a:tabLst>
                <a:tab pos="233045" algn="l"/>
              </a:tabLst>
            </a:pP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5195" y="617677"/>
            <a:ext cx="4232275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10" dirty="0">
                <a:latin typeface="Arial"/>
                <a:cs typeface="Arial"/>
              </a:rPr>
              <a:t>Quiebre de</a:t>
            </a:r>
            <a:r>
              <a:rPr sz="4800" b="0" spc="30" dirty="0">
                <a:latin typeface="Arial"/>
                <a:cs typeface="Arial"/>
              </a:rPr>
              <a:t> </a:t>
            </a:r>
            <a:r>
              <a:rPr sz="4800" b="0" spc="-90" dirty="0">
                <a:latin typeface="Arial"/>
                <a:cs typeface="Arial"/>
              </a:rPr>
              <a:t>Voz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23944" y="3392423"/>
            <a:ext cx="4617720" cy="3008630"/>
            <a:chOff x="4123944" y="3392423"/>
            <a:chExt cx="4617720" cy="30086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3560" y="3392423"/>
              <a:ext cx="1618488" cy="10789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3752" y="4361687"/>
              <a:ext cx="3118104" cy="10744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3944" y="5330951"/>
              <a:ext cx="4617720" cy="10698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25195" y="2211400"/>
            <a:ext cx="6225540" cy="37877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207010" indent="914400">
              <a:lnSpc>
                <a:spcPct val="101000"/>
              </a:lnSpc>
              <a:spcBef>
                <a:spcPts val="70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cambio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abrupto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del tono 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voz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 aproximadamente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de una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octava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musical.</a:t>
            </a:r>
            <a:endParaRPr sz="2200">
              <a:latin typeface="Arial"/>
              <a:cs typeface="Arial"/>
            </a:endParaRPr>
          </a:p>
          <a:p>
            <a:pPr marL="5059045" marR="5080" indent="-46355" algn="just">
              <a:lnSpc>
                <a:spcPct val="264900"/>
              </a:lnSpc>
              <a:spcBef>
                <a:spcPts val="1425"/>
              </a:spcBef>
            </a:pP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agudo 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Variable 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grave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309448"/>
            <a:ext cx="2430780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10" dirty="0">
                <a:latin typeface="Arial"/>
                <a:cs typeface="Arial"/>
              </a:rPr>
              <a:t>Pro</a:t>
            </a:r>
            <a:r>
              <a:rPr sz="4800" b="0" spc="5" dirty="0">
                <a:latin typeface="Arial"/>
                <a:cs typeface="Arial"/>
              </a:rPr>
              <a:t>s</a:t>
            </a:r>
            <a:r>
              <a:rPr sz="4800" b="0" spc="-10" dirty="0">
                <a:latin typeface="Arial"/>
                <a:cs typeface="Arial"/>
              </a:rPr>
              <a:t>od</a:t>
            </a:r>
            <a:r>
              <a:rPr sz="4800" b="0" spc="10" dirty="0">
                <a:latin typeface="Arial"/>
                <a:cs typeface="Arial"/>
              </a:rPr>
              <a:t>i</a:t>
            </a:r>
            <a:r>
              <a:rPr sz="4800" b="0" spc="-10" dirty="0">
                <a:latin typeface="Arial"/>
                <a:cs typeface="Arial"/>
              </a:rPr>
              <a:t>a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320" y="1437893"/>
            <a:ext cx="7430770" cy="1101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Corresponde 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 variaciones tonales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que realiza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sujeto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cuando esta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hablando.</a:t>
            </a:r>
            <a:endParaRPr sz="22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30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Se conoce como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melodía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2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habla.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19655" y="3808476"/>
            <a:ext cx="589915" cy="581025"/>
            <a:chOff x="1819655" y="3808476"/>
            <a:chExt cx="589915" cy="5810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9655" y="3808476"/>
              <a:ext cx="589788" cy="5806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5375" y="4096512"/>
              <a:ext cx="493775" cy="25146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88819" y="3926281"/>
            <a:ext cx="1164590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onó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81628" y="3808476"/>
            <a:ext cx="589915" cy="581025"/>
            <a:chOff x="3881628" y="3808476"/>
            <a:chExt cx="589915" cy="5810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1628" y="3808476"/>
              <a:ext cx="589788" cy="5806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22776" y="3973068"/>
              <a:ext cx="507491" cy="37490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553458" y="3926281"/>
            <a:ext cx="850265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943600" y="3808476"/>
            <a:ext cx="585470" cy="581025"/>
            <a:chOff x="5943600" y="3808476"/>
            <a:chExt cx="585470" cy="58102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3600" y="3808476"/>
              <a:ext cx="585216" cy="5806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84748" y="3849624"/>
              <a:ext cx="507491" cy="4937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618223" y="3926281"/>
            <a:ext cx="1260475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Exagerada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328371"/>
            <a:ext cx="2441575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10" dirty="0">
                <a:latin typeface="Arial"/>
                <a:cs typeface="Arial"/>
              </a:rPr>
              <a:t>Mordiente</a:t>
            </a:r>
            <a:endParaRPr sz="42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244" y="1090606"/>
            <a:ext cx="7600950" cy="96837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570"/>
              </a:spcBef>
            </a:pPr>
            <a:r>
              <a:rPr sz="1800" dirty="0">
                <a:solidFill>
                  <a:srgbClr val="FFFFFF"/>
                </a:solidFill>
                <a:latin typeface="Arial Unicode MS"/>
                <a:cs typeface="Arial Unicode MS"/>
              </a:rPr>
              <a:t>“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Grado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brillo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 luminosidad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tiene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voz</a:t>
            </a:r>
            <a:r>
              <a:rPr sz="1800" spc="20" dirty="0">
                <a:solidFill>
                  <a:srgbClr val="FFFFFF"/>
                </a:solidFill>
                <a:latin typeface="Arial Unicode MS"/>
                <a:cs typeface="Arial Unicode MS"/>
              </a:rPr>
              <a:t>”</a:t>
            </a:r>
            <a:endParaRPr sz="1800">
              <a:latin typeface="Arial Unicode MS"/>
              <a:cs typeface="Arial Unicode MS"/>
            </a:endParaRPr>
          </a:p>
          <a:p>
            <a:pPr marL="12700" marR="5080" indent="914400">
              <a:lnSpc>
                <a:spcPct val="100000"/>
              </a:lnSpc>
              <a:spcBef>
                <a:spcPts val="465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Está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determinado por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amplificación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armónicos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sitúan 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entre 2200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Hz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 3800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Hz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aproximadamente.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244" y="2362200"/>
            <a:ext cx="2977515" cy="266128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Estridente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434"/>
              </a:spcBef>
              <a:buClr>
                <a:srgbClr val="FF8500"/>
              </a:buClr>
              <a:buSzPct val="94444"/>
              <a:buFont typeface="Wingdings"/>
              <a:buChar char=""/>
              <a:tabLst>
                <a:tab pos="193040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Nasalidad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Exceso</a:t>
            </a:r>
            <a:endParaRPr sz="1800" dirty="0">
              <a:latin typeface="Arial"/>
              <a:cs typeface="Arial"/>
            </a:endParaRPr>
          </a:p>
          <a:p>
            <a:pPr marL="193040" indent="-180975">
              <a:lnSpc>
                <a:spcPct val="100000"/>
              </a:lnSpc>
              <a:spcBef>
                <a:spcPts val="430"/>
              </a:spcBef>
              <a:buClr>
                <a:srgbClr val="FF8500"/>
              </a:buClr>
              <a:buSzPct val="94444"/>
              <a:buFont typeface="Wingdings"/>
              <a:buChar char=""/>
              <a:tabLst>
                <a:tab pos="193675" algn="l"/>
              </a:tabLst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Tono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desplazado al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agudo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434"/>
              </a:spcBef>
              <a:buClr>
                <a:srgbClr val="FF8500"/>
              </a:buClr>
              <a:buSzPct val="94444"/>
              <a:buFont typeface="Wingdings"/>
              <a:buChar char=""/>
              <a:tabLst>
                <a:tab pos="193040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Tensión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Faringo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Laringea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434"/>
              </a:spcBef>
              <a:buClr>
                <a:srgbClr val="FF8500"/>
              </a:buClr>
              <a:buSzPct val="94444"/>
              <a:buFont typeface="Wingdings"/>
              <a:buChar char=""/>
              <a:tabLst>
                <a:tab pos="193040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Volumen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Intenso</a:t>
            </a:r>
            <a:endParaRPr sz="1800" dirty="0">
              <a:latin typeface="Arial"/>
              <a:cs typeface="Arial"/>
            </a:endParaRPr>
          </a:p>
          <a:p>
            <a:pPr marL="193040" indent="-180975">
              <a:lnSpc>
                <a:spcPct val="100000"/>
              </a:lnSpc>
              <a:spcBef>
                <a:spcPts val="434"/>
              </a:spcBef>
              <a:buClr>
                <a:srgbClr val="FF8500"/>
              </a:buClr>
              <a:buSzPct val="94444"/>
              <a:buFont typeface="Wingdings"/>
              <a:buChar char=""/>
              <a:tabLst>
                <a:tab pos="193675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Colocación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excesivamente</a:t>
            </a:r>
            <a:endParaRPr sz="18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30"/>
              </a:spcBef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anterior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434"/>
              </a:spcBef>
              <a:buClr>
                <a:srgbClr val="FF8500"/>
              </a:buClr>
              <a:buSzPct val="94444"/>
              <a:buFont typeface="Wingdings"/>
              <a:buChar char=""/>
              <a:tabLst>
                <a:tab pos="193040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Laringe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elevada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9538" y="2362200"/>
            <a:ext cx="2764155" cy="266128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82905">
              <a:lnSpc>
                <a:spcPct val="100000"/>
              </a:lnSpc>
              <a:spcBef>
                <a:spcPts val="535"/>
              </a:spcBef>
            </a:pPr>
            <a:r>
              <a:rPr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Opaco</a:t>
            </a:r>
            <a:endParaRPr sz="1800">
              <a:latin typeface="Arial"/>
              <a:cs typeface="Arial"/>
            </a:endParaRPr>
          </a:p>
          <a:p>
            <a:pPr marL="163195" indent="-137795">
              <a:lnSpc>
                <a:spcPct val="100000"/>
              </a:lnSpc>
              <a:spcBef>
                <a:spcPts val="434"/>
              </a:spcBef>
              <a:buChar char="-"/>
              <a:tabLst>
                <a:tab pos="163830" algn="l"/>
              </a:tabLst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Tono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generalmente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grave</a:t>
            </a:r>
            <a:endParaRPr sz="1800">
              <a:latin typeface="Arial"/>
              <a:cs typeface="Arial"/>
            </a:endParaRPr>
          </a:p>
          <a:p>
            <a:pPr marL="177165" indent="-137795">
              <a:lnSpc>
                <a:spcPct val="100000"/>
              </a:lnSpc>
              <a:spcBef>
                <a:spcPts val="430"/>
              </a:spcBef>
              <a:buChar char="-"/>
              <a:tabLst>
                <a:tab pos="17780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Escasa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apertura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Vocal</a:t>
            </a:r>
            <a:endParaRPr sz="1800">
              <a:latin typeface="Arial"/>
              <a:cs typeface="Arial"/>
            </a:endParaRPr>
          </a:p>
          <a:p>
            <a:pPr marL="20955" marR="638810" indent="55244">
              <a:lnSpc>
                <a:spcPct val="120000"/>
              </a:lnSpc>
              <a:spcBef>
                <a:spcPts val="5"/>
              </a:spcBef>
              <a:buChar char="-"/>
              <a:tabLst>
                <a:tab pos="205104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Alteración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ciclo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vibratorio</a:t>
            </a:r>
            <a:endParaRPr sz="1800">
              <a:latin typeface="Arial"/>
              <a:cs typeface="Arial"/>
            </a:endParaRPr>
          </a:p>
          <a:p>
            <a:pPr marL="718820" marR="675005" indent="-565150">
              <a:lnSpc>
                <a:spcPct val="1201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 Lengua retraída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abultada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Exceso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mucosidad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323799"/>
            <a:ext cx="271526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10" dirty="0">
                <a:latin typeface="Arial"/>
                <a:cs typeface="Arial"/>
              </a:rPr>
              <a:t>Colocación</a:t>
            </a:r>
            <a:endParaRPr sz="42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244" y="1293063"/>
            <a:ext cx="8079740" cy="2108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 algn="just">
              <a:lnSpc>
                <a:spcPct val="100099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sonido inicial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producido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las 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cuerdas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vocales, 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recorre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 cavidades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resonancia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focaliza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concentra 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en un punto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mayor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predominancia. Éste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el punto el punto  de máxima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concentración sonora.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(p.m.c.s.).</a:t>
            </a:r>
            <a:endParaRPr sz="2200" dirty="0">
              <a:latin typeface="Arial"/>
              <a:cs typeface="Arial"/>
            </a:endParaRPr>
          </a:p>
          <a:p>
            <a:pPr marL="12700" marR="14604" indent="914400" algn="just">
              <a:lnSpc>
                <a:spcPct val="101000"/>
              </a:lnSpc>
              <a:spcBef>
                <a:spcPts val="50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colocación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define como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el punto de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máxima  concentración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sonora dentro del tracto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resonancial.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022" y="3588042"/>
            <a:ext cx="3057271" cy="31087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49" y="1652473"/>
            <a:ext cx="6914515" cy="1003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3200" b="0" spc="-10" dirty="0">
                <a:solidFill>
                  <a:srgbClr val="FF8500"/>
                </a:solidFill>
                <a:latin typeface="Arial"/>
                <a:cs typeface="Arial"/>
              </a:rPr>
              <a:t>¿Qué </a:t>
            </a:r>
            <a:r>
              <a:rPr sz="3200" b="0" spc="-5" dirty="0">
                <a:solidFill>
                  <a:srgbClr val="FF8500"/>
                </a:solidFill>
                <a:latin typeface="Arial"/>
                <a:cs typeface="Arial"/>
              </a:rPr>
              <a:t>pasa </a:t>
            </a:r>
            <a:r>
              <a:rPr sz="3200" b="0" dirty="0">
                <a:solidFill>
                  <a:srgbClr val="FF8500"/>
                </a:solidFill>
                <a:latin typeface="Arial"/>
                <a:cs typeface="Arial"/>
              </a:rPr>
              <a:t>con </a:t>
            </a:r>
            <a:r>
              <a:rPr sz="3200" b="0" spc="-10" dirty="0">
                <a:solidFill>
                  <a:srgbClr val="FF8500"/>
                </a:solidFill>
                <a:latin typeface="Arial"/>
                <a:cs typeface="Arial"/>
              </a:rPr>
              <a:t>el </a:t>
            </a:r>
            <a:r>
              <a:rPr sz="3200" b="0" spc="-5" dirty="0">
                <a:solidFill>
                  <a:srgbClr val="FF8500"/>
                </a:solidFill>
                <a:latin typeface="Arial"/>
                <a:cs typeface="Arial"/>
              </a:rPr>
              <a:t>sonido </a:t>
            </a:r>
            <a:r>
              <a:rPr sz="3200" b="0" spc="-15" dirty="0">
                <a:solidFill>
                  <a:srgbClr val="FF8500"/>
                </a:solidFill>
                <a:latin typeface="Arial"/>
                <a:cs typeface="Arial"/>
              </a:rPr>
              <a:t>generado </a:t>
            </a:r>
            <a:r>
              <a:rPr sz="3200" b="0" spc="-10" dirty="0">
                <a:solidFill>
                  <a:srgbClr val="FF8500"/>
                </a:solidFill>
                <a:latin typeface="Arial"/>
                <a:cs typeface="Arial"/>
              </a:rPr>
              <a:t>en  </a:t>
            </a:r>
            <a:r>
              <a:rPr sz="3200" b="0" dirty="0">
                <a:solidFill>
                  <a:srgbClr val="FF8500"/>
                </a:solidFill>
                <a:latin typeface="Arial"/>
                <a:cs typeface="Arial"/>
              </a:rPr>
              <a:t>la</a:t>
            </a:r>
            <a:r>
              <a:rPr sz="3200" b="0" spc="-45" dirty="0">
                <a:solidFill>
                  <a:srgbClr val="FF8500"/>
                </a:solidFill>
                <a:latin typeface="Arial"/>
                <a:cs typeface="Arial"/>
              </a:rPr>
              <a:t> </a:t>
            </a:r>
            <a:r>
              <a:rPr sz="3200" b="0" dirty="0">
                <a:solidFill>
                  <a:srgbClr val="FF8500"/>
                </a:solidFill>
                <a:latin typeface="Arial"/>
                <a:cs typeface="Arial"/>
              </a:rPr>
              <a:t>glotis?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54963" y="3383279"/>
            <a:ext cx="2400300" cy="2395855"/>
            <a:chOff x="854963" y="3383279"/>
            <a:chExt cx="2400300" cy="2395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963" y="3383279"/>
              <a:ext cx="2400300" cy="19385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704" y="4960619"/>
              <a:ext cx="2148840" cy="8183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27836" y="5093030"/>
            <a:ext cx="18167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900"/>
              </a:lnSpc>
              <a:spcBef>
                <a:spcPts val="95"/>
              </a:spcBef>
            </a:pP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Dimensiones</a:t>
            </a:r>
            <a:endParaRPr sz="1700">
              <a:latin typeface="Arial"/>
              <a:cs typeface="Arial"/>
            </a:endParaRPr>
          </a:p>
          <a:p>
            <a:pPr algn="ctr">
              <a:lnSpc>
                <a:spcPts val="1900"/>
              </a:lnSpc>
            </a:pP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Físicas de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Onda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69564" y="3383279"/>
            <a:ext cx="2400300" cy="2395855"/>
            <a:chOff x="3369564" y="3383279"/>
            <a:chExt cx="2400300" cy="23958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9564" y="3383279"/>
              <a:ext cx="2400300" cy="19385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5304" y="4960619"/>
              <a:ext cx="2148840" cy="81838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812285" y="5204536"/>
            <a:ext cx="1684655" cy="283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Longitud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onda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84164" y="3383279"/>
            <a:ext cx="2400300" cy="2395855"/>
            <a:chOff x="5884164" y="3383279"/>
            <a:chExt cx="2400300" cy="239585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4164" y="3383279"/>
              <a:ext cx="2400299" cy="19385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9904" y="4960619"/>
              <a:ext cx="2148840" cy="8183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323457" y="5204536"/>
            <a:ext cx="1694814" cy="283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Amplitud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onda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1527" y="689000"/>
            <a:ext cx="5057140" cy="679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5" dirty="0">
                <a:latin typeface="Arial"/>
                <a:cs typeface="Arial"/>
              </a:rPr>
              <a:t>Proyección </a:t>
            </a:r>
            <a:r>
              <a:rPr sz="4250" b="0" spc="20" dirty="0">
                <a:latin typeface="Arial"/>
                <a:cs typeface="Arial"/>
              </a:rPr>
              <a:t>de </a:t>
            </a:r>
            <a:r>
              <a:rPr sz="4250" b="0" spc="5" dirty="0">
                <a:latin typeface="Arial"/>
                <a:cs typeface="Arial"/>
              </a:rPr>
              <a:t>la</a:t>
            </a:r>
            <a:r>
              <a:rPr sz="4250" b="0" spc="130" dirty="0">
                <a:latin typeface="Arial"/>
                <a:cs typeface="Arial"/>
              </a:rPr>
              <a:t> </a:t>
            </a:r>
            <a:r>
              <a:rPr sz="4250" b="0" spc="10" dirty="0">
                <a:latin typeface="Arial"/>
                <a:cs typeface="Arial"/>
              </a:rPr>
              <a:t>voz</a:t>
            </a:r>
            <a:endParaRPr sz="42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40553" y="1817319"/>
            <a:ext cx="3828415" cy="35045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00"/>
              </a:spcBef>
              <a:buClr>
                <a:srgbClr val="FF8500"/>
              </a:buClr>
              <a:buSzPct val="95833"/>
              <a:buFont typeface="Wingdings"/>
              <a:buChar char=""/>
              <a:tabLst>
                <a:tab pos="257175" algn="l"/>
              </a:tabLst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capacidad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dirigir  la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voz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 determinado  punto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lugar en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espacio,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obtener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adecuada  eficiencia fonatoria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una 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óptima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sonoridad de la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voz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8500"/>
              </a:buClr>
              <a:buFont typeface="Wingdings"/>
              <a:buChar char=""/>
            </a:pPr>
            <a:endParaRPr sz="3250">
              <a:latin typeface="Arial"/>
              <a:cs typeface="Arial"/>
            </a:endParaRPr>
          </a:p>
          <a:p>
            <a:pPr marL="12700" marR="5715" algn="just">
              <a:lnSpc>
                <a:spcPts val="2590"/>
              </a:lnSpc>
              <a:spcBef>
                <a:spcPts val="5"/>
              </a:spcBef>
              <a:buClr>
                <a:srgbClr val="FF8500"/>
              </a:buClr>
              <a:buSzPct val="95833"/>
              <a:buFont typeface="Wingdings"/>
              <a:buChar char=""/>
              <a:tabLst>
                <a:tab pos="257175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Lanzar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 dirigir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hacia  adelante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con 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máxima 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eficacia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sonido de la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voz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189" y="804494"/>
            <a:ext cx="5647690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10" dirty="0">
                <a:latin typeface="Arial"/>
                <a:cs typeface="Arial"/>
              </a:rPr>
              <a:t>Proyección de </a:t>
            </a:r>
            <a:r>
              <a:rPr sz="4800" b="0" spc="-5" dirty="0">
                <a:latin typeface="Arial"/>
                <a:cs typeface="Arial"/>
              </a:rPr>
              <a:t>la</a:t>
            </a:r>
            <a:r>
              <a:rPr sz="4800" b="0" spc="10" dirty="0">
                <a:latin typeface="Arial"/>
                <a:cs typeface="Arial"/>
              </a:rPr>
              <a:t> </a:t>
            </a:r>
            <a:r>
              <a:rPr sz="4800" b="0" spc="-5" dirty="0">
                <a:latin typeface="Arial"/>
                <a:cs typeface="Arial"/>
              </a:rPr>
              <a:t>voz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8429" y="2699130"/>
            <a:ext cx="5843905" cy="25869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 proyección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depende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50">
              <a:latin typeface="Arial"/>
              <a:cs typeface="Arial"/>
            </a:endParaRPr>
          </a:p>
          <a:p>
            <a:pPr marL="1412875" indent="-321310">
              <a:lnSpc>
                <a:spcPct val="100000"/>
              </a:lnSpc>
              <a:buClr>
                <a:srgbClr val="FF8500"/>
              </a:buClr>
              <a:buSzPct val="96875"/>
              <a:buFont typeface="Wingdings"/>
              <a:buChar char=""/>
              <a:tabLst>
                <a:tab pos="1413510" algn="l"/>
              </a:tabLst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Colocación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voz</a:t>
            </a:r>
            <a:endParaRPr sz="3200">
              <a:latin typeface="Arial"/>
              <a:cs typeface="Arial"/>
            </a:endParaRPr>
          </a:p>
          <a:p>
            <a:pPr marL="1449070" indent="-321310">
              <a:lnSpc>
                <a:spcPct val="100000"/>
              </a:lnSpc>
              <a:spcBef>
                <a:spcPts val="770"/>
              </a:spcBef>
              <a:buClr>
                <a:srgbClr val="FF8500"/>
              </a:buClr>
              <a:buSzPct val="96875"/>
              <a:buFont typeface="Wingdings"/>
              <a:buChar char=""/>
              <a:tabLst>
                <a:tab pos="1449705" algn="l"/>
              </a:tabLst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Respiración</a:t>
            </a:r>
            <a:r>
              <a:rPr sz="3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(Apoyo)</a:t>
            </a:r>
            <a:endParaRPr sz="3200">
              <a:latin typeface="Arial"/>
              <a:cs typeface="Arial"/>
            </a:endParaRPr>
          </a:p>
          <a:p>
            <a:pPr marL="721995" indent="-321310">
              <a:lnSpc>
                <a:spcPct val="100000"/>
              </a:lnSpc>
              <a:spcBef>
                <a:spcPts val="770"/>
              </a:spcBef>
              <a:buClr>
                <a:srgbClr val="FF8500"/>
              </a:buClr>
              <a:buSzPct val="96875"/>
              <a:buFont typeface="Wingdings"/>
              <a:buChar char=""/>
              <a:tabLst>
                <a:tab pos="722630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Articulación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(Apertura</a:t>
            </a:r>
            <a:r>
              <a:rPr sz="32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bucal)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429" y="5224411"/>
            <a:ext cx="1636649" cy="13347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747" y="393649"/>
            <a:ext cx="5619115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145" dirty="0">
                <a:latin typeface="Arial"/>
                <a:cs typeface="Arial"/>
              </a:rPr>
              <a:t>Tono </a:t>
            </a:r>
            <a:r>
              <a:rPr sz="4800" b="0" spc="-5" dirty="0">
                <a:latin typeface="Arial"/>
                <a:cs typeface="Arial"/>
              </a:rPr>
              <a:t>Medio</a:t>
            </a:r>
            <a:r>
              <a:rPr sz="4800" b="0" spc="150" dirty="0">
                <a:latin typeface="Arial"/>
                <a:cs typeface="Arial"/>
              </a:rPr>
              <a:t> </a:t>
            </a:r>
            <a:r>
              <a:rPr sz="4800" b="0" spc="-5" dirty="0">
                <a:latin typeface="Arial"/>
                <a:cs typeface="Arial"/>
              </a:rPr>
              <a:t>Hablado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70" y="1298282"/>
            <a:ext cx="7313295" cy="2368597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630"/>
              </a:spcBef>
              <a:buClr>
                <a:srgbClr val="FF8500"/>
              </a:buClr>
              <a:buSzPct val="95454"/>
              <a:buFont typeface="Wingdings"/>
              <a:buChar char=""/>
              <a:tabLst>
                <a:tab pos="236854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el tono predominante durante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 producción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voz.</a:t>
            </a:r>
            <a:endParaRPr sz="2200" dirty="0">
              <a:latin typeface="Arial"/>
              <a:cs typeface="Arial"/>
            </a:endParaRPr>
          </a:p>
          <a:p>
            <a:pPr marL="236220" indent="-224154">
              <a:lnSpc>
                <a:spcPct val="100000"/>
              </a:lnSpc>
              <a:spcBef>
                <a:spcPts val="530"/>
              </a:spcBef>
              <a:buClr>
                <a:srgbClr val="FF8500"/>
              </a:buClr>
              <a:buSzPct val="95454"/>
              <a:buFont typeface="Wingdings"/>
              <a:buChar char=""/>
              <a:tabLst>
                <a:tab pos="236854" algn="l"/>
              </a:tabLst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Debe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ser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acorde 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características</a:t>
            </a:r>
            <a:endParaRPr sz="2200" dirty="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530"/>
              </a:spcBef>
              <a:tabLst>
                <a:tab pos="5428615" algn="l"/>
              </a:tabLst>
            </a:pP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fisiológicas,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anatómicas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y al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rango</a:t>
            </a:r>
            <a:r>
              <a:rPr sz="2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etario	del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 err="1" smtClean="0">
                <a:solidFill>
                  <a:srgbClr val="FFFFFF"/>
                </a:solidFill>
                <a:latin typeface="Arial"/>
                <a:cs typeface="Arial"/>
              </a:rPr>
              <a:t>sujeto</a:t>
            </a:r>
            <a:r>
              <a:rPr lang="es-MX" sz="22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cambios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voz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según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etapas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dirty="0" smtClean="0">
                <a:solidFill>
                  <a:srgbClr val="FFFFFF"/>
                </a:solidFill>
                <a:latin typeface="Arial"/>
                <a:cs typeface="Arial"/>
              </a:rPr>
              <a:t>Vida</a:t>
            </a:r>
            <a:r>
              <a:rPr lang="es-MX" sz="2200" spc="-114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s-MX" sz="2200" spc="-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862965">
              <a:lnSpc>
                <a:spcPct val="100000"/>
              </a:lnSpc>
              <a:spcBef>
                <a:spcPts val="530"/>
              </a:spcBef>
            </a:pPr>
            <a:r>
              <a:rPr lang="es-MX" sz="2200" spc="-5" dirty="0" smtClean="0">
                <a:solidFill>
                  <a:srgbClr val="FFFFFF"/>
                </a:solidFill>
                <a:latin typeface="Arial"/>
                <a:cs typeface="Arial"/>
              </a:rPr>
              <a:t>Es recomendable en oratoria o al exponer frente a público utilizar el tono medio hablado más </a:t>
            </a:r>
            <a:endParaRPr lang="es-MX"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49" y="2018487"/>
            <a:ext cx="28975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100" dirty="0">
                <a:latin typeface="Arial"/>
                <a:cs typeface="Arial"/>
              </a:rPr>
              <a:t>Tono</a:t>
            </a:r>
            <a:r>
              <a:rPr sz="4000" b="0" spc="-160" dirty="0">
                <a:latin typeface="Arial"/>
                <a:cs typeface="Arial"/>
              </a:rPr>
              <a:t> </a:t>
            </a:r>
            <a:r>
              <a:rPr sz="4000" b="0" spc="-10" dirty="0">
                <a:latin typeface="Arial"/>
                <a:cs typeface="Arial"/>
              </a:rPr>
              <a:t>Óptimo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114"/>
              </a:spcBef>
              <a:buClr>
                <a:srgbClr val="FF8500"/>
              </a:buClr>
              <a:buSzPct val="95000"/>
              <a:buFont typeface="Wingdings"/>
              <a:buChar char=""/>
              <a:tabLst>
                <a:tab pos="217170" algn="l"/>
              </a:tabLst>
            </a:pPr>
            <a:r>
              <a:rPr dirty="0"/>
              <a:t>Es</a:t>
            </a:r>
            <a:r>
              <a:rPr spc="-55" dirty="0"/>
              <a:t> </a:t>
            </a:r>
            <a:r>
              <a:rPr dirty="0"/>
              <a:t>aquel </a:t>
            </a:r>
            <a:r>
              <a:rPr spc="5" dirty="0"/>
              <a:t>en</a:t>
            </a:r>
            <a:r>
              <a:rPr spc="-25" dirty="0"/>
              <a:t> </a:t>
            </a:r>
            <a:r>
              <a:rPr spc="5" dirty="0"/>
              <a:t>el</a:t>
            </a:r>
            <a:r>
              <a:rPr spc="-40" dirty="0"/>
              <a:t> </a:t>
            </a:r>
            <a:r>
              <a:rPr dirty="0"/>
              <a:t>cual </a:t>
            </a:r>
            <a:r>
              <a:rPr spc="-25" dirty="0"/>
              <a:t>la</a:t>
            </a:r>
            <a:r>
              <a:rPr spc="15" dirty="0"/>
              <a:t> voz</a:t>
            </a:r>
            <a:r>
              <a:rPr spc="-60" dirty="0"/>
              <a:t> </a:t>
            </a:r>
            <a:r>
              <a:rPr spc="-10" dirty="0"/>
              <a:t>logra</a:t>
            </a:r>
            <a:r>
              <a:rPr spc="10" dirty="0"/>
              <a:t> </a:t>
            </a:r>
            <a:r>
              <a:rPr dirty="0"/>
              <a:t>una</a:t>
            </a:r>
            <a:r>
              <a:rPr spc="-20" dirty="0"/>
              <a:t> </a:t>
            </a:r>
            <a:r>
              <a:rPr spc="10" dirty="0"/>
              <a:t>máxima</a:t>
            </a:r>
            <a:r>
              <a:rPr spc="-95" dirty="0"/>
              <a:t> </a:t>
            </a:r>
            <a:r>
              <a:rPr spc="10" dirty="0"/>
              <a:t>eficiencia</a:t>
            </a:r>
            <a:r>
              <a:rPr spc="-130" dirty="0"/>
              <a:t> </a:t>
            </a:r>
            <a:r>
              <a:rPr spc="5" dirty="0"/>
              <a:t>con</a:t>
            </a:r>
            <a:r>
              <a:rPr spc="-25" dirty="0"/>
              <a:t> </a:t>
            </a:r>
            <a:r>
              <a:rPr spc="5" dirty="0"/>
              <a:t>el</a:t>
            </a:r>
          </a:p>
          <a:p>
            <a:pPr marL="195580">
              <a:lnSpc>
                <a:spcPct val="100000"/>
              </a:lnSpc>
              <a:spcBef>
                <a:spcPts val="15"/>
              </a:spcBef>
            </a:pPr>
            <a:r>
              <a:rPr spc="10" dirty="0"/>
              <a:t>mínimo</a:t>
            </a:r>
            <a:r>
              <a:rPr spc="-175" dirty="0"/>
              <a:t> </a:t>
            </a:r>
            <a:r>
              <a:rPr dirty="0"/>
              <a:t>esfuerzo.</a:t>
            </a:r>
          </a:p>
          <a:p>
            <a:pPr marL="216535" indent="-204470">
              <a:lnSpc>
                <a:spcPct val="100000"/>
              </a:lnSpc>
              <a:spcBef>
                <a:spcPts val="480"/>
              </a:spcBef>
              <a:buClr>
                <a:srgbClr val="FF8500"/>
              </a:buClr>
              <a:buSzPct val="95000"/>
              <a:buFont typeface="Wingdings"/>
              <a:buChar char=""/>
              <a:tabLst>
                <a:tab pos="217170" algn="l"/>
              </a:tabLst>
            </a:pPr>
            <a:r>
              <a:rPr dirty="0"/>
              <a:t>Depende </a:t>
            </a:r>
            <a:r>
              <a:rPr spc="5" dirty="0"/>
              <a:t>de </a:t>
            </a:r>
            <a:r>
              <a:rPr spc="10" dirty="0"/>
              <a:t>tres</a:t>
            </a:r>
            <a:r>
              <a:rPr spc="-160" dirty="0"/>
              <a:t> </a:t>
            </a:r>
            <a:r>
              <a:rPr dirty="0"/>
              <a:t>características:</a:t>
            </a:r>
          </a:p>
          <a:p>
            <a:pPr marL="1412240" lvl="1" indent="-485775">
              <a:lnSpc>
                <a:spcPct val="100000"/>
              </a:lnSpc>
              <a:spcBef>
                <a:spcPts val="550"/>
              </a:spcBef>
              <a:buClr>
                <a:srgbClr val="FF8500"/>
              </a:buClr>
              <a:buFont typeface="Wingdings"/>
              <a:buChar char=""/>
              <a:tabLst>
                <a:tab pos="1412240" algn="l"/>
                <a:tab pos="141287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Comodidad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nivel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esfuerzo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físico</a:t>
            </a:r>
            <a:endParaRPr sz="2400">
              <a:latin typeface="Arial"/>
              <a:cs typeface="Arial"/>
            </a:endParaRPr>
          </a:p>
          <a:p>
            <a:pPr marL="1412240" lvl="1" indent="-485775">
              <a:lnSpc>
                <a:spcPct val="100000"/>
              </a:lnSpc>
              <a:spcBef>
                <a:spcPts val="580"/>
              </a:spcBef>
              <a:buClr>
                <a:srgbClr val="FF8500"/>
              </a:buClr>
              <a:buFont typeface="Wingdings"/>
              <a:buChar char=""/>
              <a:tabLst>
                <a:tab pos="1412240" algn="l"/>
                <a:tab pos="1412875" algn="l"/>
              </a:tabLst>
            </a:pP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Eficiencia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fonatoria</a:t>
            </a:r>
            <a:endParaRPr sz="2400">
              <a:latin typeface="Arial"/>
              <a:cs typeface="Arial"/>
            </a:endParaRPr>
          </a:p>
          <a:p>
            <a:pPr marL="1398270" lvl="1" indent="-471805">
              <a:lnSpc>
                <a:spcPct val="100000"/>
              </a:lnSpc>
              <a:spcBef>
                <a:spcPts val="575"/>
              </a:spcBef>
              <a:buClr>
                <a:srgbClr val="FF8500"/>
              </a:buClr>
              <a:buFont typeface="Wingdings"/>
              <a:buChar char=""/>
              <a:tabLst>
                <a:tab pos="1398270" algn="l"/>
                <a:tab pos="139890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Adecuada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tensión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muscular</a:t>
            </a:r>
            <a:r>
              <a:rPr sz="24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laríngea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49" y="2018487"/>
            <a:ext cx="36036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"/>
                <a:cs typeface="Arial"/>
              </a:rPr>
              <a:t>Extensión</a:t>
            </a:r>
            <a:r>
              <a:rPr sz="4000" b="0" spc="-175" dirty="0">
                <a:latin typeface="Arial"/>
                <a:cs typeface="Arial"/>
              </a:rPr>
              <a:t> </a:t>
            </a:r>
            <a:r>
              <a:rPr sz="4000" b="0" spc="-80" dirty="0">
                <a:latin typeface="Arial"/>
                <a:cs typeface="Arial"/>
              </a:rPr>
              <a:t>Tonal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9313" y="3011551"/>
            <a:ext cx="6792595" cy="138176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just">
              <a:lnSpc>
                <a:spcPct val="90100"/>
              </a:lnSpc>
              <a:spcBef>
                <a:spcPts val="39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“Es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conjunto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tonos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frecuencias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que puede 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emitir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voz,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independencia de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tesitura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que,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generalmente no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resulta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cómoda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manejable”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49" y="2018487"/>
            <a:ext cx="18148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0" dirty="0">
                <a:latin typeface="Arial"/>
                <a:cs typeface="Arial"/>
              </a:rPr>
              <a:t>Tesitura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8410" y="4056963"/>
            <a:ext cx="5589270" cy="13817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algn="ctr">
              <a:lnSpc>
                <a:spcPct val="90100"/>
              </a:lnSpc>
              <a:spcBef>
                <a:spcPts val="400"/>
              </a:spcBef>
            </a:pP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“Es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rango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notas dentro de la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cual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el 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cantante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mueve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comodidad y  dominio.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conjunto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sonidos que  conviene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mejor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voz”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5015" y="377952"/>
            <a:ext cx="2511424" cy="31225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309448"/>
            <a:ext cx="3502356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565" dirty="0" smtClean="0">
                <a:latin typeface="Arial"/>
                <a:cs typeface="Arial"/>
              </a:rPr>
              <a:t>T</a:t>
            </a:r>
            <a:r>
              <a:rPr sz="4800" b="0" spc="-10" dirty="0" smtClean="0">
                <a:latin typeface="Arial"/>
                <a:cs typeface="Arial"/>
              </a:rPr>
              <a:t>emb</a:t>
            </a:r>
            <a:r>
              <a:rPr sz="4800" b="0" spc="15" dirty="0" smtClean="0">
                <a:latin typeface="Arial"/>
                <a:cs typeface="Arial"/>
              </a:rPr>
              <a:t>l</a:t>
            </a:r>
            <a:r>
              <a:rPr sz="4800" b="0" spc="-5" dirty="0" smtClean="0">
                <a:latin typeface="Arial"/>
                <a:cs typeface="Arial"/>
              </a:rPr>
              <a:t>or</a:t>
            </a:r>
            <a:r>
              <a:rPr lang="es-MX" sz="4800" b="0" spc="-5" dirty="0" smtClean="0">
                <a:latin typeface="Arial"/>
                <a:cs typeface="Arial"/>
              </a:rPr>
              <a:t> 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244" y="1625346"/>
            <a:ext cx="7766684" cy="3058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10"/>
              </a:spcBef>
            </a:pP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oscilaciones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pueden producir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debido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dificultades en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frecuencia y/o intensidad en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voz.</a:t>
            </a:r>
            <a:endParaRPr sz="24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80"/>
              </a:spcBef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puede deber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a:</a:t>
            </a:r>
            <a:endParaRPr sz="2400" dirty="0">
              <a:latin typeface="Arial"/>
              <a:cs typeface="Arial"/>
            </a:endParaRPr>
          </a:p>
          <a:p>
            <a:pPr marL="2856865" indent="-91440">
              <a:lnSpc>
                <a:spcPct val="100000"/>
              </a:lnSpc>
              <a:spcBef>
                <a:spcPts val="475"/>
              </a:spcBef>
              <a:buClr>
                <a:srgbClr val="FF8500"/>
              </a:buClr>
              <a:buSzPct val="95000"/>
              <a:buChar char="•"/>
              <a:tabLst>
                <a:tab pos="285750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Alteraciones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neurológicas</a:t>
            </a:r>
            <a:endParaRPr sz="2000" dirty="0">
              <a:latin typeface="Arial"/>
              <a:cs typeface="Arial"/>
            </a:endParaRPr>
          </a:p>
          <a:p>
            <a:pPr marL="3442335" lvl="1" indent="-91440">
              <a:lnSpc>
                <a:spcPct val="100000"/>
              </a:lnSpc>
              <a:spcBef>
                <a:spcPts val="480"/>
              </a:spcBef>
              <a:buClr>
                <a:srgbClr val="FF8500"/>
              </a:buClr>
              <a:buSzPct val="95000"/>
              <a:buChar char="•"/>
              <a:tabLst>
                <a:tab pos="3442970" algn="l"/>
              </a:tabLst>
            </a:pP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Envejecimiento</a:t>
            </a:r>
            <a:endParaRPr sz="2000" dirty="0">
              <a:latin typeface="Arial"/>
              <a:cs typeface="Arial"/>
            </a:endParaRPr>
          </a:p>
          <a:p>
            <a:pPr marL="1840864" indent="-90805">
              <a:lnSpc>
                <a:spcPct val="100000"/>
              </a:lnSpc>
              <a:spcBef>
                <a:spcPts val="480"/>
              </a:spcBef>
              <a:buClr>
                <a:srgbClr val="FF8500"/>
              </a:buClr>
              <a:buSzPct val="95000"/>
              <a:buChar char="•"/>
              <a:tabLst>
                <a:tab pos="1841500" algn="l"/>
              </a:tabLst>
            </a:pP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Incorrecta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imitación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vibrato</a:t>
            </a:r>
            <a:r>
              <a:rPr sz="20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fisiológico</a:t>
            </a:r>
            <a:endParaRPr sz="2000" dirty="0">
              <a:latin typeface="Arial"/>
              <a:cs typeface="Arial"/>
            </a:endParaRPr>
          </a:p>
          <a:p>
            <a:pPr marL="2796540" lvl="1" indent="-90805">
              <a:lnSpc>
                <a:spcPct val="100000"/>
              </a:lnSpc>
              <a:spcBef>
                <a:spcPts val="484"/>
              </a:spcBef>
              <a:buClr>
                <a:srgbClr val="FF8500"/>
              </a:buClr>
              <a:buSzPct val="95000"/>
              <a:buChar char="•"/>
              <a:tabLst>
                <a:tab pos="2797175" algn="l"/>
              </a:tabLst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Falta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apoyo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respiratorio</a:t>
            </a:r>
            <a:endParaRPr sz="2000" dirty="0">
              <a:latin typeface="Arial"/>
              <a:cs typeface="Arial"/>
            </a:endParaRPr>
          </a:p>
          <a:p>
            <a:pPr marL="3579495" lvl="2">
              <a:lnSpc>
                <a:spcPct val="100000"/>
              </a:lnSpc>
              <a:spcBef>
                <a:spcPts val="484"/>
              </a:spcBef>
              <a:buClr>
                <a:srgbClr val="FF8500"/>
              </a:buClr>
              <a:buSzPct val="95000"/>
              <a:tabLst>
                <a:tab pos="3671570" algn="l"/>
              </a:tabLst>
            </a:pP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44" y="309448"/>
            <a:ext cx="2195195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5" dirty="0">
                <a:latin typeface="Arial"/>
                <a:cs typeface="Arial"/>
              </a:rPr>
              <a:t>Emisión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2640" y="2983737"/>
            <a:ext cx="6934834" cy="3138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3345" indent="915035">
              <a:lnSpc>
                <a:spcPct val="100000"/>
              </a:lnSpc>
              <a:spcBef>
                <a:spcPts val="105"/>
              </a:spcBef>
            </a:pP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Este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parámetro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refiere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calidad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de la voz emitida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sujeto.</a:t>
            </a:r>
            <a:endParaRPr sz="2800" dirty="0">
              <a:latin typeface="Arial"/>
              <a:cs typeface="Arial"/>
            </a:endParaRPr>
          </a:p>
          <a:p>
            <a:pPr marL="12700" marR="5080" indent="915035">
              <a:lnSpc>
                <a:spcPct val="100000"/>
              </a:lnSpc>
              <a:spcBef>
                <a:spcPts val="665"/>
              </a:spcBef>
            </a:pP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pueden distinguir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distintos tipos de 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calidad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vocal:</a:t>
            </a:r>
            <a:endParaRPr sz="2800" dirty="0">
              <a:latin typeface="Arial"/>
              <a:cs typeface="Arial"/>
            </a:endParaRPr>
          </a:p>
          <a:p>
            <a:pPr marL="3463925" indent="-107950">
              <a:lnSpc>
                <a:spcPct val="100000"/>
              </a:lnSpc>
              <a:spcBef>
                <a:spcPts val="600"/>
              </a:spcBef>
              <a:buClr>
                <a:srgbClr val="FF8500"/>
              </a:buClr>
              <a:buSzPct val="95833"/>
              <a:buChar char="•"/>
              <a:tabLst>
                <a:tab pos="346456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2400" dirty="0">
              <a:latin typeface="Arial"/>
              <a:cs typeface="Arial"/>
            </a:endParaRPr>
          </a:p>
          <a:p>
            <a:pPr marL="3400425" indent="-108585">
              <a:lnSpc>
                <a:spcPct val="100000"/>
              </a:lnSpc>
              <a:spcBef>
                <a:spcPts val="575"/>
              </a:spcBef>
              <a:buClr>
                <a:srgbClr val="FF8500"/>
              </a:buClr>
              <a:buSzPct val="95833"/>
              <a:buChar char="•"/>
              <a:tabLst>
                <a:tab pos="3401060" algn="l"/>
              </a:tabLst>
            </a:pPr>
            <a:r>
              <a:rPr lang="es-MX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 err="1" smtClean="0">
                <a:solidFill>
                  <a:srgbClr val="FFFFFF"/>
                </a:solidFill>
                <a:latin typeface="Arial"/>
                <a:cs typeface="Arial"/>
              </a:rPr>
              <a:t>Disfonía</a:t>
            </a:r>
            <a:endParaRPr sz="2400" dirty="0">
              <a:latin typeface="Arial"/>
              <a:cs typeface="Arial"/>
            </a:endParaRPr>
          </a:p>
          <a:p>
            <a:pPr marL="3326765" indent="-108585">
              <a:lnSpc>
                <a:spcPct val="100000"/>
              </a:lnSpc>
              <a:spcBef>
                <a:spcPts val="580"/>
              </a:spcBef>
              <a:buClr>
                <a:srgbClr val="FF8500"/>
              </a:buClr>
              <a:buSzPct val="95833"/>
              <a:buChar char="•"/>
              <a:tabLst>
                <a:tab pos="3327400" algn="l"/>
              </a:tabLst>
            </a:pPr>
            <a:r>
              <a:rPr lang="es-MX" sz="2400" spc="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spc="5" dirty="0" err="1" smtClean="0">
                <a:solidFill>
                  <a:srgbClr val="FFFFFF"/>
                </a:solidFill>
                <a:latin typeface="Arial"/>
                <a:cs typeface="Arial"/>
              </a:rPr>
              <a:t>Afónica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5905" cy="6858000"/>
            <a:chOff x="0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35213" y="573861"/>
              <a:ext cx="710565" cy="572770"/>
            </a:xfrm>
            <a:custGeom>
              <a:avLst/>
              <a:gdLst/>
              <a:ahLst/>
              <a:cxnLst/>
              <a:rect l="l" t="t" r="r" b="b"/>
              <a:pathLst>
                <a:path w="710565" h="572769">
                  <a:moveTo>
                    <a:pt x="86233" y="0"/>
                  </a:moveTo>
                  <a:lnTo>
                    <a:pt x="0" y="0"/>
                  </a:lnTo>
                  <a:lnTo>
                    <a:pt x="0" y="572312"/>
                  </a:lnTo>
                  <a:lnTo>
                    <a:pt x="86233" y="572312"/>
                  </a:lnTo>
                  <a:lnTo>
                    <a:pt x="86233" y="0"/>
                  </a:lnTo>
                  <a:close/>
                </a:path>
                <a:path w="710565" h="572769">
                  <a:moveTo>
                    <a:pt x="710311" y="0"/>
                  </a:moveTo>
                  <a:lnTo>
                    <a:pt x="134239" y="0"/>
                  </a:lnTo>
                  <a:lnTo>
                    <a:pt x="134239" y="572312"/>
                  </a:lnTo>
                  <a:lnTo>
                    <a:pt x="710311" y="572312"/>
                  </a:lnTo>
                  <a:lnTo>
                    <a:pt x="710311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59" y="1307591"/>
            <a:ext cx="8503920" cy="52303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9816" y="1327022"/>
            <a:ext cx="8385175" cy="5111750"/>
            <a:chOff x="309816" y="1327022"/>
            <a:chExt cx="8385175" cy="51117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532" y="1340764"/>
              <a:ext cx="8363331" cy="50901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816" y="1327022"/>
              <a:ext cx="8384984" cy="8458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816" y="2149983"/>
              <a:ext cx="8384984" cy="8458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816" y="2972943"/>
              <a:ext cx="8384984" cy="10881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816" y="4038244"/>
              <a:ext cx="8384984" cy="18242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9816" y="5839612"/>
              <a:ext cx="8384984" cy="598931"/>
            </a:xfrm>
            <a:prstGeom prst="rect">
              <a:avLst/>
            </a:prstGeom>
          </p:spPr>
        </p:pic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17182" y="1334388"/>
          <a:ext cx="8738235" cy="5090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1970"/>
                <a:gridCol w="2888615"/>
                <a:gridCol w="2787650"/>
              </a:tblGrid>
              <a:tr h="822960">
                <a:tc>
                  <a:txBody>
                    <a:bodyPr/>
                    <a:lstStyle/>
                    <a:p>
                      <a:pPr marR="267970" algn="ctr">
                        <a:lnSpc>
                          <a:spcPts val="680"/>
                        </a:lnSpc>
                        <a:spcBef>
                          <a:spcPts val="365"/>
                        </a:spcBef>
                      </a:pPr>
                      <a:r>
                        <a:rPr sz="155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Parámetros </a:t>
                      </a:r>
                      <a:r>
                        <a:rPr sz="155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Acústicos</a:t>
                      </a:r>
                      <a:endParaRPr sz="1550" dirty="0">
                        <a:latin typeface="Arial"/>
                        <a:cs typeface="Arial"/>
                      </a:endParaRPr>
                    </a:p>
                    <a:p>
                      <a:pPr marL="494665" algn="ctr">
                        <a:lnSpc>
                          <a:spcPts val="3395"/>
                        </a:lnSpc>
                        <a:tabLst>
                          <a:tab pos="2459355" algn="l"/>
                        </a:tabLst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50" b="1" spc="-3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6000" spc="-3465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55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6000" spc="-3284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5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550" b="1" spc="-7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6000" spc="-907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550" b="1" spc="-7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6000" spc="-2295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á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550" b="1" spc="1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86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6000" spc="-3690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550" b="1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6000" spc="-2617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	</a:t>
                      </a:r>
                      <a:r>
                        <a:rPr sz="6000" spc="7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6000" baseline="-10416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ro</a:t>
                      </a:r>
                      <a:endParaRPr sz="6000" baseline="-10416" dirty="0">
                        <a:latin typeface="Arial"/>
                        <a:cs typeface="Arial"/>
                      </a:endParaRPr>
                    </a:p>
                    <a:p>
                      <a:pPr marR="267970" algn="ctr">
                        <a:lnSpc>
                          <a:spcPts val="1639"/>
                        </a:lnSpc>
                      </a:pPr>
                      <a:r>
                        <a:rPr sz="155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receptor</a:t>
                      </a:r>
                      <a:r>
                        <a:rPr sz="1550" b="1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humano</a:t>
                      </a:r>
                      <a:endParaRPr sz="155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D2600C"/>
                      </a:solidFill>
                      <a:prstDash val="solid"/>
                    </a:lnL>
                    <a:lnT w="12700">
                      <a:solidFill>
                        <a:srgbClr val="D2600C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ts val="4640"/>
                        </a:lnSpc>
                      </a:pPr>
                      <a:r>
                        <a:rPr sz="6000" spc="-652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5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50" b="1" spc="-3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6000" spc="-2775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á</a:t>
                      </a:r>
                      <a:r>
                        <a:rPr sz="1550" b="1" spc="-10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6000" spc="-1732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5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50" b="1" spc="-7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6000" spc="-2879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550" b="1" spc="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4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6000" spc="-4312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í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550" b="1" spc="-7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6000" spc="-262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550" b="1" spc="-7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000" spc="15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000" spc="7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000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ó</a:t>
                      </a:r>
                      <a:endParaRPr sz="6000" baseline="-11111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D2600C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ts val="4640"/>
                        </a:lnSpc>
                      </a:pPr>
                      <a:r>
                        <a:rPr sz="6000" spc="-690" baseline="-11111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5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5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ón</a:t>
                      </a:r>
                      <a:r>
                        <a:rPr sz="1550" b="1" spc="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55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55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682625" marR="267970">
                        <a:lnSpc>
                          <a:spcPts val="3020"/>
                        </a:lnSpc>
                      </a:pPr>
                      <a:r>
                        <a:rPr sz="4000" dirty="0">
                          <a:solidFill>
                            <a:srgbClr val="FF8500"/>
                          </a:solidFill>
                          <a:latin typeface="Arial"/>
                          <a:cs typeface="Arial"/>
                        </a:rPr>
                        <a:t>(Farías)</a:t>
                      </a:r>
                      <a:endParaRPr sz="4000">
                        <a:latin typeface="Arial"/>
                        <a:cs typeface="Arial"/>
                      </a:endParaRPr>
                    </a:p>
                    <a:p>
                      <a:pPr marR="267970" algn="ctr">
                        <a:lnSpc>
                          <a:spcPts val="1135"/>
                        </a:lnSpc>
                      </a:pPr>
                      <a:r>
                        <a:rPr sz="1550" spc="5" dirty="0">
                          <a:latin typeface="Arial"/>
                          <a:cs typeface="Arial"/>
                        </a:rPr>
                        <a:t>Intensidad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46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R="94615" algn="ctr">
                        <a:lnSpc>
                          <a:spcPct val="100000"/>
                        </a:lnSpc>
                      </a:pPr>
                      <a:r>
                        <a:rPr sz="1550" spc="20" dirty="0">
                          <a:latin typeface="Arial"/>
                          <a:cs typeface="Arial"/>
                        </a:rPr>
                        <a:t>Amplitud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6730" marR="495300" algn="just">
                        <a:lnSpc>
                          <a:spcPct val="103600"/>
                        </a:lnSpc>
                        <a:spcBef>
                          <a:spcPts val="305"/>
                        </a:spcBef>
                      </a:pPr>
                      <a:r>
                        <a:rPr sz="1550" dirty="0">
                          <a:latin typeface="Arial"/>
                          <a:cs typeface="Arial"/>
                        </a:rPr>
                        <a:t>Intensidad </a:t>
                      </a:r>
                      <a:r>
                        <a:rPr sz="1550" spc="10" dirty="0">
                          <a:latin typeface="Arial"/>
                          <a:cs typeface="Arial"/>
                        </a:rPr>
                        <a:t>Habitual:  normal/suave/fuerte  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Variabilidad</a:t>
                      </a:r>
                      <a:r>
                        <a:rPr sz="15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spc="15" dirty="0">
                          <a:latin typeface="Arial"/>
                          <a:cs typeface="Arial"/>
                        </a:rPr>
                        <a:t>posible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</a:tr>
              <a:tr h="1066799">
                <a:tc>
                  <a:txBody>
                    <a:bodyPr/>
                    <a:lstStyle/>
                    <a:p>
                      <a:pPr marR="267970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marR="267970" algn="ctr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550" spc="5" dirty="0">
                          <a:latin typeface="Arial"/>
                          <a:cs typeface="Arial"/>
                        </a:rPr>
                        <a:t>Altura </a:t>
                      </a:r>
                      <a:r>
                        <a:rPr sz="1550" spc="20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550" spc="-45" dirty="0">
                          <a:latin typeface="Arial"/>
                          <a:cs typeface="Arial"/>
                        </a:rPr>
                        <a:t>Tono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4615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898525" marR="94615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Frecuencia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315" marR="478790" algn="ctr">
                        <a:lnSpc>
                          <a:spcPct val="103299"/>
                        </a:lnSpc>
                        <a:spcBef>
                          <a:spcPts val="310"/>
                        </a:spcBef>
                      </a:pPr>
                      <a:r>
                        <a:rPr sz="1550" spc="-45" dirty="0">
                          <a:latin typeface="Arial"/>
                          <a:cs typeface="Arial"/>
                        </a:rPr>
                        <a:t>Tono </a:t>
                      </a:r>
                      <a:r>
                        <a:rPr sz="1550" spc="20" dirty="0">
                          <a:latin typeface="Arial"/>
                          <a:cs typeface="Arial"/>
                        </a:rPr>
                        <a:t>medio </a:t>
                      </a:r>
                      <a:r>
                        <a:rPr sz="1550" spc="5" dirty="0">
                          <a:latin typeface="Arial"/>
                          <a:cs typeface="Arial"/>
                        </a:rPr>
                        <a:t>hablado  </a:t>
                      </a:r>
                      <a:r>
                        <a:rPr sz="1550" spc="-45" dirty="0">
                          <a:latin typeface="Arial"/>
                          <a:cs typeface="Arial"/>
                        </a:rPr>
                        <a:t>Tono </a:t>
                      </a:r>
                      <a:r>
                        <a:rPr sz="1550" spc="20" dirty="0">
                          <a:latin typeface="Arial"/>
                          <a:cs typeface="Arial"/>
                        </a:rPr>
                        <a:t>óptimo  </a:t>
                      </a:r>
                      <a:r>
                        <a:rPr sz="1550" spc="5" dirty="0">
                          <a:latin typeface="Arial"/>
                          <a:cs typeface="Arial"/>
                        </a:rPr>
                        <a:t>Extensión 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Tonal  </a:t>
                      </a:r>
                      <a:r>
                        <a:rPr sz="1550" spc="-20" dirty="0">
                          <a:latin typeface="Arial"/>
                          <a:cs typeface="Arial"/>
                        </a:rPr>
                        <a:t>Tesitura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</a:tr>
              <a:tr h="1798345">
                <a:tc>
                  <a:txBody>
                    <a:bodyPr/>
                    <a:lstStyle/>
                    <a:p>
                      <a:pPr marR="267970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267970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2679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35" marR="267970" algn="ctr">
                        <a:lnSpc>
                          <a:spcPct val="100000"/>
                        </a:lnSpc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Duración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4615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94615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946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080" marR="94615" algn="ctr">
                        <a:lnSpc>
                          <a:spcPct val="100000"/>
                        </a:lnSpc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Tiempo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550" spc="5" dirty="0">
                          <a:latin typeface="Arial"/>
                          <a:cs typeface="Arial"/>
                        </a:rPr>
                        <a:t>Tiempo </a:t>
                      </a:r>
                      <a:r>
                        <a:rPr sz="1550" spc="30" dirty="0">
                          <a:latin typeface="Arial"/>
                          <a:cs typeface="Arial"/>
                        </a:rPr>
                        <a:t>máximo </a:t>
                      </a:r>
                      <a:r>
                        <a:rPr sz="1550" spc="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spc="5" dirty="0">
                          <a:latin typeface="Arial"/>
                          <a:cs typeface="Arial"/>
                        </a:rPr>
                        <a:t>fonación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(TMF)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Eficiencia </a:t>
                      </a:r>
                      <a:r>
                        <a:rPr sz="1550" spc="5" dirty="0">
                          <a:latin typeface="Arial"/>
                          <a:cs typeface="Arial"/>
                        </a:rPr>
                        <a:t>fonatoria</a:t>
                      </a:r>
                      <a:r>
                        <a:rPr sz="1550" spc="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spc="5" dirty="0">
                          <a:latin typeface="Arial"/>
                          <a:cs typeface="Arial"/>
                        </a:rPr>
                        <a:t>(índice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s/Z)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5" dirty="0">
                          <a:latin typeface="Arial"/>
                          <a:cs typeface="Arial"/>
                        </a:rPr>
                        <a:t>Cantidad de </a:t>
                      </a:r>
                      <a:r>
                        <a:rPr sz="1550" spc="10" dirty="0">
                          <a:latin typeface="Arial"/>
                          <a:cs typeface="Arial"/>
                        </a:rPr>
                        <a:t>palabras</a:t>
                      </a:r>
                      <a:r>
                        <a:rPr sz="1550" spc="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spc="10" dirty="0">
                          <a:latin typeface="Arial"/>
                          <a:cs typeface="Arial"/>
                        </a:rPr>
                        <a:t>por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550" spc="15" dirty="0">
                          <a:latin typeface="Arial"/>
                          <a:cs typeface="Arial"/>
                        </a:rPr>
                        <a:t>minuto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550" spc="5" dirty="0">
                          <a:latin typeface="Arial"/>
                          <a:cs typeface="Arial"/>
                        </a:rPr>
                        <a:t>Fluidez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</a:tr>
              <a:tr h="579119">
                <a:tc>
                  <a:txBody>
                    <a:bodyPr/>
                    <a:lstStyle/>
                    <a:p>
                      <a:pPr marR="269240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Calidad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7145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4615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Timbre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7145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Timbre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spc="10" dirty="0">
                          <a:latin typeface="Arial"/>
                          <a:cs typeface="Arial"/>
                        </a:rPr>
                        <a:t>claro/velado/ronco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550" spc="10" dirty="0">
                          <a:latin typeface="Arial"/>
                          <a:cs typeface="Arial"/>
                        </a:rPr>
                        <a:t>Otros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D2600C"/>
                      </a:solidFill>
                      <a:prstDash val="solid"/>
                    </a:lnL>
                    <a:lnR w="12700">
                      <a:solidFill>
                        <a:srgbClr val="D2600C"/>
                      </a:solidFill>
                      <a:prstDash val="solid"/>
                    </a:lnR>
                    <a:lnT w="12700">
                      <a:solidFill>
                        <a:srgbClr val="D2600C"/>
                      </a:solidFill>
                      <a:prstDash val="solid"/>
                    </a:lnT>
                    <a:lnB w="12700">
                      <a:solidFill>
                        <a:srgbClr val="D2600C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845" y="817829"/>
            <a:ext cx="2598420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10" dirty="0">
                <a:latin typeface="Arial"/>
                <a:cs typeface="Arial"/>
              </a:rPr>
              <a:t>Reg</a:t>
            </a:r>
            <a:r>
              <a:rPr sz="4800" b="0" spc="5" dirty="0">
                <a:latin typeface="Arial"/>
                <a:cs typeface="Arial"/>
              </a:rPr>
              <a:t>is</a:t>
            </a:r>
            <a:r>
              <a:rPr sz="4800" b="0" spc="-5" dirty="0">
                <a:latin typeface="Arial"/>
                <a:cs typeface="Arial"/>
              </a:rPr>
              <a:t>tros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504" y="5148071"/>
            <a:ext cx="1284732" cy="12710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77898" y="5471261"/>
            <a:ext cx="819150" cy="5226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ct val="89800"/>
              </a:lnSpc>
              <a:spcBef>
                <a:spcPts val="235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1150" spc="25" dirty="0">
                <a:solidFill>
                  <a:srgbClr val="FFFFFF"/>
                </a:solidFill>
                <a:latin typeface="Arial"/>
                <a:cs typeface="Arial"/>
              </a:rPr>
              <a:t>VOZ  </a:t>
            </a:r>
            <a:r>
              <a:rPr sz="1150" spc="20" dirty="0">
                <a:solidFill>
                  <a:srgbClr val="FFFFFF"/>
                </a:solidFill>
                <a:latin typeface="Arial"/>
                <a:cs typeface="Arial"/>
              </a:rPr>
              <a:t>HABLADA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0059" y="4379976"/>
            <a:ext cx="1440180" cy="1134110"/>
            <a:chOff x="480059" y="4379976"/>
            <a:chExt cx="1440180" cy="11341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8408" y="4745736"/>
              <a:ext cx="941831" cy="7680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059" y="4379976"/>
              <a:ext cx="1229867" cy="9966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15797" y="4681473"/>
            <a:ext cx="960119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FALSETE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73935" y="3707891"/>
            <a:ext cx="1229995" cy="1495425"/>
            <a:chOff x="1773935" y="3707891"/>
            <a:chExt cx="1229995" cy="14954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2555" y="4151375"/>
              <a:ext cx="452628" cy="10515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3935" y="3707891"/>
              <a:ext cx="1229868" cy="99669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54888" y="1653616"/>
            <a:ext cx="8333105" cy="26377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10"/>
              </a:spcBef>
            </a:pP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“Es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una serie de tonos sucesivos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homogéneos,  originados bajo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mismo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principio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mecánico, que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se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diferencian claramente de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otra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serie de tonos, 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igualmente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sucesivos que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responden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otro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principio  </a:t>
            </a:r>
            <a:r>
              <a:rPr sz="2800" spc="-5" dirty="0" err="1" smtClean="0">
                <a:solidFill>
                  <a:srgbClr val="FFFFFF"/>
                </a:solidFill>
                <a:latin typeface="Arial"/>
                <a:cs typeface="Arial"/>
              </a:rPr>
              <a:t>mecánico</a:t>
            </a:r>
            <a:r>
              <a:rPr lang="es-MX" sz="280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spc="-5" dirty="0" smtClean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endParaRPr sz="2800" dirty="0">
              <a:latin typeface="Arial"/>
              <a:cs typeface="Arial"/>
            </a:endParaRPr>
          </a:p>
          <a:p>
            <a:pPr marL="1654175">
              <a:lnSpc>
                <a:spcPct val="100000"/>
              </a:lnSpc>
              <a:spcBef>
                <a:spcPts val="1720"/>
              </a:spcBef>
            </a:pP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MODAL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52927" y="4379976"/>
            <a:ext cx="1440180" cy="1134110"/>
            <a:chOff x="2852927" y="4379976"/>
            <a:chExt cx="1440180" cy="113411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52927" y="4745736"/>
              <a:ext cx="941831" cy="7680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67811" y="4379976"/>
              <a:ext cx="1225296" cy="99669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308350" y="4569714"/>
            <a:ext cx="753110" cy="508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8419">
              <a:lnSpc>
                <a:spcPts val="1905"/>
              </a:lnSpc>
              <a:spcBef>
                <a:spcPts val="90"/>
              </a:spcBef>
            </a:pP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FRITO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905"/>
              </a:lnSpc>
            </a:pP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1307" y="962355"/>
            <a:ext cx="4120515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5" dirty="0">
                <a:latin typeface="Arial"/>
                <a:cs typeface="Arial"/>
              </a:rPr>
              <a:t>Registro</a:t>
            </a:r>
            <a:r>
              <a:rPr sz="4800" b="0" spc="-55" dirty="0">
                <a:latin typeface="Arial"/>
                <a:cs typeface="Arial"/>
              </a:rPr>
              <a:t> </a:t>
            </a:r>
            <a:r>
              <a:rPr sz="4800" b="0" spc="-10" dirty="0">
                <a:latin typeface="Arial"/>
                <a:cs typeface="Arial"/>
              </a:rPr>
              <a:t>Modal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1208" y="4983479"/>
            <a:ext cx="8366759" cy="1760220"/>
            <a:chOff x="521208" y="4983479"/>
            <a:chExt cx="8366759" cy="1760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208" y="4983479"/>
              <a:ext cx="8366759" cy="877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208" y="5870447"/>
              <a:ext cx="8366759" cy="8732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73379" y="5062804"/>
            <a:ext cx="7868284" cy="1351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225"/>
              </a:lnSpc>
              <a:spcBef>
                <a:spcPts val="114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este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tipo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registro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existe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 cierre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glótico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completo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cubriendo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225"/>
              </a:lnSpc>
            </a:pP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rango frecuencial aproximado de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100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300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Hz.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 el que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utilizan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sujetos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sin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alteración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vocal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hablar.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3322" y="2019045"/>
            <a:ext cx="3601085" cy="25714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320" y="962355"/>
            <a:ext cx="5311140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5" dirty="0">
                <a:latin typeface="Arial"/>
                <a:cs typeface="Arial"/>
              </a:rPr>
              <a:t>Registro </a:t>
            </a:r>
            <a:r>
              <a:rPr sz="4800" b="0" spc="-10" dirty="0">
                <a:latin typeface="Arial"/>
                <a:cs typeface="Arial"/>
              </a:rPr>
              <a:t>de</a:t>
            </a:r>
            <a:r>
              <a:rPr sz="4800" b="0" spc="-20" dirty="0">
                <a:latin typeface="Arial"/>
                <a:cs typeface="Arial"/>
              </a:rPr>
              <a:t> </a:t>
            </a:r>
            <a:r>
              <a:rPr sz="4800" b="0" spc="-5" dirty="0">
                <a:latin typeface="Arial"/>
                <a:cs typeface="Arial"/>
              </a:rPr>
              <a:t>Falsete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168" y="1941322"/>
            <a:ext cx="7392670" cy="17697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914400" algn="just">
              <a:lnSpc>
                <a:spcPct val="100299"/>
              </a:lnSpc>
              <a:spcBef>
                <a:spcPts val="85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En este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registro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existe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cierre glótico  completo. Abarca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frecuencia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más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agudas que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voz 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puede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emitir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160 a 800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Hz.</a:t>
            </a:r>
            <a:endParaRPr sz="2200">
              <a:latin typeface="Arial"/>
              <a:cs typeface="Arial"/>
            </a:endParaRPr>
          </a:p>
          <a:p>
            <a:pPr marL="927100" algn="just">
              <a:lnSpc>
                <a:spcPts val="2635"/>
              </a:lnSpc>
              <a:spcBef>
                <a:spcPts val="535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En este registro las cuerdas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vocales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ven</a:t>
            </a:r>
            <a:r>
              <a:rPr sz="22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muy</a:t>
            </a:r>
            <a:endParaRPr sz="2200">
              <a:latin typeface="Arial"/>
              <a:cs typeface="Arial"/>
            </a:endParaRPr>
          </a:p>
          <a:p>
            <a:pPr marL="12700" algn="just">
              <a:lnSpc>
                <a:spcPts val="2635"/>
              </a:lnSpc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delgadas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con poca superficie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contacto.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2472" y="263474"/>
            <a:ext cx="475107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b="0" spc="10" dirty="0">
                <a:latin typeface="Arial"/>
                <a:cs typeface="Arial"/>
              </a:rPr>
              <a:t>Registro </a:t>
            </a:r>
            <a:r>
              <a:rPr sz="4250" b="0" spc="15" dirty="0">
                <a:latin typeface="Arial"/>
                <a:cs typeface="Arial"/>
              </a:rPr>
              <a:t>de</a:t>
            </a:r>
            <a:r>
              <a:rPr sz="4250" b="0" spc="20" dirty="0">
                <a:latin typeface="Arial"/>
                <a:cs typeface="Arial"/>
              </a:rPr>
              <a:t> </a:t>
            </a:r>
            <a:r>
              <a:rPr sz="4250" b="0" spc="15" dirty="0">
                <a:latin typeface="Arial"/>
                <a:cs typeface="Arial"/>
              </a:rPr>
              <a:t>Falsete</a:t>
            </a:r>
            <a:endParaRPr sz="4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550" y="1268412"/>
            <a:ext cx="7367651" cy="5260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49" y="1254709"/>
            <a:ext cx="3677285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800" b="0" spc="-5" dirty="0">
                <a:latin typeface="Arial"/>
                <a:cs typeface="Arial"/>
              </a:rPr>
              <a:t>Registro</a:t>
            </a:r>
            <a:r>
              <a:rPr sz="4800" b="0" spc="-75" dirty="0">
                <a:latin typeface="Arial"/>
                <a:cs typeface="Arial"/>
              </a:rPr>
              <a:t> </a:t>
            </a:r>
            <a:r>
              <a:rPr sz="4800" b="0" spc="-10" dirty="0">
                <a:latin typeface="Arial"/>
                <a:cs typeface="Arial"/>
              </a:rPr>
              <a:t>Frito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749" y="3194761"/>
            <a:ext cx="7160895" cy="76898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914400">
              <a:lnSpc>
                <a:spcPct val="102600"/>
              </a:lnSpc>
              <a:spcBef>
                <a:spcPts val="40"/>
              </a:spcBef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frecuencias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más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graves que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puede 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emitir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ser humano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(10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r>
              <a:rPr sz="24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Hz).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749" y="4375225"/>
            <a:ext cx="5773420" cy="3937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1389380" algn="l"/>
                <a:tab pos="3456304" algn="l"/>
                <a:tab pos="4728210" algn="l"/>
                <a:tab pos="5373370" algn="l"/>
              </a:tabLst>
            </a:pP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á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ible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8429" y="4009085"/>
            <a:ext cx="6249035" cy="7600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8890" algn="r">
              <a:lnSpc>
                <a:spcPct val="100000"/>
              </a:lnSpc>
              <a:spcBef>
                <a:spcPts val="115"/>
              </a:spcBef>
              <a:tabLst>
                <a:tab pos="471170" algn="l"/>
                <a:tab pos="1925320" algn="l"/>
                <a:tab pos="2465070" algn="l"/>
                <a:tab pos="3238500" algn="l"/>
                <a:tab pos="4486910" algn="l"/>
                <a:tab pos="5004435" algn="l"/>
                <a:tab pos="5982970" algn="l"/>
              </a:tabLst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opó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ión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cuerdas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749" y="4741290"/>
            <a:ext cx="7165975" cy="15646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  <a:tabLst>
                <a:tab pos="1275080" algn="l"/>
                <a:tab pos="1906270" algn="l"/>
                <a:tab pos="2286000" algn="l"/>
                <a:tab pos="3612515" algn="l"/>
                <a:tab pos="5839460" algn="l"/>
                <a:tab pos="6388735" algn="l"/>
              </a:tabLst>
            </a:pP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,	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la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ior	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ión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	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vocal para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nueva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producción.</a:t>
            </a:r>
            <a:endParaRPr sz="2400">
              <a:latin typeface="Arial"/>
              <a:cs typeface="Arial"/>
            </a:endParaRPr>
          </a:p>
          <a:p>
            <a:pPr marL="12700" marR="8255" indent="914400">
              <a:lnSpc>
                <a:spcPct val="100000"/>
              </a:lnSpc>
              <a:spcBef>
                <a:spcPts val="580"/>
              </a:spcBef>
              <a:tabLst>
                <a:tab pos="1809750" algn="l"/>
                <a:tab pos="2134870" algn="l"/>
                <a:tab pos="2523490" algn="l"/>
                <a:tab pos="3594100" algn="l"/>
                <a:tab pos="3914140" algn="l"/>
                <a:tab pos="4572635" algn="l"/>
                <a:tab pos="5839460" algn="l"/>
                <a:tab pos="6571615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ja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durante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fonación.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6825" y="265887"/>
            <a:ext cx="15144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spc="-565" dirty="0">
                <a:latin typeface="Arial"/>
                <a:cs typeface="Arial"/>
              </a:rPr>
              <a:t>T</a:t>
            </a:r>
            <a:r>
              <a:rPr sz="5400" b="0" dirty="0">
                <a:latin typeface="Arial"/>
                <a:cs typeface="Arial"/>
              </a:rPr>
              <a:t>o</a:t>
            </a:r>
            <a:r>
              <a:rPr sz="5400" b="0" spc="-30" dirty="0">
                <a:latin typeface="Arial"/>
                <a:cs typeface="Arial"/>
              </a:rPr>
              <a:t>n</a:t>
            </a:r>
            <a:r>
              <a:rPr sz="5400" b="0" dirty="0">
                <a:latin typeface="Arial"/>
                <a:cs typeface="Arial"/>
              </a:rPr>
              <a:t>o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0447" y="3959352"/>
            <a:ext cx="1655063" cy="16596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9424" y="1626870"/>
            <a:ext cx="6926580" cy="35612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Depende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factores tales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como:</a:t>
            </a:r>
            <a:endParaRPr sz="2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Char char="•"/>
              <a:tabLst>
                <a:tab pos="19558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Cantidad 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vibraciones por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segundo de 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cs typeface="Arial"/>
              </a:rPr>
              <a:t>os pliegues vocales </a:t>
            </a:r>
            <a:endParaRPr sz="2400" dirty="0">
              <a:latin typeface="Arial"/>
              <a:cs typeface="Arial"/>
            </a:endParaRPr>
          </a:p>
          <a:p>
            <a:pPr marL="181610" indent="-169545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Altura de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laringe en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fonación.</a:t>
            </a:r>
            <a:endParaRPr sz="2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Grado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elongación de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cuerda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vocal.</a:t>
            </a:r>
            <a:endParaRPr sz="2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Largo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grosor de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cuerda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Vocal.</a:t>
            </a:r>
            <a:endParaRPr sz="2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buChar char="•"/>
              <a:tabLst>
                <a:tab pos="195580" algn="l"/>
              </a:tabLst>
            </a:pP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50" dirty="0">
              <a:latin typeface="Arial"/>
              <a:cs typeface="Arial"/>
            </a:endParaRPr>
          </a:p>
          <a:p>
            <a:pPr marR="716280" algn="r">
              <a:lnSpc>
                <a:spcPct val="100000"/>
              </a:lnSpc>
            </a:pP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Agudo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3659" y="4919471"/>
            <a:ext cx="1691639" cy="16596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62902" y="5524296"/>
            <a:ext cx="918210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edio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5232" y="4919471"/>
            <a:ext cx="1691639" cy="165963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525515" y="5524296"/>
            <a:ext cx="926465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Gra</a:t>
            </a:r>
            <a:r>
              <a:rPr sz="2600" spc="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926</Words>
  <Application>Microsoft Office PowerPoint</Application>
  <PresentationFormat>Presentación en pantalla (4:3)</PresentationFormat>
  <Paragraphs>178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Arial Unicode MS</vt:lpstr>
      <vt:lpstr>Wingdings</vt:lpstr>
      <vt:lpstr>Calibri</vt:lpstr>
      <vt:lpstr>Garamond</vt:lpstr>
      <vt:lpstr>Gloucester MT Extra Condensed</vt:lpstr>
      <vt:lpstr>Times New Roman</vt:lpstr>
      <vt:lpstr>Office Theme</vt:lpstr>
      <vt:lpstr>         Parámetros Vocales Locutivos                                               Pamela Díaz Gallegos                                                  Fonoaudióloga                                           Educación y Salud Vocal                                        Facultad de Derecho Uchile                                             Primer Semestre , 2020  </vt:lpstr>
      <vt:lpstr>¿Qué pasa con el sonido generado en  la glotis?</vt:lpstr>
      <vt:lpstr>Presentación de PowerPoint</vt:lpstr>
      <vt:lpstr>Registros</vt:lpstr>
      <vt:lpstr>Registro Modal</vt:lpstr>
      <vt:lpstr>Registro de Falsete</vt:lpstr>
      <vt:lpstr>Registro de Falsete</vt:lpstr>
      <vt:lpstr>Registro Frito</vt:lpstr>
      <vt:lpstr>Tono</vt:lpstr>
      <vt:lpstr>Volumen o Intensidad</vt:lpstr>
      <vt:lpstr>Ataque Vocal</vt:lpstr>
      <vt:lpstr>Tipos de Ataque Vocal</vt:lpstr>
      <vt:lpstr>Tipos de Ataque Vocal</vt:lpstr>
      <vt:lpstr>Tipos de Ataque Vocal</vt:lpstr>
      <vt:lpstr>Timbre</vt:lpstr>
      <vt:lpstr>Quiebre de Voz</vt:lpstr>
      <vt:lpstr>Prosodia</vt:lpstr>
      <vt:lpstr>Mordiente</vt:lpstr>
      <vt:lpstr>Colocación</vt:lpstr>
      <vt:lpstr>Proyección de la voz</vt:lpstr>
      <vt:lpstr>Proyección de la voz</vt:lpstr>
      <vt:lpstr>Tono Medio Hablado</vt:lpstr>
      <vt:lpstr>Tono Óptimo</vt:lpstr>
      <vt:lpstr>Extensión Tonal</vt:lpstr>
      <vt:lpstr>Tesitura</vt:lpstr>
      <vt:lpstr>Temblor </vt:lpstr>
      <vt:lpstr>Emisión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Fouillioux</dc:creator>
  <cp:lastModifiedBy>pamela </cp:lastModifiedBy>
  <cp:revision>5</cp:revision>
  <dcterms:created xsi:type="dcterms:W3CDTF">2020-06-03T06:26:59Z</dcterms:created>
  <dcterms:modified xsi:type="dcterms:W3CDTF">2020-06-08T19:49:43Z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2011-09-07T00:00:00Z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2020-06-03T00:00:00Z</vt:filetime>
  </property>
</Properties>
</file>