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F4C5A-EEC3-42B7-9CA4-E5D8A377FE32}" type="datetimeFigureOut">
              <a:rPr lang="es-CL" smtClean="0"/>
              <a:t>23-05-2020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2909E-6E7E-4DEB-9F89-0491DC9A0FE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4402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F4C5A-EEC3-42B7-9CA4-E5D8A377FE32}" type="datetimeFigureOut">
              <a:rPr lang="es-CL" smtClean="0"/>
              <a:t>23-05-2020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2909E-6E7E-4DEB-9F89-0491DC9A0FE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78854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F4C5A-EEC3-42B7-9CA4-E5D8A377FE32}" type="datetimeFigureOut">
              <a:rPr lang="es-CL" smtClean="0"/>
              <a:t>23-05-2020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2909E-6E7E-4DEB-9F89-0491DC9A0FE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55902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F4C5A-EEC3-42B7-9CA4-E5D8A377FE32}" type="datetimeFigureOut">
              <a:rPr lang="es-CL" smtClean="0"/>
              <a:t>23-05-2020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2909E-6E7E-4DEB-9F89-0491DC9A0FE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4806356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F4C5A-EEC3-42B7-9CA4-E5D8A377FE32}" type="datetimeFigureOut">
              <a:rPr lang="es-CL" smtClean="0"/>
              <a:t>23-05-2020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2909E-6E7E-4DEB-9F89-0491DC9A0FE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9446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F4C5A-EEC3-42B7-9CA4-E5D8A377FE32}" type="datetimeFigureOut">
              <a:rPr lang="es-CL" smtClean="0"/>
              <a:t>23-05-2020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2909E-6E7E-4DEB-9F89-0491DC9A0FE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49703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F4C5A-EEC3-42B7-9CA4-E5D8A377FE32}" type="datetimeFigureOut">
              <a:rPr lang="es-CL" smtClean="0"/>
              <a:t>23-05-2020</a:t>
            </a:fld>
            <a:endParaRPr lang="es-C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2909E-6E7E-4DEB-9F89-0491DC9A0FE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99936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F4C5A-EEC3-42B7-9CA4-E5D8A377FE32}" type="datetimeFigureOut">
              <a:rPr lang="es-CL" smtClean="0"/>
              <a:t>23-05-2020</a:t>
            </a:fld>
            <a:endParaRPr lang="es-C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2909E-6E7E-4DEB-9F89-0491DC9A0FE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76768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F4C5A-EEC3-42B7-9CA4-E5D8A377FE32}" type="datetimeFigureOut">
              <a:rPr lang="es-CL" smtClean="0"/>
              <a:t>23-05-2020</a:t>
            </a:fld>
            <a:endParaRPr lang="es-C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2909E-6E7E-4DEB-9F89-0491DC9A0FE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07516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F4C5A-EEC3-42B7-9CA4-E5D8A377FE32}" type="datetimeFigureOut">
              <a:rPr lang="es-CL" smtClean="0"/>
              <a:t>23-05-2020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2909E-6E7E-4DEB-9F89-0491DC9A0FE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59357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F4C5A-EEC3-42B7-9CA4-E5D8A377FE32}" type="datetimeFigureOut">
              <a:rPr lang="es-CL" smtClean="0"/>
              <a:t>23-05-2020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2909E-6E7E-4DEB-9F89-0491DC9A0FE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46420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F4C5A-EEC3-42B7-9CA4-E5D8A377FE32}" type="datetimeFigureOut">
              <a:rPr lang="es-CL" smtClean="0"/>
              <a:t>23-05-2020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C2909E-6E7E-4DEB-9F89-0491DC9A0FE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61566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51136"/>
          </a:xfrm>
        </p:spPr>
        <p:txBody>
          <a:bodyPr>
            <a:normAutofit fontScale="90000"/>
          </a:bodyPr>
          <a:lstStyle/>
          <a:p>
            <a:r>
              <a:rPr lang="es-CL" dirty="0" smtClean="0"/>
              <a:t>CONTRATOS DE TRABAJO ESPECIALES</a:t>
            </a:r>
            <a:endParaRPr lang="es-CL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2524260"/>
            <a:ext cx="9144000" cy="1738647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L" dirty="0" smtClean="0"/>
              <a:t>APRENDIZAJE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L" dirty="0" smtClean="0"/>
              <a:t>TRABAJADORES AGRÍCOLAS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L" dirty="0" smtClean="0"/>
              <a:t>TRABAJADORES EMBARCADOS O GENTE DE MAR Y TRABAJADORES PORTUARIOS EVENTUALES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L" dirty="0" smtClean="0"/>
              <a:t>TRABAJADORES DE CASA PARTICULAR</a:t>
            </a:r>
            <a:endParaRPr lang="es-CL" dirty="0"/>
          </a:p>
        </p:txBody>
      </p:sp>
      <p:sp>
        <p:nvSpPr>
          <p:cNvPr id="4" name="CuadroTexto 3"/>
          <p:cNvSpPr txBox="1"/>
          <p:nvPr/>
        </p:nvSpPr>
        <p:spPr>
          <a:xfrm>
            <a:off x="7894749" y="5100034"/>
            <a:ext cx="1794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 smtClean="0"/>
              <a:t>CRISTÓBAL BALIC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614374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TRABAJADORES DE CASA PARTICULAR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CL" u="sng" dirty="0" smtClean="0"/>
              <a:t>Definición</a:t>
            </a:r>
            <a:r>
              <a:rPr lang="es-CL" dirty="0" smtClean="0"/>
              <a:t>: quienes se dedican al servicio de una o más personas naturales o de una familia o en instituciones de beneficencia, en trabajos de aseo y asistencia propios o inherentes al hogar. Se incluye a los choferes de casa particular. </a:t>
            </a:r>
          </a:p>
          <a:p>
            <a:r>
              <a:rPr lang="es-CL" u="sng" dirty="0" smtClean="0"/>
              <a:t>Estipulaciones especiales</a:t>
            </a:r>
            <a:r>
              <a:rPr lang="es-CL" dirty="0" smtClean="0"/>
              <a:t>: tipo de labor a realizar, domicilio específico, y en su caso la obligación de asistir a personas con necesidades especiales.</a:t>
            </a:r>
          </a:p>
          <a:p>
            <a:r>
              <a:rPr lang="es-CL" u="sng" dirty="0" smtClean="0"/>
              <a:t>Formalidades</a:t>
            </a:r>
            <a:r>
              <a:rPr lang="es-CL" dirty="0" smtClean="0"/>
              <a:t>: debe entregarse copia firmada al trabajador y registrarse en la Inspección del Trabajo dentro de 15 días. </a:t>
            </a:r>
          </a:p>
          <a:p>
            <a:r>
              <a:rPr lang="es-CL" u="sng" dirty="0" smtClean="0"/>
              <a:t>Fiscalización en terreno</a:t>
            </a:r>
            <a:r>
              <a:rPr lang="es-CL" dirty="0" smtClean="0"/>
              <a:t>: el empleador puede optar por aceptar el ingreso del inspector o solicitar la fijación de audiencia en la Inspección.</a:t>
            </a:r>
          </a:p>
          <a:p>
            <a:r>
              <a:rPr lang="es-CL" u="sng" dirty="0" smtClean="0"/>
              <a:t>Periodo de prueba</a:t>
            </a:r>
            <a:r>
              <a:rPr lang="es-CL" dirty="0" smtClean="0"/>
              <a:t>: durante las 2 primeras semanas podrá resolverse el contrato a voluntad de cualquiera de las partes previo aviso con 3 días de anticipación.</a:t>
            </a:r>
            <a:endParaRPr lang="es-CL" dirty="0"/>
          </a:p>
          <a:p>
            <a:r>
              <a:rPr lang="es-CL" u="sng" dirty="0" smtClean="0"/>
              <a:t>Continuidad</a:t>
            </a:r>
            <a:r>
              <a:rPr lang="es-CL" dirty="0" smtClean="0"/>
              <a:t>: al fallecimiento del jefe de hogar el contrato subsiste solidariamente con los parientes que continúen viviendo en la casa.</a:t>
            </a:r>
            <a:endParaRPr lang="es-CL" u="sng" dirty="0" smtClean="0"/>
          </a:p>
        </p:txBody>
      </p:sp>
    </p:spTree>
    <p:extLst>
      <p:ext uri="{BB962C8B-B14F-4D97-AF65-F5344CB8AC3E}">
        <p14:creationId xmlns:p14="http://schemas.microsoft.com/office/powerpoint/2010/main" val="115569676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TRABAJADORES DE CASA PARTICULAR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CL" u="sng" dirty="0" smtClean="0"/>
              <a:t>Jornada puertas afuera</a:t>
            </a:r>
            <a:r>
              <a:rPr lang="es-CL" dirty="0" smtClean="0"/>
              <a:t>: 45 horas semanales distribuibles en hasta 6 días, con derecho a colación. Pueden acordarse por escrito hasta 15 horas extraordinarias semanales, imputándose a ellas las que se trabajen en exceso de la jornada con conocimiento del empleador. Máximo de 12 horas diarias de permanencia.</a:t>
            </a:r>
          </a:p>
          <a:p>
            <a:r>
              <a:rPr lang="es-CL" u="sng" dirty="0" smtClean="0"/>
              <a:t>Jornada puertas adentro</a:t>
            </a:r>
            <a:r>
              <a:rPr lang="es-CL" dirty="0" smtClean="0"/>
              <a:t>: el horario de trabajo será determinado por la naturaleza de la labor, debiendo tener un descanso absoluto de 12 horas diarias, de las cuales 9 deben ser continuas. Derecho a descanso semanal i) los domingos, ii) los sábados, aunque pueden acumularse, fraccionarse o intercambiarse; y iii) los festivos, aunque puede pactarse por escrito su intercambio por un día no posterior a los 90 siguientes. Los sábados y festivos acumulados o intercambiados se pueden compensar en dinero solo si termina el contrato antes de ejercerse el descanso.</a:t>
            </a:r>
          </a:p>
          <a:p>
            <a:endParaRPr lang="es-CL" u="sng" dirty="0" smtClean="0"/>
          </a:p>
        </p:txBody>
      </p:sp>
    </p:spTree>
    <p:extLst>
      <p:ext uri="{BB962C8B-B14F-4D97-AF65-F5344CB8AC3E}">
        <p14:creationId xmlns:p14="http://schemas.microsoft.com/office/powerpoint/2010/main" val="215607894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TRABAJADORES DE CASA PARTICULAR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CL" u="sng" dirty="0" smtClean="0"/>
              <a:t>Remuneración</a:t>
            </a:r>
            <a:r>
              <a:rPr lang="es-CL" dirty="0" smtClean="0"/>
              <a:t>: en dinero, sin que pueda comprender los alimentos y la habitación que siempre serán de cargo del empleador.</a:t>
            </a:r>
          </a:p>
          <a:p>
            <a:r>
              <a:rPr lang="es-CL" dirty="0" smtClean="0"/>
              <a:t>El empleador no puede condicionar la contratación, permanencia o promoción en el empleo al uso de uniformes, delantales o distintivos en espacios o establecimientos públicos.</a:t>
            </a:r>
          </a:p>
          <a:p>
            <a:r>
              <a:rPr lang="es-CL" dirty="0" smtClean="0"/>
              <a:t>En caso de </a:t>
            </a:r>
            <a:r>
              <a:rPr lang="es-CL" u="sng" dirty="0" smtClean="0"/>
              <a:t>enfermedad</a:t>
            </a:r>
            <a:r>
              <a:rPr lang="es-CL" dirty="0" smtClean="0"/>
              <a:t> el empleador debe dar aviso al organismo de seguridad social respectivo y conservar el cargo sin derecho a remuneración por 8 a 30 días según la duración del contrato.</a:t>
            </a:r>
            <a:r>
              <a:rPr lang="es-CL" dirty="0"/>
              <a:t> </a:t>
            </a:r>
            <a:r>
              <a:rPr lang="es-CL" dirty="0" smtClean="0"/>
              <a:t>Si cualquiera de las partes tiene una enfermedad contagiosa, la otra puede poner término al contrato.</a:t>
            </a:r>
          </a:p>
          <a:p>
            <a:r>
              <a:rPr lang="es-CL" dirty="0" smtClean="0"/>
              <a:t>El contrato de trabajo puede terminar por </a:t>
            </a:r>
            <a:r>
              <a:rPr lang="es-CL" u="sng" dirty="0" smtClean="0"/>
              <a:t>desahucio</a:t>
            </a:r>
            <a:r>
              <a:rPr lang="es-CL" dirty="0" smtClean="0"/>
              <a:t>.</a:t>
            </a:r>
          </a:p>
          <a:p>
            <a:r>
              <a:rPr lang="es-CL" dirty="0" smtClean="0"/>
              <a:t>El trabajador de casa particular tiene acceso a un </a:t>
            </a:r>
            <a:r>
              <a:rPr lang="es-CL" u="sng" dirty="0" smtClean="0"/>
              <a:t>régimen indemnizatorio especial por años de servicio</a:t>
            </a:r>
            <a:r>
              <a:rPr lang="es-CL" dirty="0" smtClean="0"/>
              <a:t>.</a:t>
            </a:r>
            <a:endParaRPr lang="es-CL" dirty="0" smtClean="0"/>
          </a:p>
        </p:txBody>
      </p:sp>
    </p:spTree>
    <p:extLst>
      <p:ext uri="{BB962C8B-B14F-4D97-AF65-F5344CB8AC3E}">
        <p14:creationId xmlns:p14="http://schemas.microsoft.com/office/powerpoint/2010/main" val="270755899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CONTRATO DE APRENDIZAJE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CL" b="1" dirty="0" smtClean="0"/>
              <a:t>Obligación general del empleador:</a:t>
            </a:r>
            <a:r>
              <a:rPr lang="es-CL" dirty="0" smtClean="0"/>
              <a:t> </a:t>
            </a:r>
            <a:r>
              <a:rPr lang="es-CL" u="sng" dirty="0" smtClean="0"/>
              <a:t>impartir a un aprendiz los conocimientos y habilidades de un oficio calificado</a:t>
            </a:r>
            <a:r>
              <a:rPr lang="es-CL" dirty="0" smtClean="0"/>
              <a:t>, según un programa establecido (especificado en el contrato), pagando la remuneración convenida.</a:t>
            </a:r>
          </a:p>
          <a:p>
            <a:r>
              <a:rPr lang="es-CL" b="1" dirty="0" smtClean="0"/>
              <a:t>Obligaciones especiales del empleador: </a:t>
            </a:r>
            <a:r>
              <a:rPr lang="es-CL" dirty="0" smtClean="0"/>
              <a:t>i) ocupar al aprendiz en </a:t>
            </a:r>
            <a:r>
              <a:rPr lang="es-CL" u="sng" dirty="0" smtClean="0"/>
              <a:t>trabajos propios del programa</a:t>
            </a:r>
            <a:r>
              <a:rPr lang="es-CL" dirty="0" smtClean="0"/>
              <a:t> de aprendizaje; ii) permitir los </a:t>
            </a:r>
            <a:r>
              <a:rPr lang="es-CL" u="sng" dirty="0" smtClean="0"/>
              <a:t>controles del SENCE</a:t>
            </a:r>
            <a:r>
              <a:rPr lang="es-CL" dirty="0" smtClean="0"/>
              <a:t>; y iii) designar a un trabajador como </a:t>
            </a:r>
            <a:r>
              <a:rPr lang="es-CL" u="sng" dirty="0" smtClean="0"/>
              <a:t>maestro guía</a:t>
            </a:r>
            <a:r>
              <a:rPr lang="es-CL" dirty="0" smtClean="0"/>
              <a:t>.</a:t>
            </a:r>
          </a:p>
          <a:p>
            <a:r>
              <a:rPr lang="es-CL" dirty="0" smtClean="0"/>
              <a:t>Trabajadores </a:t>
            </a:r>
            <a:r>
              <a:rPr lang="es-CL" u="sng" dirty="0" smtClean="0"/>
              <a:t>menores de 21 años</a:t>
            </a:r>
            <a:r>
              <a:rPr lang="es-CL" dirty="0" smtClean="0"/>
              <a:t>.</a:t>
            </a:r>
          </a:p>
          <a:p>
            <a:r>
              <a:rPr lang="es-CL" u="sng" dirty="0" smtClean="0"/>
              <a:t>Remuneración libremente convenida</a:t>
            </a:r>
            <a:r>
              <a:rPr lang="es-CL" dirty="0" smtClean="0"/>
              <a:t>, sin sujeción al ingreso mínimo, y sin sujeción a instrumentos colectivos de trabajo.</a:t>
            </a:r>
          </a:p>
          <a:p>
            <a:r>
              <a:rPr lang="es-CL" dirty="0" smtClean="0"/>
              <a:t>La duración del contrato se sujeta a la </a:t>
            </a:r>
            <a:r>
              <a:rPr lang="es-CL" u="sng" dirty="0" smtClean="0"/>
              <a:t>duración del plan</a:t>
            </a:r>
            <a:r>
              <a:rPr lang="es-CL" dirty="0" smtClean="0"/>
              <a:t> de aprendizaje (máximo 2 años).</a:t>
            </a:r>
          </a:p>
          <a:p>
            <a:r>
              <a:rPr lang="es-CL" dirty="0" smtClean="0"/>
              <a:t>Como máximo, un </a:t>
            </a:r>
            <a:r>
              <a:rPr lang="es-CL" u="sng" dirty="0" smtClean="0"/>
              <a:t>10%</a:t>
            </a:r>
            <a:r>
              <a:rPr lang="es-CL" dirty="0" smtClean="0"/>
              <a:t> de los trabajadores a jornada completa en la empresa pueden ser aprendices.</a:t>
            </a:r>
          </a:p>
          <a:p>
            <a:r>
              <a:rPr lang="es-CL" dirty="0" smtClean="0"/>
              <a:t>No confundir con la práctica profesional ni con la jornada parcial para estudiantes.</a:t>
            </a:r>
          </a:p>
          <a:p>
            <a:endParaRPr lang="es-CL" dirty="0" smtClean="0"/>
          </a:p>
        </p:txBody>
      </p:sp>
    </p:spTree>
    <p:extLst>
      <p:ext uri="{BB962C8B-B14F-4D97-AF65-F5344CB8AC3E}">
        <p14:creationId xmlns:p14="http://schemas.microsoft.com/office/powerpoint/2010/main" val="361256793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TRABAJADORES AGRÍCOLAS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s-CL" dirty="0" smtClean="0"/>
              <a:t>A. </a:t>
            </a:r>
            <a:r>
              <a:rPr lang="es-CL" u="sng" dirty="0" smtClean="0"/>
              <a:t>Trabajadores permanentes</a:t>
            </a:r>
            <a:r>
              <a:rPr lang="es-CL" dirty="0" smtClean="0"/>
              <a:t>:</a:t>
            </a:r>
          </a:p>
          <a:p>
            <a:r>
              <a:rPr lang="es-CL" dirty="0" smtClean="0"/>
              <a:t>Definición: trabajadores que laboren en el </a:t>
            </a:r>
            <a:r>
              <a:rPr lang="es-CL" u="sng" dirty="0" smtClean="0"/>
              <a:t>cultivo de la tierra y otras actividades agrícolas</a:t>
            </a:r>
            <a:r>
              <a:rPr lang="es-CL" dirty="0" smtClean="0"/>
              <a:t>. Exclusión: empresas comerciales o industriales derivadas, trabajadores administrativos, explotación bajo propia cuenta y riesgo, aserraderos permanentes.</a:t>
            </a:r>
          </a:p>
          <a:p>
            <a:r>
              <a:rPr lang="es-CL" dirty="0" smtClean="0"/>
              <a:t>Jornada de trabajo: promedio anual de 7,5 horas diarias. </a:t>
            </a:r>
          </a:p>
          <a:p>
            <a:r>
              <a:rPr lang="es-CL" dirty="0" smtClean="0"/>
              <a:t>Derecho a remuneración en caso de no poder realizar labor por las </a:t>
            </a:r>
            <a:r>
              <a:rPr lang="es-CL" u="sng" dirty="0" smtClean="0"/>
              <a:t>condiciones climáticas</a:t>
            </a:r>
            <a:r>
              <a:rPr lang="es-CL" dirty="0" smtClean="0"/>
              <a:t>. Requisitos: i) no haber faltado injustificadamente el día anterior; ii) efectuar las labores agrícolas compatibles con el clima que se le encomienden (</a:t>
            </a:r>
            <a:r>
              <a:rPr lang="es-CL" dirty="0" err="1" smtClean="0"/>
              <a:t>ius</a:t>
            </a:r>
            <a:r>
              <a:rPr lang="es-CL" dirty="0" smtClean="0"/>
              <a:t> </a:t>
            </a:r>
            <a:r>
              <a:rPr lang="es-CL" dirty="0" err="1" smtClean="0"/>
              <a:t>variandi</a:t>
            </a:r>
            <a:r>
              <a:rPr lang="es-CL" dirty="0" smtClean="0"/>
              <a:t> mayor).</a:t>
            </a:r>
          </a:p>
          <a:p>
            <a:r>
              <a:rPr lang="es-CL" dirty="0" smtClean="0"/>
              <a:t>Remuneración: puede estipularse </a:t>
            </a:r>
            <a:r>
              <a:rPr lang="es-CL" u="sng" dirty="0" smtClean="0"/>
              <a:t>en dinero, y en regalías</a:t>
            </a:r>
            <a:r>
              <a:rPr lang="es-CL" dirty="0" smtClean="0"/>
              <a:t> por hasta el 50% (ej., tierra, talajes, casa habitación, productos agrícolas, etc.). Las regalías agrícolas están avaluadas en normas reglamentarias. El empleador está obligado a proporcionar habitación al trabajador y su familia, salvo que este tenga casa con una distancia y comunicación que le permita trabajar.</a:t>
            </a:r>
          </a:p>
          <a:p>
            <a:r>
              <a:rPr lang="es-CL" dirty="0" smtClean="0"/>
              <a:t>Higiene y seguridad: obligación especial de informar los riesgos, forma de uso y síntomas del contacto con </a:t>
            </a:r>
            <a:r>
              <a:rPr lang="es-CL" u="sng" dirty="0" smtClean="0"/>
              <a:t>pesticidas, plaguicidas o productos fitosanitarios tóxicos</a:t>
            </a:r>
            <a:r>
              <a:rPr lang="es-CL" dirty="0" smtClean="0"/>
              <a:t>, y de entregar implementos, medidas de seguridad y productos de aseo.</a:t>
            </a:r>
          </a:p>
        </p:txBody>
      </p:sp>
    </p:spTree>
    <p:extLst>
      <p:ext uri="{BB962C8B-B14F-4D97-AF65-F5344CB8AC3E}">
        <p14:creationId xmlns:p14="http://schemas.microsoft.com/office/powerpoint/2010/main" val="30197354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TRABAJADORES AGRÍCOLAS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CL" dirty="0" smtClean="0"/>
              <a:t>B. </a:t>
            </a:r>
            <a:r>
              <a:rPr lang="es-CL" u="sng" dirty="0" smtClean="0"/>
              <a:t>Trabajadores de temporada</a:t>
            </a:r>
            <a:r>
              <a:rPr lang="es-CL" dirty="0" smtClean="0"/>
              <a:t>:</a:t>
            </a:r>
          </a:p>
          <a:p>
            <a:r>
              <a:rPr lang="es-CL" u="sng" dirty="0" smtClean="0"/>
              <a:t>Definición</a:t>
            </a:r>
            <a:r>
              <a:rPr lang="es-CL" dirty="0" smtClean="0"/>
              <a:t>: trabajadores que desempeñen faenas transitorias o de temporada en actividades de cultivo, comerciales o industriales derivadas de la agricultura, aserraderos y otras afines.</a:t>
            </a:r>
          </a:p>
          <a:p>
            <a:r>
              <a:rPr lang="es-CL" u="sng" dirty="0" smtClean="0"/>
              <a:t>Formalidades</a:t>
            </a:r>
            <a:r>
              <a:rPr lang="es-CL" dirty="0" smtClean="0"/>
              <a:t> del contrato (escrituración en 4 copias dentro de 5 días, con </a:t>
            </a:r>
            <a:r>
              <a:rPr lang="es-CL" dirty="0" smtClean="0"/>
              <a:t>copia </a:t>
            </a:r>
            <a:r>
              <a:rPr lang="es-CL" dirty="0" smtClean="0"/>
              <a:t>a la IT si la faena tendrá una duración superior a 28 días).</a:t>
            </a:r>
          </a:p>
          <a:p>
            <a:r>
              <a:rPr lang="es-CL" u="sng" dirty="0" smtClean="0"/>
              <a:t>Beneficios no </a:t>
            </a:r>
            <a:r>
              <a:rPr lang="es-CL" u="sng" dirty="0" err="1" smtClean="0"/>
              <a:t>remuneracionales</a:t>
            </a:r>
            <a:r>
              <a:rPr lang="es-CL" u="sng" dirty="0" smtClean="0"/>
              <a:t> obligatorios</a:t>
            </a:r>
            <a:r>
              <a:rPr lang="es-CL" dirty="0" smtClean="0"/>
              <a:t>: i) alojamiento en términos similares al trabajador permanente; ii) alimentación si por la ubicación de la faena el trabajador no puede adquirir alimentos; iii) transporte si hay más de 3 km entre el alojamiento y la faena y no hay transporte público; iv) medidas de higiene y seguridad respecto de productos fitosanitarios tóxicos en términos similares a trabajadores permanentes.</a:t>
            </a:r>
          </a:p>
          <a:p>
            <a:endParaRPr lang="es-CL" dirty="0" smtClean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99664083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sz="4000" dirty="0" smtClean="0"/>
              <a:t>TRABAJADORES EMBARCADOS O GENTE DE MAR</a:t>
            </a:r>
            <a:endParaRPr lang="es-CL" sz="4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CL" u="sng" dirty="0" smtClean="0"/>
              <a:t>Contrato de embarco</a:t>
            </a:r>
            <a:r>
              <a:rPr lang="es-CL" dirty="0" smtClean="0"/>
              <a:t>: el que celebra el personal embarcado con el naviero para ejercer profesiones, oficios, ocupaciones o prestar servicios propios de la navegación a bordo de una o varias naves, obligándose el naviero a recibir el personal en la nave, alimentarlo y pagar la remuneración convenida. Este contrato debe ser </a:t>
            </a:r>
            <a:r>
              <a:rPr lang="es-CL" u="sng" dirty="0" smtClean="0"/>
              <a:t>autorizado</a:t>
            </a:r>
            <a:r>
              <a:rPr lang="es-CL" dirty="0" smtClean="0"/>
              <a:t> en la capitanía de puerto respectiva o consulado. </a:t>
            </a:r>
            <a:r>
              <a:rPr lang="es-CL" u="sng" dirty="0" smtClean="0"/>
              <a:t>Estipulaciones especiales</a:t>
            </a:r>
            <a:r>
              <a:rPr lang="es-CL" dirty="0" smtClean="0"/>
              <a:t>: i) nombre y matrícula de la nave; ii) asignaciones y viáticos; iii) puerto de restitución.</a:t>
            </a:r>
          </a:p>
          <a:p>
            <a:r>
              <a:rPr lang="es-CL" dirty="0" smtClean="0"/>
              <a:t>El contrato que expira en altamar se entiende prorrogado hasta la llegada al puerto de matrícula o de restitución, salvo que se vaya a tardar más de 15 días y se haya recalado en otro puerto nacional. </a:t>
            </a:r>
          </a:p>
          <a:p>
            <a:r>
              <a:rPr lang="es-CL" dirty="0" smtClean="0"/>
              <a:t>Requisito de la gente de mar: posesión de un </a:t>
            </a:r>
            <a:r>
              <a:rPr lang="es-CL" u="sng" dirty="0" smtClean="0"/>
              <a:t>título y una licencia o matrícula</a:t>
            </a:r>
            <a:r>
              <a:rPr lang="es-CL" dirty="0" smtClean="0"/>
              <a:t> otorgada por </a:t>
            </a:r>
            <a:r>
              <a:rPr lang="es-CL" dirty="0" err="1" smtClean="0"/>
              <a:t>Directemar</a:t>
            </a:r>
            <a:r>
              <a:rPr lang="es-CL" dirty="0" smtClean="0"/>
              <a:t>. Para emplearse debe tener anotado en su libreta el desembarco de la nave anterior, certificado por la autoridad.</a:t>
            </a:r>
          </a:p>
          <a:p>
            <a:r>
              <a:rPr lang="es-CL" dirty="0" smtClean="0"/>
              <a:t>El ingreso y permanencia a las naves es </a:t>
            </a:r>
            <a:r>
              <a:rPr lang="es-CL" u="sng" dirty="0" smtClean="0"/>
              <a:t>controlado</a:t>
            </a:r>
            <a:r>
              <a:rPr lang="es-CL" dirty="0" smtClean="0"/>
              <a:t> por la autoridad marítima.</a:t>
            </a:r>
          </a:p>
          <a:p>
            <a:r>
              <a:rPr lang="es-CL" u="sng" dirty="0" smtClean="0"/>
              <a:t>Dotación</a:t>
            </a:r>
            <a:r>
              <a:rPr lang="es-CL" dirty="0" smtClean="0"/>
              <a:t>: capitán, oficiales y tripulantes, que pueden ser de servicio general, cubierta y máquina. Ninguna persona de la dotación puede dejar su empleo sin la intervención de la autoridad.</a:t>
            </a:r>
          </a:p>
          <a:p>
            <a:r>
              <a:rPr lang="es-CL" dirty="0" err="1" smtClean="0"/>
              <a:t>Ius</a:t>
            </a:r>
            <a:r>
              <a:rPr lang="es-CL" dirty="0" smtClean="0"/>
              <a:t> </a:t>
            </a:r>
            <a:r>
              <a:rPr lang="es-CL" dirty="0" err="1" smtClean="0"/>
              <a:t>variandi</a:t>
            </a:r>
            <a:r>
              <a:rPr lang="es-CL" dirty="0" smtClean="0"/>
              <a:t> amplio en caso de fuerza mayor calificada (cualesquiera otras labores necesarias).</a:t>
            </a:r>
          </a:p>
          <a:p>
            <a:endParaRPr lang="es-CL" dirty="0" smtClean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71329028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sz="4000" dirty="0" smtClean="0"/>
              <a:t>TRABAJADORES EMBARCADOS O GENTE DE MAR</a:t>
            </a:r>
            <a:endParaRPr lang="es-CL" sz="4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s-CL" sz="2900" u="sng" dirty="0" smtClean="0"/>
              <a:t>Omisión del contrato de embarco</a:t>
            </a:r>
            <a:r>
              <a:rPr lang="es-CL" sz="2900" dirty="0" smtClean="0"/>
              <a:t>: debe subsanarse en el primer puerto en que se recale, y en caso de </a:t>
            </a:r>
            <a:r>
              <a:rPr lang="es-CL" sz="2900" u="sng" dirty="0" smtClean="0"/>
              <a:t>desacuerdo</a:t>
            </a:r>
            <a:r>
              <a:rPr lang="es-CL" sz="2900" dirty="0" smtClean="0"/>
              <a:t> se autorizará el desembarco con derecho al pago del tiempo servido según i) las condiciones de plazas análogas; ii) las condiciones del antecesor; o iii) las condiciones que dicte la costumbre.</a:t>
            </a:r>
          </a:p>
          <a:p>
            <a:r>
              <a:rPr lang="es-CL" sz="2900" u="sng" dirty="0" smtClean="0"/>
              <a:t>Jornada de trabajo</a:t>
            </a:r>
            <a:r>
              <a:rPr lang="es-CL" sz="2900" dirty="0" smtClean="0"/>
              <a:t>: 56 horas semanales, 8 horas diarias. La jornada es distribuida por el empleador en un cuadro regulador de trabajo visado por la autoridad marítima, cuyas modificaciones deben comunicarse a la autoridad. Pueden pactarse horas extras sin límite, pero debe garantizarse 8 horas de descanso por día calendario. Las horas trabajadas sobre 45 a la semana se pagan con recargo. No dan derecho a sobresueldo las horas extras necesarias por i) peligro por caso fortuito; ii) rescate de naves o personas; iii) instrucción en medidas de seguridad; o iv) para la seguridad de la nave o el cumplimiento del itinerario respecto del oficial responsable de error o negligencia. No tienen limitación de jornada el capitán, el ingeniero jefe, el comisario, el médico, el telegrafista y oficiales que fiscalicen los trabajos. Los domingos son de descanso </a:t>
            </a:r>
            <a:r>
              <a:rPr lang="es-CL" sz="2900" dirty="0" smtClean="0"/>
              <a:t>si la nave está fondeada en puerto, salvo </a:t>
            </a:r>
            <a:r>
              <a:rPr lang="es-CL" sz="2900" dirty="0" smtClean="0"/>
              <a:t>respecto de i) trabajos impostergables; ii) día de ingreso o salida de puerto; iii) fuerza mayor; iv) personal de atención, en cuyo caso se otorga día de descanso compensatorio.</a:t>
            </a:r>
          </a:p>
          <a:p>
            <a:r>
              <a:rPr lang="es-CL" sz="2900" dirty="0" smtClean="0"/>
              <a:t>Indemnización de 2 meses de remuneración por pérdida de la nave, sin perjuicio de la indemnización que proceda por la pérdida de efectos personales.</a:t>
            </a:r>
          </a:p>
          <a:p>
            <a:r>
              <a:rPr lang="es-CL" sz="2900" dirty="0" smtClean="0"/>
              <a:t>El trabajador enfermo puede ser </a:t>
            </a:r>
            <a:r>
              <a:rPr lang="es-CL" sz="2900" dirty="0" smtClean="0"/>
              <a:t>desembarcado si el capitán lo juzga necesario previo informe médico, </a:t>
            </a:r>
            <a:r>
              <a:rPr lang="es-CL" sz="2900" dirty="0" smtClean="0"/>
              <a:t>pero el empleador debe costear los gastos médicos y de retorno si se produce el desembarco en el extranjero.</a:t>
            </a:r>
          </a:p>
          <a:p>
            <a:r>
              <a:rPr lang="es-CL" sz="2900" dirty="0" smtClean="0"/>
              <a:t>Remuneraciones: en moneda nacional o extranjera, con </a:t>
            </a:r>
            <a:r>
              <a:rPr lang="es-CL" sz="2900" dirty="0" smtClean="0"/>
              <a:t>la periodicidad </a:t>
            </a:r>
            <a:r>
              <a:rPr lang="es-CL" sz="2900" dirty="0" smtClean="0"/>
              <a:t>pactada (pudiendo pactarse el pago por viaje redondo, en cuyo caso puede solicitarse anticipo del 50%). Si el empleador no puede proporcionar alojamiento, alimentación o movilización estando la nave en puerto, deberá pagar viáticos. </a:t>
            </a:r>
          </a:p>
          <a:p>
            <a:r>
              <a:rPr lang="es-CL" sz="2900" dirty="0" smtClean="0"/>
              <a:t>No se aplican estas disposiciones al personal embarcado en naves menores, salvo acuerdo de las partes. </a:t>
            </a:r>
          </a:p>
          <a:p>
            <a:endParaRPr lang="es-CL" dirty="0" smtClean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78239518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TRABAJADORES PORTUARIOS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CL" dirty="0" smtClean="0"/>
              <a:t>A. </a:t>
            </a:r>
            <a:r>
              <a:rPr lang="es-CL" u="sng" dirty="0" smtClean="0"/>
              <a:t>Trabajadores portuarios en general</a:t>
            </a:r>
            <a:r>
              <a:rPr lang="es-CL" dirty="0" smtClean="0"/>
              <a:t>.</a:t>
            </a:r>
          </a:p>
          <a:p>
            <a:r>
              <a:rPr lang="es-CL" u="sng" dirty="0" smtClean="0"/>
              <a:t>Definición de trabajador portuario</a:t>
            </a:r>
            <a:r>
              <a:rPr lang="es-CL" dirty="0" smtClean="0"/>
              <a:t>: aquel que realiza funciones de carga y demás propias de la actividad portuaria, a bordo de naves, artefactos navales o en recintos portuarios. </a:t>
            </a:r>
            <a:endParaRPr lang="es-CL" dirty="0"/>
          </a:p>
          <a:p>
            <a:r>
              <a:rPr lang="es-CL" dirty="0" smtClean="0"/>
              <a:t>Los trabajadores portuarios pueden ser i) </a:t>
            </a:r>
            <a:r>
              <a:rPr lang="es-CL" u="sng" dirty="0" smtClean="0"/>
              <a:t>permanentes</a:t>
            </a:r>
            <a:r>
              <a:rPr lang="es-CL" dirty="0" smtClean="0"/>
              <a:t>, ii) afectos a un </a:t>
            </a:r>
            <a:r>
              <a:rPr lang="es-CL" u="sng" dirty="0" smtClean="0"/>
              <a:t>convenio de provisión</a:t>
            </a:r>
            <a:r>
              <a:rPr lang="es-CL" dirty="0" smtClean="0"/>
              <a:t> de puestos de trabajo, o iii) </a:t>
            </a:r>
            <a:r>
              <a:rPr lang="es-CL" u="sng" dirty="0" smtClean="0"/>
              <a:t>eventuales</a:t>
            </a:r>
            <a:r>
              <a:rPr lang="es-CL" dirty="0" smtClean="0"/>
              <a:t>.</a:t>
            </a:r>
          </a:p>
          <a:p>
            <a:r>
              <a:rPr lang="es-CL" dirty="0" smtClean="0"/>
              <a:t>Requisito para desempeñarse como trabajador portuario: </a:t>
            </a:r>
            <a:r>
              <a:rPr lang="es-CL" u="sng" dirty="0" smtClean="0"/>
              <a:t>curso básico de seguridad</a:t>
            </a:r>
            <a:r>
              <a:rPr lang="es-CL" dirty="0" smtClean="0"/>
              <a:t> en un organismo técnico autorizado por el SENCE.</a:t>
            </a:r>
          </a:p>
          <a:p>
            <a:r>
              <a:rPr lang="es-CL" dirty="0" smtClean="0"/>
              <a:t>El ingreso y permanencia en recintos portuarios es </a:t>
            </a:r>
            <a:r>
              <a:rPr lang="es-CL" u="sng" dirty="0" smtClean="0"/>
              <a:t>controlado por la autoridad marítima</a:t>
            </a:r>
            <a:r>
              <a:rPr lang="es-CL" dirty="0" smtClean="0"/>
              <a:t>, la que coordina también con la Dirección del Trabajo un Sistema de Control de Cumplimiento de la Normativa Laboral Portuaria. 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77985162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TRABAJADORES PORTUARIOS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s-CL" sz="1550" dirty="0" smtClean="0"/>
              <a:t>B. </a:t>
            </a:r>
            <a:r>
              <a:rPr lang="es-CL" sz="1550" u="sng" dirty="0" smtClean="0"/>
              <a:t>Trabajadores portuarios eventuales</a:t>
            </a:r>
            <a:r>
              <a:rPr lang="es-CL" sz="1550" dirty="0" smtClean="0"/>
              <a:t>.</a:t>
            </a:r>
          </a:p>
          <a:p>
            <a:r>
              <a:rPr lang="es-CL" sz="1550" u="sng" dirty="0" smtClean="0"/>
              <a:t>Definición</a:t>
            </a:r>
            <a:r>
              <a:rPr lang="es-CL" sz="1550" dirty="0" smtClean="0"/>
              <a:t>: aquel que ejecuta una o más labores específicas y transitorias de carga y demás faenas portuarias, mediante un contrato de duración no superior a 20 días.</a:t>
            </a:r>
          </a:p>
          <a:p>
            <a:r>
              <a:rPr lang="es-CL" sz="1550" dirty="0" smtClean="0"/>
              <a:t>El empleador debe ser chileno, tener oficina establecida en el lugar de las actividades, y mantener el capital y demás </a:t>
            </a:r>
            <a:r>
              <a:rPr lang="es-CL" sz="1550" u="sng" dirty="0" smtClean="0"/>
              <a:t>garantías</a:t>
            </a:r>
            <a:r>
              <a:rPr lang="es-CL" sz="1550" dirty="0" smtClean="0"/>
              <a:t> que señala el reglamento. </a:t>
            </a:r>
          </a:p>
          <a:p>
            <a:r>
              <a:rPr lang="es-CL" sz="1550" u="sng" dirty="0" smtClean="0"/>
              <a:t>Formalidades</a:t>
            </a:r>
            <a:r>
              <a:rPr lang="es-CL" sz="1550" dirty="0" smtClean="0"/>
              <a:t> del contrato: debe celebrarse por escrito con una anticipación de 8 a 12 horas al inicio del turno, salvo que exista convenio de provisión, o que se requiera reemplazar a un trabajador del convenio. </a:t>
            </a:r>
          </a:p>
          <a:p>
            <a:r>
              <a:rPr lang="es-CL" sz="1550" u="sng" dirty="0" smtClean="0"/>
              <a:t>Jornada</a:t>
            </a:r>
            <a:r>
              <a:rPr lang="es-CL" sz="1550" dirty="0" smtClean="0"/>
              <a:t>: entre 4 a 8 horas diarias, con un descanso de colación de 30 minutos entre las 3,5 y 5 horas desde el inicio del turno. Los concesionarios de frentes de atraque y empresas de muellaje deben mantener instalaciones </a:t>
            </a:r>
            <a:r>
              <a:rPr lang="es-CL" sz="1550" dirty="0" smtClean="0"/>
              <a:t>adecuadas </a:t>
            </a:r>
            <a:r>
              <a:rPr lang="es-CL" sz="1550" dirty="0" smtClean="0"/>
              <a:t>para el descanso. </a:t>
            </a:r>
            <a:r>
              <a:rPr lang="es-CL" sz="1550" dirty="0" err="1" smtClean="0"/>
              <a:t>Ius</a:t>
            </a:r>
            <a:r>
              <a:rPr lang="es-CL" sz="1550" dirty="0" smtClean="0"/>
              <a:t> </a:t>
            </a:r>
            <a:r>
              <a:rPr lang="es-CL" sz="1550" dirty="0" err="1" smtClean="0"/>
              <a:t>variandi</a:t>
            </a:r>
            <a:r>
              <a:rPr lang="es-CL" sz="1550" dirty="0" smtClean="0"/>
              <a:t> mayor: el empleador puede extender la jornada siempre que deban terminarse faenas de carga y descarga, hasta un máximo de </a:t>
            </a:r>
            <a:r>
              <a:rPr lang="es-CL" sz="1550" dirty="0" smtClean="0"/>
              <a:t>10 horas </a:t>
            </a:r>
            <a:r>
              <a:rPr lang="es-CL" sz="1550" dirty="0" smtClean="0"/>
              <a:t>diarias, considerándose extraordinarias las horas trabajadas en exceso de la jornada pactada.</a:t>
            </a:r>
          </a:p>
          <a:p>
            <a:r>
              <a:rPr lang="es-CL" sz="1550" dirty="0" smtClean="0"/>
              <a:t>La remuneración debe pagarse dentro de las 24 horas siguientes al turno o jornada, salvo convenio de provisión.</a:t>
            </a:r>
          </a:p>
          <a:p>
            <a:r>
              <a:rPr lang="es-CL" sz="1550" dirty="0" smtClean="0"/>
              <a:t>El empleador debe costear el transporte entre el muelle y la nave a la gira.</a:t>
            </a:r>
          </a:p>
          <a:p>
            <a:r>
              <a:rPr lang="es-CL" sz="1550" dirty="0" smtClean="0"/>
              <a:t>En caso de término por </a:t>
            </a:r>
            <a:r>
              <a:rPr lang="es-CL" sz="1550" u="sng" dirty="0" smtClean="0"/>
              <a:t>caso fortuito</a:t>
            </a:r>
            <a:r>
              <a:rPr lang="es-CL" sz="1550" dirty="0" smtClean="0"/>
              <a:t>, el empleador debe pagar una remuneración correspondiente a medio turno. En caso de precipitaciones, el empleador podrá optar por ejecutar el turno pagando un recargo del 25%, o suspender la faena pagando las horas servidas o las equivalentes a un mínimo de medio turno. Constituye causal de despido el </a:t>
            </a:r>
            <a:r>
              <a:rPr lang="es-CL" sz="1550" u="sng" dirty="0" smtClean="0"/>
              <a:t>atraso</a:t>
            </a:r>
            <a:r>
              <a:rPr lang="es-CL" sz="1550" dirty="0" smtClean="0"/>
              <a:t> del trabajador.</a:t>
            </a:r>
          </a:p>
        </p:txBody>
      </p:sp>
    </p:spTree>
    <p:extLst>
      <p:ext uri="{BB962C8B-B14F-4D97-AF65-F5344CB8AC3E}">
        <p14:creationId xmlns:p14="http://schemas.microsoft.com/office/powerpoint/2010/main" val="387830981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TRABAJADORES PORTUARIOS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s-CL" sz="2000" dirty="0" smtClean="0"/>
              <a:t>C. </a:t>
            </a:r>
            <a:r>
              <a:rPr lang="es-CL" sz="2000" u="sng" dirty="0" smtClean="0"/>
              <a:t>Convenios sobre provisión de puestos de trabajo</a:t>
            </a:r>
            <a:r>
              <a:rPr lang="es-CL" sz="2000" dirty="0" smtClean="0"/>
              <a:t>.</a:t>
            </a:r>
          </a:p>
          <a:p>
            <a:r>
              <a:rPr lang="es-CL" sz="2000" u="sng" dirty="0" smtClean="0"/>
              <a:t>Definición</a:t>
            </a:r>
            <a:r>
              <a:rPr lang="es-CL" sz="2000" dirty="0" smtClean="0"/>
              <a:t>: instrumento suscrito entre uno o más empleadores y uno o más trabajadores portuarios o sindicatos, en virtud del cual pueden suscribirse los contratos individuales de trabajadores portuarios eventuales. Estos convenios no son contratos de trabajo, pero pueden dar lugar a uno.</a:t>
            </a:r>
          </a:p>
          <a:p>
            <a:r>
              <a:rPr lang="es-CL" sz="2000" dirty="0" smtClean="0"/>
              <a:t>El convenio debe contener la garantía de un número de ofertas de acceso a puestos de trabajo suficientes para asegurar mensualmente un ingreso mínimo mensual para cada trabajador. Los empleadores son solidariamente responsables del cumplimiento de esta garantía.</a:t>
            </a:r>
          </a:p>
          <a:p>
            <a:r>
              <a:rPr lang="es-CL" sz="2000" dirty="0" smtClean="0"/>
              <a:t>Estipulaciones mínimas: i) individualización de empleadores y trabajadores; ii) remuneración por turno o jornada y periodicidad de pago; iii) mecanismo de acceso y sistema de aviso de los puestos de trabajo; iv) forma de liquidación y pago de la diferencia entre las ofertas efectuadas y las garantizadas.</a:t>
            </a:r>
          </a:p>
          <a:p>
            <a:r>
              <a:rPr lang="es-CL" sz="2000" dirty="0" smtClean="0"/>
              <a:t>La duración es de uno o más periodos de tres meses.</a:t>
            </a:r>
          </a:p>
          <a:p>
            <a:r>
              <a:rPr lang="es-CL" sz="2000" dirty="0" smtClean="0"/>
              <a:t> Debe remitirse copia a la Inspección del Trabajo, que será de acceso público. También debe remitirse una copia o una nómina a la autoridad marítima para el control de acceso.</a:t>
            </a:r>
          </a:p>
        </p:txBody>
      </p:sp>
    </p:spTree>
    <p:extLst>
      <p:ext uri="{BB962C8B-B14F-4D97-AF65-F5344CB8AC3E}">
        <p14:creationId xmlns:p14="http://schemas.microsoft.com/office/powerpoint/2010/main" val="339941481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1768</TotalTime>
  <Words>2234</Words>
  <Application>Microsoft Office PowerPoint</Application>
  <PresentationFormat>Panorámica</PresentationFormat>
  <Paragraphs>78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Tema de Office</vt:lpstr>
      <vt:lpstr>CONTRATOS DE TRABAJO ESPECIALES</vt:lpstr>
      <vt:lpstr>CONTRATO DE APRENDIZAJE</vt:lpstr>
      <vt:lpstr>TRABAJADORES AGRÍCOLAS</vt:lpstr>
      <vt:lpstr>TRABAJADORES AGRÍCOLAS</vt:lpstr>
      <vt:lpstr>TRABAJADORES EMBARCADOS O GENTE DE MAR</vt:lpstr>
      <vt:lpstr>TRABAJADORES EMBARCADOS O GENTE DE MAR</vt:lpstr>
      <vt:lpstr>TRABAJADORES PORTUARIOS</vt:lpstr>
      <vt:lpstr>TRABAJADORES PORTUARIOS</vt:lpstr>
      <vt:lpstr>TRABAJADORES PORTUARIOS</vt:lpstr>
      <vt:lpstr>TRABAJADORES DE CASA PARTICULAR</vt:lpstr>
      <vt:lpstr>TRABAJADORES DE CASA PARTICULAR</vt:lpstr>
      <vt:lpstr>TRABAJADORES DE CASA PARTICULAR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CONTRATOS DE TRABAJO ESPECIALES</dc:title>
  <dc:creator>Cristóbal Balic</dc:creator>
  <cp:lastModifiedBy>Cristóbal Balic</cp:lastModifiedBy>
  <cp:revision>35</cp:revision>
  <dcterms:created xsi:type="dcterms:W3CDTF">2020-05-23T21:26:36Z</dcterms:created>
  <dcterms:modified xsi:type="dcterms:W3CDTF">2020-05-25T03:01:53Z</dcterms:modified>
</cp:coreProperties>
</file>