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8" r:id="rId5"/>
    <p:sldId id="269" r:id="rId6"/>
    <p:sldId id="270" r:id="rId7"/>
    <p:sldId id="271" r:id="rId8"/>
    <p:sldId id="272" r:id="rId9"/>
    <p:sldId id="273" r:id="rId10"/>
    <p:sldId id="274" r:id="rId11"/>
    <p:sldId id="275" r:id="rId12"/>
    <p:sldId id="276" r:id="rId13"/>
    <p:sldId id="277" r:id="rId14"/>
    <p:sldId id="278" r:id="rId15"/>
    <p:sldId id="279" r:id="rId16"/>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74" d="100"/>
          <a:sy n="74" d="100"/>
        </p:scale>
        <p:origin x="456"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L"/>
          </a:p>
        </p:txBody>
      </p:sp>
      <p:sp>
        <p:nvSpPr>
          <p:cNvPr id="4" name="Marcador de fecha 3"/>
          <p:cNvSpPr>
            <a:spLocks noGrp="1"/>
          </p:cNvSpPr>
          <p:nvPr>
            <p:ph type="dt" sz="half" idx="10"/>
          </p:nvPr>
        </p:nvSpPr>
        <p:spPr/>
        <p:txBody>
          <a:bodyPr/>
          <a:lstStyle/>
          <a:p>
            <a:fld id="{B56F4C5A-EEC3-42B7-9CA4-E5D8A377FE32}" type="datetimeFigureOut">
              <a:rPr lang="es-CL" smtClean="0"/>
              <a:t>07-09-2020</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364402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B56F4C5A-EEC3-42B7-9CA4-E5D8A377FE32}" type="datetimeFigureOut">
              <a:rPr lang="es-CL" smtClean="0"/>
              <a:t>07-09-2020</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778854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B56F4C5A-EEC3-42B7-9CA4-E5D8A377FE32}" type="datetimeFigureOut">
              <a:rPr lang="es-CL" smtClean="0"/>
              <a:t>07-09-2020</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2555902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B56F4C5A-EEC3-42B7-9CA4-E5D8A377FE32}" type="datetimeFigureOut">
              <a:rPr lang="es-CL" smtClean="0"/>
              <a:t>07-09-2020</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15480635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B56F4C5A-EEC3-42B7-9CA4-E5D8A377FE32}" type="datetimeFigureOut">
              <a:rPr lang="es-CL" smtClean="0"/>
              <a:t>07-09-2020</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189446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Marcador de fecha 4"/>
          <p:cNvSpPr>
            <a:spLocks noGrp="1"/>
          </p:cNvSpPr>
          <p:nvPr>
            <p:ph type="dt" sz="half" idx="10"/>
          </p:nvPr>
        </p:nvSpPr>
        <p:spPr/>
        <p:txBody>
          <a:bodyPr/>
          <a:lstStyle/>
          <a:p>
            <a:fld id="{B56F4C5A-EEC3-42B7-9CA4-E5D8A377FE32}" type="datetimeFigureOut">
              <a:rPr lang="es-CL" smtClean="0"/>
              <a:t>07-09-2020</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3849703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Marcador de fecha 6"/>
          <p:cNvSpPr>
            <a:spLocks noGrp="1"/>
          </p:cNvSpPr>
          <p:nvPr>
            <p:ph type="dt" sz="half" idx="10"/>
          </p:nvPr>
        </p:nvSpPr>
        <p:spPr/>
        <p:txBody>
          <a:bodyPr/>
          <a:lstStyle/>
          <a:p>
            <a:fld id="{B56F4C5A-EEC3-42B7-9CA4-E5D8A377FE32}" type="datetimeFigureOut">
              <a:rPr lang="es-CL" smtClean="0"/>
              <a:t>07-09-2020</a:t>
            </a:fld>
            <a:endParaRPr lang="es-CL"/>
          </a:p>
        </p:txBody>
      </p:sp>
      <p:sp>
        <p:nvSpPr>
          <p:cNvPr id="8" name="Marcador de pie de página 7"/>
          <p:cNvSpPr>
            <a:spLocks noGrp="1"/>
          </p:cNvSpPr>
          <p:nvPr>
            <p:ph type="ftr" sz="quarter" idx="11"/>
          </p:nvPr>
        </p:nvSpPr>
        <p:spPr/>
        <p:txBody>
          <a:bodyPr/>
          <a:lstStyle/>
          <a:p>
            <a:endParaRPr lang="es-CL"/>
          </a:p>
        </p:txBody>
      </p:sp>
      <p:sp>
        <p:nvSpPr>
          <p:cNvPr id="9" name="Marcador de número de diapositiva 8"/>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1199936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fecha 2"/>
          <p:cNvSpPr>
            <a:spLocks noGrp="1"/>
          </p:cNvSpPr>
          <p:nvPr>
            <p:ph type="dt" sz="half" idx="10"/>
          </p:nvPr>
        </p:nvSpPr>
        <p:spPr/>
        <p:txBody>
          <a:bodyPr/>
          <a:lstStyle/>
          <a:p>
            <a:fld id="{B56F4C5A-EEC3-42B7-9CA4-E5D8A377FE32}" type="datetimeFigureOut">
              <a:rPr lang="es-CL" smtClean="0"/>
              <a:t>07-09-2020</a:t>
            </a:fld>
            <a:endParaRPr lang="es-CL"/>
          </a:p>
        </p:txBody>
      </p:sp>
      <p:sp>
        <p:nvSpPr>
          <p:cNvPr id="4" name="Marcador de pie de página 3"/>
          <p:cNvSpPr>
            <a:spLocks noGrp="1"/>
          </p:cNvSpPr>
          <p:nvPr>
            <p:ph type="ftr" sz="quarter" idx="11"/>
          </p:nvPr>
        </p:nvSpPr>
        <p:spPr/>
        <p:txBody>
          <a:bodyPr/>
          <a:lstStyle/>
          <a:p>
            <a:endParaRPr lang="es-CL"/>
          </a:p>
        </p:txBody>
      </p:sp>
      <p:sp>
        <p:nvSpPr>
          <p:cNvPr id="5" name="Marcador de número de diapositiva 4"/>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3676768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56F4C5A-EEC3-42B7-9CA4-E5D8A377FE32}" type="datetimeFigureOut">
              <a:rPr lang="es-CL" smtClean="0"/>
              <a:t>07-09-2020</a:t>
            </a:fld>
            <a:endParaRPr lang="es-CL"/>
          </a:p>
        </p:txBody>
      </p:sp>
      <p:sp>
        <p:nvSpPr>
          <p:cNvPr id="3" name="Marcador de pie de página 2"/>
          <p:cNvSpPr>
            <a:spLocks noGrp="1"/>
          </p:cNvSpPr>
          <p:nvPr>
            <p:ph type="ftr" sz="quarter" idx="11"/>
          </p:nvPr>
        </p:nvSpPr>
        <p:spPr/>
        <p:txBody>
          <a:bodyPr/>
          <a:lstStyle/>
          <a:p>
            <a:endParaRPr lang="es-CL"/>
          </a:p>
        </p:txBody>
      </p:sp>
      <p:sp>
        <p:nvSpPr>
          <p:cNvPr id="4" name="Marcador de número de diapositiva 3"/>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3007516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B56F4C5A-EEC3-42B7-9CA4-E5D8A377FE32}" type="datetimeFigureOut">
              <a:rPr lang="es-CL" smtClean="0"/>
              <a:t>07-09-2020</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859357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L"/>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B56F4C5A-EEC3-42B7-9CA4-E5D8A377FE32}" type="datetimeFigureOut">
              <a:rPr lang="es-CL" smtClean="0"/>
              <a:t>07-09-2020</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1046420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6F4C5A-EEC3-42B7-9CA4-E5D8A377FE32}" type="datetimeFigureOut">
              <a:rPr lang="es-CL" smtClean="0"/>
              <a:t>07-09-2020</a:t>
            </a:fld>
            <a:endParaRPr lang="es-C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C2909E-6E7E-4DEB-9F89-0491DC9A0FE6}" type="slidenum">
              <a:rPr lang="es-CL" smtClean="0"/>
              <a:t>‹Nº›</a:t>
            </a:fld>
            <a:endParaRPr lang="es-CL"/>
          </a:p>
        </p:txBody>
      </p:sp>
    </p:spTree>
    <p:extLst>
      <p:ext uri="{BB962C8B-B14F-4D97-AF65-F5344CB8AC3E}">
        <p14:creationId xmlns:p14="http://schemas.microsoft.com/office/powerpoint/2010/main" val="1961566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951136"/>
          </a:xfrm>
        </p:spPr>
        <p:txBody>
          <a:bodyPr>
            <a:normAutofit fontScale="90000"/>
          </a:bodyPr>
          <a:lstStyle/>
          <a:p>
            <a:r>
              <a:rPr lang="es-CL" dirty="0" smtClean="0"/>
              <a:t>DERECHO PROCESAL LABORAL</a:t>
            </a:r>
            <a:endParaRPr lang="es-CL" dirty="0"/>
          </a:p>
        </p:txBody>
      </p:sp>
      <p:sp>
        <p:nvSpPr>
          <p:cNvPr id="3" name="Subtítulo 2"/>
          <p:cNvSpPr>
            <a:spLocks noGrp="1"/>
          </p:cNvSpPr>
          <p:nvPr>
            <p:ph type="subTitle" idx="1"/>
          </p:nvPr>
        </p:nvSpPr>
        <p:spPr>
          <a:xfrm>
            <a:off x="1524000" y="2524260"/>
            <a:ext cx="9144000" cy="1738647"/>
          </a:xfrm>
        </p:spPr>
        <p:txBody>
          <a:bodyPr>
            <a:normAutofit/>
          </a:bodyPr>
          <a:lstStyle/>
          <a:p>
            <a:pPr marL="342900" indent="-342900">
              <a:buFont typeface="Arial" panose="020B0604020202020204" pitchFamily="34" charset="0"/>
              <a:buChar char="•"/>
            </a:pPr>
            <a:r>
              <a:rPr lang="es-CL" dirty="0" smtClean="0"/>
              <a:t>PRINCIPIOS FORMATIVOS</a:t>
            </a:r>
          </a:p>
          <a:p>
            <a:pPr marL="342900" indent="-342900">
              <a:buFont typeface="Arial" panose="020B0604020202020204" pitchFamily="34" charset="0"/>
              <a:buChar char="•"/>
            </a:pPr>
            <a:r>
              <a:rPr lang="es-CL" dirty="0" smtClean="0"/>
              <a:t>REGLAS COMUNES</a:t>
            </a:r>
          </a:p>
          <a:p>
            <a:pPr marL="342900" indent="-342900">
              <a:buFont typeface="Arial" panose="020B0604020202020204" pitchFamily="34" charset="0"/>
              <a:buChar char="•"/>
            </a:pPr>
            <a:r>
              <a:rPr lang="es-CL" dirty="0" smtClean="0"/>
              <a:t>PROCEDIMIENTO DE APLICACIÓN GENERAL</a:t>
            </a:r>
            <a:endParaRPr lang="es-CL" dirty="0"/>
          </a:p>
        </p:txBody>
      </p:sp>
      <p:sp>
        <p:nvSpPr>
          <p:cNvPr id="4" name="CuadroTexto 3"/>
          <p:cNvSpPr txBox="1"/>
          <p:nvPr/>
        </p:nvSpPr>
        <p:spPr>
          <a:xfrm>
            <a:off x="7894749" y="5100034"/>
            <a:ext cx="1794274" cy="369332"/>
          </a:xfrm>
          <a:prstGeom prst="rect">
            <a:avLst/>
          </a:prstGeom>
          <a:noFill/>
        </p:spPr>
        <p:txBody>
          <a:bodyPr wrap="none" rtlCol="0">
            <a:spAutoFit/>
          </a:bodyPr>
          <a:lstStyle/>
          <a:p>
            <a:r>
              <a:rPr lang="es-CL" dirty="0" smtClean="0"/>
              <a:t>CRISTÓBAL BALIC</a:t>
            </a:r>
            <a:endParaRPr lang="es-CL" dirty="0"/>
          </a:p>
        </p:txBody>
      </p:sp>
    </p:spTree>
    <p:extLst>
      <p:ext uri="{BB962C8B-B14F-4D97-AF65-F5344CB8AC3E}">
        <p14:creationId xmlns:p14="http://schemas.microsoft.com/office/powerpoint/2010/main" val="26143743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PROCEDIMIENTO DE APLICACIÓN GENERAL</a:t>
            </a:r>
            <a:endParaRPr lang="es-CL" dirty="0"/>
          </a:p>
        </p:txBody>
      </p:sp>
      <p:sp>
        <p:nvSpPr>
          <p:cNvPr id="3" name="Marcador de contenido 2"/>
          <p:cNvSpPr>
            <a:spLocks noGrp="1"/>
          </p:cNvSpPr>
          <p:nvPr>
            <p:ph idx="1"/>
          </p:nvPr>
        </p:nvSpPr>
        <p:spPr/>
        <p:txBody>
          <a:bodyPr>
            <a:normAutofit fontScale="92500" lnSpcReduction="10000"/>
          </a:bodyPr>
          <a:lstStyle/>
          <a:p>
            <a:pPr marL="0" indent="0">
              <a:buNone/>
            </a:pPr>
            <a:r>
              <a:rPr lang="es-CL" u="sng" dirty="0" smtClean="0"/>
              <a:t>Audiencia preparatoria (art. 453)</a:t>
            </a:r>
            <a:r>
              <a:rPr lang="es-CL" dirty="0" smtClean="0"/>
              <a:t>:</a:t>
            </a:r>
            <a:endParaRPr lang="es-CL" dirty="0" smtClean="0"/>
          </a:p>
          <a:p>
            <a:pPr marL="514350" indent="-514350">
              <a:buFont typeface="+mj-lt"/>
              <a:buAutoNum type="arabicPeriod"/>
            </a:pPr>
            <a:r>
              <a:rPr lang="es-CL" i="1" dirty="0" smtClean="0"/>
              <a:t>Conclusión de la etapa de discusión: </a:t>
            </a:r>
            <a:r>
              <a:rPr lang="es-CL" dirty="0" smtClean="0"/>
              <a:t>i) relación somera de la causa, ii) traslado de las excepciones o demanda reconvencional, iii) resolución de ciertas excepciones siempre que los antecedentes consten en el proceso o sean públicos y notorios, pudiendo suspenderse la audiencia para la subsanación de defectos, iv) sentencia parcial en caso de allanamiento a parte de la demanda.</a:t>
            </a:r>
          </a:p>
          <a:p>
            <a:pPr marL="514350" indent="-514350">
              <a:buFont typeface="+mj-lt"/>
              <a:buAutoNum type="arabicPeriod"/>
            </a:pPr>
            <a:r>
              <a:rPr lang="es-CL" i="1" dirty="0" smtClean="0"/>
              <a:t>Llamado a conciliación</a:t>
            </a:r>
            <a:r>
              <a:rPr lang="es-CL" dirty="0" smtClean="0"/>
              <a:t>: el juez debe proponer las bases para un posible acuerdo, sin que sus opiniones le inhabiliten.</a:t>
            </a:r>
          </a:p>
          <a:p>
            <a:pPr marL="514350" indent="-514350">
              <a:buFont typeface="+mj-lt"/>
              <a:buAutoNum type="arabicPeriod"/>
            </a:pPr>
            <a:r>
              <a:rPr lang="es-CL" i="1" dirty="0" smtClean="0"/>
              <a:t>Recepción de la causa a prueba:</a:t>
            </a:r>
            <a:r>
              <a:rPr lang="es-CL" dirty="0" smtClean="0"/>
              <a:t> cuando fuere procedente, fijándose los hechos a ser probados mediante resolución que solo es susceptible de reposición.</a:t>
            </a:r>
          </a:p>
          <a:p>
            <a:pPr marL="0" indent="0">
              <a:buNone/>
            </a:pPr>
            <a:endParaRPr lang="es-CL" i="1" dirty="0" smtClean="0"/>
          </a:p>
          <a:p>
            <a:endParaRPr lang="es-CL" dirty="0" smtClean="0"/>
          </a:p>
          <a:p>
            <a:endParaRPr lang="es-CL" dirty="0" smtClean="0"/>
          </a:p>
        </p:txBody>
      </p:sp>
    </p:spTree>
    <p:extLst>
      <p:ext uri="{BB962C8B-B14F-4D97-AF65-F5344CB8AC3E}">
        <p14:creationId xmlns:p14="http://schemas.microsoft.com/office/powerpoint/2010/main" val="2121741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PROCEDIMIENTO DE APLICACIÓN GENERAL</a:t>
            </a:r>
            <a:endParaRPr lang="es-CL" dirty="0"/>
          </a:p>
        </p:txBody>
      </p:sp>
      <p:sp>
        <p:nvSpPr>
          <p:cNvPr id="3" name="Marcador de contenido 2"/>
          <p:cNvSpPr>
            <a:spLocks noGrp="1"/>
          </p:cNvSpPr>
          <p:nvPr>
            <p:ph idx="1"/>
          </p:nvPr>
        </p:nvSpPr>
        <p:spPr/>
        <p:txBody>
          <a:bodyPr>
            <a:normAutofit fontScale="92500" lnSpcReduction="20000"/>
          </a:bodyPr>
          <a:lstStyle/>
          <a:p>
            <a:pPr marL="0" indent="0">
              <a:buNone/>
            </a:pPr>
            <a:r>
              <a:rPr lang="es-CL" u="sng" dirty="0" smtClean="0"/>
              <a:t>Audiencia preparatoria (art. 453)</a:t>
            </a:r>
            <a:r>
              <a:rPr lang="es-CL" dirty="0" smtClean="0"/>
              <a:t>:</a:t>
            </a:r>
          </a:p>
          <a:p>
            <a:pPr marL="514350" indent="-514350">
              <a:buFont typeface="+mj-lt"/>
              <a:buAutoNum type="arabicPeriod" startAt="4"/>
            </a:pPr>
            <a:r>
              <a:rPr lang="es-CL" i="1" dirty="0" smtClean="0"/>
              <a:t>Admisibilidad de la prueba: </a:t>
            </a:r>
            <a:r>
              <a:rPr lang="es-CL" dirty="0" smtClean="0"/>
              <a:t>Las partes deben ofrecer sus medios de prueba (documental, confesional, testimonial, peritajes, oficios o cualquier otro elemento de convicción6). La prueba puede ser excluida principalmente por i) impertinente, esto es, que no tengan relación directa con el asunto sometido al conocimiento del tribunal, ii) sobreabundante, esto es, no necesaria para la resolución del caso, o iii) ilícita, esto es, obtenida directa o indirectamente por medios ilícitos o a través de actos </a:t>
            </a:r>
            <a:r>
              <a:rPr lang="es-CL" dirty="0" err="1" smtClean="0"/>
              <a:t>vulneratorios</a:t>
            </a:r>
            <a:r>
              <a:rPr lang="es-CL" dirty="0" smtClean="0"/>
              <a:t> de derechos fundamentales.</a:t>
            </a:r>
          </a:p>
          <a:p>
            <a:pPr marL="514350" indent="-514350">
              <a:buFont typeface="+mj-lt"/>
              <a:buAutoNum type="arabicPeriod" startAt="4"/>
            </a:pPr>
            <a:r>
              <a:rPr lang="es-CL" i="1" dirty="0" smtClean="0"/>
              <a:t>Exhibición de documentos</a:t>
            </a:r>
            <a:r>
              <a:rPr lang="es-CL" dirty="0" smtClean="0"/>
              <a:t>: si se solicita o se ordena este medio de prueba, la exhibición se verificará en la audiencia de juicio, y si no se exhibe sin causa justificada un documento que legalmente deba obrar en poder de la parte requerida, podrán estimarse probadas las alegaciones hechas por la parte contraria en relación con la prueba decretada.</a:t>
            </a:r>
          </a:p>
          <a:p>
            <a:endParaRPr lang="es-CL" dirty="0" smtClean="0"/>
          </a:p>
        </p:txBody>
      </p:sp>
    </p:spTree>
    <p:extLst>
      <p:ext uri="{BB962C8B-B14F-4D97-AF65-F5344CB8AC3E}">
        <p14:creationId xmlns:p14="http://schemas.microsoft.com/office/powerpoint/2010/main" val="40107887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PROCEDIMIENTO DE APLICACIÓN GENERAL</a:t>
            </a:r>
            <a:endParaRPr lang="es-CL" dirty="0"/>
          </a:p>
        </p:txBody>
      </p:sp>
      <p:sp>
        <p:nvSpPr>
          <p:cNvPr id="3" name="Marcador de contenido 2"/>
          <p:cNvSpPr>
            <a:spLocks noGrp="1"/>
          </p:cNvSpPr>
          <p:nvPr>
            <p:ph idx="1"/>
          </p:nvPr>
        </p:nvSpPr>
        <p:spPr/>
        <p:txBody>
          <a:bodyPr>
            <a:normAutofit/>
          </a:bodyPr>
          <a:lstStyle/>
          <a:p>
            <a:pPr marL="0" indent="0">
              <a:buNone/>
            </a:pPr>
            <a:r>
              <a:rPr lang="es-CL" u="sng" dirty="0" smtClean="0"/>
              <a:t>Audiencia preparatoria (art. 453)</a:t>
            </a:r>
            <a:r>
              <a:rPr lang="es-CL" dirty="0" smtClean="0"/>
              <a:t>:</a:t>
            </a:r>
          </a:p>
          <a:p>
            <a:pPr marL="514350" indent="-514350">
              <a:buFont typeface="+mj-lt"/>
              <a:buAutoNum type="arabicPeriod" startAt="6"/>
            </a:pPr>
            <a:r>
              <a:rPr lang="es-CL" i="1" dirty="0" smtClean="0"/>
              <a:t>Fijación de fecha para la audiencia de juicio.</a:t>
            </a:r>
          </a:p>
          <a:p>
            <a:pPr marL="514350" indent="-514350">
              <a:buFont typeface="+mj-lt"/>
              <a:buAutoNum type="arabicPeriod" startAt="6"/>
            </a:pPr>
            <a:r>
              <a:rPr lang="es-CL" i="1" dirty="0" smtClean="0"/>
              <a:t>Eventual dictación de medidas cautelares.</a:t>
            </a:r>
          </a:p>
          <a:p>
            <a:pPr marL="514350" indent="-514350">
              <a:buFont typeface="+mj-lt"/>
              <a:buAutoNum type="arabicPeriod" startAt="6"/>
            </a:pPr>
            <a:r>
              <a:rPr lang="es-CL" i="1" dirty="0" smtClean="0"/>
              <a:t>Despacho de citaciones y oficios, en su caso: </a:t>
            </a:r>
            <a:r>
              <a:rPr lang="es-CL" dirty="0" smtClean="0"/>
              <a:t>Los oficios proceden solo cuando se trate de requerir información objetiva, pertinente y específica. El informe de peritos y los oficios deben evacuarse al menos tres días antes de la audiencia de juicio.</a:t>
            </a:r>
          </a:p>
          <a:p>
            <a:pPr marL="514350" indent="-514350">
              <a:buFont typeface="+mj-lt"/>
              <a:buAutoNum type="arabicPeriod" startAt="6"/>
            </a:pPr>
            <a:r>
              <a:rPr lang="es-CL" i="1" dirty="0" smtClean="0"/>
              <a:t>Eventual disposición de diligencias probatorias de oficio.</a:t>
            </a:r>
          </a:p>
          <a:p>
            <a:pPr marL="514350" indent="-514350">
              <a:buFont typeface="+mj-lt"/>
              <a:buAutoNum type="arabicPeriod" startAt="6"/>
            </a:pPr>
            <a:r>
              <a:rPr lang="es-CL" i="1" dirty="0" smtClean="0"/>
              <a:t>Acta.</a:t>
            </a:r>
          </a:p>
          <a:p>
            <a:endParaRPr lang="es-CL" dirty="0" smtClean="0"/>
          </a:p>
          <a:p>
            <a:endParaRPr lang="es-CL" dirty="0" smtClean="0"/>
          </a:p>
        </p:txBody>
      </p:sp>
    </p:spTree>
    <p:extLst>
      <p:ext uri="{BB962C8B-B14F-4D97-AF65-F5344CB8AC3E}">
        <p14:creationId xmlns:p14="http://schemas.microsoft.com/office/powerpoint/2010/main" val="41548219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PROCEDIMIENTO DE APLICACIÓN GENERAL</a:t>
            </a:r>
            <a:endParaRPr lang="es-CL" dirty="0"/>
          </a:p>
        </p:txBody>
      </p:sp>
      <p:sp>
        <p:nvSpPr>
          <p:cNvPr id="3" name="Marcador de contenido 2"/>
          <p:cNvSpPr>
            <a:spLocks noGrp="1"/>
          </p:cNvSpPr>
          <p:nvPr>
            <p:ph idx="1"/>
          </p:nvPr>
        </p:nvSpPr>
        <p:spPr/>
        <p:txBody>
          <a:bodyPr>
            <a:noAutofit/>
          </a:bodyPr>
          <a:lstStyle/>
          <a:p>
            <a:pPr marL="0" indent="0">
              <a:buNone/>
            </a:pPr>
            <a:r>
              <a:rPr lang="es-CL" sz="2250" u="sng" dirty="0" smtClean="0"/>
              <a:t>Audiencia de juicio (art. 454)</a:t>
            </a:r>
            <a:r>
              <a:rPr lang="es-CL" sz="2250" dirty="0" smtClean="0"/>
              <a:t>:</a:t>
            </a:r>
          </a:p>
          <a:p>
            <a:pPr marL="514350" indent="-514350">
              <a:buFont typeface="+mj-lt"/>
              <a:buAutoNum type="arabicPeriod"/>
            </a:pPr>
            <a:r>
              <a:rPr lang="es-CL" sz="2250" i="1" dirty="0" smtClean="0"/>
              <a:t>Rendición de prueba</a:t>
            </a:r>
            <a:r>
              <a:rPr lang="es-CL" sz="2250" dirty="0" smtClean="0"/>
              <a:t>: comenzando con la del demandante y luego con la del demandado, salvo en los juicios sobre despido injustificado. Orden de recepción: documental, confesional, testimonial y otros, salvo causa justificada.</a:t>
            </a:r>
          </a:p>
          <a:p>
            <a:pPr marL="514350" indent="-514350">
              <a:buFont typeface="+mj-lt"/>
              <a:buAutoNum type="arabicPeriod"/>
            </a:pPr>
            <a:r>
              <a:rPr lang="es-CL" sz="2250" i="1" dirty="0" smtClean="0"/>
              <a:t>Impugnación de la prueba instrumental: </a:t>
            </a:r>
            <a:r>
              <a:rPr lang="es-CL" sz="2250" dirty="0" smtClean="0"/>
              <a:t>en la audiencia preparatoria o en la de juicio.</a:t>
            </a:r>
          </a:p>
          <a:p>
            <a:pPr marL="514350" indent="-514350">
              <a:buFont typeface="+mj-lt"/>
              <a:buAutoNum type="arabicPeriod"/>
            </a:pPr>
            <a:r>
              <a:rPr lang="es-CL" sz="2250" i="1" dirty="0" smtClean="0"/>
              <a:t>Comparecencia a la absolución: </a:t>
            </a:r>
            <a:r>
              <a:rPr lang="es-CL" sz="2250" dirty="0" smtClean="0"/>
              <a:t>En caso de incomparecencia del absolvente o negativa a responder sin causa justificada,</a:t>
            </a:r>
            <a:r>
              <a:rPr lang="es-CL" sz="2250" i="1" dirty="0" smtClean="0"/>
              <a:t> </a:t>
            </a:r>
            <a:r>
              <a:rPr lang="es-CL" sz="2250" dirty="0" smtClean="0"/>
              <a:t>podrán presumirse efectivas las alegaciones de la contraria en relación a los hechos objeto de prueba. El absolvente debe concurrir personalmente salvo que designe mandatario al efecto, el que si representa al empleador debe ser una de las personas a que se refiere el artículo 4°.</a:t>
            </a:r>
          </a:p>
          <a:p>
            <a:pPr marL="514350" indent="-514350">
              <a:buFont typeface="+mj-lt"/>
              <a:buAutoNum type="arabicPeriod"/>
            </a:pPr>
            <a:r>
              <a:rPr lang="es-CL" sz="2250" i="1" dirty="0" smtClean="0"/>
              <a:t>Rendición de la absolución:</a:t>
            </a:r>
            <a:r>
              <a:rPr lang="es-CL" sz="2250" dirty="0" smtClean="0"/>
              <a:t> Posiciones verbales, sin pliego, pertinentes a los hechos, el términos claros y precisos. El juez puede interrogar y solicitar aclaración.</a:t>
            </a:r>
            <a:endParaRPr lang="es-CL" sz="2250" i="1" dirty="0" smtClean="0"/>
          </a:p>
        </p:txBody>
      </p:sp>
    </p:spTree>
    <p:extLst>
      <p:ext uri="{BB962C8B-B14F-4D97-AF65-F5344CB8AC3E}">
        <p14:creationId xmlns:p14="http://schemas.microsoft.com/office/powerpoint/2010/main" val="27755655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PROCEDIMIENTO DE APLICACIÓN GENERAL</a:t>
            </a:r>
            <a:endParaRPr lang="es-CL" dirty="0"/>
          </a:p>
        </p:txBody>
      </p:sp>
      <p:sp>
        <p:nvSpPr>
          <p:cNvPr id="3" name="Marcador de contenido 2"/>
          <p:cNvSpPr>
            <a:spLocks noGrp="1"/>
          </p:cNvSpPr>
          <p:nvPr>
            <p:ph idx="1"/>
          </p:nvPr>
        </p:nvSpPr>
        <p:spPr/>
        <p:txBody>
          <a:bodyPr>
            <a:noAutofit/>
          </a:bodyPr>
          <a:lstStyle/>
          <a:p>
            <a:pPr marL="0" indent="0">
              <a:buNone/>
            </a:pPr>
            <a:r>
              <a:rPr lang="es-CL" sz="2250" u="sng" dirty="0" smtClean="0"/>
              <a:t>Audiencia de juicio (art. 454)</a:t>
            </a:r>
            <a:r>
              <a:rPr lang="es-CL" sz="2250" dirty="0" smtClean="0"/>
              <a:t>:</a:t>
            </a:r>
          </a:p>
          <a:p>
            <a:pPr marL="514350" indent="-514350">
              <a:buFont typeface="+mj-lt"/>
              <a:buAutoNum type="arabicPeriod" startAt="5"/>
            </a:pPr>
            <a:r>
              <a:rPr lang="es-CL" sz="2250" i="1" dirty="0" smtClean="0"/>
              <a:t>Rendición de la testimonial</a:t>
            </a:r>
            <a:r>
              <a:rPr lang="es-CL" sz="2250" dirty="0" smtClean="0"/>
              <a:t>: solo hasta 4 testigos por cada parte (o hasta 4 por cada causa en caso de acumulación). El juez puede ampliar el número si lo considera indispensable para resolver, o reducirlo si estima los hechos suficientemente esclarecidos. La declaración se hace bajo juramento o promesa, y previa información del delito de falso testimonio. No pueden formularse tachas, sin perjuicio de las observaciones que se hagan respecto de la veracidad de los testigos.</a:t>
            </a:r>
          </a:p>
          <a:p>
            <a:pPr marL="514350" indent="-514350">
              <a:buFont typeface="+mj-lt"/>
              <a:buAutoNum type="arabicPeriod" startAt="5"/>
            </a:pPr>
            <a:r>
              <a:rPr lang="es-CL" sz="2250" i="1" dirty="0" smtClean="0"/>
              <a:t>Preguntas a los testigos</a:t>
            </a:r>
            <a:r>
              <a:rPr lang="es-CL" sz="2250" dirty="0" smtClean="0"/>
              <a:t>: el tribunal y las partes pueden formular las preguntas que estimen necesarias para el esclarecimiento de los hechos y exigir que los testigos aclaren o precisen sus dichos. No pueden formularse preguntas asertivas (salvo en el contrainterrogatorio), o que contengan elementos de juicio que determinen la respuesta, o que sean impertinentes. Suelen excluirse también preguntas coactivas, reiterativas, ambiguas, capciosas. </a:t>
            </a:r>
            <a:endParaRPr lang="es-CL" sz="2250" i="1" dirty="0" smtClean="0"/>
          </a:p>
          <a:p>
            <a:pPr marL="514350" indent="-514350">
              <a:buFont typeface="+mj-lt"/>
              <a:buAutoNum type="arabicPeriod" startAt="5"/>
            </a:pPr>
            <a:endParaRPr lang="es-CL" sz="2250" i="1" dirty="0" smtClean="0"/>
          </a:p>
        </p:txBody>
      </p:sp>
    </p:spTree>
    <p:extLst>
      <p:ext uri="{BB962C8B-B14F-4D97-AF65-F5344CB8AC3E}">
        <p14:creationId xmlns:p14="http://schemas.microsoft.com/office/powerpoint/2010/main" val="5917916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PROCEDIMIENTO DE APLICACIÓN GENERAL</a:t>
            </a:r>
            <a:endParaRPr lang="es-CL" dirty="0"/>
          </a:p>
        </p:txBody>
      </p:sp>
      <p:sp>
        <p:nvSpPr>
          <p:cNvPr id="3" name="Marcador de contenido 2"/>
          <p:cNvSpPr>
            <a:spLocks noGrp="1"/>
          </p:cNvSpPr>
          <p:nvPr>
            <p:ph idx="1"/>
          </p:nvPr>
        </p:nvSpPr>
        <p:spPr/>
        <p:txBody>
          <a:bodyPr>
            <a:noAutofit/>
          </a:bodyPr>
          <a:lstStyle/>
          <a:p>
            <a:pPr marL="0" indent="0">
              <a:buNone/>
            </a:pPr>
            <a:r>
              <a:rPr lang="es-CL" sz="2250" u="sng" dirty="0" smtClean="0"/>
              <a:t>Audiencia de juicio (art. 454)</a:t>
            </a:r>
            <a:r>
              <a:rPr lang="es-CL" sz="2250" dirty="0" smtClean="0"/>
              <a:t>:</a:t>
            </a:r>
          </a:p>
          <a:p>
            <a:pPr marL="514350" indent="-514350">
              <a:buFont typeface="+mj-lt"/>
              <a:buAutoNum type="arabicPeriod" startAt="7"/>
            </a:pPr>
            <a:r>
              <a:rPr lang="es-CL" sz="2250" i="1" dirty="0" smtClean="0"/>
              <a:t>Oficios e informes periciales</a:t>
            </a:r>
            <a:r>
              <a:rPr lang="es-CL" sz="2250" dirty="0" smtClean="0"/>
              <a:t>: si no son evacuados antes de la audiencia y su contenido es relevante, el juez deberá tomar las medidas inmediatas para su aportación en la misma audiencia, o fijar para ese solo efecto una nueva audiencia.</a:t>
            </a:r>
          </a:p>
          <a:p>
            <a:pPr marL="514350" indent="-514350">
              <a:buFont typeface="+mj-lt"/>
              <a:buAutoNum type="arabicPeriod" startAt="7"/>
            </a:pPr>
            <a:r>
              <a:rPr lang="es-CL" sz="2250" i="1" dirty="0" smtClean="0"/>
              <a:t>Prueba no regulada en la ley</a:t>
            </a:r>
            <a:r>
              <a:rPr lang="es-CL" sz="2250" dirty="0" smtClean="0"/>
              <a:t>: el tribunal determina la forma de su incorporación, adecuándola en lo posible al medio de prueba más análogo.</a:t>
            </a:r>
          </a:p>
          <a:p>
            <a:pPr marL="514350" indent="-514350">
              <a:buFont typeface="+mj-lt"/>
              <a:buAutoNum type="arabicPeriod" startAt="7"/>
            </a:pPr>
            <a:r>
              <a:rPr lang="es-CL" sz="2250" i="1" dirty="0" smtClean="0"/>
              <a:t>Observaciones a la prueba: </a:t>
            </a:r>
            <a:r>
              <a:rPr lang="es-CL" sz="2250" dirty="0" smtClean="0"/>
              <a:t>practicada la prueba las partes formularán, oralmente y en forma breve y precisa, las observaciones que les merezcan las pruebas rendidas y sus conclusiones.</a:t>
            </a:r>
          </a:p>
          <a:p>
            <a:pPr marL="514350" indent="-514350">
              <a:buFont typeface="+mj-lt"/>
              <a:buAutoNum type="arabicPeriod" startAt="7"/>
            </a:pPr>
            <a:r>
              <a:rPr lang="es-CL" sz="2250" dirty="0" smtClean="0"/>
              <a:t> </a:t>
            </a:r>
            <a:r>
              <a:rPr lang="es-CL" sz="2250" i="1" dirty="0" smtClean="0"/>
              <a:t>Entorpecimiento de la confesional</a:t>
            </a:r>
            <a:r>
              <a:rPr lang="es-CL" sz="2250" dirty="0" smtClean="0"/>
              <a:t>: la imposibilidad de comparecencia del citado a confesar debe ser acreditada al invocarla, resolviéndose el incidente en la misma audiencia. Debe tratarse de hechos sobrevinientes y graves, en cuyo caso se adoptarán las medidas necesarias para su realización a la mayor brevedad.</a:t>
            </a:r>
          </a:p>
          <a:p>
            <a:r>
              <a:rPr lang="es-CL" sz="2250" dirty="0" smtClean="0"/>
              <a:t>Al finalizar la audiencia se extiende un acta.</a:t>
            </a:r>
          </a:p>
          <a:p>
            <a:pPr marL="514350" indent="-514350">
              <a:buFont typeface="+mj-lt"/>
              <a:buAutoNum type="arabicPeriod" startAt="7"/>
            </a:pPr>
            <a:endParaRPr lang="es-CL" sz="2250" i="1" dirty="0" smtClean="0"/>
          </a:p>
        </p:txBody>
      </p:sp>
    </p:spTree>
    <p:extLst>
      <p:ext uri="{BB962C8B-B14F-4D97-AF65-F5344CB8AC3E}">
        <p14:creationId xmlns:p14="http://schemas.microsoft.com/office/powerpoint/2010/main" val="17774476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PRINCIPIOS FORMATIVOS DEL PROCESO LABORAL</a:t>
            </a:r>
            <a:endParaRPr lang="es-CL" dirty="0"/>
          </a:p>
        </p:txBody>
      </p:sp>
      <p:sp>
        <p:nvSpPr>
          <p:cNvPr id="3" name="Marcador de contenido 2"/>
          <p:cNvSpPr>
            <a:spLocks noGrp="1"/>
          </p:cNvSpPr>
          <p:nvPr>
            <p:ph idx="1"/>
          </p:nvPr>
        </p:nvSpPr>
        <p:spPr>
          <a:xfrm>
            <a:off x="838200" y="1825624"/>
            <a:ext cx="10515600" cy="5032375"/>
          </a:xfrm>
        </p:spPr>
        <p:txBody>
          <a:bodyPr>
            <a:normAutofit/>
          </a:bodyPr>
          <a:lstStyle/>
          <a:p>
            <a:r>
              <a:rPr lang="es-CL" b="1" dirty="0" smtClean="0"/>
              <a:t>Oralidad: </a:t>
            </a:r>
            <a:r>
              <a:rPr lang="es-CL" dirty="0"/>
              <a:t>r</a:t>
            </a:r>
            <a:r>
              <a:rPr lang="es-CL" dirty="0" smtClean="0"/>
              <a:t>egla general, salvo actuaciones escritas que establece la ley (ej., demanda, contestación). Las actuaciones son registradas pro medios fiables que garanticen la fidelidad, conservación y reproducción.</a:t>
            </a:r>
          </a:p>
          <a:p>
            <a:r>
              <a:rPr lang="es-CL" b="1" dirty="0" smtClean="0"/>
              <a:t>Publicidad:</a:t>
            </a:r>
            <a:r>
              <a:rPr lang="es-CL" dirty="0" smtClean="0"/>
              <a:t> acceso público al contenido del juicio.</a:t>
            </a:r>
            <a:endParaRPr lang="es-CL" b="1" dirty="0" smtClean="0"/>
          </a:p>
          <a:p>
            <a:r>
              <a:rPr lang="es-CL" b="1" dirty="0" smtClean="0"/>
              <a:t>Concentración: </a:t>
            </a:r>
            <a:r>
              <a:rPr lang="es-CL" dirty="0" smtClean="0"/>
              <a:t>modelo de audiencias que reúnen todos los actos procesales.</a:t>
            </a:r>
          </a:p>
          <a:p>
            <a:r>
              <a:rPr lang="es-CL" b="1" dirty="0" smtClean="0"/>
              <a:t>Celeridad:</a:t>
            </a:r>
            <a:r>
              <a:rPr lang="es-CL" dirty="0" smtClean="0"/>
              <a:t> desarrollo del juicio en el menor tiempo posible. El juez puede rechazar de plano las actuaciones dilatorias.</a:t>
            </a:r>
          </a:p>
          <a:p>
            <a:r>
              <a:rPr lang="es-CL" b="1" dirty="0" smtClean="0"/>
              <a:t>Inmediación:</a:t>
            </a:r>
            <a:r>
              <a:rPr lang="es-CL" dirty="0" smtClean="0"/>
              <a:t> las audiencias se desarrollan en su totalidad ante el juez de la causa.</a:t>
            </a:r>
          </a:p>
        </p:txBody>
      </p:sp>
    </p:spTree>
    <p:extLst>
      <p:ext uri="{BB962C8B-B14F-4D97-AF65-F5344CB8AC3E}">
        <p14:creationId xmlns:p14="http://schemas.microsoft.com/office/powerpoint/2010/main" val="36125679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PRINCIPIOS FORMATIVOS DEL PROCESO LABORAL</a:t>
            </a:r>
            <a:endParaRPr lang="es-CL" dirty="0"/>
          </a:p>
        </p:txBody>
      </p:sp>
      <p:sp>
        <p:nvSpPr>
          <p:cNvPr id="3" name="Marcador de contenido 2"/>
          <p:cNvSpPr>
            <a:spLocks noGrp="1"/>
          </p:cNvSpPr>
          <p:nvPr>
            <p:ph idx="1"/>
          </p:nvPr>
        </p:nvSpPr>
        <p:spPr>
          <a:xfrm>
            <a:off x="838200" y="1825624"/>
            <a:ext cx="10515600" cy="5032375"/>
          </a:xfrm>
        </p:spPr>
        <p:txBody>
          <a:bodyPr>
            <a:normAutofit lnSpcReduction="10000"/>
          </a:bodyPr>
          <a:lstStyle/>
          <a:p>
            <a:r>
              <a:rPr lang="es-CL" b="1" dirty="0" smtClean="0"/>
              <a:t>Impulso procesal de oficio: </a:t>
            </a:r>
            <a:r>
              <a:rPr lang="es-CL" dirty="0" smtClean="0"/>
              <a:t>Reclamada la intervención del tribunal, el juez debe actuar de oficio asumiendo un papel director del proceso para evitar su paralización o prolongación indebida (no aplica el abandono), así como para corregir errores de tramitación y evitar la nulidad del procedimiento.</a:t>
            </a:r>
          </a:p>
          <a:p>
            <a:r>
              <a:rPr lang="es-CL" b="1" dirty="0" smtClean="0"/>
              <a:t>Bilateralidad de la audiencia: </a:t>
            </a:r>
            <a:r>
              <a:rPr lang="es-CL" dirty="0" smtClean="0"/>
              <a:t>ambas partes deben tener la posibilidad de hacer valer sus alegaciones.</a:t>
            </a:r>
          </a:p>
          <a:p>
            <a:r>
              <a:rPr lang="es-CL" b="1" dirty="0" smtClean="0"/>
              <a:t>Buena fe procesal: </a:t>
            </a:r>
            <a:r>
              <a:rPr lang="es-CL" dirty="0" smtClean="0"/>
              <a:t>el juez debe adoptar las medidas necesarias para impedir el fraude, la colusión, el abuso del derecho y las actuaciones dilatorias.</a:t>
            </a:r>
          </a:p>
          <a:p>
            <a:r>
              <a:rPr lang="es-CL" b="1" dirty="0" smtClean="0"/>
              <a:t>Gratuidad</a:t>
            </a:r>
            <a:r>
              <a:rPr lang="es-CL" dirty="0" smtClean="0"/>
              <a:t>: las diligencias de los funcionarios del tribunal son gratuitas para las partes.</a:t>
            </a:r>
          </a:p>
        </p:txBody>
      </p:sp>
    </p:spTree>
    <p:extLst>
      <p:ext uri="{BB962C8B-B14F-4D97-AF65-F5344CB8AC3E}">
        <p14:creationId xmlns:p14="http://schemas.microsoft.com/office/powerpoint/2010/main" val="22125302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COMPETENCIA</a:t>
            </a:r>
            <a:endParaRPr lang="es-CL" dirty="0"/>
          </a:p>
        </p:txBody>
      </p:sp>
      <p:sp>
        <p:nvSpPr>
          <p:cNvPr id="3" name="Marcador de contenido 2"/>
          <p:cNvSpPr>
            <a:spLocks noGrp="1"/>
          </p:cNvSpPr>
          <p:nvPr>
            <p:ph idx="1"/>
          </p:nvPr>
        </p:nvSpPr>
        <p:spPr/>
        <p:txBody>
          <a:bodyPr>
            <a:normAutofit fontScale="70000" lnSpcReduction="20000"/>
          </a:bodyPr>
          <a:lstStyle/>
          <a:p>
            <a:pPr marL="0" indent="0">
              <a:buNone/>
            </a:pPr>
            <a:r>
              <a:rPr lang="es-CL" u="sng" dirty="0" smtClean="0"/>
              <a:t>Materias de competencia de los Juzgados de Letras del Trabajo</a:t>
            </a:r>
            <a:r>
              <a:rPr lang="es-CL" dirty="0" smtClean="0"/>
              <a:t>:</a:t>
            </a:r>
          </a:p>
          <a:p>
            <a:r>
              <a:rPr lang="es-CL" dirty="0" smtClean="0"/>
              <a:t>a) cuestiones suscitadas entre empleadores y trabajadores por aplicación de normas laborales, contratos individuales o colectivos del trabajo o convenciones y fallos arbitrales.</a:t>
            </a:r>
          </a:p>
          <a:p>
            <a:r>
              <a:rPr lang="es-CL" dirty="0" smtClean="0"/>
              <a:t>b) cuestiones derivadas de la aplicación de las normas sobre organización sindical y negociación colectiva que la ley entrega al conocimiento de los juzgados.</a:t>
            </a:r>
          </a:p>
          <a:p>
            <a:r>
              <a:rPr lang="es-CL" dirty="0" smtClean="0"/>
              <a:t>c) cuestiones derivadas de la aplicación de normas de previsión o seguridad social planteadas por pensionados, trabajadores o empleadores (salvo declaraciones de invalidez y otorgamiento de licencias).</a:t>
            </a:r>
          </a:p>
          <a:p>
            <a:r>
              <a:rPr lang="es-CL" dirty="0" smtClean="0"/>
              <a:t>d) cumplimiento de obligaciones que emanen de títulos ejecutivos laborales o previsionales.</a:t>
            </a:r>
          </a:p>
          <a:p>
            <a:r>
              <a:rPr lang="es-CL" dirty="0" smtClean="0"/>
              <a:t>e) reclamaciones que procedan contra resoluciones dictadas por autoridades administrativas en materias laborales o previsionales.</a:t>
            </a:r>
          </a:p>
          <a:p>
            <a:r>
              <a:rPr lang="es-CL" dirty="0" smtClean="0"/>
              <a:t>f) juicios iniciados por el trabajador o sus causahabientes para hacer efectiva la responsabilidad contractual del empleador por los daños producidos por accidentes del trabajo o enfermedades profesionales.</a:t>
            </a:r>
          </a:p>
          <a:p>
            <a:r>
              <a:rPr lang="es-CL" dirty="0" smtClean="0"/>
              <a:t>g) todas aquellas materias que las leyes entreguen a juzgados laborales.</a:t>
            </a:r>
          </a:p>
        </p:txBody>
      </p:sp>
    </p:spTree>
    <p:extLst>
      <p:ext uri="{BB962C8B-B14F-4D97-AF65-F5344CB8AC3E}">
        <p14:creationId xmlns:p14="http://schemas.microsoft.com/office/powerpoint/2010/main" val="3019735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COMPETENCIA</a:t>
            </a:r>
            <a:endParaRPr lang="es-CL" dirty="0"/>
          </a:p>
        </p:txBody>
      </p:sp>
      <p:sp>
        <p:nvSpPr>
          <p:cNvPr id="3" name="Marcador de contenido 2"/>
          <p:cNvSpPr>
            <a:spLocks noGrp="1"/>
          </p:cNvSpPr>
          <p:nvPr>
            <p:ph idx="1"/>
          </p:nvPr>
        </p:nvSpPr>
        <p:spPr/>
        <p:txBody>
          <a:bodyPr>
            <a:normAutofit/>
          </a:bodyPr>
          <a:lstStyle/>
          <a:p>
            <a:pPr marL="0" indent="0">
              <a:buNone/>
            </a:pPr>
            <a:r>
              <a:rPr lang="es-CL" u="sng" dirty="0" smtClean="0"/>
              <a:t>Competencia relativa de los Juzgados de Letras del Trabajo</a:t>
            </a:r>
            <a:r>
              <a:rPr lang="es-CL" dirty="0" smtClean="0"/>
              <a:t>:</a:t>
            </a:r>
          </a:p>
          <a:p>
            <a:r>
              <a:rPr lang="es-CL" dirty="0" smtClean="0"/>
              <a:t>Domicilio del demandado, o lugar donde se presten los servicios, a elección del demandante.</a:t>
            </a:r>
          </a:p>
          <a:p>
            <a:r>
              <a:rPr lang="es-CL" dirty="0" smtClean="0"/>
              <a:t>También el domicilio del demandante, si consta en el contrato que el trabajador debió trasladar su residencia con motivo del contrato.</a:t>
            </a:r>
          </a:p>
          <a:p>
            <a:r>
              <a:rPr lang="es-CL" dirty="0" smtClean="0"/>
              <a:t>Prórroga: no procede la prórroga expresa. Se discute si procede la prórroga tácita.</a:t>
            </a:r>
          </a:p>
        </p:txBody>
      </p:sp>
    </p:spTree>
    <p:extLst>
      <p:ext uri="{BB962C8B-B14F-4D97-AF65-F5344CB8AC3E}">
        <p14:creationId xmlns:p14="http://schemas.microsoft.com/office/powerpoint/2010/main" val="2336091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NORMAS COMUNES</a:t>
            </a:r>
            <a:endParaRPr lang="es-CL" dirty="0"/>
          </a:p>
        </p:txBody>
      </p:sp>
      <p:sp>
        <p:nvSpPr>
          <p:cNvPr id="3" name="Marcador de contenido 2"/>
          <p:cNvSpPr>
            <a:spLocks noGrp="1"/>
          </p:cNvSpPr>
          <p:nvPr>
            <p:ph idx="1"/>
          </p:nvPr>
        </p:nvSpPr>
        <p:spPr/>
        <p:txBody>
          <a:bodyPr>
            <a:normAutofit fontScale="70000" lnSpcReduction="20000"/>
          </a:bodyPr>
          <a:lstStyle/>
          <a:p>
            <a:r>
              <a:rPr lang="es-CL" b="1" dirty="0" smtClean="0"/>
              <a:t>Supletoriedad de las normas procesales:</a:t>
            </a:r>
            <a:r>
              <a:rPr lang="es-CL" dirty="0" smtClean="0"/>
              <a:t> el procedimiento de aplicación general aplica supletoriamente respecto de los procedimientos monitorios y de tutela. Los libros I y II del CPC aplican supletoriamente al procedimiento general en todo aquello no previsto por la ley, a menos que dicha aplicación sea contraria a los principios formativos.</a:t>
            </a:r>
          </a:p>
          <a:p>
            <a:r>
              <a:rPr lang="es-CL" b="1" dirty="0" smtClean="0"/>
              <a:t>Asistencia letrada:</a:t>
            </a:r>
            <a:r>
              <a:rPr lang="es-CL" dirty="0" smtClean="0"/>
              <a:t> las partes deben comparecer con patrocinio de abogado.</a:t>
            </a:r>
          </a:p>
          <a:p>
            <a:r>
              <a:rPr lang="es-CL" b="1" dirty="0" smtClean="0"/>
              <a:t>Plazos:</a:t>
            </a:r>
            <a:r>
              <a:rPr lang="es-CL" dirty="0" smtClean="0"/>
              <a:t> Fatales (salvo los del tribunal). Los plazos de días son discontinuos (se suspenden durante feriados).</a:t>
            </a:r>
          </a:p>
          <a:p>
            <a:r>
              <a:rPr lang="es-CL" b="1" dirty="0" smtClean="0"/>
              <a:t>Notificaciones: </a:t>
            </a:r>
            <a:r>
              <a:rPr lang="es-CL" dirty="0" smtClean="0"/>
              <a:t>Primera notificación al demandado debe ser personal (en persona o en subsidio mediante la notificación personal especial). Eventualmente procede la notificación por avisos</a:t>
            </a:r>
            <a:r>
              <a:rPr lang="es-CL" dirty="0" smtClean="0"/>
              <a:t>.</a:t>
            </a:r>
          </a:p>
          <a:p>
            <a:r>
              <a:rPr lang="es-CL" b="1" dirty="0" smtClean="0"/>
              <a:t>Incidentes: </a:t>
            </a:r>
            <a:r>
              <a:rPr lang="es-CL" dirty="0" smtClean="0"/>
              <a:t>Preferentemente en la audiencia respectiva y resolverse de inmediato.</a:t>
            </a:r>
          </a:p>
          <a:p>
            <a:r>
              <a:rPr lang="es-CL" b="1" dirty="0" smtClean="0"/>
              <a:t>Función cautelar de oficio:</a:t>
            </a:r>
            <a:r>
              <a:rPr lang="es-CL" dirty="0" smtClean="0"/>
              <a:t> el juez decretará todas las medidas necesarias para asegurar el resultado de la acción, la protección de un derecho o la identificación de los obligados y su patrimonio.</a:t>
            </a:r>
          </a:p>
          <a:p>
            <a:r>
              <a:rPr lang="es-CL" b="1" dirty="0" smtClean="0"/>
              <a:t>Acumulación:</a:t>
            </a:r>
            <a:r>
              <a:rPr lang="es-CL" dirty="0" smtClean="0"/>
              <a:t> el juez puede decretar la acumulación de las causas en que se demanden acciones idénticas contra un mismo demandado, siempre que se encuentren en un mismo estado de tramitación y ello no implique retardo. </a:t>
            </a:r>
            <a:endParaRPr lang="es-CL" b="1" dirty="0" smtClean="0"/>
          </a:p>
        </p:txBody>
      </p:sp>
    </p:spTree>
    <p:extLst>
      <p:ext uri="{BB962C8B-B14F-4D97-AF65-F5344CB8AC3E}">
        <p14:creationId xmlns:p14="http://schemas.microsoft.com/office/powerpoint/2010/main" val="21319937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PROCEDIMIENTO DE APLICACIÓN GENERAL</a:t>
            </a:r>
            <a:endParaRPr lang="es-CL" dirty="0"/>
          </a:p>
        </p:txBody>
      </p:sp>
      <p:sp>
        <p:nvSpPr>
          <p:cNvPr id="3" name="Marcador de contenido 2"/>
          <p:cNvSpPr>
            <a:spLocks noGrp="1"/>
          </p:cNvSpPr>
          <p:nvPr>
            <p:ph idx="1"/>
          </p:nvPr>
        </p:nvSpPr>
        <p:spPr/>
        <p:txBody>
          <a:bodyPr>
            <a:normAutofit fontScale="70000" lnSpcReduction="20000"/>
          </a:bodyPr>
          <a:lstStyle/>
          <a:p>
            <a:pPr marL="0" indent="0">
              <a:buNone/>
            </a:pPr>
            <a:r>
              <a:rPr lang="es-CL" u="sng" dirty="0" smtClean="0"/>
              <a:t>Requisitos de la demanda</a:t>
            </a:r>
            <a:r>
              <a:rPr lang="es-CL" dirty="0" smtClean="0"/>
              <a:t>:</a:t>
            </a:r>
            <a:endParaRPr lang="es-CL" dirty="0" smtClean="0"/>
          </a:p>
          <a:p>
            <a:r>
              <a:rPr lang="es-CL" dirty="0" smtClean="0"/>
              <a:t>Por escrito.</a:t>
            </a:r>
          </a:p>
          <a:p>
            <a:r>
              <a:rPr lang="es-CL" dirty="0" smtClean="0"/>
              <a:t>Debe contener: </a:t>
            </a:r>
          </a:p>
          <a:p>
            <a:pPr marL="514350" indent="-514350">
              <a:buAutoNum type="arabicParenR"/>
            </a:pPr>
            <a:r>
              <a:rPr lang="es-CL" dirty="0" smtClean="0"/>
              <a:t>Designación del tribunal,</a:t>
            </a:r>
          </a:p>
          <a:p>
            <a:pPr marL="514350" indent="-514350">
              <a:buAutoNum type="arabicParenR"/>
            </a:pPr>
            <a:r>
              <a:rPr lang="es-CL" dirty="0" smtClean="0"/>
              <a:t>Individualización del demandante y en su caso de sus representantes,</a:t>
            </a:r>
          </a:p>
          <a:p>
            <a:pPr marL="514350" indent="-514350">
              <a:buAutoNum type="arabicParenR"/>
            </a:pPr>
            <a:r>
              <a:rPr lang="es-CL" dirty="0" smtClean="0"/>
              <a:t>Individualización del demandad,</a:t>
            </a:r>
          </a:p>
          <a:p>
            <a:pPr marL="514350" indent="-514350">
              <a:buAutoNum type="arabicParenR"/>
            </a:pPr>
            <a:r>
              <a:rPr lang="es-CL" dirty="0" smtClean="0"/>
              <a:t>Exposición clara y circunstanciada de los hechos y consideraciones de derecho en que se fundamenta,</a:t>
            </a:r>
          </a:p>
          <a:p>
            <a:pPr marL="514350" indent="-514350">
              <a:buAutoNum type="arabicParenR"/>
            </a:pPr>
            <a:r>
              <a:rPr lang="es-CL" dirty="0" smtClean="0"/>
              <a:t>Enunciación precisa y concreta de las peticiones que se someten a la resolución del tribunal.</a:t>
            </a:r>
          </a:p>
          <a:p>
            <a:r>
              <a:rPr lang="es-CL" i="1" dirty="0" smtClean="0"/>
              <a:t>Documentos</a:t>
            </a:r>
            <a:r>
              <a:rPr lang="es-CL" dirty="0" smtClean="0"/>
              <a:t>: por regla general se presentan en la audiencia preparatoria, pero debe presentarse junto con la demanda las actuaciones administrativas referidas a los hechos contenidos en ella, y la resolución final de la institución de seguridad social demandada.</a:t>
            </a:r>
          </a:p>
          <a:p>
            <a:r>
              <a:rPr lang="es-CL" i="1" dirty="0" smtClean="0"/>
              <a:t>Acumulación de acciones</a:t>
            </a:r>
            <a:r>
              <a:rPr lang="es-CL" dirty="0" smtClean="0"/>
              <a:t>: pueden acumularse todas las acciones que competan al demandante contra un mismo demandado, salvo que deban tramitarse de acuerdo a procedimientos distintos.</a:t>
            </a:r>
            <a:endParaRPr lang="es-CL" i="1" dirty="0" smtClean="0"/>
          </a:p>
        </p:txBody>
      </p:sp>
    </p:spTree>
    <p:extLst>
      <p:ext uri="{BB962C8B-B14F-4D97-AF65-F5344CB8AC3E}">
        <p14:creationId xmlns:p14="http://schemas.microsoft.com/office/powerpoint/2010/main" val="26885792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PROCEDIMIENTO DE APLICACIÓN GENERAL</a:t>
            </a:r>
            <a:endParaRPr lang="es-CL" dirty="0"/>
          </a:p>
        </p:txBody>
      </p:sp>
      <p:sp>
        <p:nvSpPr>
          <p:cNvPr id="3" name="Marcador de contenido 2"/>
          <p:cNvSpPr>
            <a:spLocks noGrp="1"/>
          </p:cNvSpPr>
          <p:nvPr>
            <p:ph idx="1"/>
          </p:nvPr>
        </p:nvSpPr>
        <p:spPr/>
        <p:txBody>
          <a:bodyPr>
            <a:normAutofit/>
          </a:bodyPr>
          <a:lstStyle/>
          <a:p>
            <a:pPr marL="0" indent="0">
              <a:buNone/>
            </a:pPr>
            <a:r>
              <a:rPr lang="es-CL" u="sng" dirty="0" smtClean="0"/>
              <a:t>Resolución de la demanda</a:t>
            </a:r>
            <a:r>
              <a:rPr lang="es-CL" dirty="0" smtClean="0"/>
              <a:t>:</a:t>
            </a:r>
            <a:endParaRPr lang="es-CL" dirty="0" smtClean="0"/>
          </a:p>
          <a:p>
            <a:r>
              <a:rPr lang="es-CL" dirty="0" smtClean="0"/>
              <a:t>Puede ordenarse que se subsanen los defectos de su interposición conforme a las reglas generales.</a:t>
            </a:r>
          </a:p>
          <a:p>
            <a:r>
              <a:rPr lang="es-CL" dirty="0" smtClean="0"/>
              <a:t>Incompetencia se debe declarar de oficio.</a:t>
            </a:r>
          </a:p>
          <a:p>
            <a:r>
              <a:rPr lang="es-CL" dirty="0" smtClean="0"/>
              <a:t>Caducidad se debe declarar de oficio.</a:t>
            </a:r>
          </a:p>
          <a:p>
            <a:r>
              <a:rPr lang="es-CL" dirty="0" smtClean="0"/>
              <a:t>Citación a audiencia preparatoria para dentro de los 35 días siguientes. Deben mediar a lo menos 15 días entre la notificación de la citación al demandado y la audiencia.</a:t>
            </a:r>
          </a:p>
          <a:p>
            <a:endParaRPr lang="es-CL" dirty="0" smtClean="0"/>
          </a:p>
        </p:txBody>
      </p:sp>
    </p:spTree>
    <p:extLst>
      <p:ext uri="{BB962C8B-B14F-4D97-AF65-F5344CB8AC3E}">
        <p14:creationId xmlns:p14="http://schemas.microsoft.com/office/powerpoint/2010/main" val="13763253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PROCEDIMIENTO DE APLICACIÓN GENERAL</a:t>
            </a:r>
            <a:endParaRPr lang="es-CL" dirty="0"/>
          </a:p>
        </p:txBody>
      </p:sp>
      <p:sp>
        <p:nvSpPr>
          <p:cNvPr id="3" name="Marcador de contenido 2"/>
          <p:cNvSpPr>
            <a:spLocks noGrp="1"/>
          </p:cNvSpPr>
          <p:nvPr>
            <p:ph idx="1"/>
          </p:nvPr>
        </p:nvSpPr>
        <p:spPr/>
        <p:txBody>
          <a:bodyPr>
            <a:normAutofit fontScale="92500" lnSpcReduction="10000"/>
          </a:bodyPr>
          <a:lstStyle/>
          <a:p>
            <a:pPr marL="0" indent="0">
              <a:buNone/>
            </a:pPr>
            <a:r>
              <a:rPr lang="es-CL" u="sng" dirty="0" smtClean="0"/>
              <a:t>Contestación de la demanda</a:t>
            </a:r>
            <a:r>
              <a:rPr lang="es-CL" dirty="0" smtClean="0"/>
              <a:t>:</a:t>
            </a:r>
            <a:endParaRPr lang="es-CL" dirty="0" smtClean="0"/>
          </a:p>
          <a:p>
            <a:r>
              <a:rPr lang="es-CL" dirty="0" smtClean="0"/>
              <a:t>Por escrito con a lo menos 5 días de antelación a la audiencia preparatoria.</a:t>
            </a:r>
          </a:p>
          <a:p>
            <a:r>
              <a:rPr lang="es-CL" dirty="0" smtClean="0"/>
              <a:t>Debe contener una exposición clara y circunstanciada de los hechos y fundamentos de derecho, las excepciones y/o demanda reconvencional que se deduzca, y la aceptación o negación expresa de los hechos de la demanda.</a:t>
            </a:r>
          </a:p>
          <a:p>
            <a:r>
              <a:rPr lang="es-CL" dirty="0" smtClean="0"/>
              <a:t>Si en la contestación el demandado se allana a una parte de la demanda, el tribunal en la audiencia preparatoria debe dictar sentencia parcial.</a:t>
            </a:r>
          </a:p>
          <a:p>
            <a:r>
              <a:rPr lang="es-CL" dirty="0" smtClean="0"/>
              <a:t>Si el demandado no contesta, o no niega algunos de los hechos contenidos en la demanda, el juez en la sentencia definitiva puede estimarlos como tácitamente admitidos.</a:t>
            </a:r>
          </a:p>
          <a:p>
            <a:endParaRPr lang="es-CL" dirty="0" smtClean="0"/>
          </a:p>
          <a:p>
            <a:endParaRPr lang="es-CL" dirty="0" smtClean="0"/>
          </a:p>
          <a:p>
            <a:endParaRPr lang="es-CL" dirty="0" smtClean="0"/>
          </a:p>
        </p:txBody>
      </p:sp>
    </p:spTree>
    <p:extLst>
      <p:ext uri="{BB962C8B-B14F-4D97-AF65-F5344CB8AC3E}">
        <p14:creationId xmlns:p14="http://schemas.microsoft.com/office/powerpoint/2010/main" val="16632932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7716</TotalTime>
  <Words>1882</Words>
  <Application>Microsoft Office PowerPoint</Application>
  <PresentationFormat>Panorámica</PresentationFormat>
  <Paragraphs>96</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Calibri Light</vt:lpstr>
      <vt:lpstr>Tema de Office</vt:lpstr>
      <vt:lpstr>DERECHO PROCESAL LABORAL</vt:lpstr>
      <vt:lpstr>PRINCIPIOS FORMATIVOS DEL PROCESO LABORAL</vt:lpstr>
      <vt:lpstr>PRINCIPIOS FORMATIVOS DEL PROCESO LABORAL</vt:lpstr>
      <vt:lpstr>COMPETENCIA</vt:lpstr>
      <vt:lpstr>COMPETENCIA</vt:lpstr>
      <vt:lpstr>NORMAS COMUNES</vt:lpstr>
      <vt:lpstr>PROCEDIMIENTO DE APLICACIÓN GENERAL</vt:lpstr>
      <vt:lpstr>PROCEDIMIENTO DE APLICACIÓN GENERAL</vt:lpstr>
      <vt:lpstr>PROCEDIMIENTO DE APLICACIÓN GENERAL</vt:lpstr>
      <vt:lpstr>PROCEDIMIENTO DE APLICACIÓN GENERAL</vt:lpstr>
      <vt:lpstr>PROCEDIMIENTO DE APLICACIÓN GENERAL</vt:lpstr>
      <vt:lpstr>PROCEDIMIENTO DE APLICACIÓN GENERAL</vt:lpstr>
      <vt:lpstr>PROCEDIMIENTO DE APLICACIÓN GENERAL</vt:lpstr>
      <vt:lpstr>PROCEDIMIENTO DE APLICACIÓN GENERAL</vt:lpstr>
      <vt:lpstr>PROCEDIMIENTO DE APLICACIÓN GENERAL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CONTRATOS DE TRABAJO ESPECIALES</dc:title>
  <dc:creator>Cristóbal Balic</dc:creator>
  <cp:lastModifiedBy>Cristóbal Balic</cp:lastModifiedBy>
  <cp:revision>63</cp:revision>
  <dcterms:created xsi:type="dcterms:W3CDTF">2020-05-23T21:26:36Z</dcterms:created>
  <dcterms:modified xsi:type="dcterms:W3CDTF">2020-09-11T20:58:59Z</dcterms:modified>
</cp:coreProperties>
</file>