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06-10-2020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64402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06-10-2020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778854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06-10-2020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255590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B56F4C5A-EEC3-42B7-9CA4-E5D8A377FE32}" type="datetimeFigureOut">
              <a:rPr lang="es-CL" smtClean="0"/>
              <a:t>06-10-2020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5480635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B56F4C5A-EEC3-42B7-9CA4-E5D8A377FE32}" type="datetimeFigureOut">
              <a:rPr lang="es-CL" smtClean="0"/>
              <a:t>06-10-2020</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89446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B56F4C5A-EEC3-42B7-9CA4-E5D8A377FE32}" type="datetimeFigureOut">
              <a:rPr lang="es-CL" smtClean="0"/>
              <a:t>06-10-2020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849703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B56F4C5A-EEC3-42B7-9CA4-E5D8A377FE32}" type="datetimeFigureOut">
              <a:rPr lang="es-CL" smtClean="0"/>
              <a:t>06-10-2020</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199936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B56F4C5A-EEC3-42B7-9CA4-E5D8A377FE32}" type="datetimeFigureOut">
              <a:rPr lang="es-CL" smtClean="0"/>
              <a:t>06-10-2020</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676768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B56F4C5A-EEC3-42B7-9CA4-E5D8A377FE32}" type="datetimeFigureOut">
              <a:rPr lang="es-CL" smtClean="0"/>
              <a:t>06-10-2020</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3007516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56F4C5A-EEC3-42B7-9CA4-E5D8A377FE32}" type="datetimeFigureOut">
              <a:rPr lang="es-CL" smtClean="0"/>
              <a:t>06-10-2020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859357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B56F4C5A-EEC3-42B7-9CA4-E5D8A377FE32}" type="datetimeFigureOut">
              <a:rPr lang="es-CL" smtClean="0"/>
              <a:t>06-10-2020</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5DC2909E-6E7E-4DEB-9F89-0491DC9A0FE6}" type="slidenum">
              <a:rPr lang="es-CL" smtClean="0"/>
              <a:t>‹Nº›</a:t>
            </a:fld>
            <a:endParaRPr lang="es-CL"/>
          </a:p>
        </p:txBody>
      </p:sp>
    </p:spTree>
    <p:extLst>
      <p:ext uri="{BB962C8B-B14F-4D97-AF65-F5344CB8AC3E}">
        <p14:creationId xmlns:p14="http://schemas.microsoft.com/office/powerpoint/2010/main" val="10464208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6F4C5A-EEC3-42B7-9CA4-E5D8A377FE32}" type="datetimeFigureOut">
              <a:rPr lang="es-CL" smtClean="0"/>
              <a:t>06-10-2020</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C2909E-6E7E-4DEB-9F89-0491DC9A0FE6}" type="slidenum">
              <a:rPr lang="es-CL" smtClean="0"/>
              <a:t>‹Nº›</a:t>
            </a:fld>
            <a:endParaRPr lang="es-CL"/>
          </a:p>
        </p:txBody>
      </p:sp>
    </p:spTree>
    <p:extLst>
      <p:ext uri="{BB962C8B-B14F-4D97-AF65-F5344CB8AC3E}">
        <p14:creationId xmlns:p14="http://schemas.microsoft.com/office/powerpoint/2010/main" val="1961566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951136"/>
          </a:xfrm>
        </p:spPr>
        <p:txBody>
          <a:bodyPr>
            <a:normAutofit fontScale="90000"/>
          </a:bodyPr>
          <a:lstStyle/>
          <a:p>
            <a:r>
              <a:rPr lang="es-CL" dirty="0" smtClean="0"/>
              <a:t>DERECHO PROCESAL LABORAL</a:t>
            </a:r>
            <a:endParaRPr lang="es-CL" dirty="0"/>
          </a:p>
        </p:txBody>
      </p:sp>
      <p:sp>
        <p:nvSpPr>
          <p:cNvPr id="3" name="Subtítulo 2"/>
          <p:cNvSpPr>
            <a:spLocks noGrp="1"/>
          </p:cNvSpPr>
          <p:nvPr>
            <p:ph type="subTitle" idx="1"/>
          </p:nvPr>
        </p:nvSpPr>
        <p:spPr>
          <a:xfrm>
            <a:off x="1524000" y="2524260"/>
            <a:ext cx="9144000" cy="1738647"/>
          </a:xfrm>
        </p:spPr>
        <p:txBody>
          <a:bodyPr>
            <a:normAutofit/>
          </a:bodyPr>
          <a:lstStyle/>
          <a:p>
            <a:pPr marL="342900" indent="-342900">
              <a:buFont typeface="Arial" panose="020B0604020202020204" pitchFamily="34" charset="0"/>
              <a:buChar char="•"/>
            </a:pPr>
            <a:r>
              <a:rPr lang="es-CL" dirty="0" smtClean="0"/>
              <a:t>SENTENCIA</a:t>
            </a:r>
          </a:p>
          <a:p>
            <a:pPr marL="342900" indent="-342900">
              <a:buFont typeface="Arial" panose="020B0604020202020204" pitchFamily="34" charset="0"/>
              <a:buChar char="•"/>
            </a:pPr>
            <a:r>
              <a:rPr lang="es-CL" dirty="0" smtClean="0"/>
              <a:t>RECURSOS</a:t>
            </a:r>
            <a:endParaRPr lang="es-CL" dirty="0"/>
          </a:p>
        </p:txBody>
      </p:sp>
      <p:sp>
        <p:nvSpPr>
          <p:cNvPr id="4" name="CuadroTexto 3"/>
          <p:cNvSpPr txBox="1"/>
          <p:nvPr/>
        </p:nvSpPr>
        <p:spPr>
          <a:xfrm>
            <a:off x="7894749" y="5100034"/>
            <a:ext cx="1794274" cy="369332"/>
          </a:xfrm>
          <a:prstGeom prst="rect">
            <a:avLst/>
          </a:prstGeom>
          <a:noFill/>
        </p:spPr>
        <p:txBody>
          <a:bodyPr wrap="none" rtlCol="0">
            <a:spAutoFit/>
          </a:bodyPr>
          <a:lstStyle/>
          <a:p>
            <a:r>
              <a:rPr lang="es-CL" dirty="0" smtClean="0"/>
              <a:t>CRISTÓBAL BALIC</a:t>
            </a:r>
            <a:endParaRPr lang="es-CL" dirty="0"/>
          </a:p>
        </p:txBody>
      </p:sp>
    </p:spTree>
    <p:extLst>
      <p:ext uri="{BB962C8B-B14F-4D97-AF65-F5344CB8AC3E}">
        <p14:creationId xmlns:p14="http://schemas.microsoft.com/office/powerpoint/2010/main" val="2614374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SENTENCIA</a:t>
            </a:r>
            <a:endParaRPr lang="es-CL" dirty="0"/>
          </a:p>
        </p:txBody>
      </p:sp>
      <p:sp>
        <p:nvSpPr>
          <p:cNvPr id="3" name="Marcador de contenido 2"/>
          <p:cNvSpPr>
            <a:spLocks noGrp="1"/>
          </p:cNvSpPr>
          <p:nvPr>
            <p:ph idx="1"/>
          </p:nvPr>
        </p:nvSpPr>
        <p:spPr>
          <a:xfrm>
            <a:off x="838200" y="1825624"/>
            <a:ext cx="10515600" cy="5032375"/>
          </a:xfrm>
        </p:spPr>
        <p:txBody>
          <a:bodyPr>
            <a:normAutofit/>
          </a:bodyPr>
          <a:lstStyle/>
          <a:p>
            <a:r>
              <a:rPr lang="es-CL" b="1" dirty="0" smtClean="0"/>
              <a:t>Apreciación de la prueba (art. 456):</a:t>
            </a:r>
          </a:p>
          <a:p>
            <a:r>
              <a:rPr lang="es-CL" dirty="0" smtClean="0"/>
              <a:t>El Tribunal aprecia la prueba de conformidad a las reglas de la sana crítica: razones jurídicas, lógicas, científicas, técnicas o de experiencia. Deben tomarse en consideración la multiplicidad, gravedad, precisión, concordancia y conexión de las pruebas o antecedentes del proceso, de manera que el examen conduzca lógicamente a la conclusión que convence al sentenciador.</a:t>
            </a:r>
          </a:p>
        </p:txBody>
      </p:sp>
    </p:spTree>
    <p:extLst>
      <p:ext uri="{BB962C8B-B14F-4D97-AF65-F5344CB8AC3E}">
        <p14:creationId xmlns:p14="http://schemas.microsoft.com/office/powerpoint/2010/main" val="36125679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SENTENCIA</a:t>
            </a:r>
            <a:endParaRPr lang="es-CL" dirty="0"/>
          </a:p>
        </p:txBody>
      </p:sp>
      <p:sp>
        <p:nvSpPr>
          <p:cNvPr id="3" name="Marcador de contenido 2"/>
          <p:cNvSpPr>
            <a:spLocks noGrp="1"/>
          </p:cNvSpPr>
          <p:nvPr>
            <p:ph idx="1"/>
          </p:nvPr>
        </p:nvSpPr>
        <p:spPr>
          <a:xfrm>
            <a:off x="838200" y="1825624"/>
            <a:ext cx="10515600" cy="5032375"/>
          </a:xfrm>
        </p:spPr>
        <p:txBody>
          <a:bodyPr>
            <a:normAutofit fontScale="77500" lnSpcReduction="20000"/>
          </a:bodyPr>
          <a:lstStyle/>
          <a:p>
            <a:r>
              <a:rPr lang="es-CL" b="1" dirty="0" smtClean="0"/>
              <a:t>Requisitos (art. 459):</a:t>
            </a:r>
          </a:p>
          <a:p>
            <a:r>
              <a:rPr lang="es-CL" dirty="0" smtClean="0"/>
              <a:t>i) lugar y fecha en que se expida,</a:t>
            </a:r>
          </a:p>
          <a:p>
            <a:r>
              <a:rPr lang="es-CL" dirty="0"/>
              <a:t>i</a:t>
            </a:r>
            <a:r>
              <a:rPr lang="es-CL" dirty="0" smtClean="0"/>
              <a:t>i) individualización completa de las partes,</a:t>
            </a:r>
          </a:p>
          <a:p>
            <a:r>
              <a:rPr lang="es-CL" dirty="0" smtClean="0"/>
              <a:t>iii) síntesis de los hechos y de las alegaciones de las partes,</a:t>
            </a:r>
          </a:p>
          <a:p>
            <a:r>
              <a:rPr lang="es-CL" dirty="0" smtClean="0"/>
              <a:t>iv) análisis de toda la prueba rendida, los hechos que estime probados y el razonamiento que conduce a esta estimación,</a:t>
            </a:r>
          </a:p>
          <a:p>
            <a:r>
              <a:rPr lang="es-CL" dirty="0" smtClean="0"/>
              <a:t>v) preceptos constitucionales, legales o de tratados internacionales, consideraciones jurídicas y principios de derecho o de equidad en que se funda el fallo,</a:t>
            </a:r>
          </a:p>
          <a:p>
            <a:r>
              <a:rPr lang="es-CL" dirty="0" smtClean="0"/>
              <a:t>vi) resolución de las cuestiones sometidas a la decisión del tribunal, determinándolas sumas que se ordene pagar o las bases necesarias para su liquidación,</a:t>
            </a:r>
          </a:p>
          <a:p>
            <a:r>
              <a:rPr lang="es-CL" dirty="0" smtClean="0"/>
              <a:t>vii) pronunciamiento sobre el pago de las costas o motivos para absolver de su pago.</a:t>
            </a:r>
          </a:p>
          <a:p>
            <a:pPr marL="0" indent="0">
              <a:buNone/>
            </a:pPr>
            <a:endParaRPr lang="es-CL" dirty="0" smtClean="0"/>
          </a:p>
          <a:p>
            <a:pPr marL="0" indent="0">
              <a:buNone/>
            </a:pPr>
            <a:r>
              <a:rPr lang="es-CL" dirty="0" smtClean="0"/>
              <a:t>Si la sentencia se dicta en audiencia preparatoria, solo debe cumplir con los requisitos i), ii), v), vi) y vii).</a:t>
            </a:r>
          </a:p>
        </p:txBody>
      </p:sp>
    </p:spTree>
    <p:extLst>
      <p:ext uri="{BB962C8B-B14F-4D97-AF65-F5344CB8AC3E}">
        <p14:creationId xmlns:p14="http://schemas.microsoft.com/office/powerpoint/2010/main" val="33446109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Recursos</a:t>
            </a:r>
            <a:endParaRPr lang="es-CL" dirty="0"/>
          </a:p>
        </p:txBody>
      </p:sp>
      <p:sp>
        <p:nvSpPr>
          <p:cNvPr id="3" name="Marcador de contenido 2"/>
          <p:cNvSpPr>
            <a:spLocks noGrp="1"/>
          </p:cNvSpPr>
          <p:nvPr>
            <p:ph idx="1"/>
          </p:nvPr>
        </p:nvSpPr>
        <p:spPr>
          <a:xfrm>
            <a:off x="838200" y="1825624"/>
            <a:ext cx="10515600" cy="5032375"/>
          </a:xfrm>
        </p:spPr>
        <p:txBody>
          <a:bodyPr>
            <a:normAutofit/>
          </a:bodyPr>
          <a:lstStyle/>
          <a:p>
            <a:r>
              <a:rPr lang="es-CL" b="1" dirty="0" smtClean="0"/>
              <a:t>Reposición (art. 475):</a:t>
            </a:r>
          </a:p>
          <a:p>
            <a:r>
              <a:rPr lang="es-CL" dirty="0" smtClean="0"/>
              <a:t>Solo procede en contra de i) autos, ii) decretos y iii) sentencias interlocutorias que no pongan término al juicio o hagan imposible su continuación.</a:t>
            </a:r>
          </a:p>
          <a:p>
            <a:r>
              <a:rPr lang="es-CL" dirty="0" smtClean="0"/>
              <a:t>Debe interponerse inmediatamente en forma verbal respecto de resoluciones dictadas en audiencia, o dentro de tercero día en caso contrario (salvo que tenga lugar una audiencia en el tiempo intermedio).</a:t>
            </a:r>
          </a:p>
          <a:p>
            <a:endParaRPr lang="es-CL" dirty="0" smtClean="0"/>
          </a:p>
        </p:txBody>
      </p:sp>
    </p:spTree>
    <p:extLst>
      <p:ext uri="{BB962C8B-B14F-4D97-AF65-F5344CB8AC3E}">
        <p14:creationId xmlns:p14="http://schemas.microsoft.com/office/powerpoint/2010/main" val="39048882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Recursos</a:t>
            </a:r>
            <a:endParaRPr lang="es-CL" dirty="0"/>
          </a:p>
        </p:txBody>
      </p:sp>
      <p:sp>
        <p:nvSpPr>
          <p:cNvPr id="3" name="Marcador de contenido 2"/>
          <p:cNvSpPr>
            <a:spLocks noGrp="1"/>
          </p:cNvSpPr>
          <p:nvPr>
            <p:ph idx="1"/>
          </p:nvPr>
        </p:nvSpPr>
        <p:spPr>
          <a:xfrm>
            <a:off x="838200" y="1825624"/>
            <a:ext cx="10515600" cy="5032375"/>
          </a:xfrm>
        </p:spPr>
        <p:txBody>
          <a:bodyPr>
            <a:normAutofit/>
          </a:bodyPr>
          <a:lstStyle/>
          <a:p>
            <a:r>
              <a:rPr lang="es-CL" b="1" dirty="0" smtClean="0"/>
              <a:t>Apelación (art. 476):</a:t>
            </a:r>
          </a:p>
          <a:p>
            <a:r>
              <a:rPr lang="es-CL" dirty="0" smtClean="0"/>
              <a:t>Solo procede en contra de i) sentencias interlocutorias que pongan término al juicio o hagan imposible su continuación, ii) sentencias que se pronuncien sobre medidas cautelares y iii) sentencias que fijen el monto de las liquidaciones o reliquidaciones de beneficios de seguridad social. </a:t>
            </a:r>
          </a:p>
          <a:p>
            <a:r>
              <a:rPr lang="es-CL" dirty="0" smtClean="0"/>
              <a:t>Las apelaciones contra las sentencias señaladas en el número ii) y iii) se conceden en el solo efecto devolutivo.</a:t>
            </a:r>
          </a:p>
          <a:p>
            <a:r>
              <a:rPr lang="es-CL" dirty="0" smtClean="0"/>
              <a:t>Debe interponerse dentro de 5 días (salvo incompetencia, caducidad o prescripción declarada en audiencia).</a:t>
            </a:r>
          </a:p>
          <a:p>
            <a:r>
              <a:rPr lang="es-CL" dirty="0" smtClean="0"/>
              <a:t>Por aplicación supletoria del CPC procede el recurso de hecho.</a:t>
            </a:r>
          </a:p>
        </p:txBody>
      </p:sp>
    </p:spTree>
    <p:extLst>
      <p:ext uri="{BB962C8B-B14F-4D97-AF65-F5344CB8AC3E}">
        <p14:creationId xmlns:p14="http://schemas.microsoft.com/office/powerpoint/2010/main" val="31415084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Recursos</a:t>
            </a:r>
            <a:endParaRPr lang="es-CL" dirty="0"/>
          </a:p>
        </p:txBody>
      </p:sp>
      <p:sp>
        <p:nvSpPr>
          <p:cNvPr id="3" name="Marcador de contenido 2"/>
          <p:cNvSpPr>
            <a:spLocks noGrp="1"/>
          </p:cNvSpPr>
          <p:nvPr>
            <p:ph idx="1"/>
          </p:nvPr>
        </p:nvSpPr>
        <p:spPr>
          <a:xfrm>
            <a:off x="838200" y="1825624"/>
            <a:ext cx="10515600" cy="5032375"/>
          </a:xfrm>
        </p:spPr>
        <p:txBody>
          <a:bodyPr>
            <a:normAutofit/>
          </a:bodyPr>
          <a:lstStyle/>
          <a:p>
            <a:r>
              <a:rPr lang="es-CL" b="1" dirty="0" smtClean="0"/>
              <a:t>Recurso de nulidad:</a:t>
            </a:r>
          </a:p>
          <a:p>
            <a:r>
              <a:rPr lang="es-CL" dirty="0" smtClean="0"/>
              <a:t>Único recurso que procede en contra de las sentencias definitivas.</a:t>
            </a:r>
          </a:p>
          <a:p>
            <a:endParaRPr lang="es-CL" dirty="0" smtClean="0"/>
          </a:p>
          <a:p>
            <a:r>
              <a:rPr lang="es-CL" dirty="0" smtClean="0"/>
              <a:t>Art. 477: procede cuando en la tramitación del procedimiento o en la dictación de la sentencia definitiva i) se hubieren infringido sustancialmente derechos o garantías constitucionales, o ii) ha sido dictada con infracción de ley que ha influido sustancialmente en lo dispositivo del fallo. </a:t>
            </a:r>
          </a:p>
        </p:txBody>
      </p:sp>
    </p:spTree>
    <p:extLst>
      <p:ext uri="{BB962C8B-B14F-4D97-AF65-F5344CB8AC3E}">
        <p14:creationId xmlns:p14="http://schemas.microsoft.com/office/powerpoint/2010/main" val="17781231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Recursos</a:t>
            </a:r>
            <a:endParaRPr lang="es-CL" dirty="0"/>
          </a:p>
        </p:txBody>
      </p:sp>
      <p:sp>
        <p:nvSpPr>
          <p:cNvPr id="3" name="Marcador de contenido 2"/>
          <p:cNvSpPr>
            <a:spLocks noGrp="1"/>
          </p:cNvSpPr>
          <p:nvPr>
            <p:ph idx="1"/>
          </p:nvPr>
        </p:nvSpPr>
        <p:spPr>
          <a:xfrm>
            <a:off x="838200" y="1825624"/>
            <a:ext cx="10515600" cy="5032375"/>
          </a:xfrm>
        </p:spPr>
        <p:txBody>
          <a:bodyPr>
            <a:normAutofit fontScale="62500" lnSpcReduction="20000"/>
          </a:bodyPr>
          <a:lstStyle/>
          <a:p>
            <a:r>
              <a:rPr lang="es-CL" b="1" dirty="0" smtClean="0"/>
              <a:t>Recurso de nulidad:</a:t>
            </a:r>
          </a:p>
          <a:p>
            <a:r>
              <a:rPr lang="es-CL" dirty="0"/>
              <a:t>Art. 478: </a:t>
            </a:r>
            <a:r>
              <a:rPr lang="es-CL" dirty="0" smtClean="0"/>
              <a:t>el recurso de nulidad también procede: </a:t>
            </a:r>
          </a:p>
          <a:p>
            <a:pPr marL="0" indent="0">
              <a:buNone/>
            </a:pPr>
            <a:r>
              <a:rPr lang="es-CL" dirty="0"/>
              <a:t>a</a:t>
            </a:r>
            <a:r>
              <a:rPr lang="es-CL" dirty="0" smtClean="0"/>
              <a:t>) </a:t>
            </a:r>
            <a:r>
              <a:rPr lang="es-CL" dirty="0"/>
              <a:t>cuando la sentencia ha sido pronunciada por juez incompetente, legalmente implicado o con recusación pendiente o declarada, </a:t>
            </a:r>
            <a:endParaRPr lang="es-CL" dirty="0" smtClean="0"/>
          </a:p>
          <a:p>
            <a:pPr marL="0" indent="0">
              <a:buNone/>
            </a:pPr>
            <a:r>
              <a:rPr lang="es-CL" dirty="0"/>
              <a:t>b</a:t>
            </a:r>
            <a:r>
              <a:rPr lang="es-CL" dirty="0" smtClean="0"/>
              <a:t>) </a:t>
            </a:r>
            <a:r>
              <a:rPr lang="es-CL" dirty="0"/>
              <a:t>cuando la sentencia ha sido pronunciada con infracción manifiesta de las normas sobre apreciación de la prueba conforme a las reglas de la sana crítica, </a:t>
            </a:r>
            <a:endParaRPr lang="es-CL" dirty="0" smtClean="0"/>
          </a:p>
          <a:p>
            <a:pPr marL="0" indent="0">
              <a:buNone/>
            </a:pPr>
            <a:r>
              <a:rPr lang="es-CL" dirty="0"/>
              <a:t>c</a:t>
            </a:r>
            <a:r>
              <a:rPr lang="es-CL" dirty="0" smtClean="0"/>
              <a:t>) </a:t>
            </a:r>
            <a:r>
              <a:rPr lang="es-CL" dirty="0"/>
              <a:t>cuando sea necesaria la alteración de la calificación jurídica de los hechos, sin modificar las conclusiones fácticas del tribunal inferior, </a:t>
            </a:r>
            <a:endParaRPr lang="es-CL" dirty="0" smtClean="0"/>
          </a:p>
          <a:p>
            <a:pPr marL="0" indent="0">
              <a:buNone/>
            </a:pPr>
            <a:r>
              <a:rPr lang="es-CL" dirty="0"/>
              <a:t>d</a:t>
            </a:r>
            <a:r>
              <a:rPr lang="es-CL" dirty="0" smtClean="0"/>
              <a:t>) </a:t>
            </a:r>
            <a:r>
              <a:rPr lang="es-CL" dirty="0"/>
              <a:t>cuando se hubiere violado la inmediación o cualquier otro requisito que expresamente se haya declarado esencial o se haya sancionado con la nulidad, </a:t>
            </a:r>
            <a:endParaRPr lang="es-CL" dirty="0" smtClean="0"/>
          </a:p>
          <a:p>
            <a:pPr marL="0" indent="0">
              <a:buNone/>
            </a:pPr>
            <a:r>
              <a:rPr lang="es-CL" dirty="0"/>
              <a:t>e</a:t>
            </a:r>
            <a:r>
              <a:rPr lang="es-CL" dirty="0" smtClean="0"/>
              <a:t>) </a:t>
            </a:r>
            <a:r>
              <a:rPr lang="es-CL" dirty="0"/>
              <a:t>cuando se hubiere omitido cualquiera de los requisitos de la sentencia, o contuviere decisiones contradictorias, u otorgare más allá de lo pedido por las partes, o se extendiere a puntos no sometidos a la decisión del tribunal, </a:t>
            </a:r>
            <a:r>
              <a:rPr lang="es-CL" dirty="0" smtClean="0"/>
              <a:t>o </a:t>
            </a:r>
          </a:p>
          <a:p>
            <a:pPr marL="0" indent="0">
              <a:buNone/>
            </a:pPr>
            <a:r>
              <a:rPr lang="es-CL" dirty="0"/>
              <a:t>f</a:t>
            </a:r>
            <a:r>
              <a:rPr lang="es-CL" dirty="0" smtClean="0"/>
              <a:t>) </a:t>
            </a:r>
            <a:r>
              <a:rPr lang="es-CL" dirty="0"/>
              <a:t>cuando la sentencia se dicte contra otra pasada en autoridad de cosa juzgada oportunamente alegada. </a:t>
            </a:r>
            <a:endParaRPr lang="es-CL" dirty="0" smtClean="0"/>
          </a:p>
          <a:p>
            <a:r>
              <a:rPr lang="es-CL" dirty="0" smtClean="0"/>
              <a:t>Las causales b), c), e) y f) dan lugar a sentencia de reemplazo; en los otros casos el tribunal ad </a:t>
            </a:r>
            <a:r>
              <a:rPr lang="es-CL" dirty="0" err="1" smtClean="0"/>
              <a:t>quem</a:t>
            </a:r>
            <a:r>
              <a:rPr lang="es-CL" dirty="0" smtClean="0"/>
              <a:t> determina el resultado en que queda el proceso y la remisión de los antecedentes al tribunal correspondiente.</a:t>
            </a:r>
          </a:p>
          <a:p>
            <a:r>
              <a:rPr lang="es-CL" dirty="0" smtClean="0"/>
              <a:t>Debe señalarse si las causales se invocan conjunta o subsidiariamente.</a:t>
            </a:r>
            <a:endParaRPr lang="es-CL" dirty="0"/>
          </a:p>
        </p:txBody>
      </p:sp>
    </p:spTree>
    <p:extLst>
      <p:ext uri="{BB962C8B-B14F-4D97-AF65-F5344CB8AC3E}">
        <p14:creationId xmlns:p14="http://schemas.microsoft.com/office/powerpoint/2010/main" val="25211521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Recursos</a:t>
            </a:r>
            <a:endParaRPr lang="es-CL" dirty="0"/>
          </a:p>
        </p:txBody>
      </p:sp>
      <p:sp>
        <p:nvSpPr>
          <p:cNvPr id="3" name="Marcador de contenido 2"/>
          <p:cNvSpPr>
            <a:spLocks noGrp="1"/>
          </p:cNvSpPr>
          <p:nvPr>
            <p:ph idx="1"/>
          </p:nvPr>
        </p:nvSpPr>
        <p:spPr>
          <a:xfrm>
            <a:off x="838200" y="1825624"/>
            <a:ext cx="10515600" cy="5032375"/>
          </a:xfrm>
        </p:spPr>
        <p:txBody>
          <a:bodyPr>
            <a:normAutofit fontScale="85000" lnSpcReduction="10000"/>
          </a:bodyPr>
          <a:lstStyle/>
          <a:p>
            <a:r>
              <a:rPr lang="es-CL" b="1" dirty="0" smtClean="0"/>
              <a:t>Recurso de nulidad:</a:t>
            </a:r>
          </a:p>
          <a:p>
            <a:r>
              <a:rPr lang="es-CL" dirty="0" smtClean="0"/>
              <a:t>Debe interponerse por escrito ante el tribunal a quo dentro de 10 días, expresando el vicio que se reclama (y en caso de la causal del art. 477, señalando de qué modo la infracción ha influido sustancialmente en lo dispositivo del fallo). La Corte de oficio puede acoger el recurso por un motivo del art. 478 que no haya sido alegado.</a:t>
            </a:r>
          </a:p>
          <a:p>
            <a:r>
              <a:rPr lang="es-CL" dirty="0" smtClean="0"/>
              <a:t>El tribunal a quo debe pronunciarse sobre la admisibilidad del recurso según el cumplimiento de los requisitos antes mencionados. El tribunal ad </a:t>
            </a:r>
            <a:r>
              <a:rPr lang="es-CL" dirty="0" err="1" smtClean="0"/>
              <a:t>quem</a:t>
            </a:r>
            <a:r>
              <a:rPr lang="es-CL" dirty="0" smtClean="0"/>
              <a:t> también debe pronunciarse en cuenta sobre la admisibilidad, según el cumplimiento de los mismos requisitos, o la concurrencia de fundamentos de hecho o de derecho o su preparación.</a:t>
            </a:r>
          </a:p>
          <a:p>
            <a:r>
              <a:rPr lang="es-CL" dirty="0" smtClean="0"/>
              <a:t>Tiene efecto suspensivo.</a:t>
            </a:r>
          </a:p>
          <a:p>
            <a:r>
              <a:rPr lang="es-CL" dirty="0" smtClean="0"/>
              <a:t>No procede recurso alguno en contra de la resolución que falle un recurso de nulidad, ni en contra de la sentencia que se dictare en el nuevo juicio realizado como consecuencia de la resolución que hubiere acogido la nulidad.</a:t>
            </a:r>
            <a:endParaRPr lang="es-CL" dirty="0"/>
          </a:p>
        </p:txBody>
      </p:sp>
    </p:spTree>
    <p:extLst>
      <p:ext uri="{BB962C8B-B14F-4D97-AF65-F5344CB8AC3E}">
        <p14:creationId xmlns:p14="http://schemas.microsoft.com/office/powerpoint/2010/main" val="9655186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Recursos</a:t>
            </a:r>
            <a:endParaRPr lang="es-CL" dirty="0"/>
          </a:p>
        </p:txBody>
      </p:sp>
      <p:sp>
        <p:nvSpPr>
          <p:cNvPr id="3" name="Marcador de contenido 2"/>
          <p:cNvSpPr>
            <a:spLocks noGrp="1"/>
          </p:cNvSpPr>
          <p:nvPr>
            <p:ph idx="1"/>
          </p:nvPr>
        </p:nvSpPr>
        <p:spPr>
          <a:xfrm>
            <a:off x="838200" y="1825624"/>
            <a:ext cx="10515600" cy="5032375"/>
          </a:xfrm>
        </p:spPr>
        <p:txBody>
          <a:bodyPr>
            <a:normAutofit fontScale="70000" lnSpcReduction="20000"/>
          </a:bodyPr>
          <a:lstStyle/>
          <a:p>
            <a:r>
              <a:rPr lang="es-CL" b="1" dirty="0" smtClean="0"/>
              <a:t>Recurso de unificación de jurisprudencia (art. 483 y ss.):</a:t>
            </a:r>
          </a:p>
          <a:p>
            <a:r>
              <a:rPr lang="es-CL" dirty="0" smtClean="0"/>
              <a:t>Excepcionalmente procede en contra de la resolución que falla el recurso de nulidad cuando respecto de la materia de derecho objeto del juicio existieren distintas interpretaciones sostenidas en uno o más fallos firmes emanados de tribunales superiores de justicia.</a:t>
            </a:r>
          </a:p>
          <a:p>
            <a:r>
              <a:rPr lang="es-CL" dirty="0" smtClean="0"/>
              <a:t>Debe interponerse ante la Corte de Apelaciones correspondiente dentro de 15 días para que sea conocido por la Corte Suprema.</a:t>
            </a:r>
          </a:p>
          <a:p>
            <a:r>
              <a:rPr lang="es-CL" dirty="0" smtClean="0"/>
              <a:t>Debe ser fundado e incluir una relación precisa y circunstanciada de las distintas interpretaciones sostenidas por los </a:t>
            </a:r>
            <a:r>
              <a:rPr lang="es-CL" dirty="0"/>
              <a:t>t</a:t>
            </a:r>
            <a:r>
              <a:rPr lang="es-CL" dirty="0" smtClean="0"/>
              <a:t>ribunales superiores, acompañando copia de los fallos invocados.</a:t>
            </a:r>
          </a:p>
          <a:p>
            <a:r>
              <a:rPr lang="es-CL" dirty="0" smtClean="0"/>
              <a:t>El tribunal a quo examina la interposición dentro de plazo (</a:t>
            </a:r>
            <a:r>
              <a:rPr lang="es-CL" dirty="0" err="1" smtClean="0"/>
              <a:t>reponible</a:t>
            </a:r>
            <a:r>
              <a:rPr lang="es-CL" dirty="0" smtClean="0"/>
              <a:t>). El tribunal ad </a:t>
            </a:r>
            <a:r>
              <a:rPr lang="es-CL" dirty="0" err="1" smtClean="0"/>
              <a:t>quem</a:t>
            </a:r>
            <a:r>
              <a:rPr lang="es-CL" dirty="0" smtClean="0"/>
              <a:t> examina que se cumpla el resto de los requisitos.</a:t>
            </a:r>
          </a:p>
          <a:p>
            <a:r>
              <a:rPr lang="es-CL" dirty="0" smtClean="0"/>
              <a:t>No suspende la ejecución del fallo salvo que haga imposible llevar a efecto lo que se dicte si se acoge el recurso. La parte vencida puede exigir fianza de resultas.</a:t>
            </a:r>
          </a:p>
          <a:p>
            <a:r>
              <a:rPr lang="es-CL" dirty="0" smtClean="0"/>
              <a:t>El fallo solo tendrá efecto respecto de la causa respectiva.</a:t>
            </a:r>
          </a:p>
          <a:p>
            <a:r>
              <a:rPr lang="es-CL" dirty="0" smtClean="0"/>
              <a:t>Al acoger el recurso la Corte </a:t>
            </a:r>
            <a:r>
              <a:rPr lang="es-CL" dirty="0" smtClean="0"/>
              <a:t>Suprema </a:t>
            </a:r>
            <a:r>
              <a:rPr lang="es-CL" dirty="0" smtClean="0"/>
              <a:t>debe dictar sentencia de reemplazo.</a:t>
            </a:r>
          </a:p>
          <a:p>
            <a:r>
              <a:rPr lang="es-CL" dirty="0" smtClean="0"/>
              <a:t>En contra de la sentencia que lo falle no procede recurso alguno (salvo ARE).</a:t>
            </a:r>
            <a:endParaRPr lang="es-CL" dirty="0"/>
          </a:p>
        </p:txBody>
      </p:sp>
    </p:spTree>
    <p:extLst>
      <p:ext uri="{BB962C8B-B14F-4D97-AF65-F5344CB8AC3E}">
        <p14:creationId xmlns:p14="http://schemas.microsoft.com/office/powerpoint/2010/main" val="5872983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8360</TotalTime>
  <Words>1085</Words>
  <Application>Microsoft Office PowerPoint</Application>
  <PresentationFormat>Panorámica</PresentationFormat>
  <Paragraphs>60</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Calibri</vt:lpstr>
      <vt:lpstr>Calibri Light</vt:lpstr>
      <vt:lpstr>Tema de Office</vt:lpstr>
      <vt:lpstr>DERECHO PROCESAL LABORAL</vt:lpstr>
      <vt:lpstr>SENTENCIA</vt:lpstr>
      <vt:lpstr>SENTENCIA</vt:lpstr>
      <vt:lpstr>Recursos</vt:lpstr>
      <vt:lpstr>Recursos</vt:lpstr>
      <vt:lpstr>Recursos</vt:lpstr>
      <vt:lpstr>Recursos</vt:lpstr>
      <vt:lpstr>Recursos</vt:lpstr>
      <vt:lpstr>Recursos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CONTRATOS DE TRABAJO ESPECIALES</dc:title>
  <dc:creator>Cristóbal Balic</dc:creator>
  <cp:lastModifiedBy>Cristóbal Balic</cp:lastModifiedBy>
  <cp:revision>74</cp:revision>
  <dcterms:created xsi:type="dcterms:W3CDTF">2020-05-23T21:26:36Z</dcterms:created>
  <dcterms:modified xsi:type="dcterms:W3CDTF">2020-10-06T23:31:37Z</dcterms:modified>
</cp:coreProperties>
</file>