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70" r:id="rId5"/>
    <p:sldId id="271" r:id="rId6"/>
    <p:sldId id="273" r:id="rId7"/>
    <p:sldId id="272" r:id="rId8"/>
    <p:sldId id="274" r:id="rId9"/>
    <p:sldId id="275" r:id="rId10"/>
    <p:sldId id="276" r:id="rId11"/>
    <p:sldId id="263" r:id="rId1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1pPr>
    <a:lvl2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2pPr>
    <a:lvl3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3pPr>
    <a:lvl4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4pPr>
    <a:lvl5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5pPr>
    <a:lvl6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6pPr>
    <a:lvl7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7pPr>
    <a:lvl8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8pPr>
    <a:lvl9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CCE0F1"/>
          </a:solidFill>
        </a:fill>
      </a:tcStyle>
    </a:wholeTbl>
    <a:band2H>
      <a:tcTxStyle/>
      <a:tcStyle>
        <a:tcBdr/>
        <a:fill>
          <a:solidFill>
            <a:srgbClr val="E7F0F8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381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381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D9E8D1"/>
          </a:solidFill>
        </a:fill>
      </a:tcStyle>
    </a:wholeTbl>
    <a:band2H>
      <a:tcTxStyle/>
      <a:tcStyle>
        <a:tcBdr/>
        <a:fill>
          <a:solidFill>
            <a:srgbClr val="EDF4E9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381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381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EACBD1"/>
          </a:solidFill>
        </a:fill>
      </a:tcStyle>
    </a:wholeTbl>
    <a:band2H>
      <a:tcTxStyle/>
      <a:tcStyle>
        <a:tcBdr/>
        <a:fill>
          <a:solidFill>
            <a:srgbClr val="F5E7E9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381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381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/>
      <a:tcStyle>
        <a:tcBdr/>
        <a:fill>
          <a:solidFill>
            <a:srgbClr val="838787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22222"/>
              </a:solidFill>
              <a:prstDash val="solid"/>
              <a:round/>
            </a:ln>
          </a:top>
          <a:bottom>
            <a:ln w="25400" cap="flat">
              <a:solidFill>
                <a:srgbClr val="22222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round/>
            </a:ln>
          </a:top>
          <a:bottom>
            <a:ln w="25400" cap="flat">
              <a:solidFill>
                <a:srgbClr val="22222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/>
      <a:tcStyle>
        <a:tcBdr/>
        <a:fill>
          <a:solidFill>
            <a:srgbClr val="E7E7E7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222222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381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222222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381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222222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838787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838787">
              <a:alpha val="20000"/>
            </a:srgbClr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508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254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55"/>
    <p:restoredTop sz="94708"/>
  </p:normalViewPr>
  <p:slideViewPr>
    <p:cSldViewPr snapToGrid="0" snapToObjects="1">
      <p:cViewPr varScale="1">
        <p:scale>
          <a:sx n="59" d="100"/>
          <a:sy n="59" d="100"/>
        </p:scale>
        <p:origin x="1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0" name="Shape 18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ínea"/>
          <p:cNvSpPr/>
          <p:nvPr/>
        </p:nvSpPr>
        <p:spPr>
          <a:xfrm flipV="1">
            <a:off x="3073398" y="5587853"/>
            <a:ext cx="6858004" cy="149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13" name="Texto del título"/>
          <p:cNvSpPr>
            <a:spLocks noGrp="1"/>
          </p:cNvSpPr>
          <p:nvPr>
            <p:ph type="title"/>
          </p:nvPr>
        </p:nvSpPr>
        <p:spPr>
          <a:xfrm>
            <a:off x="3073399" y="5748337"/>
            <a:ext cx="6858003" cy="152162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14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073399" y="4533898"/>
            <a:ext cx="6858003" cy="1014415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5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9372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Imagen"/>
          <p:cNvSpPr>
            <a:spLocks noGrp="1"/>
          </p:cNvSpPr>
          <p:nvPr>
            <p:ph type="pic" sz="quarter" idx="13"/>
          </p:nvPr>
        </p:nvSpPr>
        <p:spPr>
          <a:xfrm>
            <a:off x="6502824" y="2133599"/>
            <a:ext cx="3657602" cy="2736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7" name="Imagen"/>
          <p:cNvSpPr>
            <a:spLocks noGrp="1"/>
          </p:cNvSpPr>
          <p:nvPr>
            <p:ph type="pic" sz="quarter" idx="14"/>
          </p:nvPr>
        </p:nvSpPr>
        <p:spPr>
          <a:xfrm>
            <a:off x="6502400" y="4891087"/>
            <a:ext cx="3657602" cy="2736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8" name="Imagen"/>
          <p:cNvSpPr>
            <a:spLocks noGrp="1"/>
          </p:cNvSpPr>
          <p:nvPr>
            <p:ph type="pic" sz="quarter" idx="15"/>
          </p:nvPr>
        </p:nvSpPr>
        <p:spPr>
          <a:xfrm>
            <a:off x="2844799" y="2133599"/>
            <a:ext cx="3638552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9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Línea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127" name="Figura"/>
          <p:cNvSpPr/>
          <p:nvPr/>
        </p:nvSpPr>
        <p:spPr>
          <a:xfrm>
            <a:off x="3109117" y="3462337"/>
            <a:ext cx="6786564" cy="29412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24" y="0"/>
                </a:moveTo>
                <a:cubicBezTo>
                  <a:pt x="100" y="0"/>
                  <a:pt x="0" y="231"/>
                  <a:pt x="0" y="516"/>
                </a:cubicBezTo>
                <a:lnTo>
                  <a:pt x="0" y="18790"/>
                </a:lnTo>
                <a:cubicBezTo>
                  <a:pt x="0" y="19075"/>
                  <a:pt x="100" y="19306"/>
                  <a:pt x="224" y="19306"/>
                </a:cubicBezTo>
                <a:lnTo>
                  <a:pt x="17228" y="19306"/>
                </a:lnTo>
                <a:lnTo>
                  <a:pt x="17850" y="21600"/>
                </a:lnTo>
                <a:lnTo>
                  <a:pt x="18471" y="19306"/>
                </a:lnTo>
                <a:lnTo>
                  <a:pt x="21376" y="19306"/>
                </a:lnTo>
                <a:cubicBezTo>
                  <a:pt x="21500" y="19306"/>
                  <a:pt x="21600" y="19075"/>
                  <a:pt x="21600" y="18790"/>
                </a:cubicBezTo>
                <a:lnTo>
                  <a:pt x="21600" y="516"/>
                </a:lnTo>
                <a:cubicBezTo>
                  <a:pt x="21600" y="231"/>
                  <a:pt x="21500" y="0"/>
                  <a:pt x="21376" y="0"/>
                </a:cubicBezTo>
                <a:lnTo>
                  <a:pt x="224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400" cap="all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8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344862" y="3769517"/>
            <a:ext cx="6315077" cy="2343156"/>
          </a:xfrm>
          <a:prstGeom prst="rect">
            <a:avLst/>
          </a:prstGeom>
        </p:spPr>
        <p:txBody>
          <a:bodyPr lIns="28575" tIns="28575" rIns="28575" bIns="28575"/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2pPr>
            <a:lvl3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3pPr>
            <a:lvl4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4pPr>
            <a:lvl5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29" name="Rectángulo"/>
          <p:cNvSpPr>
            <a:spLocks noGrp="1"/>
          </p:cNvSpPr>
          <p:nvPr>
            <p:ph type="body" sz="quarter" idx="13"/>
          </p:nvPr>
        </p:nvSpPr>
        <p:spPr>
          <a:xfrm>
            <a:off x="3073398" y="6515100"/>
            <a:ext cx="6858004" cy="765813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0" indent="0" algn="r" defTabSz="578358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5544"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  <p:sp>
        <p:nvSpPr>
          <p:cNvPr id="130" name="Rectángulo"/>
          <p:cNvSpPr>
            <a:spLocks noGrp="1"/>
          </p:cNvSpPr>
          <p:nvPr>
            <p:ph type="body" sz="quarter" idx="14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/>
          <a:p>
            <a: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pPr>
            <a:endParaRPr/>
          </a:p>
        </p:txBody>
      </p:sp>
      <p:sp>
        <p:nvSpPr>
          <p:cNvPr id="131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ita alt.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6159498" y="3619498"/>
            <a:ext cx="3771903" cy="3486154"/>
          </a:xfrm>
          <a:prstGeom prst="rect">
            <a:avLst/>
          </a:prstGeom>
        </p:spPr>
        <p:txBody>
          <a:bodyPr lIns="28575" tIns="28575" rIns="28575" bIns="28575"/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2pPr>
            <a:lvl3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3pPr>
            <a:lvl4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4pPr>
            <a:lvl5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9" name="Imagen"/>
          <p:cNvSpPr>
            <a:spLocks noGrp="1"/>
          </p:cNvSpPr>
          <p:nvPr>
            <p:ph type="pic" sz="quarter" idx="13"/>
          </p:nvPr>
        </p:nvSpPr>
        <p:spPr>
          <a:xfrm>
            <a:off x="2844799" y="2133599"/>
            <a:ext cx="3086101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0" name="Rectángulo"/>
          <p:cNvSpPr>
            <a:spLocks noGrp="1"/>
          </p:cNvSpPr>
          <p:nvPr>
            <p:ph type="body" sz="quarter" idx="14"/>
          </p:nvPr>
        </p:nvSpPr>
        <p:spPr>
          <a:xfrm>
            <a:off x="6159498" y="6375081"/>
            <a:ext cx="3771903" cy="765815"/>
          </a:xfrm>
          <a:prstGeom prst="rect">
            <a:avLst/>
          </a:prstGeom>
        </p:spPr>
        <p:txBody>
          <a:bodyPr lIns="28575" tIns="28575" rIns="28575" bIns="28575" anchor="ctr"/>
          <a:lstStyle/>
          <a:p>
            <a:pPr marL="0" indent="0" defTabSz="452627">
              <a:spcBef>
                <a:spcPts val="0"/>
              </a:spcBef>
              <a:buClrTx/>
              <a:buSzTx/>
              <a:buFontTx/>
              <a:buNone/>
              <a:defRPr sz="5544">
                <a:solidFill>
                  <a:srgbClr val="232323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  <p:sp>
        <p:nvSpPr>
          <p:cNvPr id="141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Imagen"/>
          <p:cNvSpPr>
            <a:spLocks noGrp="1"/>
          </p:cNvSpPr>
          <p:nvPr>
            <p:ph type="pic" sz="half" idx="13"/>
          </p:nvPr>
        </p:nvSpPr>
        <p:spPr>
          <a:xfrm>
            <a:off x="2844799" y="2133599"/>
            <a:ext cx="7315203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9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n blanco alt.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o"/>
          <p:cNvSpPr>
            <a:spLocks noGrp="1"/>
          </p:cNvSpPr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Texto</a:t>
            </a:r>
          </a:p>
        </p:txBody>
      </p:sp>
      <p:sp>
        <p:nvSpPr>
          <p:cNvPr id="171" name="Texto del título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72" name="Nivel de texto 1…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73" name="Número de diapositiva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Imagen"/>
          <p:cNvSpPr>
            <a:spLocks noGrp="1"/>
          </p:cNvSpPr>
          <p:nvPr>
            <p:ph type="pic" sz="half" idx="13"/>
          </p:nvPr>
        </p:nvSpPr>
        <p:spPr>
          <a:xfrm>
            <a:off x="2844799" y="2133599"/>
            <a:ext cx="7315203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3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073399" y="5587853"/>
            <a:ext cx="6858003" cy="149"/>
          </a:xfrm>
          <a:prstGeom prst="rect">
            <a:avLst/>
          </a:prstGeom>
          <a:ln>
            <a:solidFill>
              <a:srgbClr val="A6AAA9"/>
            </a:solidFill>
          </a:ln>
        </p:spPr>
        <p:txBody>
          <a:bodyPr lIns="28575" tIns="28575" rIns="28575" bIns="28575" anchor="ctr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4" name="Texto del título"/>
          <p:cNvSpPr>
            <a:spLocks noGrp="1"/>
          </p:cNvSpPr>
          <p:nvPr>
            <p:ph type="title"/>
          </p:nvPr>
        </p:nvSpPr>
        <p:spPr>
          <a:xfrm>
            <a:off x="3073399" y="5748337"/>
            <a:ext cx="6858003" cy="152162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25" name="Rectángulo"/>
          <p:cNvSpPr>
            <a:spLocks noGrp="1"/>
          </p:cNvSpPr>
          <p:nvPr>
            <p:ph type="body" sz="quarter" idx="14"/>
          </p:nvPr>
        </p:nvSpPr>
        <p:spPr>
          <a:xfrm>
            <a:off x="3073398" y="4533898"/>
            <a:ext cx="6858004" cy="1014414"/>
          </a:xfrm>
          <a:prstGeom prst="rect">
            <a:avLst/>
          </a:prstGeom>
        </p:spPr>
        <p:txBody>
          <a:bodyPr lIns="28575" tIns="28575" rIns="28575" bIns="28575" anchor="b"/>
          <a:lstStyle/>
          <a:p>
            <a: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pPr>
            <a:endParaRPr/>
          </a:p>
        </p:txBody>
      </p:sp>
      <p:sp>
        <p:nvSpPr>
          <p:cNvPr id="26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9372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y subtítulo alt.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Línea"/>
          <p:cNvSpPr/>
          <p:nvPr/>
        </p:nvSpPr>
        <p:spPr>
          <a:xfrm flipV="1">
            <a:off x="3073398" y="5587853"/>
            <a:ext cx="6858004" cy="149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34" name="Texto del título"/>
          <p:cNvSpPr>
            <a:spLocks noGrp="1"/>
          </p:cNvSpPr>
          <p:nvPr>
            <p:ph type="title"/>
          </p:nvPr>
        </p:nvSpPr>
        <p:spPr>
          <a:xfrm>
            <a:off x="3073399" y="5748337"/>
            <a:ext cx="6858003" cy="152162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35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073399" y="4533898"/>
            <a:ext cx="6858003" cy="1014415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6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01045" y="2369342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(ce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o del título"/>
          <p:cNvSpPr>
            <a:spLocks noGrp="1"/>
          </p:cNvSpPr>
          <p:nvPr>
            <p:ph type="title"/>
          </p:nvPr>
        </p:nvSpPr>
        <p:spPr>
          <a:xfrm>
            <a:off x="3073399" y="4405312"/>
            <a:ext cx="6858003" cy="2543177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44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9372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Línea"/>
          <p:cNvSpPr/>
          <p:nvPr/>
        </p:nvSpPr>
        <p:spPr>
          <a:xfrm flipV="1">
            <a:off x="6159498" y="5587919"/>
            <a:ext cx="3771903" cy="83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52" name="Imagen"/>
          <p:cNvSpPr>
            <a:spLocks noGrp="1"/>
          </p:cNvSpPr>
          <p:nvPr>
            <p:ph type="pic" sz="quarter" idx="13"/>
          </p:nvPr>
        </p:nvSpPr>
        <p:spPr>
          <a:xfrm>
            <a:off x="2844799" y="2133599"/>
            <a:ext cx="3086101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3" name="Texto del título"/>
          <p:cNvSpPr>
            <a:spLocks noGrp="1"/>
          </p:cNvSpPr>
          <p:nvPr>
            <p:ph type="title"/>
          </p:nvPr>
        </p:nvSpPr>
        <p:spPr>
          <a:xfrm>
            <a:off x="6159498" y="5748337"/>
            <a:ext cx="3771903" cy="152162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54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6159498" y="4533898"/>
            <a:ext cx="3771903" cy="1014415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5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9372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(arriba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Línea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63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4" name="Texto del título"/>
          <p:cNvSpPr>
            <a:spLocks noGrp="1"/>
          </p:cNvSpPr>
          <p:nvPr>
            <p:ph type="title"/>
          </p:nvPr>
        </p:nvSpPr>
        <p:spPr>
          <a:xfrm>
            <a:off x="3073399" y="2997992"/>
            <a:ext cx="6858003" cy="407196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5600"/>
            </a:lvl1pPr>
          </a:lstStyle>
          <a:p>
            <a:r>
              <a:t>Texto del título</a:t>
            </a:r>
          </a:p>
        </p:txBody>
      </p:sp>
      <p:sp>
        <p:nvSpPr>
          <p:cNvPr id="65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y viñetas alt.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Línea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84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5" name="Texto del título"/>
          <p:cNvSpPr>
            <a:spLocks noGrp="1"/>
          </p:cNvSpPr>
          <p:nvPr>
            <p:ph type="title"/>
          </p:nvPr>
        </p:nvSpPr>
        <p:spPr>
          <a:xfrm>
            <a:off x="3073399" y="2997992"/>
            <a:ext cx="6858003" cy="407196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5600"/>
            </a:lvl1pPr>
          </a:lstStyle>
          <a:p>
            <a:r>
              <a:t>Texto del título</a:t>
            </a:r>
          </a:p>
        </p:txBody>
      </p:sp>
      <p:sp>
        <p:nvSpPr>
          <p:cNvPr id="86" name="Rectángulo"/>
          <p:cNvSpPr>
            <a:spLocks noGrp="1"/>
          </p:cNvSpPr>
          <p:nvPr>
            <p:ph type="body" sz="quarter" idx="13"/>
          </p:nvPr>
        </p:nvSpPr>
        <p:spPr>
          <a:xfrm>
            <a:off x="3073398" y="3676648"/>
            <a:ext cx="6858004" cy="3436146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392205" indent="-392205">
              <a:buSzPct val="104999"/>
              <a:defRPr sz="3000"/>
            </a:pPr>
            <a:endParaRPr/>
          </a:p>
        </p:txBody>
      </p:sp>
      <p:sp>
        <p:nvSpPr>
          <p:cNvPr id="87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Línea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95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6" name="Imagen"/>
          <p:cNvSpPr>
            <a:spLocks noGrp="1"/>
          </p:cNvSpPr>
          <p:nvPr>
            <p:ph type="pic" sz="quarter" idx="13"/>
          </p:nvPr>
        </p:nvSpPr>
        <p:spPr>
          <a:xfrm>
            <a:off x="6845300" y="2997992"/>
            <a:ext cx="3086101" cy="438626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7" name="Texto del título"/>
          <p:cNvSpPr>
            <a:spLocks noGrp="1"/>
          </p:cNvSpPr>
          <p:nvPr>
            <p:ph type="title"/>
          </p:nvPr>
        </p:nvSpPr>
        <p:spPr>
          <a:xfrm>
            <a:off x="3073399" y="2997992"/>
            <a:ext cx="3543302" cy="407196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5600"/>
            </a:lvl1pPr>
          </a:lstStyle>
          <a:p>
            <a:r>
              <a:t>Texto del título</a:t>
            </a:r>
          </a:p>
        </p:txBody>
      </p:sp>
      <p:sp>
        <p:nvSpPr>
          <p:cNvPr id="98" name="Rectángulo"/>
          <p:cNvSpPr>
            <a:spLocks noGrp="1"/>
          </p:cNvSpPr>
          <p:nvPr>
            <p:ph type="body" sz="quarter" idx="14"/>
          </p:nvPr>
        </p:nvSpPr>
        <p:spPr>
          <a:xfrm>
            <a:off x="3073399" y="3676648"/>
            <a:ext cx="3543302" cy="3436146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381000" indent="-381000">
              <a:buSzPct val="104999"/>
              <a:defRPr sz="2400"/>
            </a:pPr>
            <a:endParaRPr/>
          </a:p>
        </p:txBody>
      </p:sp>
      <p:sp>
        <p:nvSpPr>
          <p:cNvPr id="99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Línea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107" name="Nivel de texto 1…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08" name="Rectángulo"/>
          <p:cNvSpPr>
            <a:spLocks noGrp="1"/>
          </p:cNvSpPr>
          <p:nvPr>
            <p:ph type="body" sz="quarter" idx="13"/>
          </p:nvPr>
        </p:nvSpPr>
        <p:spPr>
          <a:xfrm>
            <a:off x="3073398" y="3676648"/>
            <a:ext cx="6858004" cy="3436146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392205" indent="-392205">
              <a:buSzPct val="104999"/>
              <a:defRPr sz="3000"/>
            </a:pPr>
            <a:endParaRPr/>
          </a:p>
        </p:txBody>
      </p:sp>
      <p:sp>
        <p:nvSpPr>
          <p:cNvPr id="109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ínea"/>
          <p:cNvSpPr/>
          <p:nvPr/>
        </p:nvSpPr>
        <p:spPr>
          <a:xfrm flipV="1">
            <a:off x="406400" y="993160"/>
            <a:ext cx="12192000" cy="263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3" name="Texto del título"/>
          <p:cNvSpPr>
            <a:spLocks noGrp="1"/>
          </p:cNvSpPr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4" name="Nivel de texto 1…"/>
          <p:cNvSpPr>
            <a:spLocks noGrp="1"/>
          </p:cNvSpPr>
          <p:nvPr>
            <p:ph type="body" idx="1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" name="Número de diapositiva"/>
          <p:cNvSpPr>
            <a:spLocks noGrp="1"/>
          </p:cNvSpPr>
          <p:nvPr>
            <p:ph type="sldNum" sz="quarter" idx="2"/>
          </p:nvPr>
        </p:nvSpPr>
        <p:spPr>
          <a:xfrm>
            <a:off x="12186622" y="431800"/>
            <a:ext cx="406897" cy="4572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2400">
                <a:solidFill>
                  <a:srgbClr val="838787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ransition spd="med"/>
  <p:txStyles>
    <p:titleStyle>
      <a:lvl1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1pPr>
      <a:lvl2pPr marL="0" marR="0" indent="228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2pPr>
      <a:lvl3pPr marL="0" marR="0" indent="457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3pPr>
      <a:lvl4pPr marL="0" marR="0" indent="685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4pPr>
      <a:lvl5pPr marL="0" marR="0" indent="9144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5pPr>
      <a:lvl6pPr marL="0" marR="0" indent="11430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6pPr>
      <a:lvl7pPr marL="0" marR="0" indent="1371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7pPr>
      <a:lvl8pPr marL="0" marR="0" indent="1600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8pPr>
      <a:lvl9pPr marL="0" marR="0" indent="1828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1pPr>
      <a:lvl2pPr marL="889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2pPr>
      <a:lvl3pPr marL="1333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3pPr>
      <a:lvl4pPr marL="1778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4pPr>
      <a:lvl5pPr marL="2222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5pPr>
      <a:lvl6pPr marL="2667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6pPr>
      <a:lvl7pPr marL="3111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7pPr>
      <a:lvl8pPr marL="3556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8pPr>
      <a:lvl9pPr marL="4000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9pPr>
    </p:bodyStyle>
    <p:otherStyle>
      <a:lvl1pPr marL="0" marR="0" indent="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1pPr>
      <a:lvl2pPr marL="0" marR="0" indent="228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2pPr>
      <a:lvl3pPr marL="0" marR="0" indent="457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3pPr>
      <a:lvl4pPr marL="0" marR="0" indent="685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4pPr>
      <a:lvl5pPr marL="0" marR="0" indent="9144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5pPr>
      <a:lvl6pPr marL="0" marR="0" indent="11430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6pPr>
      <a:lvl7pPr marL="0" marR="0" indent="1371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7pPr>
      <a:lvl8pPr marL="0" marR="0" indent="1600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8pPr>
      <a:lvl9pPr marL="0" marR="0" indent="1828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7.jpg"/><Relationship Id="rId5" Type="http://schemas.openxmlformats.org/officeDocument/2006/relationships/hyperlink" Target="https://www.youtube.com/watch?v=8YbQ0Z5F7Is" TargetMode="Externa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-nytimes-com.cdn.ampproject.org/c/s/www.nytimes.com/2020/05/20/business/supply-and-demand-isnt-fair.amp.html" TargetMode="External"/><Relationship Id="rId2" Type="http://schemas.openxmlformats.org/officeDocument/2006/relationships/hyperlink" Target="https://www.youtube.com/watch?v=AC5UoZfomU8" TargetMode="Externa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dERECHO eCONÓMICO"/>
          <p:cNvSpPr>
            <a:spLocks noGrp="1"/>
          </p:cNvSpPr>
          <p:nvPr>
            <p:ph type="ctrTitle"/>
          </p:nvPr>
        </p:nvSpPr>
        <p:spPr>
          <a:xfrm>
            <a:off x="3073398" y="5833004"/>
            <a:ext cx="6858004" cy="1521621"/>
          </a:xfrm>
          <a:prstGeom prst="rect">
            <a:avLst/>
          </a:prstGeom>
        </p:spPr>
        <p:txBody>
          <a:bodyPr/>
          <a:lstStyle>
            <a:lvl1pPr defTabSz="280415">
              <a:defRPr sz="7900"/>
            </a:lvl1pPr>
          </a:lstStyle>
          <a:p>
            <a:r>
              <a:t>dERECHO eCONÓMICO</a:t>
            </a:r>
          </a:p>
        </p:txBody>
      </p:sp>
      <p:sp>
        <p:nvSpPr>
          <p:cNvPr id="183" name="uNIVERSIDAD DE chILE"/>
          <p:cNvSpPr>
            <a:spLocks noGrp="1"/>
          </p:cNvSpPr>
          <p:nvPr>
            <p:ph type="subTitle" sz="quarter" idx="1"/>
          </p:nvPr>
        </p:nvSpPr>
        <p:spPr>
          <a:xfrm>
            <a:off x="3073398" y="4533898"/>
            <a:ext cx="6858004" cy="1014414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uNIVERSIDAD</a:t>
            </a:r>
            <a:r>
              <a:rPr dirty="0"/>
              <a:t> DE </a:t>
            </a:r>
            <a:r>
              <a:rPr dirty="0" err="1"/>
              <a:t>chILE</a:t>
            </a:r>
            <a:endParaRPr dirty="0"/>
          </a:p>
        </p:txBody>
      </p:sp>
      <p:sp>
        <p:nvSpPr>
          <p:cNvPr id="184" name="Texto"/>
          <p:cNvSpPr/>
          <p:nvPr/>
        </p:nvSpPr>
        <p:spPr>
          <a:xfrm>
            <a:off x="6310401" y="4747894"/>
            <a:ext cx="383998" cy="257812"/>
          </a:xfrm>
          <a:prstGeom prst="rect">
            <a:avLst/>
          </a:prstGeom>
          <a:ln w="12700">
            <a:miter lim="400000"/>
          </a:ln>
        </p:spPr>
        <p:txBody>
          <a:bodyPr wrap="none" lIns="28575" tIns="28575" rIns="28575" bIns="28575" anchor="ctr">
            <a:spAutoFit/>
          </a:bodyPr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Derecho Económico - Derecho Universidad de Chile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192" name="Aproximación a la teoría de la Firma"/>
          <p:cNvSpPr>
            <a:spLocks noGrp="1"/>
          </p:cNvSpPr>
          <p:nvPr>
            <p:ph type="title"/>
          </p:nvPr>
        </p:nvSpPr>
        <p:spPr>
          <a:xfrm>
            <a:off x="0" y="1328059"/>
            <a:ext cx="11336736" cy="7239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4" indent="731520" defTabSz="467359">
              <a:spcBef>
                <a:spcPts val="2200"/>
              </a:spcBef>
              <a:defRPr sz="4800"/>
            </a:pPr>
            <a:r>
              <a:rPr lang="es-ES" dirty="0"/>
              <a:t>Implicancias de la Economía del </a:t>
            </a:r>
            <a:r>
              <a:rPr lang="es-ES" dirty="0" err="1"/>
              <a:t>COmportamiento</a:t>
            </a:r>
            <a:endParaRPr dirty="0"/>
          </a:p>
        </p:txBody>
      </p:sp>
      <p:sp>
        <p:nvSpPr>
          <p:cNvPr id="193" name="Coase. The Nature of the Firm (1937)…"/>
          <p:cNvSpPr>
            <a:spLocks noGrp="1"/>
          </p:cNvSpPr>
          <p:nvPr>
            <p:ph type="body" idx="1"/>
          </p:nvPr>
        </p:nvSpPr>
        <p:spPr>
          <a:xfrm>
            <a:off x="666773" y="2220425"/>
            <a:ext cx="11611428" cy="648619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CL" sz="2600" b="1" cap="small" dirty="0">
                <a:latin typeface="Avenir Next"/>
                <a:ea typeface="Avenir Next"/>
                <a:cs typeface="Avenir Next"/>
                <a:sym typeface="Avenir Next"/>
              </a:rPr>
              <a:t>Ejemplos en Políticas Publicas: </a:t>
            </a: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endParaRPr lang="es-CL" sz="2600" b="1" cap="small" dirty="0">
              <a:latin typeface="Avenir Next"/>
              <a:ea typeface="Avenir Next"/>
              <a:cs typeface="Avenir Next"/>
              <a:sym typeface="Avenir Next"/>
            </a:endParaRP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endParaRPr lang="es-CL" sz="2600" b="1" cap="small" dirty="0">
              <a:latin typeface="Avenir Next"/>
              <a:ea typeface="Avenir Next"/>
              <a:cs typeface="Avenir Next"/>
              <a:sym typeface="Avenir Next"/>
            </a:endParaRP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endParaRPr lang="es-CL" sz="2600" b="1" cap="small" dirty="0">
              <a:latin typeface="Avenir Next"/>
              <a:ea typeface="Avenir Next"/>
              <a:cs typeface="Avenir Next"/>
              <a:sym typeface="Avenir Next"/>
            </a:endParaRP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endParaRPr lang="es-CL" sz="2600" b="1" cap="small" dirty="0">
              <a:latin typeface="Avenir Next"/>
              <a:ea typeface="Avenir Next"/>
              <a:cs typeface="Avenir Next"/>
              <a:sym typeface="Avenir Next"/>
            </a:endParaRP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endParaRPr lang="es-CL" sz="2600" b="1" cap="small" dirty="0">
              <a:latin typeface="Avenir Next"/>
              <a:ea typeface="Avenir Next"/>
              <a:cs typeface="Avenir Next"/>
              <a:sym typeface="Avenir Next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0F51922-81A2-CA46-B70A-80804C172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6522" y="2928517"/>
            <a:ext cx="8524165" cy="6324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157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" grpId="0" build="p" bldLvl="5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" name="31c29c047d417a060417b44ecdd78c95.jpg" descr="31c29c047d417a060417b44ecdd78c95.jpg"/>
          <p:cNvPicPr>
            <a:picLocks noGrp="1" noChangeAspect="1"/>
          </p:cNvPicPr>
          <p:nvPr>
            <p:ph type="pic" idx="13"/>
          </p:nvPr>
        </p:nvPicPr>
        <p:blipFill>
          <a:blip r:embed="rId2">
            <a:extLst/>
          </a:blip>
          <a:srcRect t="6" b="6"/>
          <a:stretch>
            <a:fillRect/>
          </a:stretch>
        </p:blipFill>
        <p:spPr>
          <a:xfrm>
            <a:off x="880532" y="412749"/>
            <a:ext cx="11243633" cy="90296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sh/>
      </p:transition>
    </mc:Choice>
    <mc:Fallback xmlns="">
      <p:transition spd="fast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eoría de la Firma"/>
          <p:cNvSpPr>
            <a:spLocks noGrp="1"/>
          </p:cNvSpPr>
          <p:nvPr>
            <p:ph type="ctrTitle"/>
          </p:nvPr>
        </p:nvSpPr>
        <p:spPr>
          <a:xfrm>
            <a:off x="2876051" y="8605859"/>
            <a:ext cx="9903777" cy="1338164"/>
          </a:xfrm>
          <a:prstGeom prst="rect">
            <a:avLst/>
          </a:prstGeom>
        </p:spPr>
        <p:txBody>
          <a:bodyPr>
            <a:normAutofit/>
          </a:bodyPr>
          <a:lstStyle>
            <a:lvl1pPr algn="r" defTabSz="578358">
              <a:defRPr sz="5700" cap="small"/>
            </a:lvl1pPr>
          </a:lstStyle>
          <a:p>
            <a:r>
              <a:rPr lang="es-ES" dirty="0"/>
              <a:t>Economía del Comportamiento</a:t>
            </a:r>
            <a:endParaRPr dirty="0"/>
          </a:p>
        </p:txBody>
      </p:sp>
      <p:sp>
        <p:nvSpPr>
          <p:cNvPr id="187" name="Línea"/>
          <p:cNvSpPr/>
          <p:nvPr/>
        </p:nvSpPr>
        <p:spPr>
          <a:xfrm>
            <a:off x="6387471" y="8372517"/>
            <a:ext cx="3908625" cy="1"/>
          </a:xfrm>
          <a:prstGeom prst="line">
            <a:avLst/>
          </a:prstGeom>
          <a:ln w="254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188" name="Texto"/>
          <p:cNvSpPr/>
          <p:nvPr/>
        </p:nvSpPr>
        <p:spPr>
          <a:xfrm>
            <a:off x="6310401" y="4747894"/>
            <a:ext cx="383998" cy="257812"/>
          </a:xfrm>
          <a:prstGeom prst="rect">
            <a:avLst/>
          </a:prstGeom>
          <a:ln w="12700">
            <a:miter lim="400000"/>
          </a:ln>
        </p:spPr>
        <p:txBody>
          <a:bodyPr wrap="none" lIns="28575" tIns="28575" rIns="28575" bIns="28575" anchor="ctr">
            <a:spAutoFit/>
          </a:bodyPr>
          <a:lstStyle/>
          <a:p>
            <a:endParaRPr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FA52573-F640-FC44-A5C4-89CE3FB1E7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1395094"/>
            <a:ext cx="9042400" cy="6705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/>
      </p:transition>
    </mc:Choice>
    <mc:Fallback xmlns="">
      <p:transition spd="fast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Derecho Económico - Derecho Universidad de Chile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192" name="Aproximación a la teoría de la Firma"/>
          <p:cNvSpPr>
            <a:spLocks noGrp="1"/>
          </p:cNvSpPr>
          <p:nvPr>
            <p:ph type="title"/>
          </p:nvPr>
        </p:nvSpPr>
        <p:spPr>
          <a:xfrm>
            <a:off x="0" y="1328059"/>
            <a:ext cx="11336736" cy="723900"/>
          </a:xfrm>
          <a:prstGeom prst="rect">
            <a:avLst/>
          </a:prstGeom>
        </p:spPr>
        <p:txBody>
          <a:bodyPr/>
          <a:lstStyle/>
          <a:p>
            <a:pPr lvl="4" indent="731520" defTabSz="467359">
              <a:spcBef>
                <a:spcPts val="2200"/>
              </a:spcBef>
              <a:defRPr sz="4800"/>
            </a:pPr>
            <a:r>
              <a:rPr dirty="0" err="1"/>
              <a:t>Aproximación</a:t>
            </a:r>
            <a:r>
              <a:rPr dirty="0"/>
              <a:t> a la </a:t>
            </a:r>
            <a:r>
              <a:rPr lang="es-ES" dirty="0"/>
              <a:t>Economía del Comportamiento</a:t>
            </a:r>
            <a:endParaRPr dirty="0"/>
          </a:p>
        </p:txBody>
      </p:sp>
      <p:sp>
        <p:nvSpPr>
          <p:cNvPr id="193" name="Coase. The Nature of the Firm (1937)…"/>
          <p:cNvSpPr>
            <a:spLocks noGrp="1"/>
          </p:cNvSpPr>
          <p:nvPr>
            <p:ph type="body" idx="1"/>
          </p:nvPr>
        </p:nvSpPr>
        <p:spPr>
          <a:xfrm>
            <a:off x="667657" y="2487389"/>
            <a:ext cx="11611428" cy="6486196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dirty="0"/>
              <a:t>Mujer / Hombre Económico (sujetos económicos)</a:t>
            </a:r>
          </a:p>
          <a:p>
            <a:pPr lvl="1"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dirty="0"/>
              <a:t>Racionalidad (“R”)</a:t>
            </a:r>
          </a:p>
          <a:p>
            <a:pPr lvl="1"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dirty="0" err="1"/>
              <a:t>Egoismo</a:t>
            </a:r>
            <a:r>
              <a:rPr lang="es-ES" sz="2800" dirty="0"/>
              <a:t>. (“E”)</a:t>
            </a:r>
          </a:p>
          <a:p>
            <a:pPr lvl="1"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dirty="0"/>
              <a:t>Individualismo. (”i”)</a:t>
            </a:r>
          </a:p>
          <a:p>
            <a:pPr lvl="1"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b="1" cap="small" dirty="0">
                <a:latin typeface="Avenir Next"/>
                <a:ea typeface="Avenir Next"/>
                <a:cs typeface="Avenir Next"/>
              </a:rPr>
              <a:t>¿Son estos los factores que condiciones el comportamiento humano? </a:t>
            </a:r>
          </a:p>
          <a:p>
            <a:pPr lvl="1"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b="1" cap="small" dirty="0">
                <a:latin typeface="Avenir Next"/>
                <a:ea typeface="Avenir Next"/>
                <a:cs typeface="Avenir Next"/>
              </a:rPr>
              <a:t>Utilitarismo funcional. </a:t>
            </a:r>
          </a:p>
          <a:p>
            <a:pPr lvl="1"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b="1" cap="small" dirty="0">
                <a:latin typeface="Avenir Next"/>
                <a:ea typeface="Avenir Next"/>
                <a:cs typeface="Avenir Next"/>
              </a:rPr>
              <a:t>La concepción tradicional del AED propicia un estudio sobre los incentivos que motivan a los seres humanos como sujetos económicos. </a:t>
            </a:r>
          </a:p>
          <a:p>
            <a:pPr lvl="1"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b="1" cap="small" dirty="0">
                <a:latin typeface="Avenir Next"/>
                <a:ea typeface="Avenir Next"/>
                <a:cs typeface="Avenir Next"/>
              </a:rPr>
              <a:t>La estructura de incentivos pueden observarse del siguiente modo: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"/>
                            </p:stCondLst>
                            <p:childTnLst>
                              <p:par>
                                <p:cTn id="14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"/>
                            </p:stCondLst>
                            <p:childTnLst>
                              <p:par>
                                <p:cTn id="19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00"/>
                            </p:stCondLst>
                            <p:childTnLst>
                              <p:par>
                                <p:cTn id="24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00"/>
                            </p:stCondLst>
                            <p:childTnLst>
                              <p:par>
                                <p:cTn id="29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400"/>
                            </p:stCondLst>
                            <p:childTnLst>
                              <p:par>
                                <p:cTn id="39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800"/>
                            </p:stCondLst>
                            <p:childTnLst>
                              <p:par>
                                <p:cTn id="44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" grpId="1" build="p" bldLvl="5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399" y="2336253"/>
            <a:ext cx="6135627" cy="5997591"/>
          </a:xfrm>
          <a:prstGeom prst="rect">
            <a:avLst/>
          </a:prstGeom>
        </p:spPr>
      </p:pic>
      <p:sp>
        <p:nvSpPr>
          <p:cNvPr id="6" name="Shape 218"/>
          <p:cNvSpPr>
            <a:spLocks noGrp="1"/>
          </p:cNvSpPr>
          <p:nvPr>
            <p:ph type="body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Derecho</a:t>
            </a:r>
            <a:r>
              <a:rPr dirty="0"/>
              <a:t> </a:t>
            </a:r>
            <a:r>
              <a:rPr dirty="0" err="1"/>
              <a:t>Económico</a:t>
            </a:r>
            <a:r>
              <a:rPr dirty="0"/>
              <a:t> - </a:t>
            </a:r>
            <a:r>
              <a:rPr dirty="0" err="1"/>
              <a:t>Derecho</a:t>
            </a:r>
            <a:r>
              <a:rPr dirty="0"/>
              <a:t> Universidad de Chile</a:t>
            </a:r>
          </a:p>
        </p:txBody>
      </p:sp>
      <p:sp>
        <p:nvSpPr>
          <p:cNvPr id="7" name="Shape 218"/>
          <p:cNvSpPr>
            <a:spLocks noGrp="1"/>
          </p:cNvSpPr>
          <p:nvPr>
            <p:ph type="body" idx="13"/>
          </p:nvPr>
        </p:nvSpPr>
        <p:spPr>
          <a:xfrm>
            <a:off x="884518" y="8333844"/>
            <a:ext cx="11176000" cy="324191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ES" sz="1800" cap="none" dirty="0"/>
              <a:t>Fuente: </a:t>
            </a:r>
            <a:r>
              <a:rPr lang="es-ES" sz="1800" cap="none" dirty="0" err="1"/>
              <a:t>Lessig</a:t>
            </a:r>
            <a:r>
              <a:rPr lang="es-ES" sz="1800" cap="none" dirty="0"/>
              <a:t>. </a:t>
            </a:r>
            <a:r>
              <a:rPr lang="es-ES" sz="1800" cap="none" dirty="0" err="1"/>
              <a:t>The</a:t>
            </a:r>
            <a:r>
              <a:rPr lang="es-ES" sz="1800" cap="none" dirty="0"/>
              <a:t> New </a:t>
            </a:r>
            <a:r>
              <a:rPr lang="es-ES" sz="1800" cap="none" dirty="0" err="1"/>
              <a:t>shool</a:t>
            </a:r>
            <a:r>
              <a:rPr lang="es-ES" sz="1800" cap="none" dirty="0"/>
              <a:t> of chicago.  </a:t>
            </a:r>
            <a:endParaRPr sz="1800" cap="none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8530" y="2336253"/>
            <a:ext cx="6030561" cy="5997591"/>
          </a:xfrm>
          <a:prstGeom prst="rect">
            <a:avLst/>
          </a:prstGeom>
        </p:spPr>
      </p:pic>
      <p:sp>
        <p:nvSpPr>
          <p:cNvPr id="9" name="Shape 215"/>
          <p:cNvSpPr>
            <a:spLocks noGrp="1"/>
          </p:cNvSpPr>
          <p:nvPr>
            <p:ph type="title"/>
          </p:nvPr>
        </p:nvSpPr>
        <p:spPr>
          <a:xfrm>
            <a:off x="0" y="1280288"/>
            <a:ext cx="12461592" cy="723901"/>
          </a:xfrm>
          <a:prstGeom prst="rect">
            <a:avLst/>
          </a:prstGeom>
        </p:spPr>
        <p:txBody>
          <a:bodyPr>
            <a:normAutofit/>
          </a:bodyPr>
          <a:lstStyle/>
          <a:p>
            <a:pPr lvl="4" indent="731520" defTabSz="467359">
              <a:spcBef>
                <a:spcPts val="2200"/>
              </a:spcBef>
              <a:defRPr sz="4800"/>
            </a:pPr>
            <a:r>
              <a:rPr dirty="0" err="1"/>
              <a:t>Objetivos</a:t>
            </a:r>
            <a:r>
              <a:rPr dirty="0"/>
              <a:t> del </a:t>
            </a:r>
            <a:r>
              <a:rPr dirty="0" err="1"/>
              <a:t>análisis</a:t>
            </a:r>
            <a:r>
              <a:rPr dirty="0"/>
              <a:t> </a:t>
            </a:r>
            <a:r>
              <a:rPr lang="es-ES" dirty="0"/>
              <a:t>E</a:t>
            </a:r>
            <a:r>
              <a:rPr dirty="0" err="1"/>
              <a:t>conómico</a:t>
            </a:r>
            <a:r>
              <a:rPr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4888793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Derecho Económico - Derecho Universidad de Chile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193" name="Coase. The Nature of the Firm (1937)…"/>
          <p:cNvSpPr>
            <a:spLocks noGrp="1"/>
          </p:cNvSpPr>
          <p:nvPr>
            <p:ph type="body" idx="1"/>
          </p:nvPr>
        </p:nvSpPr>
        <p:spPr>
          <a:xfrm>
            <a:off x="667657" y="3946076"/>
            <a:ext cx="11611428" cy="256358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3800" dirty="0"/>
              <a:t>¿Los seres humanos adoptamos nuestras decisiones en función de criterios esencialmente racionales y utilitaristas? </a:t>
            </a:r>
          </a:p>
          <a:p>
            <a:pPr marL="0" indent="0" algn="just">
              <a:buNone/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endParaRPr lang="es-ES" sz="2800" b="1" cap="small" dirty="0">
              <a:latin typeface="Avenir Next"/>
              <a:ea typeface="Avenir Next"/>
              <a:cs typeface="Avenir Next"/>
            </a:endParaRPr>
          </a:p>
        </p:txBody>
      </p:sp>
    </p:spTree>
    <p:extLst>
      <p:ext uri="{BB962C8B-B14F-4D97-AF65-F5344CB8AC3E}">
        <p14:creationId xmlns:p14="http://schemas.microsoft.com/office/powerpoint/2010/main" val="418519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" grpId="0" build="p" bldLvl="5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Derecho Económico - Derecho Universidad de Chile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192" name="Aproximación a la teoría de la Firma"/>
          <p:cNvSpPr>
            <a:spLocks noGrp="1"/>
          </p:cNvSpPr>
          <p:nvPr>
            <p:ph type="title"/>
          </p:nvPr>
        </p:nvSpPr>
        <p:spPr>
          <a:xfrm>
            <a:off x="0" y="1328059"/>
            <a:ext cx="11336736" cy="723900"/>
          </a:xfrm>
          <a:prstGeom prst="rect">
            <a:avLst/>
          </a:prstGeom>
        </p:spPr>
        <p:txBody>
          <a:bodyPr/>
          <a:lstStyle/>
          <a:p>
            <a:pPr lvl="4" indent="731520" defTabSz="467359">
              <a:spcBef>
                <a:spcPts val="2200"/>
              </a:spcBef>
              <a:defRPr sz="4800"/>
            </a:pPr>
            <a:r>
              <a:rPr dirty="0" err="1"/>
              <a:t>Aproximación</a:t>
            </a:r>
            <a:r>
              <a:rPr dirty="0"/>
              <a:t> a la </a:t>
            </a:r>
            <a:r>
              <a:rPr lang="es-ES" dirty="0"/>
              <a:t>Economía del Comportamiento</a:t>
            </a:r>
            <a:endParaRPr dirty="0"/>
          </a:p>
        </p:txBody>
      </p:sp>
      <p:sp>
        <p:nvSpPr>
          <p:cNvPr id="193" name="Coase. The Nature of the Firm (1937)…"/>
          <p:cNvSpPr>
            <a:spLocks noGrp="1"/>
          </p:cNvSpPr>
          <p:nvPr>
            <p:ph type="body" idx="1"/>
          </p:nvPr>
        </p:nvSpPr>
        <p:spPr>
          <a:xfrm>
            <a:off x="667657" y="2487389"/>
            <a:ext cx="11611428" cy="6486196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b="1" cap="small" dirty="0">
                <a:latin typeface="Avenir Next"/>
                <a:ea typeface="Avenir Next"/>
                <a:cs typeface="Avenir Next"/>
              </a:rPr>
              <a:t>La óptica tradicional falla. </a:t>
            </a: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b="1" cap="small" dirty="0">
                <a:latin typeface="Avenir Next"/>
                <a:ea typeface="Avenir Next"/>
                <a:cs typeface="Avenir Next"/>
              </a:rPr>
              <a:t>Los seres humanos tenemos formas de percibir y concebir el mundo limitadas. </a:t>
            </a: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b="1" cap="small" dirty="0">
                <a:latin typeface="Avenir Next"/>
                <a:ea typeface="Avenir Next"/>
                <a:cs typeface="Avenir Next"/>
              </a:rPr>
              <a:t>Sesgos cognitivos y heurísticos. </a:t>
            </a: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b="1" cap="small" dirty="0">
                <a:latin typeface="Avenir Next"/>
                <a:ea typeface="Avenir Next"/>
                <a:cs typeface="Avenir Next"/>
              </a:rPr>
              <a:t>La capacidad para obtener información completa es limitada. </a:t>
            </a: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b="1" cap="small" dirty="0">
                <a:latin typeface="Avenir Next"/>
                <a:ea typeface="Avenir Next"/>
                <a:cs typeface="Avenir Next"/>
              </a:rPr>
              <a:t>La incertidumbre influye sustancialmente en las forma en que adoptamos decisiones. </a:t>
            </a: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b="1" cap="small" dirty="0">
                <a:latin typeface="Avenir Next"/>
                <a:ea typeface="Avenir Next"/>
                <a:cs typeface="Avenir Next"/>
              </a:rPr>
              <a:t>Nuestra cultura genera restricciones. </a:t>
            </a: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b="1" cap="small" dirty="0">
                <a:latin typeface="Avenir Next"/>
                <a:ea typeface="Avenir Next"/>
                <a:cs typeface="Avenir Next"/>
              </a:rPr>
              <a:t>Las personas no tienen capacidad de procesar toda la información y todos los incentivos que se desprenden de los modelos y sistemas complejos. </a:t>
            </a: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b="1" cap="small" dirty="0">
                <a:latin typeface="Avenir Next"/>
                <a:ea typeface="Avenir Next"/>
                <a:cs typeface="Avenir Next"/>
              </a:rPr>
              <a:t>Experiencia, memoria, creencias y sensibilidades generan efectos en la toma de decisiones. </a:t>
            </a:r>
          </a:p>
        </p:txBody>
      </p:sp>
    </p:spTree>
    <p:extLst>
      <p:ext uri="{BB962C8B-B14F-4D97-AF65-F5344CB8AC3E}">
        <p14:creationId xmlns:p14="http://schemas.microsoft.com/office/powerpoint/2010/main" val="12992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00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400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60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40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800"/>
                            </p:stCondLst>
                            <p:childTnLst>
                              <p:par>
                                <p:cTn id="4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" grpId="0" build="p" bldLvl="5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218"/>
          <p:cNvSpPr>
            <a:spLocks noGrp="1"/>
          </p:cNvSpPr>
          <p:nvPr>
            <p:ph type="body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Derecho</a:t>
            </a:r>
            <a:r>
              <a:rPr dirty="0"/>
              <a:t> </a:t>
            </a:r>
            <a:r>
              <a:rPr dirty="0" err="1"/>
              <a:t>Económico</a:t>
            </a:r>
            <a:r>
              <a:rPr dirty="0"/>
              <a:t> - </a:t>
            </a:r>
            <a:r>
              <a:rPr dirty="0" err="1"/>
              <a:t>Derecho</a:t>
            </a:r>
            <a:r>
              <a:rPr dirty="0"/>
              <a:t> Universidad de Chile</a:t>
            </a:r>
          </a:p>
        </p:txBody>
      </p:sp>
      <p:sp>
        <p:nvSpPr>
          <p:cNvPr id="9" name="Shape 215"/>
          <p:cNvSpPr>
            <a:spLocks noGrp="1"/>
          </p:cNvSpPr>
          <p:nvPr>
            <p:ph type="title"/>
          </p:nvPr>
        </p:nvSpPr>
        <p:spPr>
          <a:xfrm>
            <a:off x="0" y="1268640"/>
            <a:ext cx="12461592" cy="723901"/>
          </a:xfrm>
          <a:prstGeom prst="rect">
            <a:avLst/>
          </a:prstGeom>
        </p:spPr>
        <p:txBody>
          <a:bodyPr>
            <a:normAutofit/>
          </a:bodyPr>
          <a:lstStyle/>
          <a:p>
            <a:pPr lvl="4" indent="731520" defTabSz="467359">
              <a:spcBef>
                <a:spcPts val="2200"/>
              </a:spcBef>
              <a:defRPr sz="4800"/>
            </a:pPr>
            <a:r>
              <a:rPr lang="es-ES" dirty="0"/>
              <a:t>LA </a:t>
            </a:r>
            <a:r>
              <a:rPr lang="es-ES" dirty="0" err="1"/>
              <a:t>Económia</a:t>
            </a:r>
            <a:r>
              <a:rPr lang="es-ES" dirty="0"/>
              <a:t> del comportamiento</a:t>
            </a:r>
            <a:endParaRPr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61B622F-052B-F840-AE2B-EC18B8A4AD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2146061"/>
            <a:ext cx="2699661" cy="6669677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2BD02D20-6A03-194E-AD05-686CB33614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769" y="2120144"/>
            <a:ext cx="2743204" cy="6691448"/>
          </a:xfrm>
          <a:prstGeom prst="rect">
            <a:avLst/>
          </a:prstGeom>
        </p:spPr>
      </p:pic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23FA52E3-7016-8746-BC6B-3E9A55CEC49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C7B8445E-5919-984A-895B-8D6827835F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2649" y="2190666"/>
            <a:ext cx="2724339" cy="6601275"/>
          </a:xfrm>
          <a:prstGeom prst="rect">
            <a:avLst/>
          </a:prstGeom>
        </p:spPr>
      </p:pic>
      <p:sp>
        <p:nvSpPr>
          <p:cNvPr id="19" name="Rectángulo 18">
            <a:extLst>
              <a:ext uri="{FF2B5EF4-FFF2-40B4-BE49-F238E27FC236}">
                <a16:creationId xmlns:a16="http://schemas.microsoft.com/office/drawing/2014/main" id="{07937009-24AB-9940-8F8B-D7B9BEAC4CE9}"/>
              </a:ext>
            </a:extLst>
          </p:cNvPr>
          <p:cNvSpPr/>
          <p:nvPr/>
        </p:nvSpPr>
        <p:spPr>
          <a:xfrm>
            <a:off x="2550978" y="9009717"/>
            <a:ext cx="7917366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L" sz="2500" dirty="0">
                <a:solidFill>
                  <a:schemeClr val="tx1">
                    <a:lumMod val="10000"/>
                    <a:lumOff val="90000"/>
                  </a:schemeClr>
                </a:solidFill>
                <a:hlinkClick r:id="rId5"/>
              </a:rPr>
              <a:t>https://www.youtube.com/watch?v=8YbQ0Z5F7Is</a:t>
            </a:r>
            <a:r>
              <a:rPr lang="es-CL" sz="2500" dirty="0">
                <a:solidFill>
                  <a:schemeClr val="tx1">
                    <a:lumMod val="10000"/>
                    <a:lumOff val="90000"/>
                  </a:schemeClr>
                </a:solidFill>
              </a:rPr>
              <a:t> 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9E9BA21C-178F-EB47-A99A-DDA0A0BFDA0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962" y="2051685"/>
            <a:ext cx="2790878" cy="689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78936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Derecho Económico - Derecho Universidad de Chile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192" name="Aproximación a la teoría de la Firma"/>
          <p:cNvSpPr>
            <a:spLocks noGrp="1"/>
          </p:cNvSpPr>
          <p:nvPr>
            <p:ph type="title"/>
          </p:nvPr>
        </p:nvSpPr>
        <p:spPr>
          <a:xfrm>
            <a:off x="0" y="1328059"/>
            <a:ext cx="11336736" cy="723900"/>
          </a:xfrm>
          <a:prstGeom prst="rect">
            <a:avLst/>
          </a:prstGeom>
        </p:spPr>
        <p:txBody>
          <a:bodyPr/>
          <a:lstStyle/>
          <a:p>
            <a:pPr lvl="4" indent="731520" defTabSz="467359">
              <a:spcBef>
                <a:spcPts val="2200"/>
              </a:spcBef>
              <a:defRPr sz="4800"/>
            </a:pPr>
            <a:r>
              <a:rPr lang="es-ES" dirty="0"/>
              <a:t>Economía del Comportamiento</a:t>
            </a:r>
            <a:endParaRPr dirty="0"/>
          </a:p>
        </p:txBody>
      </p:sp>
      <p:sp>
        <p:nvSpPr>
          <p:cNvPr id="193" name="Coase. The Nature of the Firm (1937)…"/>
          <p:cNvSpPr>
            <a:spLocks noGrp="1"/>
          </p:cNvSpPr>
          <p:nvPr>
            <p:ph type="body" idx="1"/>
          </p:nvPr>
        </p:nvSpPr>
        <p:spPr>
          <a:xfrm>
            <a:off x="667657" y="2631687"/>
            <a:ext cx="11611428" cy="634189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b="1" cap="small" dirty="0">
                <a:latin typeface="Avenir Next"/>
                <a:ea typeface="Avenir Next"/>
                <a:cs typeface="Avenir Next"/>
              </a:rPr>
              <a:t>Los sujetos económicos operan bajo racionalidad y conocimiento limitadas. </a:t>
            </a: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800" b="1" cap="small" dirty="0">
                <a:latin typeface="Avenir Next"/>
                <a:ea typeface="Avenir Next"/>
                <a:cs typeface="Avenir Next"/>
              </a:rPr>
              <a:t>Esto no significa aceptación de la irracionalidad. “</a:t>
            </a:r>
            <a:r>
              <a:rPr lang="es-CL" sz="2800" b="1" cap="small" dirty="0">
                <a:latin typeface="Avenir Next"/>
                <a:ea typeface="Avenir Next"/>
                <a:cs typeface="Avenir Next"/>
                <a:sym typeface="Avenir Next"/>
              </a:rPr>
              <a:t>L</a:t>
            </a:r>
            <a:r>
              <a:rPr lang="es-CL" sz="2800" cap="small" dirty="0">
                <a:sym typeface="Avenir Next"/>
              </a:rPr>
              <a:t>a racionalidad [acotada] </a:t>
            </a:r>
            <a:r>
              <a:rPr lang="es-CL" sz="2800" i="1" cap="small" dirty="0">
                <a:sym typeface="Avenir Next"/>
              </a:rPr>
              <a:t>no quiere decir que la conducta de las personas sea impredecible, sistemáticamente irracional, aleatoria, libre de reglas, o elusiva a los científicos sociales. Por el contrario, las calificaciones de los modelos racionales pueden ser descritas, usadas e incluso modeladas algunas veces” (Sunset</a:t>
            </a:r>
            <a:r>
              <a:rPr lang="es-CL" sz="2600" i="1" cap="small" dirty="0">
                <a:sym typeface="Avenir Next"/>
              </a:rPr>
              <a:t>, C. </a:t>
            </a:r>
            <a:r>
              <a:rPr lang="es-CL" sz="2600" cap="small" dirty="0">
                <a:sym typeface="Avenir Next"/>
              </a:rPr>
              <a:t>“Análisis Conductual del Derecho”</a:t>
            </a:r>
            <a:r>
              <a:rPr lang="es-CL" sz="2600" i="1" cap="small" dirty="0">
                <a:sym typeface="Avenir Next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95336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" grpId="0" build="p" bldLvl="5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Derecho Económico - Derecho Universidad de Chile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192" name="Aproximación a la teoría de la Firma"/>
          <p:cNvSpPr>
            <a:spLocks noGrp="1"/>
          </p:cNvSpPr>
          <p:nvPr>
            <p:ph type="title"/>
          </p:nvPr>
        </p:nvSpPr>
        <p:spPr>
          <a:xfrm>
            <a:off x="0" y="1328059"/>
            <a:ext cx="11336736" cy="7239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4" indent="731520" defTabSz="467359">
              <a:spcBef>
                <a:spcPts val="2200"/>
              </a:spcBef>
              <a:defRPr sz="4800"/>
            </a:pPr>
            <a:r>
              <a:rPr lang="es-ES" dirty="0"/>
              <a:t>Implicancias de la Economía del </a:t>
            </a:r>
            <a:r>
              <a:rPr lang="es-ES" dirty="0" err="1"/>
              <a:t>COmportamiento</a:t>
            </a:r>
            <a:endParaRPr dirty="0"/>
          </a:p>
        </p:txBody>
      </p:sp>
      <p:sp>
        <p:nvSpPr>
          <p:cNvPr id="193" name="Coase. The Nature of the Firm (1937)…"/>
          <p:cNvSpPr>
            <a:spLocks noGrp="1"/>
          </p:cNvSpPr>
          <p:nvPr>
            <p:ph type="body" idx="1"/>
          </p:nvPr>
        </p:nvSpPr>
        <p:spPr>
          <a:xfrm>
            <a:off x="667657" y="2487389"/>
            <a:ext cx="11611428" cy="692424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CL" sz="2600" cap="small" dirty="0">
                <a:sym typeface="Avenir Next"/>
              </a:rPr>
              <a:t>los seres humanos adoptan generalmente decisiones considerando sesgos;</a:t>
            </a: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CL" sz="2600" cap="small" dirty="0">
                <a:sym typeface="Avenir Next"/>
              </a:rPr>
              <a:t>En muchas ocasiones los sesgos afectan el proceso decisorio del ser humano, y generan la toma de decisiones sub-óptimas; y, </a:t>
            </a: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CL" sz="2600" cap="small" dirty="0">
                <a:sym typeface="Avenir Next"/>
              </a:rPr>
              <a:t>El proceso de ensayo-error en ciertas situaciones es insostenible, debido al alto costo social que genera una actuación “ineficaz” tanto para los consumidores como para el Estado.</a:t>
            </a: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CL" sz="2600" b="1" cap="small" dirty="0">
                <a:latin typeface="Avenir Next"/>
                <a:ea typeface="Avenir Next"/>
                <a:cs typeface="Avenir Next"/>
                <a:sym typeface="Avenir Next"/>
              </a:rPr>
              <a:t>Es posible establecer empujoncitos “Nudge” a efectos de corregir estos aspecto y orientar conductas óptimas que consideren a los seres humanos como seres sensibles. </a:t>
            </a: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CL" sz="2600" b="1" cap="small" dirty="0">
                <a:latin typeface="Avenir Next"/>
                <a:ea typeface="Avenir Next"/>
                <a:cs typeface="Avenir Next"/>
                <a:sym typeface="Avenir Next"/>
              </a:rPr>
              <a:t>Algunos ejemplos:</a:t>
            </a: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600" b="1" cap="small" dirty="0">
                <a:latin typeface="Avenir Next"/>
                <a:ea typeface="Avenir Next"/>
                <a:cs typeface="Avenir Next"/>
                <a:hlinkClick r:id="rId2"/>
              </a:rPr>
              <a:t>https://www.youtube.com/watch?v=AC5UoZfomU8</a:t>
            </a:r>
            <a:endParaRPr lang="es-ES" sz="2600" b="1" cap="small" dirty="0">
              <a:latin typeface="Avenir Next"/>
              <a:ea typeface="Avenir Next"/>
              <a:cs typeface="Avenir Next"/>
            </a:endParaRP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2600" b="1" cap="small" dirty="0">
                <a:latin typeface="Avenir Next"/>
                <a:ea typeface="Avenir Next"/>
                <a:cs typeface="Avenir Next"/>
              </a:rPr>
              <a:t>Que pasa hoy con la pandemia: </a:t>
            </a:r>
            <a:r>
              <a:rPr lang="es-ES" sz="2600" b="1" cap="small" dirty="0" err="1">
                <a:latin typeface="Avenir Next"/>
                <a:ea typeface="Avenir Next"/>
                <a:cs typeface="Avenir Next"/>
              </a:rPr>
              <a:t>Thaler</a:t>
            </a:r>
            <a:r>
              <a:rPr lang="es-ES" sz="2600" b="1" cap="small" dirty="0">
                <a:latin typeface="Avenir Next"/>
                <a:ea typeface="Avenir Next"/>
                <a:cs typeface="Avenir Next"/>
              </a:rPr>
              <a:t> </a:t>
            </a:r>
            <a:r>
              <a:rPr lang="es-CL" sz="2600" b="1" i="1" cap="small" dirty="0">
                <a:sym typeface="Avenir Next"/>
              </a:rPr>
              <a:t>The Law of Supply and Demand Isn’t Faith.</a:t>
            </a: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CL" sz="2900" b="1" i="1" cap="small" dirty="0">
                <a:sym typeface="Avenir Next"/>
                <a:hlinkClick r:id="rId3"/>
              </a:rPr>
              <a:t>https://www-nytimes-com.cdn.ampproject.org/c/s/www.nytimes.com/2020/05/20/business/supply-and-demand-isnt-fair.amp.html</a:t>
            </a:r>
            <a:r>
              <a:rPr lang="es-CL" sz="2900" b="1" i="1" cap="small" dirty="0">
                <a:sym typeface="Avenir Next"/>
              </a:rPr>
              <a:t> </a:t>
            </a:r>
          </a:p>
          <a:p>
            <a:pPr algn="just"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endParaRPr lang="es-ES" sz="2600" b="1" cap="small" dirty="0">
              <a:latin typeface="Avenir Next"/>
              <a:ea typeface="Avenir Next"/>
              <a:cs typeface="Avenir Next"/>
            </a:endParaRPr>
          </a:p>
        </p:txBody>
      </p:sp>
    </p:spTree>
    <p:extLst>
      <p:ext uri="{BB962C8B-B14F-4D97-AF65-F5344CB8AC3E}">
        <p14:creationId xmlns:p14="http://schemas.microsoft.com/office/powerpoint/2010/main" val="382732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2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00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6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4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400" fill="hold"/>
                                        <p:tgtEl>
                                          <p:spTgt spid="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00" fill="hold"/>
                                        <p:tgtEl>
                                          <p:spTgt spid="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8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2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" grpId="0" build="p" bldLvl="5" animBg="1" advAuto="0"/>
    </p:bldLst>
  </p:timing>
</p:sld>
</file>

<file path=ppt/theme/theme1.xml><?xml version="1.0" encoding="utf-8"?>
<a:theme xmlns:a="http://schemas.openxmlformats.org/drawingml/2006/main" name="New_Template7">
  <a:themeElements>
    <a:clrScheme name="New_Template7">
      <a:dk1>
        <a:srgbClr val="222222"/>
      </a:dk1>
      <a:lt1>
        <a:srgbClr val="222222"/>
      </a:lt1>
      <a:dk2>
        <a:srgbClr val="A7A7A7"/>
      </a:dk2>
      <a:lt2>
        <a:srgbClr val="535353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38787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222222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222222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ew_Template7">
  <a:themeElements>
    <a:clrScheme name="New_Template7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38787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222222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222222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537</Words>
  <Application>Microsoft Macintosh PowerPoint</Application>
  <PresentationFormat>Personalizado</PresentationFormat>
  <Paragraphs>51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Avenir Next</vt:lpstr>
      <vt:lpstr>Avenir Next Medium</vt:lpstr>
      <vt:lpstr>DIN Alternate</vt:lpstr>
      <vt:lpstr>DIN Condensed</vt:lpstr>
      <vt:lpstr>Helvetica</vt:lpstr>
      <vt:lpstr>Helvetica Neue</vt:lpstr>
      <vt:lpstr>New_Template7</vt:lpstr>
      <vt:lpstr>dERECHO eCONÓMICO</vt:lpstr>
      <vt:lpstr>Economía del Comportamiento</vt:lpstr>
      <vt:lpstr>Aproximación a la Economía del Comportamiento</vt:lpstr>
      <vt:lpstr>Objetivos del análisis Económico. </vt:lpstr>
      <vt:lpstr>Presentación de PowerPoint</vt:lpstr>
      <vt:lpstr>Aproximación a la Economía del Comportamiento</vt:lpstr>
      <vt:lpstr>LA Económia del comportamiento</vt:lpstr>
      <vt:lpstr>Economía del Comportamiento</vt:lpstr>
      <vt:lpstr>Implicancias de la Economía del COmportamiento</vt:lpstr>
      <vt:lpstr>Implicancias de la Economía del COmportamiento</vt:lpstr>
      <vt:lpstr>Presentación de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dERECHO eCONÓMICO</dc:title>
  <cp:lastModifiedBy>Oscar Garate Maudier</cp:lastModifiedBy>
  <cp:revision>20</cp:revision>
  <dcterms:modified xsi:type="dcterms:W3CDTF">2020-05-31T18:40:02Z</dcterms:modified>
</cp:coreProperties>
</file>