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CCE0F1"/>
          </a:solidFill>
        </a:fill>
      </a:tcStyle>
    </a:wholeTbl>
    <a:band2H>
      <a:tcTxStyle/>
      <a:tcStyle>
        <a:tcBdr/>
        <a:fill>
          <a:solidFill>
            <a:srgbClr val="E7F0F8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381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381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D9E8D1"/>
          </a:solidFill>
        </a:fill>
      </a:tcStyle>
    </a:wholeTbl>
    <a:band2H>
      <a:tcTxStyle/>
      <a:tcStyle>
        <a:tcBdr/>
        <a:fill>
          <a:solidFill>
            <a:srgbClr val="EDF4E9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381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381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EACBD1"/>
          </a:solidFill>
        </a:fill>
      </a:tcStyle>
    </a:wholeTbl>
    <a:band2H>
      <a:tcTxStyle/>
      <a:tcStyle>
        <a:tcBdr/>
        <a:fill>
          <a:solidFill>
            <a:srgbClr val="F5E7E9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381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381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838787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381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381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838787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838787">
              <a:alpha val="20000"/>
            </a:srgbClr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508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254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35"/>
    <p:restoredTop sz="94444"/>
  </p:normalViewPr>
  <p:slideViewPr>
    <p:cSldViewPr snapToGrid="0" snapToObjects="1">
      <p:cViewPr varScale="1">
        <p:scale>
          <a:sx n="63" d="100"/>
          <a:sy n="63" d="100"/>
        </p:scale>
        <p:origin x="21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0" name="Shape 1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3073398" y="5587853"/>
            <a:ext cx="6858004" cy="149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3073399" y="5748337"/>
            <a:ext cx="6858003" cy="152162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spcBef>
                <a:spcPts val="0"/>
              </a:spcBef>
              <a:defRPr sz="16600"/>
            </a:lvl1pPr>
          </a:lstStyle>
          <a:p>
            <a:r>
              <a:t>Texto del título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3073399" y="4533898"/>
            <a:ext cx="6858003" cy="1014415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9619372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 flipV="1">
            <a:off x="3073398" y="2692251"/>
            <a:ext cx="6858004" cy="15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3073399" y="2285999"/>
            <a:ext cx="6286502" cy="361952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3"/>
          </p:nvPr>
        </p:nvSpPr>
        <p:spPr>
          <a:xfrm>
            <a:off x="3073398" y="3676648"/>
            <a:ext cx="6858004" cy="3436146"/>
          </a:xfrm>
          <a:prstGeom prst="rect">
            <a:avLst/>
          </a:prstGeom>
        </p:spPr>
        <p:txBody>
          <a:bodyPr lIns="28575" tIns="28575" rIns="28575" bIns="28575"/>
          <a:lstStyle/>
          <a:p>
            <a:pPr marL="392205" indent="-392205">
              <a:buSzPct val="104999"/>
              <a:defRPr sz="3000"/>
            </a:pPr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pic" sz="quarter" idx="13"/>
          </p:nvPr>
        </p:nvSpPr>
        <p:spPr>
          <a:xfrm>
            <a:off x="6502824" y="2133599"/>
            <a:ext cx="3657602" cy="2736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pic" sz="quarter" idx="14"/>
          </p:nvPr>
        </p:nvSpPr>
        <p:spPr>
          <a:xfrm>
            <a:off x="6502400" y="4891087"/>
            <a:ext cx="3657602" cy="2736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pic" sz="quarter" idx="15"/>
          </p:nvPr>
        </p:nvSpPr>
        <p:spPr>
          <a:xfrm>
            <a:off x="2844799" y="2133599"/>
            <a:ext cx="3638552" cy="5486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 flipV="1">
            <a:off x="3073398" y="2692251"/>
            <a:ext cx="6858004" cy="15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3109117" y="3462337"/>
            <a:ext cx="6786564" cy="2941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1"/>
                  <a:pt x="0" y="516"/>
                </a:cubicBezTo>
                <a:lnTo>
                  <a:pt x="0" y="18790"/>
                </a:lnTo>
                <a:cubicBezTo>
                  <a:pt x="0" y="19075"/>
                  <a:pt x="100" y="19306"/>
                  <a:pt x="224" y="19306"/>
                </a:cubicBezTo>
                <a:lnTo>
                  <a:pt x="17228" y="19306"/>
                </a:lnTo>
                <a:lnTo>
                  <a:pt x="17850" y="21600"/>
                </a:lnTo>
                <a:lnTo>
                  <a:pt x="18471" y="19306"/>
                </a:lnTo>
                <a:lnTo>
                  <a:pt x="21376" y="19306"/>
                </a:lnTo>
                <a:cubicBezTo>
                  <a:pt x="21500" y="19306"/>
                  <a:pt x="21600" y="19075"/>
                  <a:pt x="21600" y="18790"/>
                </a:cubicBezTo>
                <a:lnTo>
                  <a:pt x="21600" y="516"/>
                </a:lnTo>
                <a:cubicBezTo>
                  <a:pt x="21600" y="231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400" cap="all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3344862" y="3769517"/>
            <a:ext cx="6315077" cy="2343156"/>
          </a:xfrm>
          <a:prstGeom prst="rect">
            <a:avLst/>
          </a:prstGeom>
        </p:spPr>
        <p:txBody>
          <a:bodyPr lIns="28575" tIns="28575" rIns="28575" bIns="28575"/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3"/>
          </p:nvPr>
        </p:nvSpPr>
        <p:spPr>
          <a:xfrm>
            <a:off x="3073398" y="6515100"/>
            <a:ext cx="6858004" cy="765813"/>
          </a:xfrm>
          <a:prstGeom prst="rect">
            <a:avLst/>
          </a:prstGeom>
        </p:spPr>
        <p:txBody>
          <a:bodyPr lIns="28575" tIns="28575" rIns="28575" bIns="28575"/>
          <a:lstStyle/>
          <a:p>
            <a:pPr marL="0" indent="0" algn="r" defTabSz="578358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5544"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4"/>
          </p:nvPr>
        </p:nvSpPr>
        <p:spPr>
          <a:xfrm>
            <a:off x="3073399" y="2285999"/>
            <a:ext cx="6286502" cy="361952"/>
          </a:xfrm>
          <a:prstGeom prst="rect">
            <a:avLst/>
          </a:prstGeom>
        </p:spPr>
        <p:txBody>
          <a:bodyPr lIns="28575" tIns="28575" rIns="28575" bIns="28575" anchor="b"/>
          <a:lstStyle/>
          <a:p>
            <a: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 alt.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body" sz="quarter" idx="1"/>
          </p:nvPr>
        </p:nvSpPr>
        <p:spPr>
          <a:xfrm>
            <a:off x="6159498" y="3619498"/>
            <a:ext cx="3771903" cy="3486154"/>
          </a:xfrm>
          <a:prstGeom prst="rect">
            <a:avLst/>
          </a:prstGeom>
        </p:spPr>
        <p:txBody>
          <a:bodyPr lIns="28575" tIns="28575" rIns="28575" bIns="28575"/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9" name="Shape 139"/>
          <p:cNvSpPr>
            <a:spLocks noGrp="1"/>
          </p:cNvSpPr>
          <p:nvPr>
            <p:ph type="pic" sz="quarter" idx="13"/>
          </p:nvPr>
        </p:nvSpPr>
        <p:spPr>
          <a:xfrm>
            <a:off x="2844799" y="2133599"/>
            <a:ext cx="3086101" cy="5486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0" name="Shape 140"/>
          <p:cNvSpPr>
            <a:spLocks noGrp="1"/>
          </p:cNvSpPr>
          <p:nvPr>
            <p:ph type="body" sz="quarter" idx="14"/>
          </p:nvPr>
        </p:nvSpPr>
        <p:spPr>
          <a:xfrm>
            <a:off x="6159498" y="6375081"/>
            <a:ext cx="3771903" cy="765815"/>
          </a:xfrm>
          <a:prstGeom prst="rect">
            <a:avLst/>
          </a:prstGeom>
        </p:spPr>
        <p:txBody>
          <a:bodyPr lIns="28575" tIns="28575" rIns="28575" bIns="28575" anchor="ctr"/>
          <a:lstStyle/>
          <a:p>
            <a:pPr marL="0" indent="0" defTabSz="452627">
              <a:spcBef>
                <a:spcPts val="0"/>
              </a:spcBef>
              <a:buClrTx/>
              <a:buSzTx/>
              <a:buFontTx/>
              <a:buNone/>
              <a:defRPr sz="5544">
                <a:solidFill>
                  <a:srgbClr val="232323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pic" sz="half" idx="13"/>
          </p:nvPr>
        </p:nvSpPr>
        <p:spPr>
          <a:xfrm>
            <a:off x="2844799" y="2133599"/>
            <a:ext cx="7315203" cy="5486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 alt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Texto</a:t>
            </a:r>
          </a:p>
        </p:txBody>
      </p:sp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72" name="Shape 17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73" name="Shape 1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pic" sz="half" idx="13"/>
          </p:nvPr>
        </p:nvSpPr>
        <p:spPr>
          <a:xfrm>
            <a:off x="2844799" y="2133599"/>
            <a:ext cx="7315203" cy="5486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"/>
          </p:nvPr>
        </p:nvSpPr>
        <p:spPr>
          <a:xfrm>
            <a:off x="3073399" y="5587853"/>
            <a:ext cx="6858003" cy="149"/>
          </a:xfrm>
          <a:prstGeom prst="rect">
            <a:avLst/>
          </a:prstGeom>
          <a:ln>
            <a:solidFill>
              <a:srgbClr val="A6AAA9"/>
            </a:solidFill>
          </a:ln>
        </p:spPr>
        <p:txBody>
          <a:bodyPr lIns="28575" tIns="28575" rIns="28575" bIns="28575" anchor="ctr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3073399" y="5748337"/>
            <a:ext cx="6858003" cy="152162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spcBef>
                <a:spcPts val="0"/>
              </a:spcBef>
              <a:defRPr sz="16600"/>
            </a:lvl1pPr>
          </a:lstStyle>
          <a:p>
            <a:r>
              <a:t>Texto del título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4"/>
          </p:nvPr>
        </p:nvSpPr>
        <p:spPr>
          <a:xfrm>
            <a:off x="3073398" y="4533898"/>
            <a:ext cx="6858004" cy="1014414"/>
          </a:xfrm>
          <a:prstGeom prst="rect">
            <a:avLst/>
          </a:prstGeom>
        </p:spPr>
        <p:txBody>
          <a:bodyPr lIns="28575" tIns="28575" rIns="28575" bIns="28575" anchor="b"/>
          <a:lstStyle/>
          <a:p>
            <a: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9619372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y subtítulo alt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3073398" y="5587853"/>
            <a:ext cx="6858004" cy="149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3073399" y="5748337"/>
            <a:ext cx="6858003" cy="152162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spcBef>
                <a:spcPts val="0"/>
              </a:spcBef>
              <a:defRPr sz="16600"/>
            </a:lvl1pPr>
          </a:lstStyle>
          <a:p>
            <a:r>
              <a:t>Texto del título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3073399" y="4533898"/>
            <a:ext cx="6858003" cy="1014415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xfrm>
            <a:off x="9601045" y="2369342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3073399" y="4405312"/>
            <a:ext cx="6858003" cy="2543177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spcBef>
                <a:spcPts val="0"/>
              </a:spcBef>
              <a:defRPr sz="16600"/>
            </a:lvl1pPr>
          </a:lstStyle>
          <a:p>
            <a:r>
              <a:t>Texto del título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xfrm>
            <a:off x="9619372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6159498" y="5587919"/>
            <a:ext cx="3771903" cy="8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sz="quarter" idx="13"/>
          </p:nvPr>
        </p:nvSpPr>
        <p:spPr>
          <a:xfrm>
            <a:off x="2844799" y="2133599"/>
            <a:ext cx="3086101" cy="5486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6159498" y="5748337"/>
            <a:ext cx="3771903" cy="152162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spcBef>
                <a:spcPts val="0"/>
              </a:spcBef>
              <a:defRPr sz="16600"/>
            </a:lvl1pPr>
          </a:lstStyle>
          <a:p>
            <a:r>
              <a:t>Texto del título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6159498" y="4533898"/>
            <a:ext cx="3771903" cy="1014415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9619372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(arriba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V="1">
            <a:off x="3073398" y="2692251"/>
            <a:ext cx="6858004" cy="15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body" sz="quarter" idx="1"/>
          </p:nvPr>
        </p:nvSpPr>
        <p:spPr>
          <a:xfrm>
            <a:off x="3073399" y="2285999"/>
            <a:ext cx="6286502" cy="361952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3073399" y="2997992"/>
            <a:ext cx="6858003" cy="407196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5600"/>
            </a:lvl1pPr>
          </a:lstStyle>
          <a:p>
            <a:r>
              <a:t>Texto del título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flipV="1">
            <a:off x="3073398" y="2692251"/>
            <a:ext cx="6858004" cy="15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sz="quarter" idx="1"/>
          </p:nvPr>
        </p:nvSpPr>
        <p:spPr>
          <a:xfrm>
            <a:off x="3073399" y="2285999"/>
            <a:ext cx="6286502" cy="361952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3073399" y="2997992"/>
            <a:ext cx="6858003" cy="407196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5600"/>
            </a:lvl1pPr>
          </a:lstStyle>
          <a:p>
            <a:r>
              <a:t>Texto del título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sz="quarter" idx="13"/>
          </p:nvPr>
        </p:nvSpPr>
        <p:spPr>
          <a:xfrm>
            <a:off x="3073398" y="3676648"/>
            <a:ext cx="6858004" cy="3436146"/>
          </a:xfrm>
          <a:prstGeom prst="rect">
            <a:avLst/>
          </a:prstGeom>
        </p:spPr>
        <p:txBody>
          <a:bodyPr lIns="28575" tIns="28575" rIns="28575" bIns="28575"/>
          <a:lstStyle/>
          <a:p>
            <a:pPr marL="392205" indent="-392205">
              <a:buSzPct val="104999"/>
              <a:defRPr sz="3000"/>
            </a:pPr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y viñetas alt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V="1">
            <a:off x="3073398" y="2692251"/>
            <a:ext cx="6858004" cy="15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3073399" y="2285999"/>
            <a:ext cx="6286502" cy="361952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3073399" y="2997992"/>
            <a:ext cx="6858003" cy="407196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5600"/>
            </a:lvl1pPr>
          </a:lstStyle>
          <a:p>
            <a:r>
              <a:t>Texto del título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sz="quarter" idx="13"/>
          </p:nvPr>
        </p:nvSpPr>
        <p:spPr>
          <a:xfrm>
            <a:off x="3073398" y="3676648"/>
            <a:ext cx="6858004" cy="3436146"/>
          </a:xfrm>
          <a:prstGeom prst="rect">
            <a:avLst/>
          </a:prstGeom>
        </p:spPr>
        <p:txBody>
          <a:bodyPr lIns="28575" tIns="28575" rIns="28575" bIns="28575"/>
          <a:lstStyle/>
          <a:p>
            <a:pPr marL="392205" indent="-392205">
              <a:buSzPct val="104999"/>
              <a:defRPr sz="3000"/>
            </a:pPr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 flipV="1">
            <a:off x="3073398" y="2692251"/>
            <a:ext cx="6858004" cy="15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body" sz="quarter" idx="1"/>
          </p:nvPr>
        </p:nvSpPr>
        <p:spPr>
          <a:xfrm>
            <a:off x="3073399" y="2285999"/>
            <a:ext cx="6286502" cy="361952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6" name="Shape 96"/>
          <p:cNvSpPr>
            <a:spLocks noGrp="1"/>
          </p:cNvSpPr>
          <p:nvPr>
            <p:ph type="pic" sz="quarter" idx="13"/>
          </p:nvPr>
        </p:nvSpPr>
        <p:spPr>
          <a:xfrm>
            <a:off x="6845300" y="2997992"/>
            <a:ext cx="3086101" cy="438626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3073399" y="2997992"/>
            <a:ext cx="3543302" cy="407196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5600"/>
            </a:lvl1pPr>
          </a:lstStyle>
          <a:p>
            <a:r>
              <a:t>Texto del título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sz="quarter" idx="14"/>
          </p:nvPr>
        </p:nvSpPr>
        <p:spPr>
          <a:xfrm>
            <a:off x="3073399" y="3676648"/>
            <a:ext cx="3543302" cy="3436146"/>
          </a:xfrm>
          <a:prstGeom prst="rect">
            <a:avLst/>
          </a:prstGeom>
        </p:spPr>
        <p:txBody>
          <a:bodyPr lIns="28575" tIns="28575" rIns="28575" bIns="28575"/>
          <a:lstStyle/>
          <a:p>
            <a:pPr marL="381000" indent="-381000">
              <a:buSzPct val="104999"/>
              <a:defRPr sz="2400"/>
            </a:pPr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solidFill>
                  <a:srgbClr val="838787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ctrTitle"/>
          </p:nvPr>
        </p:nvSpPr>
        <p:spPr>
          <a:xfrm>
            <a:off x="3073398" y="5833004"/>
            <a:ext cx="6858004" cy="1521621"/>
          </a:xfrm>
          <a:prstGeom prst="rect">
            <a:avLst/>
          </a:prstGeom>
        </p:spPr>
        <p:txBody>
          <a:bodyPr/>
          <a:lstStyle>
            <a:lvl1pPr defTabSz="280415">
              <a:defRPr sz="7900"/>
            </a:lvl1pPr>
          </a:lstStyle>
          <a:p>
            <a:r>
              <a:t>dERECHO eCONÓMICO</a:t>
            </a:r>
          </a:p>
        </p:txBody>
      </p:sp>
      <p:sp>
        <p:nvSpPr>
          <p:cNvPr id="183" name="Shape 183"/>
          <p:cNvSpPr>
            <a:spLocks noGrp="1"/>
          </p:cNvSpPr>
          <p:nvPr>
            <p:ph type="subTitle" sz="quarter" idx="1"/>
          </p:nvPr>
        </p:nvSpPr>
        <p:spPr>
          <a:xfrm>
            <a:off x="3073398" y="4533898"/>
            <a:ext cx="6858004" cy="1014414"/>
          </a:xfrm>
          <a:prstGeom prst="rect">
            <a:avLst/>
          </a:prstGeom>
        </p:spPr>
        <p:txBody>
          <a:bodyPr/>
          <a:lstStyle/>
          <a:p>
            <a:r>
              <a:t>uNIVERSIDAD DE chILE</a:t>
            </a:r>
          </a:p>
        </p:txBody>
      </p:sp>
      <p:sp>
        <p:nvSpPr>
          <p:cNvPr id="184" name="Shape 184"/>
          <p:cNvSpPr/>
          <p:nvPr/>
        </p:nvSpPr>
        <p:spPr>
          <a:xfrm>
            <a:off x="6310401" y="4747894"/>
            <a:ext cx="383998" cy="257812"/>
          </a:xfrm>
          <a:prstGeom prst="rect">
            <a:avLst/>
          </a:prstGeom>
          <a:ln w="12700">
            <a:miter lim="400000"/>
          </a:ln>
        </p:spPr>
        <p:txBody>
          <a:bodyPr wrap="none" lIns="28575" tIns="28575" rIns="28575" bIns="28575" anchor="ctr">
            <a:spAutoFit/>
          </a:bodyPr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mONOPOLIOS NATURALES</a:t>
            </a:r>
          </a:p>
        </p:txBody>
      </p:sp>
      <p:sp>
        <p:nvSpPr>
          <p:cNvPr id="218" name="Shape 2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Economías</a:t>
            </a:r>
            <a:r>
              <a:rPr dirty="0"/>
              <a:t> de </a:t>
            </a:r>
            <a:r>
              <a:rPr dirty="0" err="1"/>
              <a:t>ámbito</a:t>
            </a:r>
            <a:r>
              <a:rPr dirty="0"/>
              <a:t>. </a:t>
            </a:r>
          </a:p>
          <a:p>
            <a:r>
              <a:rPr dirty="0" err="1"/>
              <a:t>Economías</a:t>
            </a:r>
            <a:r>
              <a:rPr dirty="0"/>
              <a:t> de </a:t>
            </a:r>
            <a:r>
              <a:rPr dirty="0" err="1"/>
              <a:t>escala</a:t>
            </a:r>
            <a:r>
              <a:rPr dirty="0"/>
              <a:t>.</a:t>
            </a:r>
          </a:p>
          <a:p>
            <a:r>
              <a:rPr dirty="0" err="1"/>
              <a:t>Economías</a:t>
            </a:r>
            <a:r>
              <a:rPr dirty="0"/>
              <a:t> de </a:t>
            </a:r>
            <a:r>
              <a:rPr dirty="0" err="1"/>
              <a:t>densidad</a:t>
            </a:r>
            <a:r>
              <a:rPr dirty="0"/>
              <a:t>. </a:t>
            </a:r>
          </a:p>
          <a:p>
            <a:r>
              <a:rPr dirty="0" err="1"/>
              <a:t>Economias</a:t>
            </a:r>
            <a:r>
              <a:rPr dirty="0"/>
              <a:t> de red. </a:t>
            </a:r>
          </a:p>
          <a:p>
            <a:r>
              <a:rPr dirty="0" err="1"/>
              <a:t>Facilidades</a:t>
            </a:r>
            <a:r>
              <a:rPr dirty="0"/>
              <a:t> </a:t>
            </a:r>
            <a:r>
              <a:rPr dirty="0" err="1"/>
              <a:t>esenciales</a:t>
            </a:r>
            <a:r>
              <a:rPr dirty="0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221" name="Shape 2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rEGULACIÓN ECONÓMICA</a:t>
            </a:r>
          </a:p>
        </p:txBody>
      </p:sp>
      <p:sp>
        <p:nvSpPr>
          <p:cNvPr id="222" name="Shape 2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Control del poder de mercado que ejerce el monopolista. </a:t>
            </a:r>
          </a:p>
          <a:p>
            <a:r>
              <a:t>Eficiencia justifica la presencia de un sólo agente. </a:t>
            </a:r>
          </a:p>
          <a:p>
            <a:r>
              <a:t>El uso de del mercado representa un costo social (Coase). </a:t>
            </a:r>
          </a:p>
          <a:p>
            <a:r>
              <a:t>Monopolios tienen costos hundidos. </a:t>
            </a:r>
          </a:p>
          <a:p>
            <a:r>
              <a:t>Regulación de precios - calidades y cantidades.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Facilidad esencial</a:t>
            </a:r>
          </a:p>
        </p:txBody>
      </p:sp>
      <p:sp>
        <p:nvSpPr>
          <p:cNvPr id="226" name="Shape 2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6695" indent="-226695" defTabSz="297941">
              <a:spcBef>
                <a:spcPts val="1400"/>
              </a:spcBef>
              <a:defRPr sz="1734"/>
            </a:pPr>
            <a:r>
              <a:t>Monopolio y control de un segmento que interactuá con otros agentes. </a:t>
            </a:r>
          </a:p>
          <a:p>
            <a:pPr marL="226695" indent="-226695" defTabSz="297941">
              <a:spcBef>
                <a:spcPts val="1400"/>
              </a:spcBef>
              <a:defRPr sz="1734"/>
            </a:pPr>
            <a:r>
              <a:t>Incentivos a la integración vertical. </a:t>
            </a:r>
          </a:p>
          <a:p>
            <a:pPr marL="226695" indent="-226695" defTabSz="297941">
              <a:spcBef>
                <a:spcPts val="1400"/>
              </a:spcBef>
              <a:defRPr sz="1734"/>
            </a:pPr>
            <a:r>
              <a:t>Incentivos a ejercer ventajas derivadas de la facilidad. </a:t>
            </a:r>
          </a:p>
          <a:p>
            <a:pPr marL="226695" indent="-226695" defTabSz="297941">
              <a:spcBef>
                <a:spcPts val="1400"/>
              </a:spcBef>
              <a:defRPr sz="1734"/>
            </a:pPr>
            <a:r>
              <a:t>Requisitos: </a:t>
            </a:r>
          </a:p>
          <a:p>
            <a:pPr marL="453390" lvl="1" indent="-226695" defTabSz="297941">
              <a:spcBef>
                <a:spcPts val="1400"/>
              </a:spcBef>
              <a:defRPr sz="1734"/>
            </a:pPr>
            <a:r>
              <a:t>Control de la facilidad por un monopolista.</a:t>
            </a:r>
          </a:p>
          <a:p>
            <a:pPr marL="453390" lvl="1" indent="-226695" defTabSz="297941">
              <a:spcBef>
                <a:spcPts val="1400"/>
              </a:spcBef>
              <a:defRPr sz="1734"/>
            </a:pPr>
            <a:r>
              <a:t>Inhabilidad práctica de duplicación. </a:t>
            </a:r>
          </a:p>
          <a:p>
            <a:pPr marL="453390" lvl="1" indent="-226695" defTabSz="297941">
              <a:spcBef>
                <a:spcPts val="1400"/>
              </a:spcBef>
              <a:defRPr sz="1734"/>
            </a:pPr>
            <a:r>
              <a:t>Denegación del uso por parte de terceros. </a:t>
            </a:r>
          </a:p>
          <a:p>
            <a:pPr marL="453390" lvl="1" indent="-226695" defTabSz="297941">
              <a:spcBef>
                <a:spcPts val="1400"/>
              </a:spcBef>
              <a:defRPr sz="1734"/>
            </a:pPr>
            <a:r>
              <a:t>Factibilidad de dar acceso. </a:t>
            </a:r>
          </a:p>
          <a:p>
            <a:pPr marL="226695" indent="-226695" defTabSz="297941">
              <a:spcBef>
                <a:spcPts val="1400"/>
              </a:spcBef>
              <a:defRPr sz="1734"/>
            </a:pPr>
            <a:r>
              <a:t>Regulación: </a:t>
            </a:r>
          </a:p>
          <a:p>
            <a:pPr marL="453390" lvl="1" indent="-226695" defTabSz="297941">
              <a:spcBef>
                <a:spcPts val="1400"/>
              </a:spcBef>
              <a:defRPr sz="1734"/>
            </a:pPr>
            <a:r>
              <a:t>Acceso abierto. </a:t>
            </a:r>
          </a:p>
          <a:p>
            <a:pPr marL="453390" lvl="1" indent="-226695" defTabSz="297941">
              <a:spcBef>
                <a:spcPts val="1400"/>
              </a:spcBef>
              <a:defRPr sz="1734"/>
            </a:pPr>
            <a:r>
              <a:t>No discriminación. </a:t>
            </a:r>
          </a:p>
          <a:p>
            <a:pPr marL="453390" lvl="1" indent="-226695" defTabSz="297941">
              <a:spcBef>
                <a:spcPts val="1400"/>
              </a:spcBef>
              <a:defRPr sz="1734"/>
            </a:pPr>
            <a:r>
              <a:t>Fijación. Cargos de acceso. </a:t>
            </a:r>
          </a:p>
          <a:p>
            <a:pPr marL="453390" lvl="1" indent="-226695" defTabSz="297941">
              <a:spcBef>
                <a:spcPts val="1400"/>
              </a:spcBef>
              <a:defRPr sz="1734"/>
            </a:pPr>
            <a:r>
              <a:t>Limitación a la integración vertical.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229" name="Shape 2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Discriminación de precios.</a:t>
            </a:r>
          </a:p>
        </p:txBody>
      </p:sp>
      <p:sp>
        <p:nvSpPr>
          <p:cNvPr id="230" name="Shape 230"/>
          <p:cNvSpPr>
            <a:spLocks noGrp="1"/>
          </p:cNvSpPr>
          <p:nvPr>
            <p:ph type="body" idx="1"/>
          </p:nvPr>
        </p:nvSpPr>
        <p:spPr>
          <a:xfrm>
            <a:off x="406400" y="2260600"/>
            <a:ext cx="12192000" cy="70739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dirty="0" err="1"/>
              <a:t>Información</a:t>
            </a:r>
            <a:r>
              <a:rPr dirty="0"/>
              <a:t>. (</a:t>
            </a:r>
            <a:r>
              <a:rPr dirty="0" err="1"/>
              <a:t>Poder</a:t>
            </a:r>
            <a:r>
              <a:rPr dirty="0"/>
              <a:t> de </a:t>
            </a:r>
            <a:r>
              <a:rPr dirty="0" err="1"/>
              <a:t>mercado</a:t>
            </a:r>
            <a:r>
              <a:rPr dirty="0"/>
              <a:t> - </a:t>
            </a:r>
            <a:r>
              <a:rPr dirty="0" err="1"/>
              <a:t>demanda</a:t>
            </a:r>
            <a:r>
              <a:rPr dirty="0"/>
              <a:t>)</a:t>
            </a:r>
          </a:p>
          <a:p>
            <a:r>
              <a:rPr dirty="0" err="1"/>
              <a:t>Objetivo</a:t>
            </a:r>
            <a:r>
              <a:rPr dirty="0"/>
              <a:t> - </a:t>
            </a:r>
            <a:r>
              <a:rPr dirty="0" err="1"/>
              <a:t>Extracción</a:t>
            </a:r>
            <a:r>
              <a:rPr dirty="0"/>
              <a:t> de </a:t>
            </a:r>
            <a:r>
              <a:rPr dirty="0" err="1"/>
              <a:t>excedentes</a:t>
            </a:r>
            <a:r>
              <a:rPr dirty="0"/>
              <a:t> </a:t>
            </a:r>
            <a:r>
              <a:rPr dirty="0" err="1"/>
              <a:t>sociales</a:t>
            </a:r>
            <a:r>
              <a:rPr dirty="0"/>
              <a:t>. </a:t>
            </a:r>
          </a:p>
          <a:p>
            <a:r>
              <a:rPr dirty="0" err="1"/>
              <a:t>Tipos</a:t>
            </a:r>
            <a:r>
              <a:rPr dirty="0"/>
              <a:t> de </a:t>
            </a:r>
            <a:r>
              <a:rPr dirty="0" err="1"/>
              <a:t>discriminación</a:t>
            </a:r>
            <a:r>
              <a:rPr dirty="0"/>
              <a:t>.</a:t>
            </a:r>
          </a:p>
          <a:p>
            <a:pPr lvl="1"/>
            <a:r>
              <a:rPr dirty="0" err="1"/>
              <a:t>Discriminación</a:t>
            </a:r>
            <a:r>
              <a:rPr dirty="0"/>
              <a:t> </a:t>
            </a:r>
            <a:r>
              <a:rPr dirty="0" err="1"/>
              <a:t>grado</a:t>
            </a:r>
            <a:r>
              <a:rPr dirty="0"/>
              <a:t> 1º</a:t>
            </a:r>
            <a:r>
              <a:rPr lang="es-ES" dirty="0"/>
              <a:t> - Discriminación perfecta</a:t>
            </a:r>
            <a:r>
              <a:rPr dirty="0"/>
              <a:t>.</a:t>
            </a:r>
            <a:r>
              <a:rPr lang="es-CL" dirty="0"/>
              <a:t> Ocurre cuando el vendedor conoce la disposición a pagar de cada consumidor y le cobra el precio máximo que está dispuesto a pagar por cada unidad. En este caso, el vendedor se apropia de todo el excedente del consumidor.</a:t>
            </a:r>
            <a:endParaRPr dirty="0"/>
          </a:p>
          <a:p>
            <a:pPr lvl="1"/>
            <a:r>
              <a:rPr dirty="0" err="1"/>
              <a:t>Discriminación</a:t>
            </a:r>
            <a:r>
              <a:rPr dirty="0"/>
              <a:t> </a:t>
            </a:r>
            <a:r>
              <a:rPr dirty="0" err="1"/>
              <a:t>grado</a:t>
            </a:r>
            <a:r>
              <a:rPr dirty="0"/>
              <a:t> 2º. </a:t>
            </a:r>
            <a:r>
              <a:rPr lang="es-CL" dirty="0"/>
              <a:t>El vendedor ofrece distintas opciones de combinaciones del producto o servicio para inducir que los consumidores se autoseleccionen. De esta forma, el vendedor cobra precios distintos por los mismos bienes o servicios, pero los consumidores que compran la misma combinación pagarán lo mismo. El ejemplo más común son los descuentos por cantidad. </a:t>
            </a:r>
            <a:endParaRPr dirty="0"/>
          </a:p>
          <a:p>
            <a:pPr lvl="1"/>
            <a:r>
              <a:rPr dirty="0" err="1"/>
              <a:t>Discriminación</a:t>
            </a:r>
            <a:r>
              <a:rPr dirty="0"/>
              <a:t> </a:t>
            </a:r>
            <a:r>
              <a:rPr dirty="0" err="1"/>
              <a:t>grado</a:t>
            </a:r>
            <a:r>
              <a:rPr dirty="0"/>
              <a:t> 3º. </a:t>
            </a:r>
            <a:r>
              <a:rPr lang="es-CL" dirty="0"/>
              <a:t>Ocurre cuando el vendedor cobra diferentes precios a diferentes grupos de consumidores. Es uno de los tipos de discriminación más utilizados. Por ejemplo, en los billetes de avión y otros tipos de transporte, las compañías telefónicas y las salas de cine cobran diferentes precios a niños, estudiantes, pensionistas y otros grupos identificables.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233" name="Shape 2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Limites al poder monopolio</a:t>
            </a:r>
          </a:p>
        </p:txBody>
      </p:sp>
      <p:sp>
        <p:nvSpPr>
          <p:cNvPr id="234" name="Shape 2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Elasticidad precio cruzada de la demanda. </a:t>
            </a:r>
          </a:p>
          <a:p>
            <a:r>
              <a:t>&gt; Sustituibilidad &lt; Poder de Mercado</a:t>
            </a:r>
          </a:p>
          <a:p>
            <a:r>
              <a:t>Incentivos legales. </a:t>
            </a:r>
          </a:p>
          <a:p>
            <a:r>
              <a:t>Regulación económica. </a:t>
            </a:r>
          </a:p>
          <a:p>
            <a:r>
              <a:t>Regulación por vía de competencia.</a:t>
            </a:r>
          </a:p>
          <a:p>
            <a:r>
              <a:t>Eficiencias dinámicas y nuevas tecnologías.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237" name="Shape 237"/>
          <p:cNvSpPr>
            <a:spLocks noGrp="1"/>
          </p:cNvSpPr>
          <p:nvPr>
            <p:ph type="title"/>
          </p:nvPr>
        </p:nvSpPr>
        <p:spPr>
          <a:xfrm>
            <a:off x="-313135" y="1331962"/>
            <a:ext cx="11336735" cy="723901"/>
          </a:xfrm>
          <a:prstGeom prst="rect">
            <a:avLst/>
          </a:prstGeom>
        </p:spPr>
        <p:txBody>
          <a:bodyPr/>
          <a:lstStyle/>
          <a:p>
            <a:pPr lvl="4" indent="557784" defTabSz="356362">
              <a:spcBef>
                <a:spcPts val="1700"/>
              </a:spcBef>
              <a:defRPr sz="3660"/>
            </a:pPr>
            <a:r>
              <a:t>Conclusiones AL modelo de competencia perfecta - Monopólico</a:t>
            </a:r>
          </a:p>
        </p:txBody>
      </p:sp>
      <p:sp>
        <p:nvSpPr>
          <p:cNvPr id="238" name="Shape 238"/>
          <p:cNvSpPr>
            <a:spLocks noGrp="1"/>
          </p:cNvSpPr>
          <p:nvPr>
            <p:ph type="body" idx="1"/>
          </p:nvPr>
        </p:nvSpPr>
        <p:spPr>
          <a:xfrm>
            <a:off x="406400" y="2287157"/>
            <a:ext cx="12192000" cy="7033486"/>
          </a:xfrm>
          <a:prstGeom prst="rect">
            <a:avLst/>
          </a:prstGeom>
        </p:spPr>
        <p:txBody>
          <a:bodyPr/>
          <a:lstStyle/>
          <a:p>
            <a:pPr marL="817880" lvl="1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El modelo de competencia perfecta es un modelo teórico que se distancia de la realidad. </a:t>
            </a:r>
          </a:p>
          <a:p>
            <a:pPr marL="817880" lvl="1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Los supuestos del MCP fallan. </a:t>
            </a:r>
          </a:p>
          <a:p>
            <a:pPr marL="817880" lvl="1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Monopolio es enfrentado por la Tecnología. </a:t>
            </a:r>
          </a:p>
          <a:p>
            <a:pPr marL="817880" lvl="1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Un paso hacia la Organización industrial. </a:t>
            </a:r>
          </a:p>
          <a:p>
            <a:pPr marL="817880" lvl="1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Análisis de las conductas y su impacto en la estructura del mercado. </a:t>
            </a:r>
          </a:p>
          <a:p>
            <a:pPr marL="817880" lvl="1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Diseño de estrategias de los agentes económicos. </a:t>
            </a:r>
          </a:p>
          <a:p>
            <a:pPr marL="817880" lvl="1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Harvard (Estructura)- Chicago (eficiencia)- Post Chicago.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99" fill="hold"/>
                                        <p:tgtEl>
                                          <p:spTgt spid="2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99" fill="hold"/>
                                        <p:tgtEl>
                                          <p:spTgt spid="2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99" fill="hold"/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99" fill="hold"/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99" fill="hold"/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99" fill="hold"/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99" fill="hold"/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99" fill="hold"/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99" fill="hold"/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99" fill="hold"/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99" fill="hold"/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99" fill="hold"/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99" fill="hold"/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99" fill="hold"/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99" fill="hold"/>
                                        <p:tgtEl>
                                          <p:spTgt spid="2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99" fill="hold"/>
                                        <p:tgtEl>
                                          <p:spTgt spid="2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1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31c29c047d417a060417b44ecdd78c95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6" b="6"/>
          <a:stretch>
            <a:fillRect/>
          </a:stretch>
        </p:blipFill>
        <p:spPr>
          <a:xfrm>
            <a:off x="880532" y="412749"/>
            <a:ext cx="11243633" cy="90296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/>
      </p:transition>
    </mc:Choice>
    <mc:Fallback xmlns=""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ctrTitle"/>
          </p:nvPr>
        </p:nvSpPr>
        <p:spPr>
          <a:xfrm>
            <a:off x="4944035" y="7729537"/>
            <a:ext cx="7252696" cy="1521621"/>
          </a:xfrm>
          <a:prstGeom prst="rect">
            <a:avLst/>
          </a:prstGeom>
        </p:spPr>
        <p:txBody>
          <a:bodyPr/>
          <a:lstStyle>
            <a:lvl1pPr algn="r" defTabSz="578358">
              <a:defRPr sz="5700" cap="small"/>
            </a:lvl1pPr>
          </a:lstStyle>
          <a:p>
            <a:r>
              <a:t>Organización Industrial</a:t>
            </a:r>
          </a:p>
        </p:txBody>
      </p:sp>
      <p:sp>
        <p:nvSpPr>
          <p:cNvPr id="187" name="Shape 187"/>
          <p:cNvSpPr/>
          <p:nvPr/>
        </p:nvSpPr>
        <p:spPr>
          <a:xfrm>
            <a:off x="6616071" y="7508917"/>
            <a:ext cx="3908625" cy="1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6310401" y="4747894"/>
            <a:ext cx="383998" cy="257812"/>
          </a:xfrm>
          <a:prstGeom prst="rect">
            <a:avLst/>
          </a:prstGeom>
          <a:ln w="12700">
            <a:miter lim="400000"/>
          </a:ln>
        </p:spPr>
        <p:txBody>
          <a:bodyPr wrap="none" lIns="28575" tIns="28575" rIns="28575" bIns="28575" anchor="ctr">
            <a:spAutoFit/>
          </a:bodyPr>
          <a:lstStyle/>
          <a:p>
            <a:endParaRPr/>
          </a:p>
        </p:txBody>
      </p:sp>
      <p:pic>
        <p:nvPicPr>
          <p:cNvPr id="189" name="image.jpg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542528" y="2985753"/>
            <a:ext cx="11919549" cy="37819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/>
      </p:transition>
    </mc:Choice>
    <mc:Fallback xmlns="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xfrm>
            <a:off x="-296202" y="1561747"/>
            <a:ext cx="11336736" cy="723901"/>
          </a:xfrm>
          <a:prstGeom prst="rect">
            <a:avLst/>
          </a:prstGeom>
        </p:spPr>
        <p:txBody>
          <a:bodyPr/>
          <a:lstStyle/>
          <a:p>
            <a:pPr lvl="4" indent="731520" defTabSz="467359">
              <a:spcBef>
                <a:spcPts val="2200"/>
              </a:spcBef>
              <a:defRPr sz="4800"/>
            </a:pPr>
            <a:r>
              <a:t>Modelo Competencia Perfecta</a:t>
            </a:r>
          </a:p>
        </p:txBody>
      </p:sp>
      <p:sp>
        <p:nvSpPr>
          <p:cNvPr id="193" name="Shape 193"/>
          <p:cNvSpPr>
            <a:spLocks noGrp="1"/>
          </p:cNvSpPr>
          <p:nvPr>
            <p:ph type="body" sz="half" idx="1"/>
          </p:nvPr>
        </p:nvSpPr>
        <p:spPr>
          <a:xfrm>
            <a:off x="406400" y="2932995"/>
            <a:ext cx="12192000" cy="4071055"/>
          </a:xfrm>
          <a:prstGeom prst="rect">
            <a:avLst/>
          </a:prstGeom>
        </p:spPr>
        <p:txBody>
          <a:bodyPr/>
          <a:lstStyle/>
          <a:p>
            <a:pPr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Atomicidad de agentes productivos. </a:t>
            </a:r>
          </a:p>
          <a:p>
            <a:pPr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Homogeneidad de productos o servicios.</a:t>
            </a:r>
          </a:p>
          <a:p>
            <a:pPr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Libre movilidad de factores de producción.</a:t>
            </a:r>
          </a:p>
          <a:p>
            <a:pPr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Simetría de información.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196" name="Shape 196"/>
          <p:cNvSpPr>
            <a:spLocks noGrp="1"/>
          </p:cNvSpPr>
          <p:nvPr>
            <p:ph type="title"/>
          </p:nvPr>
        </p:nvSpPr>
        <p:spPr>
          <a:xfrm>
            <a:off x="-296202" y="1515886"/>
            <a:ext cx="11336736" cy="723901"/>
          </a:xfrm>
          <a:prstGeom prst="rect">
            <a:avLst/>
          </a:prstGeom>
        </p:spPr>
        <p:txBody>
          <a:bodyPr/>
          <a:lstStyle/>
          <a:p>
            <a:pPr lvl="4" indent="585215" defTabSz="373887">
              <a:spcBef>
                <a:spcPts val="1700"/>
              </a:spcBef>
              <a:defRPr sz="3839"/>
            </a:pPr>
            <a:r>
              <a:t>Consecuencias posibles del Modelo de Competencia Perfecta</a:t>
            </a:r>
          </a:p>
        </p:txBody>
      </p:sp>
      <p:sp>
        <p:nvSpPr>
          <p:cNvPr id="197" name="Shape 197"/>
          <p:cNvSpPr>
            <a:spLocks noGrp="1"/>
          </p:cNvSpPr>
          <p:nvPr>
            <p:ph type="body" idx="1"/>
          </p:nvPr>
        </p:nvSpPr>
        <p:spPr>
          <a:xfrm>
            <a:off x="406400" y="2465618"/>
            <a:ext cx="12192000" cy="6486196"/>
          </a:xfrm>
          <a:prstGeom prst="rect">
            <a:avLst/>
          </a:prstGeom>
        </p:spPr>
        <p:txBody>
          <a:bodyPr/>
          <a:lstStyle/>
          <a:p>
            <a:pPr marL="302260" indent="-302260" defTabSz="397256">
              <a:spcBef>
                <a:spcPts val="1900"/>
              </a:spcBef>
              <a:defRPr sz="2312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Multiplicidad de agentes trae consigo presión competitiva. </a:t>
            </a:r>
          </a:p>
          <a:p>
            <a:pPr marL="302260" indent="-302260" defTabSz="397256">
              <a:spcBef>
                <a:spcPts val="1900"/>
              </a:spcBef>
              <a:defRPr sz="2312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Elasticidad de la Demanda: Alta sustituibilidad entre los productos/servicios.</a:t>
            </a:r>
          </a:p>
          <a:p>
            <a:pPr marL="302260" indent="-302260" defTabSz="397256">
              <a:spcBef>
                <a:spcPts val="1900"/>
              </a:spcBef>
              <a:defRPr sz="2312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Costos y barreras de entrada y/o salida casi nulas: Competencia Potencial y Sustituibilidad en la oferta. </a:t>
            </a:r>
          </a:p>
          <a:p>
            <a:pPr marL="302260" indent="-302260" defTabSz="397256">
              <a:spcBef>
                <a:spcPts val="1900"/>
              </a:spcBef>
              <a:defRPr sz="2312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Agentes económicos altamente informados (productores, proveedores, consumidores) </a:t>
            </a:r>
          </a:p>
          <a:p>
            <a:pPr marL="302260" indent="-302260" defTabSz="397256">
              <a:spcBef>
                <a:spcPts val="1900"/>
              </a:spcBef>
              <a:defRPr sz="2312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Equilibrio de mercado = Eficiencia pareto. </a:t>
            </a:r>
          </a:p>
          <a:p>
            <a:pPr marL="302260" indent="-302260" defTabSz="397256">
              <a:spcBef>
                <a:spcPts val="1900"/>
              </a:spcBef>
              <a:defRPr sz="2312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Reducción de costos: P=CMg</a:t>
            </a:r>
          </a:p>
          <a:p>
            <a:pPr marL="302260" indent="-302260" defTabSz="397256">
              <a:spcBef>
                <a:spcPts val="1900"/>
              </a:spcBef>
              <a:defRPr sz="2312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Optimización de los beneficios sociales. </a:t>
            </a:r>
          </a:p>
          <a:p>
            <a:pPr marL="302260" indent="-302260" defTabSz="397256">
              <a:spcBef>
                <a:spcPts val="1900"/>
              </a:spcBef>
              <a:defRPr sz="2312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Innovación. </a:t>
            </a:r>
          </a:p>
          <a:p>
            <a:pPr marL="302260" indent="-302260" defTabSz="397256">
              <a:spcBef>
                <a:spcPts val="1900"/>
              </a:spcBef>
              <a:defRPr sz="2312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Eficiencias dinámicas, productivas y asignaturas.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r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modelo-de-competencia-perfecta-11-638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81" b="15333"/>
          <a:stretch>
            <a:fillRect/>
          </a:stretch>
        </p:blipFill>
        <p:spPr>
          <a:xfrm>
            <a:off x="1561614" y="1782750"/>
            <a:ext cx="9123225" cy="5803984"/>
          </a:xfrm>
          <a:prstGeom prst="rect">
            <a:avLst/>
          </a:prstGeom>
        </p:spPr>
      </p:pic>
      <p:sp>
        <p:nvSpPr>
          <p:cNvPr id="200" name="Shape 2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defTabSz="233679">
              <a:spcBef>
                <a:spcPts val="900"/>
              </a:spcBef>
              <a:defRPr sz="2000"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r"/>
      </p:transition>
    </mc:Choice>
    <mc:Fallback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xfrm>
            <a:off x="-296202" y="1515886"/>
            <a:ext cx="11336736" cy="723901"/>
          </a:xfrm>
          <a:prstGeom prst="rect">
            <a:avLst/>
          </a:prstGeom>
        </p:spPr>
        <p:txBody>
          <a:bodyPr/>
          <a:lstStyle/>
          <a:p>
            <a:pPr lvl="4" indent="731520" defTabSz="467359">
              <a:spcBef>
                <a:spcPts val="2200"/>
              </a:spcBef>
              <a:defRPr sz="4800"/>
            </a:pPr>
            <a:r>
              <a:t>Externalidades - Fallas de Mercado</a:t>
            </a:r>
          </a:p>
        </p:txBody>
      </p:sp>
      <p:sp>
        <p:nvSpPr>
          <p:cNvPr id="204" name="Shape 204"/>
          <p:cNvSpPr>
            <a:spLocks noGrp="1"/>
          </p:cNvSpPr>
          <p:nvPr>
            <p:ph type="body" idx="1"/>
          </p:nvPr>
        </p:nvSpPr>
        <p:spPr>
          <a:xfrm>
            <a:off x="406400" y="2465618"/>
            <a:ext cx="12192000" cy="6486196"/>
          </a:xfrm>
          <a:prstGeom prst="rect">
            <a:avLst/>
          </a:prstGeom>
        </p:spPr>
        <p:txBody>
          <a:bodyPr/>
          <a:lstStyle/>
          <a:p>
            <a:pPr marL="408940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Barreras de entrada y salida</a:t>
            </a:r>
          </a:p>
          <a:p>
            <a:pPr marL="817880" lvl="1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Barreras legales. </a:t>
            </a:r>
          </a:p>
          <a:p>
            <a:pPr marL="817880" lvl="1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Barreras contractuales. </a:t>
            </a:r>
          </a:p>
          <a:p>
            <a:pPr marL="817880" lvl="1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Barreras estructurales. </a:t>
            </a:r>
          </a:p>
          <a:p>
            <a:pPr marL="817880" lvl="1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Economías de escala - Red.</a:t>
            </a:r>
          </a:p>
          <a:p>
            <a:pPr marL="408940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Asimetrías de información.</a:t>
            </a:r>
          </a:p>
          <a:p>
            <a:pPr marL="408940" indent="-408940" defTabSz="537463">
              <a:spcBef>
                <a:spcPts val="2500"/>
              </a:spcBef>
              <a:defRPr sz="3128"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t>Heterogeneidad de los productos: Patentes / productos exclusivos / competencia monopólica.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20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0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mODELO MonopÓliCO</a:t>
            </a:r>
          </a:p>
        </p:txBody>
      </p:sp>
      <p:sp>
        <p:nvSpPr>
          <p:cNvPr id="208" name="Shape 208"/>
          <p:cNvSpPr>
            <a:spLocks noGrp="1"/>
          </p:cNvSpPr>
          <p:nvPr>
            <p:ph type="body" idx="1"/>
          </p:nvPr>
        </p:nvSpPr>
        <p:spPr>
          <a:xfrm>
            <a:off x="406399" y="3049091"/>
            <a:ext cx="12192001" cy="5509618"/>
          </a:xfrm>
          <a:prstGeom prst="rect">
            <a:avLst/>
          </a:prstGeom>
        </p:spPr>
        <p:txBody>
          <a:bodyPr/>
          <a:lstStyle/>
          <a:p>
            <a:pPr marL="337820" indent="-337820" defTabSz="443991">
              <a:spcBef>
                <a:spcPts val="2100"/>
              </a:spcBef>
              <a:defRPr sz="2584"/>
            </a:pPr>
            <a:r>
              <a:t>Un agente económico contrala la totalidad de la oferta. Gran poder vendedor. En el caso de la demanda - Monopsonio, sin que existan posibilidades de sustitución. </a:t>
            </a:r>
          </a:p>
          <a:p>
            <a:pPr marL="337820" indent="-337820" defTabSz="443991">
              <a:spcBef>
                <a:spcPts val="2100"/>
              </a:spcBef>
              <a:defRPr sz="2584"/>
            </a:pPr>
            <a:r>
              <a:t>Control de Factores productivos</a:t>
            </a:r>
          </a:p>
          <a:p>
            <a:pPr marL="337820" indent="-337820" defTabSz="443991">
              <a:spcBef>
                <a:spcPts val="2100"/>
              </a:spcBef>
              <a:defRPr sz="2584"/>
            </a:pPr>
            <a:r>
              <a:t>Rendimientos crecientes de producción. </a:t>
            </a:r>
          </a:p>
          <a:p>
            <a:pPr marL="337820" indent="-337820" defTabSz="443991">
              <a:spcBef>
                <a:spcPts val="2100"/>
              </a:spcBef>
              <a:defRPr sz="2584"/>
            </a:pPr>
            <a:r>
              <a:t>Explotación exclusiva - patentes, concesiones, licitaciones (competencia por la cancha). </a:t>
            </a:r>
          </a:p>
          <a:p>
            <a:pPr marL="337820" indent="-337820" defTabSz="443991">
              <a:spcBef>
                <a:spcPts val="2100"/>
              </a:spcBef>
              <a:defRPr sz="2584"/>
            </a:pPr>
            <a:r>
              <a:t>Monopolios legales. </a:t>
            </a:r>
          </a:p>
          <a:p>
            <a:pPr marL="337820" indent="-337820" defTabSz="443991">
              <a:spcBef>
                <a:spcPts val="2100"/>
              </a:spcBef>
              <a:defRPr sz="2584"/>
            </a:pPr>
            <a:r>
              <a:t>Monopolios naturales y economías de escala.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r"/>
      </p:transition>
    </mc:Choice>
    <mc:Fallback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discriminacion-de-precios-8-728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5470" t="5470" r="5470" b="547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Consecuencias posibles del modelo monopólico</a:t>
            </a:r>
          </a:p>
        </p:txBody>
      </p:sp>
      <p:sp>
        <p:nvSpPr>
          <p:cNvPr id="214" name="Shape 2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Monopolio impone pérdidas de eficiencias. </a:t>
            </a:r>
          </a:p>
          <a:p>
            <a:r>
              <a:t>El monopolista se enfrenta directamente a la demanda en su determinación de precios. </a:t>
            </a:r>
          </a:p>
          <a:p>
            <a:r>
              <a:t>Sustituibilidad en central para dar cuenta de su poder. </a:t>
            </a:r>
          </a:p>
          <a:p>
            <a:r>
              <a:t>Ingreso marginal del MM es igual a la demanda.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l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222222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38787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38787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806</Words>
  <Application>Microsoft Macintosh PowerPoint</Application>
  <PresentationFormat>Personalizado</PresentationFormat>
  <Paragraphs>97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Avenir Next</vt:lpstr>
      <vt:lpstr>Avenir Next Medium</vt:lpstr>
      <vt:lpstr>DIN Alternate</vt:lpstr>
      <vt:lpstr>DIN Condensed</vt:lpstr>
      <vt:lpstr>Helvetica</vt:lpstr>
      <vt:lpstr>Helvetica Neue</vt:lpstr>
      <vt:lpstr>New_Template7</vt:lpstr>
      <vt:lpstr>dERECHO eCONÓMICO</vt:lpstr>
      <vt:lpstr>Organización Industrial</vt:lpstr>
      <vt:lpstr>Modelo Competencia Perfecta</vt:lpstr>
      <vt:lpstr>Consecuencias posibles del Modelo de Competencia Perfecta</vt:lpstr>
      <vt:lpstr>Presentación de PowerPoint</vt:lpstr>
      <vt:lpstr>Externalidades - Fallas de Mercado</vt:lpstr>
      <vt:lpstr>mODELO MonopÓliCO</vt:lpstr>
      <vt:lpstr>Presentación de PowerPoint</vt:lpstr>
      <vt:lpstr>Consecuencias posibles del modelo monopólico</vt:lpstr>
      <vt:lpstr>mONOPOLIOS NATURALES</vt:lpstr>
      <vt:lpstr>rEGULACIÓN ECONÓMICA</vt:lpstr>
      <vt:lpstr>Facilidad esencial</vt:lpstr>
      <vt:lpstr>Discriminación de precios.</vt:lpstr>
      <vt:lpstr>Limites al poder monopolio</vt:lpstr>
      <vt:lpstr>Conclusiones AL modelo de competencia perfecta - Monopólico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eCONÓMICO</dc:title>
  <cp:lastModifiedBy>Oscar Garate Maudier</cp:lastModifiedBy>
  <cp:revision>2</cp:revision>
  <dcterms:modified xsi:type="dcterms:W3CDTF">2020-04-22T18:07:28Z</dcterms:modified>
</cp:coreProperties>
</file>