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71" r:id="rId3"/>
    <p:sldId id="272" r:id="rId4"/>
    <p:sldId id="257" r:id="rId5"/>
    <p:sldId id="258" r:id="rId6"/>
    <p:sldId id="259" r:id="rId7"/>
    <p:sldId id="273" r:id="rId8"/>
    <p:sldId id="275" r:id="rId9"/>
    <p:sldId id="260" r:id="rId10"/>
    <p:sldId id="276"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6296"/>
  </p:normalViewPr>
  <p:slideViewPr>
    <p:cSldViewPr snapToGrid="0" snapToObjects="1">
      <p:cViewPr varScale="1">
        <p:scale>
          <a:sx n="123" d="100"/>
          <a:sy n="123" d="100"/>
        </p:scale>
        <p:origin x="61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06697-B359-5F48-9EBC-86138156CDBF}" type="datetimeFigureOut">
              <a:rPr lang="es-CL" smtClean="0"/>
              <a:t>17-06-20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EC484-4AC2-544F-B026-95C0920FA682}" type="slidenum">
              <a:rPr lang="es-CL" smtClean="0"/>
              <a:t>‹Nº›</a:t>
            </a:fld>
            <a:endParaRPr lang="es-CL"/>
          </a:p>
        </p:txBody>
      </p:sp>
    </p:spTree>
    <p:extLst>
      <p:ext uri="{BB962C8B-B14F-4D97-AF65-F5344CB8AC3E}">
        <p14:creationId xmlns:p14="http://schemas.microsoft.com/office/powerpoint/2010/main" val="217567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037EC484-4AC2-544F-B026-95C0920FA682}" type="slidenum">
              <a:rPr lang="es-CL" smtClean="0"/>
              <a:t>4</a:t>
            </a:fld>
            <a:endParaRPr lang="es-CL"/>
          </a:p>
        </p:txBody>
      </p:sp>
    </p:spTree>
    <p:extLst>
      <p:ext uri="{BB962C8B-B14F-4D97-AF65-F5344CB8AC3E}">
        <p14:creationId xmlns:p14="http://schemas.microsoft.com/office/powerpoint/2010/main" val="39052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D3BE5DB-B557-8446-B31B-485B0C04713C}" type="datetimeFigureOut">
              <a:rPr lang="es-CL" smtClean="0"/>
              <a:t>17-06-20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BE5DB-B557-8446-B31B-485B0C04713C}" type="datetimeFigureOut">
              <a:rPr lang="es-CL" smtClean="0"/>
              <a:t>17-06-20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289121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BE5DB-B557-8446-B31B-485B0C04713C}" type="datetimeFigureOut">
              <a:rPr lang="es-CL" smtClean="0"/>
              <a:t>17-06-20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43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BE5DB-B557-8446-B31B-485B0C04713C}" type="datetimeFigureOut">
              <a:rPr lang="es-CL" smtClean="0"/>
              <a:t>17-06-20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17918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3BE5DB-B557-8446-B31B-485B0C04713C}" type="datetimeFigureOut">
              <a:rPr lang="es-CL" smtClean="0"/>
              <a:t>17-06-20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E887CE9-6CBF-3E40-99A1-8689B33B26E4}" type="slidenum">
              <a:rPr lang="es-CL" smtClean="0"/>
              <a:t>‹Nº›</a:t>
            </a:fld>
            <a:endParaRPr lang="es-C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50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3BE5DB-B557-8446-B31B-485B0C04713C}" type="datetimeFigureOut">
              <a:rPr lang="es-CL" smtClean="0"/>
              <a:t>17-06-20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173585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3BE5DB-B557-8446-B31B-485B0C04713C}" type="datetimeFigureOut">
              <a:rPr lang="es-CL" smtClean="0"/>
              <a:t>17-06-20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81770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3BE5DB-B557-8446-B31B-485B0C04713C}" type="datetimeFigureOut">
              <a:rPr lang="es-CL" smtClean="0"/>
              <a:t>17-06-20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185096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BE5DB-B557-8446-B31B-485B0C04713C}" type="datetimeFigureOut">
              <a:rPr lang="es-CL" smtClean="0"/>
              <a:t>17-06-20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293775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BE5DB-B557-8446-B31B-485B0C04713C}" type="datetimeFigureOut">
              <a:rPr lang="es-CL" smtClean="0"/>
              <a:t>17-06-20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887CE9-6CBF-3E40-99A1-8689B33B26E4}" type="slidenum">
              <a:rPr lang="es-CL" smtClean="0"/>
              <a:t>‹Nº›</a:t>
            </a:fld>
            <a:endParaRPr lang="es-CL"/>
          </a:p>
        </p:txBody>
      </p:sp>
    </p:spTree>
    <p:extLst>
      <p:ext uri="{BB962C8B-B14F-4D97-AF65-F5344CB8AC3E}">
        <p14:creationId xmlns:p14="http://schemas.microsoft.com/office/powerpoint/2010/main" val="96693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BE5DB-B557-8446-B31B-485B0C04713C}" type="datetimeFigureOut">
              <a:rPr lang="es-CL" smtClean="0"/>
              <a:t>17-06-20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E887CE9-6CBF-3E40-99A1-8689B33B26E4}" type="slidenum">
              <a:rPr lang="es-CL" smtClean="0"/>
              <a:t>‹Nº›</a:t>
            </a:fld>
            <a:endParaRPr lang="es-C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71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3BE5DB-B557-8446-B31B-485B0C04713C}" type="datetimeFigureOut">
              <a:rPr lang="es-CL" smtClean="0"/>
              <a:t>17-06-20</a:t>
            </a:fld>
            <a:endParaRPr lang="es-C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887CE9-6CBF-3E40-99A1-8689B33B26E4}" type="slidenum">
              <a:rPr lang="es-CL" smtClean="0"/>
              <a:t>‹Nº›</a:t>
            </a:fld>
            <a:endParaRPr lang="es-C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108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570D5-9B52-7541-8491-E6733F6C996D}"/>
              </a:ext>
            </a:extLst>
          </p:cNvPr>
          <p:cNvSpPr>
            <a:spLocks noGrp="1"/>
          </p:cNvSpPr>
          <p:nvPr>
            <p:ph type="ctrTitle"/>
          </p:nvPr>
        </p:nvSpPr>
        <p:spPr/>
        <p:txBody>
          <a:bodyPr/>
          <a:lstStyle/>
          <a:p>
            <a:r>
              <a:rPr lang="es-CL" dirty="0"/>
              <a:t>DERECHO DE PROPIEDAD</a:t>
            </a:r>
          </a:p>
        </p:txBody>
      </p:sp>
      <p:sp>
        <p:nvSpPr>
          <p:cNvPr id="3" name="Subtítulo 2">
            <a:extLst>
              <a:ext uri="{FF2B5EF4-FFF2-40B4-BE49-F238E27FC236}">
                <a16:creationId xmlns:a16="http://schemas.microsoft.com/office/drawing/2014/main" id="{F6942F37-6402-F34B-9B0E-9D103366D448}"/>
              </a:ext>
            </a:extLst>
          </p:cNvPr>
          <p:cNvSpPr>
            <a:spLocks noGrp="1"/>
          </p:cNvSpPr>
          <p:nvPr>
            <p:ph type="subTitle" idx="1"/>
          </p:nvPr>
        </p:nvSpPr>
        <p:spPr/>
        <p:txBody>
          <a:bodyPr/>
          <a:lstStyle/>
          <a:p>
            <a:r>
              <a:rPr lang="es-CL" dirty="0"/>
              <a:t>Derecho Constitucional II</a:t>
            </a:r>
          </a:p>
          <a:p>
            <a:r>
              <a:rPr lang="es-CL" dirty="0"/>
              <a:t>Prof. Ana María García B.</a:t>
            </a:r>
          </a:p>
          <a:p>
            <a:r>
              <a:rPr lang="es-CL" dirty="0"/>
              <a:t>Ayud. Constanza Catalán L.</a:t>
            </a:r>
          </a:p>
          <a:p>
            <a:r>
              <a:rPr lang="es-CL" dirty="0"/>
              <a:t>Primer semestre 2020</a:t>
            </a:r>
          </a:p>
        </p:txBody>
      </p:sp>
    </p:spTree>
    <p:extLst>
      <p:ext uri="{BB962C8B-B14F-4D97-AF65-F5344CB8AC3E}">
        <p14:creationId xmlns:p14="http://schemas.microsoft.com/office/powerpoint/2010/main" val="103143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F72F72-C2B7-DD46-87D9-A1B387EE24D4}"/>
              </a:ext>
            </a:extLst>
          </p:cNvPr>
          <p:cNvSpPr>
            <a:spLocks noGrp="1"/>
          </p:cNvSpPr>
          <p:nvPr>
            <p:ph idx="1"/>
          </p:nvPr>
        </p:nvSpPr>
        <p:spPr>
          <a:xfrm>
            <a:off x="1062318" y="793376"/>
            <a:ext cx="9695328" cy="5515984"/>
          </a:xfrm>
        </p:spPr>
        <p:txBody>
          <a:bodyPr>
            <a:normAutofit/>
          </a:bodyPr>
          <a:lstStyle/>
          <a:p>
            <a:pPr>
              <a:buFontTx/>
              <a:buChar char="-"/>
            </a:pPr>
            <a:r>
              <a:rPr lang="es-CL" dirty="0"/>
              <a:t> Expropiación: se refiere al derecho de propiedad y a los atributos o facultades esenciales del dominio.</a:t>
            </a:r>
          </a:p>
          <a:p>
            <a:pPr>
              <a:buFontTx/>
              <a:buChar char="-"/>
            </a:pPr>
            <a:r>
              <a:rPr lang="es-CL" dirty="0"/>
              <a:t> La expropiación “</a:t>
            </a:r>
            <a:r>
              <a:rPr lang="es-CL" i="1" dirty="0"/>
              <a:t>es un acto de la autoridad administrativa competente, fundado en una ley que lo autoriza, en virtud del cual priva del dominio, del bien sobre el cual recae ese derecho o de alguno de sus atributos o facultades esenciales, por causa de utilidad pública o de interés nacional, con sujeción a un procedimiento legalmente determinado y pagando al expropiado la indemnización justa</a:t>
            </a:r>
            <a:r>
              <a:rPr lang="es-CL" dirty="0"/>
              <a:t>”. Cea Egaña, José Luis. Derecho Constitucional Chileno. Tomo II. Segunda edición. Ediciones UC, p. 582. </a:t>
            </a:r>
          </a:p>
          <a:p>
            <a:pPr>
              <a:buFontTx/>
              <a:buChar char="-"/>
            </a:pPr>
            <a:r>
              <a:rPr lang="es-CL" dirty="0"/>
              <a:t> Debe existir “</a:t>
            </a:r>
            <a:r>
              <a:rPr lang="es-CL" b="1" i="1" dirty="0">
                <a:solidFill>
                  <a:srgbClr val="FF0000"/>
                </a:solidFill>
              </a:rPr>
              <a:t>ley</a:t>
            </a:r>
            <a:r>
              <a:rPr lang="es-CL" b="1" i="1" dirty="0">
                <a:solidFill>
                  <a:srgbClr val="C00000"/>
                </a:solidFill>
              </a:rPr>
              <a:t> </a:t>
            </a:r>
            <a:r>
              <a:rPr lang="es-CL" b="1" i="1" dirty="0">
                <a:solidFill>
                  <a:srgbClr val="FF0000"/>
                </a:solidFill>
              </a:rPr>
              <a:t>expropiatoria</a:t>
            </a:r>
            <a:r>
              <a:rPr lang="es-CL" dirty="0"/>
              <a:t>”: sólo autoriza la expropiación, fundada en determinados </a:t>
            </a:r>
            <a:r>
              <a:rPr lang="es-CL" b="1" dirty="0"/>
              <a:t>intereses</a:t>
            </a:r>
            <a:r>
              <a:rPr lang="es-CL" dirty="0"/>
              <a:t> señalados por la CPR:</a:t>
            </a:r>
          </a:p>
          <a:p>
            <a:pPr marL="514350" indent="-514350">
              <a:buAutoNum type="romanLcParenR"/>
            </a:pPr>
            <a:r>
              <a:rPr lang="es-CL" i="1" dirty="0"/>
              <a:t>“utilidad pública”</a:t>
            </a:r>
            <a:r>
              <a:rPr lang="es-CL" dirty="0"/>
              <a:t>, o</a:t>
            </a:r>
          </a:p>
          <a:p>
            <a:pPr marL="514350" indent="-514350">
              <a:buAutoNum type="romanLcParenR"/>
            </a:pPr>
            <a:r>
              <a:rPr lang="es-CL" dirty="0"/>
              <a:t>“</a:t>
            </a:r>
            <a:r>
              <a:rPr lang="es-CL" i="1" dirty="0"/>
              <a:t>interés nacional</a:t>
            </a:r>
            <a:r>
              <a:rPr lang="es-CL" dirty="0"/>
              <a:t>”.</a:t>
            </a:r>
          </a:p>
        </p:txBody>
      </p:sp>
      <p:pic>
        <p:nvPicPr>
          <p:cNvPr id="4" name="Imagen 3">
            <a:extLst>
              <a:ext uri="{FF2B5EF4-FFF2-40B4-BE49-F238E27FC236}">
                <a16:creationId xmlns:a16="http://schemas.microsoft.com/office/drawing/2014/main" id="{EEFAEBEF-79A5-3C4D-8D07-27F4855E3A37}"/>
              </a:ext>
            </a:extLst>
          </p:cNvPr>
          <p:cNvPicPr>
            <a:picLocks noChangeAspect="1"/>
          </p:cNvPicPr>
          <p:nvPr/>
        </p:nvPicPr>
        <p:blipFill>
          <a:blip r:embed="rId2"/>
          <a:stretch>
            <a:fillRect/>
          </a:stretch>
        </p:blipFill>
        <p:spPr>
          <a:xfrm>
            <a:off x="8189687" y="4253009"/>
            <a:ext cx="3764748" cy="2604991"/>
          </a:xfrm>
          <a:prstGeom prst="rect">
            <a:avLst/>
          </a:prstGeom>
        </p:spPr>
      </p:pic>
    </p:spTree>
    <p:extLst>
      <p:ext uri="{BB962C8B-B14F-4D97-AF65-F5344CB8AC3E}">
        <p14:creationId xmlns:p14="http://schemas.microsoft.com/office/powerpoint/2010/main" val="391722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7A67A9-D0A0-AF48-A17C-FFC6890FB2AA}"/>
              </a:ext>
            </a:extLst>
          </p:cNvPr>
          <p:cNvSpPr>
            <a:spLocks noGrp="1"/>
          </p:cNvSpPr>
          <p:nvPr>
            <p:ph idx="1"/>
          </p:nvPr>
        </p:nvSpPr>
        <p:spPr>
          <a:xfrm>
            <a:off x="1077917" y="1417320"/>
            <a:ext cx="9720071" cy="4023360"/>
          </a:xfrm>
        </p:spPr>
        <p:txBody>
          <a:bodyPr>
            <a:normAutofit lnSpcReduction="10000"/>
          </a:bodyPr>
          <a:lstStyle/>
          <a:p>
            <a:r>
              <a:rPr lang="es-CL" dirty="0"/>
              <a:t>- El </a:t>
            </a:r>
            <a:r>
              <a:rPr lang="es-CL" b="1" i="1" dirty="0">
                <a:solidFill>
                  <a:srgbClr val="FF0000"/>
                </a:solidFill>
              </a:rPr>
              <a:t>acto administrativo o decreto expropiatorio </a:t>
            </a:r>
            <a:r>
              <a:rPr lang="es-CL" dirty="0"/>
              <a:t>implementa la expropiación y es dictado por la autoridad autorizada para expropiar por la ley expropiatoria.</a:t>
            </a:r>
          </a:p>
          <a:p>
            <a:r>
              <a:rPr lang="es-CL" dirty="0"/>
              <a:t>- Dictado el decreto expropiatorio, </a:t>
            </a:r>
            <a:r>
              <a:rPr lang="es-CL" b="1" dirty="0"/>
              <a:t>afectado</a:t>
            </a:r>
            <a:r>
              <a:rPr lang="es-CL" dirty="0"/>
              <a:t> tiene </a:t>
            </a:r>
            <a:r>
              <a:rPr lang="es-CL" b="1" dirty="0"/>
              <a:t>dos derechos</a:t>
            </a:r>
            <a:r>
              <a:rPr lang="es-CL" dirty="0"/>
              <a:t>:</a:t>
            </a:r>
          </a:p>
          <a:p>
            <a:r>
              <a:rPr lang="es-CL" b="1" dirty="0"/>
              <a:t>i) </a:t>
            </a:r>
            <a:r>
              <a:rPr lang="es-CL" dirty="0"/>
              <a:t>revisar y establecer si el acto administrativo se ajusta a la ley expropiatoria. Si no: reclamación de legalidad del acto expropiatorio. </a:t>
            </a:r>
          </a:p>
          <a:p>
            <a:r>
              <a:rPr lang="es-CL" dirty="0"/>
              <a:t>y; </a:t>
            </a:r>
          </a:p>
          <a:p>
            <a:r>
              <a:rPr lang="es-CL" b="1" dirty="0"/>
              <a:t>ii) </a:t>
            </a:r>
            <a:r>
              <a:rPr lang="es-CL" dirty="0"/>
              <a:t>en caso de ser procedente la expropiación, derecho al pago de la indemnización.</a:t>
            </a:r>
          </a:p>
          <a:p>
            <a:r>
              <a:rPr lang="es-CL" dirty="0"/>
              <a:t>- Indemnización. Determinación del monto. Pago de la indemnización.</a:t>
            </a:r>
          </a:p>
          <a:p>
            <a:r>
              <a:rPr lang="es-CL" dirty="0"/>
              <a:t>- Toma de posesión material del bien inmueble: “</a:t>
            </a:r>
            <a:r>
              <a:rPr lang="es-CL" i="1" dirty="0"/>
              <a:t>previo pago del total de la indemnización</a:t>
            </a:r>
            <a:r>
              <a:rPr lang="es-CL" dirty="0"/>
              <a:t>”.</a:t>
            </a:r>
          </a:p>
          <a:p>
            <a:endParaRPr lang="es-CL" dirty="0"/>
          </a:p>
          <a:p>
            <a:endParaRPr lang="es-CL" dirty="0"/>
          </a:p>
        </p:txBody>
      </p:sp>
    </p:spTree>
    <p:extLst>
      <p:ext uri="{BB962C8B-B14F-4D97-AF65-F5344CB8AC3E}">
        <p14:creationId xmlns:p14="http://schemas.microsoft.com/office/powerpoint/2010/main" val="305890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E15B9-7EAF-B940-A9F9-0EF6C4D3C703}"/>
              </a:ext>
            </a:extLst>
          </p:cNvPr>
          <p:cNvSpPr>
            <a:spLocks noGrp="1"/>
          </p:cNvSpPr>
          <p:nvPr>
            <p:ph type="title"/>
          </p:nvPr>
        </p:nvSpPr>
        <p:spPr/>
        <p:txBody>
          <a:bodyPr/>
          <a:lstStyle/>
          <a:p>
            <a:r>
              <a:rPr lang="es-CL" dirty="0"/>
              <a:t>ARTÍCULO 19 NÚMERO 23 INCISO PRIMERO</a:t>
            </a:r>
          </a:p>
        </p:txBody>
      </p:sp>
      <p:sp>
        <p:nvSpPr>
          <p:cNvPr id="3" name="Marcador de contenido 2">
            <a:extLst>
              <a:ext uri="{FF2B5EF4-FFF2-40B4-BE49-F238E27FC236}">
                <a16:creationId xmlns:a16="http://schemas.microsoft.com/office/drawing/2014/main" id="{790894EA-1F3D-8D4D-9890-2168A351E1BC}"/>
              </a:ext>
            </a:extLst>
          </p:cNvPr>
          <p:cNvSpPr>
            <a:spLocks noGrp="1"/>
          </p:cNvSpPr>
          <p:nvPr>
            <p:ph idx="1"/>
          </p:nvPr>
        </p:nvSpPr>
        <p:spPr>
          <a:xfrm>
            <a:off x="900954" y="1936376"/>
            <a:ext cx="9843246" cy="4372984"/>
          </a:xfrm>
        </p:spPr>
        <p:txBody>
          <a:bodyPr>
            <a:normAutofit lnSpcReduction="10000"/>
          </a:bodyPr>
          <a:lstStyle/>
          <a:p>
            <a:r>
              <a:rPr lang="es-ES" dirty="0"/>
              <a:t>“</a:t>
            </a:r>
            <a:r>
              <a:rPr lang="es-ES" i="1" dirty="0"/>
              <a:t>La Constitución asegura a todas las personas: </a:t>
            </a:r>
            <a:endParaRPr lang="es-CL" dirty="0"/>
          </a:p>
          <a:p>
            <a:r>
              <a:rPr lang="es-ES" i="1" dirty="0"/>
              <a:t>23º. La libertad para </a:t>
            </a:r>
            <a:r>
              <a:rPr lang="es-ES" b="1" i="1" dirty="0"/>
              <a:t>adquirir</a:t>
            </a:r>
            <a:r>
              <a:rPr lang="es-ES" i="1" dirty="0"/>
              <a:t> el </a:t>
            </a:r>
            <a:r>
              <a:rPr lang="es-ES" b="1" i="1" dirty="0"/>
              <a:t>dominio</a:t>
            </a:r>
            <a:r>
              <a:rPr lang="es-ES" i="1" dirty="0"/>
              <a:t> de </a:t>
            </a:r>
            <a:r>
              <a:rPr lang="es-ES" b="1" i="1" dirty="0"/>
              <a:t>toda clase de bienes</a:t>
            </a:r>
            <a:r>
              <a:rPr lang="es-ES" i="1" dirty="0"/>
              <a:t>, </a:t>
            </a:r>
            <a:r>
              <a:rPr lang="es-ES" b="1" i="1" u="sng" dirty="0"/>
              <a:t>excepto</a:t>
            </a:r>
            <a:r>
              <a:rPr lang="es-ES" i="1" dirty="0"/>
              <a:t> aquellos que la naturaleza ha hecho comunes a todos los hombres o que deban pertenecer a la Nación toda y la ley lo declare así. Lo anterior es sin perjuicio de lo prescrito en otros preceptos de esta Constitución”</a:t>
            </a:r>
            <a:r>
              <a:rPr lang="es-ES" dirty="0"/>
              <a:t>. </a:t>
            </a:r>
          </a:p>
          <a:p>
            <a:r>
              <a:rPr lang="es-ES" dirty="0"/>
              <a:t>- Se excluye de este derecho:</a:t>
            </a:r>
          </a:p>
          <a:p>
            <a:r>
              <a:rPr lang="es-ES" b="1" dirty="0"/>
              <a:t>a) </a:t>
            </a:r>
            <a:r>
              <a:rPr lang="es-ES" dirty="0"/>
              <a:t>Los bienes que la naturaleza ha hecho comunes a todos los hombres, y</a:t>
            </a:r>
          </a:p>
          <a:p>
            <a:r>
              <a:rPr lang="es-ES" b="1" dirty="0"/>
              <a:t>b) </a:t>
            </a:r>
            <a:r>
              <a:rPr lang="es-ES" dirty="0"/>
              <a:t>Los bienes que la ley declare de propiedad de la Nación toda.</a:t>
            </a:r>
          </a:p>
          <a:p>
            <a:r>
              <a:rPr lang="es-CL" dirty="0"/>
              <a:t>- Norma amplia; no distingue clase de bienes.</a:t>
            </a:r>
          </a:p>
          <a:p>
            <a:r>
              <a:rPr lang="es-CL" dirty="0"/>
              <a:t>- </a:t>
            </a:r>
            <a:r>
              <a:rPr lang="en-US" dirty="0" err="1"/>
              <a:t>Normas</a:t>
            </a:r>
            <a:r>
              <a:rPr lang="en-US" dirty="0"/>
              <a:t> </a:t>
            </a:r>
            <a:r>
              <a:rPr lang="en-US" dirty="0" err="1"/>
              <a:t>en</a:t>
            </a:r>
            <a:r>
              <a:rPr lang="en-US" dirty="0"/>
              <a:t> CPR que </a:t>
            </a:r>
            <a:r>
              <a:rPr lang="en-US" dirty="0" err="1"/>
              <a:t>hacen</a:t>
            </a:r>
            <a:r>
              <a:rPr lang="en-US" dirty="0"/>
              <a:t> </a:t>
            </a:r>
            <a:r>
              <a:rPr lang="en-US" dirty="0" err="1"/>
              <a:t>excepción</a:t>
            </a:r>
            <a:r>
              <a:rPr lang="en-US" dirty="0"/>
              <a:t> a </a:t>
            </a:r>
            <a:r>
              <a:rPr lang="en-US" dirty="0" err="1"/>
              <a:t>este</a:t>
            </a:r>
            <a:r>
              <a:rPr lang="en-US" dirty="0"/>
              <a:t> principio. </a:t>
            </a:r>
            <a:r>
              <a:rPr lang="en-US" dirty="0" err="1"/>
              <a:t>Ej</a:t>
            </a:r>
            <a:r>
              <a:rPr lang="en-US" dirty="0"/>
              <a:t>.  Art. 19 </a:t>
            </a:r>
            <a:r>
              <a:rPr lang="en-US" dirty="0" err="1"/>
              <a:t>número</a:t>
            </a:r>
            <a:r>
              <a:rPr lang="en-US" dirty="0"/>
              <a:t> 24 </a:t>
            </a:r>
            <a:r>
              <a:rPr lang="en-US" dirty="0" err="1"/>
              <a:t>en</a:t>
            </a:r>
            <a:r>
              <a:rPr lang="en-US" dirty="0"/>
              <a:t> lo </a:t>
            </a:r>
            <a:r>
              <a:rPr lang="en-US" dirty="0" err="1"/>
              <a:t>relativo</a:t>
            </a:r>
            <a:r>
              <a:rPr lang="en-US" dirty="0"/>
              <a:t> a la </a:t>
            </a:r>
            <a:r>
              <a:rPr lang="en-US" dirty="0" err="1"/>
              <a:t>propiedad</a:t>
            </a:r>
            <a:r>
              <a:rPr lang="en-US" dirty="0"/>
              <a:t> </a:t>
            </a:r>
            <a:r>
              <a:rPr lang="en-US" dirty="0" err="1"/>
              <a:t>minera</a:t>
            </a:r>
            <a:r>
              <a:rPr lang="en-US" dirty="0"/>
              <a:t>.</a:t>
            </a:r>
          </a:p>
          <a:p>
            <a:endParaRPr lang="es-CL" dirty="0"/>
          </a:p>
          <a:p>
            <a:pPr marL="0" indent="0">
              <a:buNone/>
            </a:pPr>
            <a:endParaRPr lang="es-CL" dirty="0"/>
          </a:p>
          <a:p>
            <a:endParaRPr lang="es-CL" dirty="0"/>
          </a:p>
        </p:txBody>
      </p:sp>
    </p:spTree>
    <p:extLst>
      <p:ext uri="{BB962C8B-B14F-4D97-AF65-F5344CB8AC3E}">
        <p14:creationId xmlns:p14="http://schemas.microsoft.com/office/powerpoint/2010/main" val="257066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57FB85-E28F-E749-A8CB-D118F2CB2A6E}"/>
              </a:ext>
            </a:extLst>
          </p:cNvPr>
          <p:cNvSpPr>
            <a:spLocks noGrp="1"/>
          </p:cNvSpPr>
          <p:nvPr>
            <p:ph idx="1"/>
          </p:nvPr>
        </p:nvSpPr>
        <p:spPr>
          <a:xfrm>
            <a:off x="1024128" y="1990165"/>
            <a:ext cx="9601199" cy="3805517"/>
          </a:xfrm>
        </p:spPr>
        <p:txBody>
          <a:bodyPr>
            <a:normAutofit/>
          </a:bodyPr>
          <a:lstStyle/>
          <a:p>
            <a:endParaRPr lang="en-US" dirty="0"/>
          </a:p>
          <a:p>
            <a:r>
              <a:rPr lang="en-US" dirty="0"/>
              <a:t>“</a:t>
            </a:r>
            <a:r>
              <a:rPr lang="en-US" i="1" dirty="0"/>
              <a:t>Una ley de </a:t>
            </a:r>
            <a:r>
              <a:rPr lang="en-US" i="1" dirty="0" err="1"/>
              <a:t>quórum</a:t>
            </a:r>
            <a:r>
              <a:rPr lang="en-US" i="1" dirty="0"/>
              <a:t> </a:t>
            </a:r>
            <a:r>
              <a:rPr lang="en-US" i="1" dirty="0" err="1"/>
              <a:t>calificado</a:t>
            </a:r>
            <a:r>
              <a:rPr lang="en-US" i="1" dirty="0"/>
              <a:t> y </a:t>
            </a:r>
            <a:r>
              <a:rPr lang="en-US" i="1" dirty="0" err="1"/>
              <a:t>cuando</a:t>
            </a:r>
            <a:r>
              <a:rPr lang="en-US" i="1" dirty="0"/>
              <a:t> </a:t>
            </a:r>
            <a:r>
              <a:rPr lang="en-US" i="1" dirty="0" err="1"/>
              <a:t>así</a:t>
            </a:r>
            <a:r>
              <a:rPr lang="en-US" i="1" dirty="0"/>
              <a:t> lo </a:t>
            </a:r>
            <a:r>
              <a:rPr lang="en-US" i="1" dirty="0" err="1"/>
              <a:t>exija</a:t>
            </a:r>
            <a:r>
              <a:rPr lang="en-US" i="1" dirty="0"/>
              <a:t> el </a:t>
            </a:r>
            <a:r>
              <a:rPr lang="en-US" i="1" dirty="0" err="1"/>
              <a:t>interés</a:t>
            </a:r>
            <a:r>
              <a:rPr lang="en-US" i="1" dirty="0"/>
              <a:t> </a:t>
            </a:r>
            <a:r>
              <a:rPr lang="en-US" i="1" dirty="0" err="1"/>
              <a:t>nacional</a:t>
            </a:r>
            <a:r>
              <a:rPr lang="en-US" i="1" dirty="0"/>
              <a:t> </a:t>
            </a:r>
            <a:r>
              <a:rPr lang="en-US" i="1" dirty="0" err="1"/>
              <a:t>puede</a:t>
            </a:r>
            <a:r>
              <a:rPr lang="en-US" i="1" dirty="0"/>
              <a:t> </a:t>
            </a:r>
            <a:r>
              <a:rPr lang="en-US" i="1" dirty="0" err="1"/>
              <a:t>establecer</a:t>
            </a:r>
            <a:r>
              <a:rPr lang="en-US" i="1" dirty="0"/>
              <a:t> </a:t>
            </a:r>
            <a:r>
              <a:rPr lang="en-US" i="1" dirty="0" err="1"/>
              <a:t>limitaciones</a:t>
            </a:r>
            <a:r>
              <a:rPr lang="en-US" i="1" dirty="0"/>
              <a:t> o </a:t>
            </a:r>
            <a:r>
              <a:rPr lang="en-US" i="1" dirty="0" err="1"/>
              <a:t>requisitos</a:t>
            </a:r>
            <a:r>
              <a:rPr lang="en-US" i="1" dirty="0"/>
              <a:t> para la </a:t>
            </a:r>
            <a:r>
              <a:rPr lang="en-US" i="1" dirty="0" err="1"/>
              <a:t>adquisición</a:t>
            </a:r>
            <a:r>
              <a:rPr lang="en-US" i="1" dirty="0"/>
              <a:t> del </a:t>
            </a:r>
            <a:r>
              <a:rPr lang="en-US" i="1" dirty="0" err="1"/>
              <a:t>dominio</a:t>
            </a:r>
            <a:r>
              <a:rPr lang="en-US" i="1" dirty="0"/>
              <a:t> de </a:t>
            </a:r>
            <a:r>
              <a:rPr lang="en-US" i="1" dirty="0" err="1"/>
              <a:t>algunos</a:t>
            </a:r>
            <a:r>
              <a:rPr lang="en-US" i="1" dirty="0"/>
              <a:t> </a:t>
            </a:r>
            <a:r>
              <a:rPr lang="en-US" i="1" dirty="0" err="1"/>
              <a:t>bienes</a:t>
            </a:r>
            <a:r>
              <a:rPr lang="en-US" dirty="0"/>
              <a:t>”. </a:t>
            </a:r>
          </a:p>
          <a:p>
            <a:endParaRPr lang="en-US" dirty="0"/>
          </a:p>
          <a:p>
            <a:r>
              <a:rPr lang="es-ES" u="sng" dirty="0"/>
              <a:t>Requisitos de las normas que establecen limitaciones o requisitos para acceder al dominio de determinados bienes</a:t>
            </a:r>
            <a:r>
              <a:rPr lang="es-ES" dirty="0"/>
              <a:t>:</a:t>
            </a:r>
          </a:p>
          <a:p>
            <a:r>
              <a:rPr lang="es-ES" b="1" dirty="0"/>
              <a:t>i. </a:t>
            </a:r>
            <a:r>
              <a:rPr lang="es-ES" dirty="0"/>
              <a:t>En LQC;</a:t>
            </a:r>
          </a:p>
          <a:p>
            <a:r>
              <a:rPr lang="es-ES" b="1" dirty="0"/>
              <a:t>ii. </a:t>
            </a:r>
            <a:r>
              <a:rPr lang="es-ES" dirty="0"/>
              <a:t>Fundamento: ”interés nacional”.</a:t>
            </a:r>
            <a:endParaRPr lang="es-CL" dirty="0"/>
          </a:p>
        </p:txBody>
      </p:sp>
      <p:sp>
        <p:nvSpPr>
          <p:cNvPr id="4" name="Título 1">
            <a:extLst>
              <a:ext uri="{FF2B5EF4-FFF2-40B4-BE49-F238E27FC236}">
                <a16:creationId xmlns:a16="http://schemas.microsoft.com/office/drawing/2014/main" id="{8926521B-72D7-3A4B-B482-787E34C61715}"/>
              </a:ext>
            </a:extLst>
          </p:cNvPr>
          <p:cNvSpPr>
            <a:spLocks noGrp="1"/>
          </p:cNvSpPr>
          <p:nvPr>
            <p:ph type="title"/>
          </p:nvPr>
        </p:nvSpPr>
        <p:spPr>
          <a:xfrm>
            <a:off x="1024128" y="585216"/>
            <a:ext cx="9720072" cy="1499616"/>
          </a:xfrm>
        </p:spPr>
        <p:txBody>
          <a:bodyPr/>
          <a:lstStyle/>
          <a:p>
            <a:r>
              <a:rPr lang="es-CL" dirty="0"/>
              <a:t>ARTÍCULO 19 NÚMERO 23 INCISO SEGUNDO</a:t>
            </a:r>
          </a:p>
        </p:txBody>
      </p:sp>
    </p:spTree>
    <p:extLst>
      <p:ext uri="{BB962C8B-B14F-4D97-AF65-F5344CB8AC3E}">
        <p14:creationId xmlns:p14="http://schemas.microsoft.com/office/powerpoint/2010/main" val="334540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603BE-0392-8A46-80F6-6801AC6AF36A}"/>
              </a:ext>
            </a:extLst>
          </p:cNvPr>
          <p:cNvSpPr>
            <a:spLocks noGrp="1"/>
          </p:cNvSpPr>
          <p:nvPr>
            <p:ph type="title"/>
          </p:nvPr>
        </p:nvSpPr>
        <p:spPr/>
        <p:txBody>
          <a:bodyPr/>
          <a:lstStyle/>
          <a:p>
            <a:r>
              <a:rPr lang="es-CL" dirty="0"/>
              <a:t>ARTÍCULO 19 NÚMERO 24 INCISO PRIMERO</a:t>
            </a:r>
          </a:p>
        </p:txBody>
      </p:sp>
      <p:sp>
        <p:nvSpPr>
          <p:cNvPr id="3" name="Marcador de contenido 2">
            <a:extLst>
              <a:ext uri="{FF2B5EF4-FFF2-40B4-BE49-F238E27FC236}">
                <a16:creationId xmlns:a16="http://schemas.microsoft.com/office/drawing/2014/main" id="{C3DAA8E4-3F49-E342-8A15-24BEEF73194D}"/>
              </a:ext>
            </a:extLst>
          </p:cNvPr>
          <p:cNvSpPr>
            <a:spLocks noGrp="1"/>
          </p:cNvSpPr>
          <p:nvPr>
            <p:ph idx="1"/>
          </p:nvPr>
        </p:nvSpPr>
        <p:spPr/>
        <p:txBody>
          <a:bodyPr/>
          <a:lstStyle/>
          <a:p>
            <a:pPr algn="just"/>
            <a:r>
              <a:rPr lang="es-CL" dirty="0">
                <a:solidFill>
                  <a:srgbClr val="222222"/>
                </a:solidFill>
                <a:latin typeface="arial" panose="020B0604020202020204" pitchFamily="34" charset="0"/>
              </a:rPr>
              <a:t>“</a:t>
            </a:r>
            <a:r>
              <a:rPr lang="es-CL" i="1" dirty="0"/>
              <a:t>La Constitución asegura a todas las personas: </a:t>
            </a:r>
          </a:p>
          <a:p>
            <a:pPr algn="just"/>
            <a:r>
              <a:rPr lang="es-CL" i="1" dirty="0"/>
              <a:t>Nº 24. El derecho de propiedad en sus diversas especies sobre toda clase de bienes corporales o incorporales</a:t>
            </a:r>
            <a:r>
              <a:rPr lang="es-CL" dirty="0">
                <a:solidFill>
                  <a:srgbClr val="222222"/>
                </a:solidFill>
                <a:latin typeface="arial" panose="020B0604020202020204" pitchFamily="34" charset="0"/>
              </a:rPr>
              <a:t>”. </a:t>
            </a:r>
          </a:p>
          <a:p>
            <a:pPr marL="0" indent="0" algn="just">
              <a:buNone/>
            </a:pPr>
            <a:endParaRPr lang="es-CL" dirty="0"/>
          </a:p>
        </p:txBody>
      </p:sp>
      <p:pic>
        <p:nvPicPr>
          <p:cNvPr id="4" name="Imagen 3">
            <a:extLst>
              <a:ext uri="{FF2B5EF4-FFF2-40B4-BE49-F238E27FC236}">
                <a16:creationId xmlns:a16="http://schemas.microsoft.com/office/drawing/2014/main" id="{1DEFFBC8-CB21-1A4C-9BCA-97297E58E260}"/>
              </a:ext>
            </a:extLst>
          </p:cNvPr>
          <p:cNvPicPr>
            <a:picLocks noChangeAspect="1"/>
          </p:cNvPicPr>
          <p:nvPr/>
        </p:nvPicPr>
        <p:blipFill>
          <a:blip r:embed="rId3"/>
          <a:stretch>
            <a:fillRect/>
          </a:stretch>
        </p:blipFill>
        <p:spPr>
          <a:xfrm>
            <a:off x="1447801" y="4885835"/>
            <a:ext cx="3320143" cy="1972165"/>
          </a:xfrm>
          <a:prstGeom prst="rect">
            <a:avLst/>
          </a:prstGeom>
        </p:spPr>
      </p:pic>
    </p:spTree>
    <p:extLst>
      <p:ext uri="{BB962C8B-B14F-4D97-AF65-F5344CB8AC3E}">
        <p14:creationId xmlns:p14="http://schemas.microsoft.com/office/powerpoint/2010/main" val="109259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4F8AD5-447C-FE49-A9A2-CDAA6F0AF778}"/>
              </a:ext>
            </a:extLst>
          </p:cNvPr>
          <p:cNvSpPr>
            <a:spLocks noGrp="1"/>
          </p:cNvSpPr>
          <p:nvPr>
            <p:ph idx="1"/>
          </p:nvPr>
        </p:nvSpPr>
        <p:spPr>
          <a:xfrm>
            <a:off x="849194" y="870856"/>
            <a:ext cx="9873342" cy="4985657"/>
          </a:xfrm>
        </p:spPr>
        <p:txBody>
          <a:bodyPr>
            <a:normAutofit/>
          </a:bodyPr>
          <a:lstStyle/>
          <a:p>
            <a:r>
              <a:rPr lang="es-CL" dirty="0"/>
              <a:t>- </a:t>
            </a:r>
            <a:r>
              <a:rPr lang="es-CL" u="sng" dirty="0"/>
              <a:t>Objeto</a:t>
            </a:r>
            <a:r>
              <a:rPr lang="es-CL" dirty="0"/>
              <a:t> norma: resguardar la propiedad ya constituida, respecto a un amplio tipo de objetos</a:t>
            </a:r>
            <a:r>
              <a:rPr lang="es-CL" sz="2400" dirty="0"/>
              <a:t>.</a:t>
            </a:r>
          </a:p>
          <a:p>
            <a:r>
              <a:rPr lang="es-CL" dirty="0"/>
              <a:t>- Sobre los derechos o bienes incorporales sí existe un derecho de propiedad.</a:t>
            </a:r>
          </a:p>
          <a:p>
            <a:r>
              <a:rPr lang="es-CL" dirty="0"/>
              <a:t>- Posibilidad de dictar leyes con efecto retroactivo.</a:t>
            </a:r>
          </a:p>
          <a:p>
            <a:endParaRPr lang="es-CL" dirty="0"/>
          </a:p>
        </p:txBody>
      </p:sp>
      <p:pic>
        <p:nvPicPr>
          <p:cNvPr id="4" name="Imagen 3">
            <a:extLst>
              <a:ext uri="{FF2B5EF4-FFF2-40B4-BE49-F238E27FC236}">
                <a16:creationId xmlns:a16="http://schemas.microsoft.com/office/drawing/2014/main" id="{FD2DA900-564C-164A-888D-CF001F07EDB1}"/>
              </a:ext>
            </a:extLst>
          </p:cNvPr>
          <p:cNvPicPr>
            <a:picLocks noChangeAspect="1"/>
          </p:cNvPicPr>
          <p:nvPr/>
        </p:nvPicPr>
        <p:blipFill>
          <a:blip r:embed="rId2"/>
          <a:stretch>
            <a:fillRect/>
          </a:stretch>
        </p:blipFill>
        <p:spPr>
          <a:xfrm>
            <a:off x="2970095" y="3494315"/>
            <a:ext cx="5631541" cy="2815771"/>
          </a:xfrm>
          <a:prstGeom prst="rect">
            <a:avLst/>
          </a:prstGeom>
        </p:spPr>
      </p:pic>
    </p:spTree>
    <p:extLst>
      <p:ext uri="{BB962C8B-B14F-4D97-AF65-F5344CB8AC3E}">
        <p14:creationId xmlns:p14="http://schemas.microsoft.com/office/powerpoint/2010/main" val="127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635B6-3270-9840-ABB8-7BDA2E2DAADA}"/>
              </a:ext>
            </a:extLst>
          </p:cNvPr>
          <p:cNvSpPr>
            <a:spLocks noGrp="1"/>
          </p:cNvSpPr>
          <p:nvPr>
            <p:ph type="title"/>
          </p:nvPr>
        </p:nvSpPr>
        <p:spPr/>
        <p:txBody>
          <a:bodyPr/>
          <a:lstStyle/>
          <a:p>
            <a:r>
              <a:rPr lang="es-CL" dirty="0"/>
              <a:t>ARTÍCULO 19 NÚMERO 24 INCISO SEGUNDO</a:t>
            </a:r>
          </a:p>
        </p:txBody>
      </p:sp>
      <p:sp>
        <p:nvSpPr>
          <p:cNvPr id="3" name="Marcador de contenido 2">
            <a:extLst>
              <a:ext uri="{FF2B5EF4-FFF2-40B4-BE49-F238E27FC236}">
                <a16:creationId xmlns:a16="http://schemas.microsoft.com/office/drawing/2014/main" id="{1F4FE5F0-7378-5145-8147-0DBB00A92FCE}"/>
              </a:ext>
            </a:extLst>
          </p:cNvPr>
          <p:cNvSpPr>
            <a:spLocks noGrp="1"/>
          </p:cNvSpPr>
          <p:nvPr>
            <p:ph idx="1"/>
          </p:nvPr>
        </p:nvSpPr>
        <p:spPr>
          <a:xfrm>
            <a:off x="842945" y="2125227"/>
            <a:ext cx="10506109" cy="4732773"/>
          </a:xfrm>
        </p:spPr>
        <p:txBody>
          <a:bodyPr>
            <a:normAutofit/>
          </a:bodyPr>
          <a:lstStyle/>
          <a:p>
            <a:pPr algn="just"/>
            <a:r>
              <a:rPr lang="es-CL" sz="2400" dirty="0">
                <a:solidFill>
                  <a:srgbClr val="222222"/>
                </a:solidFill>
                <a:latin typeface="arial" panose="020B0604020202020204" pitchFamily="34" charset="0"/>
              </a:rPr>
              <a:t>“</a:t>
            </a:r>
            <a:r>
              <a:rPr lang="es-CL" sz="2400" i="1" dirty="0"/>
              <a:t>Sólo la </a:t>
            </a:r>
            <a:r>
              <a:rPr lang="es-CL" sz="2400" b="1" i="1" dirty="0"/>
              <a:t>ley</a:t>
            </a:r>
            <a:r>
              <a:rPr lang="es-CL" sz="2400" i="1" dirty="0"/>
              <a:t> puede establecer el modo de adquirir la propiedad, de usar, gozar y disponer de ella y las limitaciones y obligaciones que deriven de su </a:t>
            </a:r>
            <a:r>
              <a:rPr lang="es-CL" sz="2400" b="1" i="1" dirty="0">
                <a:solidFill>
                  <a:srgbClr val="FF0000"/>
                </a:solidFill>
              </a:rPr>
              <a:t>función social</a:t>
            </a:r>
            <a:r>
              <a:rPr lang="es-CL" sz="2400" i="1" dirty="0"/>
              <a:t>. Esta comprende cuanto exijan los intereses generales de la Nación, la seguridad nacional, la utilidad y la salubridad públicas y la conservación del patrimonio ambiental</a:t>
            </a:r>
            <a:r>
              <a:rPr lang="es-CL" sz="2400" dirty="0">
                <a:solidFill>
                  <a:srgbClr val="222222"/>
                </a:solidFill>
                <a:latin typeface="arial" panose="020B0604020202020204" pitchFamily="34" charset="0"/>
              </a:rPr>
              <a:t>”</a:t>
            </a:r>
            <a:r>
              <a:rPr lang="es-CL" sz="2400" dirty="0"/>
              <a:t>.</a:t>
            </a:r>
          </a:p>
          <a:p>
            <a:pPr algn="just">
              <a:buFontTx/>
              <a:buChar char="-"/>
            </a:pPr>
            <a:r>
              <a:rPr lang="es-CL" sz="2400" dirty="0"/>
              <a:t> Reserva legal en cuanto a:</a:t>
            </a:r>
          </a:p>
          <a:p>
            <a:pPr marL="514350" indent="-514350" algn="just">
              <a:buAutoNum type="romanLcPeriod"/>
            </a:pPr>
            <a:r>
              <a:rPr lang="es-CL" dirty="0"/>
              <a:t>modos de adquirir el dominio;</a:t>
            </a:r>
          </a:p>
          <a:p>
            <a:pPr marL="514350" indent="-514350" algn="just">
              <a:buAutoNum type="romanLcPeriod"/>
            </a:pPr>
            <a:r>
              <a:rPr lang="es-CL" dirty="0"/>
              <a:t>modos de uso, goce y disposición de la propiedad; y</a:t>
            </a:r>
          </a:p>
          <a:p>
            <a:pPr marL="514350" indent="-514350" algn="just">
              <a:buAutoNum type="romanLcPeriod"/>
            </a:pPr>
            <a:r>
              <a:rPr lang="es-CL" dirty="0"/>
              <a:t>limitaciones y obligaciones derivadas de la función social de la propiedad.</a:t>
            </a:r>
            <a:endParaRPr lang="es-CL" sz="2400" dirty="0"/>
          </a:p>
        </p:txBody>
      </p:sp>
    </p:spTree>
    <p:extLst>
      <p:ext uri="{BB962C8B-B14F-4D97-AF65-F5344CB8AC3E}">
        <p14:creationId xmlns:p14="http://schemas.microsoft.com/office/powerpoint/2010/main" val="265460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77C746-D4FC-174C-BF4E-72C63500C3DD}"/>
              </a:ext>
            </a:extLst>
          </p:cNvPr>
          <p:cNvSpPr>
            <a:spLocks noGrp="1"/>
          </p:cNvSpPr>
          <p:nvPr>
            <p:ph idx="1"/>
          </p:nvPr>
        </p:nvSpPr>
        <p:spPr>
          <a:xfrm>
            <a:off x="900955" y="860612"/>
            <a:ext cx="10838328" cy="5580529"/>
          </a:xfrm>
        </p:spPr>
        <p:txBody>
          <a:bodyPr>
            <a:normAutofit lnSpcReduction="10000"/>
          </a:bodyPr>
          <a:lstStyle/>
          <a:p>
            <a:r>
              <a:rPr lang="es-CL" dirty="0"/>
              <a:t>- La CPR no define </a:t>
            </a:r>
            <a:r>
              <a:rPr lang="es-CL" b="1" dirty="0"/>
              <a:t>función social</a:t>
            </a:r>
            <a:r>
              <a:rPr lang="es-CL" dirty="0"/>
              <a:t>; no obstante, señala los </a:t>
            </a:r>
            <a:r>
              <a:rPr lang="es-CL" b="1" dirty="0"/>
              <a:t>bienes jurídicos que se entienden incorporados</a:t>
            </a:r>
            <a:r>
              <a:rPr lang="es-CL" dirty="0"/>
              <a:t> en dicha noción: los intereses generales de la nación, la seguridad nacional, la utilidad y salubridad públicas y la conservación del patrimonio ambiental (relación con art. 19 Nº 8 inciso segundo).</a:t>
            </a:r>
          </a:p>
          <a:p>
            <a:r>
              <a:rPr lang="es-CL" dirty="0"/>
              <a:t>- Propiedad: </a:t>
            </a:r>
            <a:r>
              <a:rPr lang="es-CL" b="1" dirty="0"/>
              <a:t>interés</a:t>
            </a:r>
            <a:r>
              <a:rPr lang="es-CL" dirty="0"/>
              <a:t> individual y colectivo. </a:t>
            </a:r>
          </a:p>
          <a:p>
            <a:r>
              <a:rPr lang="es-CL" dirty="0"/>
              <a:t>- Con respecto a la </a:t>
            </a:r>
            <a:r>
              <a:rPr lang="es-CL" b="1" dirty="0"/>
              <a:t>función social</a:t>
            </a:r>
            <a:r>
              <a:rPr lang="es-CL" dirty="0"/>
              <a:t>, el profesor José Luis Cea Egaña ha señalado:</a:t>
            </a:r>
          </a:p>
          <a:p>
            <a:r>
              <a:rPr lang="es-CL" dirty="0"/>
              <a:t>“</a:t>
            </a:r>
            <a:r>
              <a:rPr lang="es-CL" i="1" dirty="0"/>
              <a:t>El ejercicio del dominio tiene límites subjetivos y objetivos. Unos y otros son intrínsecos o de la esencia de la propiedad. Sin embargo, mientras </a:t>
            </a:r>
            <a:r>
              <a:rPr lang="es-CL" i="1" u="sng" dirty="0"/>
              <a:t>los primeros</a:t>
            </a:r>
            <a:r>
              <a:rPr lang="es-CL" i="1" dirty="0"/>
              <a:t> se refieren al titular de la propiedad, es decir, son subjetivos, </a:t>
            </a:r>
            <a:r>
              <a:rPr lang="es-CL" i="1" u="sng" dirty="0"/>
              <a:t>los segundos</a:t>
            </a:r>
            <a:r>
              <a:rPr lang="es-CL" i="1" dirty="0"/>
              <a:t> provienen de las exigencias del orden y progreso social, de manera que son objetivos o extrínsecos a la voluntad del dueño. (…)</a:t>
            </a:r>
            <a:endParaRPr lang="es-CL" dirty="0"/>
          </a:p>
          <a:p>
            <a:r>
              <a:rPr lang="es-CL" i="1" dirty="0"/>
              <a:t>El límite externo y objetivo del ejercicio del dominio está basado, según la Doctrina de la Iglesia, en el destino común de los bienes, como lo ha llamado el Papa Juan Pablo II, esto es, </a:t>
            </a:r>
            <a:r>
              <a:rPr lang="es-CL" i="1" u="sng" dirty="0"/>
              <a:t>emplear la riqueza para el bien común</a:t>
            </a:r>
            <a:r>
              <a:rPr lang="es-CL" i="1" dirty="0"/>
              <a:t>. La delimitación en comentario apareció en la Constitución de Weimar de 1919, cuyo artículo 153 inciso final disponía que “La propiedad obliga. Su uso debe estar igualmente al servicio del interés general</a:t>
            </a:r>
            <a:r>
              <a:rPr lang="es-CL" dirty="0"/>
              <a:t>””. Cea Egaña, José Luis. Derecho Constitucional Chileno. Tomo II. Segunda edición. Ediciones UC. Pp. 574 – 575.</a:t>
            </a:r>
          </a:p>
          <a:p>
            <a:endParaRPr lang="es-CL" dirty="0"/>
          </a:p>
          <a:p>
            <a:endParaRPr lang="es-CL" dirty="0"/>
          </a:p>
        </p:txBody>
      </p:sp>
    </p:spTree>
    <p:extLst>
      <p:ext uri="{BB962C8B-B14F-4D97-AF65-F5344CB8AC3E}">
        <p14:creationId xmlns:p14="http://schemas.microsoft.com/office/powerpoint/2010/main" val="179600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055098-DFAE-C74A-91D5-EB9C490A01F0}"/>
              </a:ext>
            </a:extLst>
          </p:cNvPr>
          <p:cNvSpPr>
            <a:spLocks noGrp="1"/>
          </p:cNvSpPr>
          <p:nvPr>
            <p:ph idx="1"/>
          </p:nvPr>
        </p:nvSpPr>
        <p:spPr>
          <a:xfrm>
            <a:off x="1235964" y="1869140"/>
            <a:ext cx="9720071" cy="4023360"/>
          </a:xfrm>
        </p:spPr>
        <p:txBody>
          <a:bodyPr/>
          <a:lstStyle/>
          <a:p>
            <a:r>
              <a:rPr lang="es-CL" dirty="0"/>
              <a:t>“</a:t>
            </a:r>
            <a:r>
              <a:rPr lang="es-CL" i="1" dirty="0"/>
              <a:t>La función social, desde el ángulo práctico o real, es el resultado de la correcta aplicación de una fórmula o ecuación jurídico-social, que permite conciliar el </a:t>
            </a:r>
            <a:r>
              <a:rPr lang="es-CL" i="1" u="sng" dirty="0"/>
              <a:t>ejercicio del derecho de propiedad por su dueño</a:t>
            </a:r>
            <a:r>
              <a:rPr lang="es-CL" i="1" dirty="0"/>
              <a:t>, de un lado, con las </a:t>
            </a:r>
            <a:r>
              <a:rPr lang="es-CL" i="1" u="sng" dirty="0"/>
              <a:t>necesidades del mantenimiento y el desarrollo de la comunidad</a:t>
            </a:r>
            <a:r>
              <a:rPr lang="es-CL" i="1" dirty="0"/>
              <a:t>, de otro. Dicha función conjuga, por ende, el ejercicio del dominio con la seguridad jurídica y a ambos, a su vez, con la evolución y la reforma que exige el progreso humano en sociedad</a:t>
            </a:r>
            <a:r>
              <a:rPr lang="es-CL" dirty="0"/>
              <a:t>”. Cea Egaña, José Luis. Derecho Constitucional Chileno. Tomo II. Segunda edición. Ediciones UC, p. 575.</a:t>
            </a:r>
          </a:p>
          <a:p>
            <a:r>
              <a:rPr lang="es-CL" dirty="0"/>
              <a:t>- Tener presente lo dispuesto en el numeral 26º del art. 19.</a:t>
            </a:r>
          </a:p>
          <a:p>
            <a:r>
              <a:rPr lang="es-CL" dirty="0"/>
              <a:t>- Limitaciones al ejercicio del derecho de propiedad confieren derecho o no a recibir una indemnización a cambio. </a:t>
            </a:r>
            <a:r>
              <a:rPr lang="es-CL" b="1" u="sng" dirty="0"/>
              <a:t>Caso Galletué</a:t>
            </a:r>
            <a:r>
              <a:rPr lang="es-CL" dirty="0"/>
              <a:t>.</a:t>
            </a:r>
          </a:p>
        </p:txBody>
      </p:sp>
    </p:spTree>
    <p:extLst>
      <p:ext uri="{BB962C8B-B14F-4D97-AF65-F5344CB8AC3E}">
        <p14:creationId xmlns:p14="http://schemas.microsoft.com/office/powerpoint/2010/main" val="6157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2BFA9-D6B1-D34A-963C-19CEE92BD8A3}"/>
              </a:ext>
            </a:extLst>
          </p:cNvPr>
          <p:cNvSpPr>
            <a:spLocks noGrp="1"/>
          </p:cNvSpPr>
          <p:nvPr>
            <p:ph type="title"/>
          </p:nvPr>
        </p:nvSpPr>
        <p:spPr/>
        <p:txBody>
          <a:bodyPr/>
          <a:lstStyle/>
          <a:p>
            <a:r>
              <a:rPr lang="es-CL" dirty="0"/>
              <a:t>ARTÍCULO 19 NÚMERO 24 INCISOS TERCERO, CUARTO Y QUINTO</a:t>
            </a:r>
          </a:p>
        </p:txBody>
      </p:sp>
      <p:sp>
        <p:nvSpPr>
          <p:cNvPr id="3" name="Marcador de contenido 2">
            <a:extLst>
              <a:ext uri="{FF2B5EF4-FFF2-40B4-BE49-F238E27FC236}">
                <a16:creationId xmlns:a16="http://schemas.microsoft.com/office/drawing/2014/main" id="{94DB7F7A-8C03-2A48-A554-E7A9B1D595F1}"/>
              </a:ext>
            </a:extLst>
          </p:cNvPr>
          <p:cNvSpPr>
            <a:spLocks noGrp="1"/>
          </p:cNvSpPr>
          <p:nvPr>
            <p:ph idx="1"/>
          </p:nvPr>
        </p:nvSpPr>
        <p:spPr/>
        <p:txBody>
          <a:bodyPr>
            <a:normAutofit fontScale="85000" lnSpcReduction="10000"/>
          </a:bodyPr>
          <a:lstStyle/>
          <a:p>
            <a:pPr>
              <a:buFontTx/>
              <a:buChar char="-"/>
            </a:pPr>
            <a:r>
              <a:rPr lang="es-CL" b="1" dirty="0"/>
              <a:t> Privación</a:t>
            </a:r>
            <a:r>
              <a:rPr lang="es-CL" dirty="0"/>
              <a:t> del derecho de propiedad. </a:t>
            </a:r>
          </a:p>
          <a:p>
            <a:pPr>
              <a:buFontTx/>
              <a:buChar char="-"/>
            </a:pPr>
            <a:r>
              <a:rPr lang="es-CL" dirty="0"/>
              <a:t> Mecanismo especial: </a:t>
            </a:r>
            <a:r>
              <a:rPr lang="es-CL" i="1" dirty="0"/>
              <a:t>“</a:t>
            </a:r>
            <a:r>
              <a:rPr lang="es-CL" b="1" i="1" dirty="0">
                <a:solidFill>
                  <a:srgbClr val="FF0000"/>
                </a:solidFill>
              </a:rPr>
              <a:t>expropiación</a:t>
            </a:r>
            <a:r>
              <a:rPr lang="es-CL" i="1" dirty="0"/>
              <a:t>“.</a:t>
            </a:r>
          </a:p>
          <a:p>
            <a:r>
              <a:rPr lang="es-CL" dirty="0"/>
              <a:t>“</a:t>
            </a:r>
            <a:r>
              <a:rPr lang="es-CL" i="1" dirty="0"/>
              <a:t>Nadie puede, en caso alguno, ser privado de su </a:t>
            </a:r>
            <a:r>
              <a:rPr lang="es-CL" b="1" i="1" dirty="0"/>
              <a:t>propiedad</a:t>
            </a:r>
            <a:r>
              <a:rPr lang="es-CL" i="1" dirty="0"/>
              <a:t>, del bien sobre que recae </a:t>
            </a:r>
            <a:r>
              <a:rPr lang="es-CL" b="1" i="1" dirty="0"/>
              <a:t>o de algunos de los atributos o facultades esenciales del dominio</a:t>
            </a:r>
            <a:r>
              <a:rPr lang="es-CL" i="1" dirty="0"/>
              <a:t>, </a:t>
            </a:r>
            <a:r>
              <a:rPr lang="es-CL" i="1" u="sng" dirty="0"/>
              <a:t>sino</a:t>
            </a:r>
            <a:r>
              <a:rPr lang="es-CL" i="1" dirty="0"/>
              <a:t> en virtud de ley general o especial que autorice la expropiación por causa de utilidad pública o de interés nacional, calificada por el legislador. El expropiado podrá reclamar de la legalidad del acto expropiatorio ante los tribunales ordinarios y tendrá siempre derecho a indemnización por el daño patrimonial efectivamente causado, la que se fijará de común acuerdo o en sentencia dictada conforme a derecho por dichos tribunales</a:t>
            </a:r>
            <a:r>
              <a:rPr lang="es-CL" dirty="0"/>
              <a:t>.</a:t>
            </a:r>
          </a:p>
          <a:p>
            <a:r>
              <a:rPr lang="es-CL" i="1" dirty="0"/>
              <a:t>A falta de acuerdo, la indemnización deberá ser pagada en dinero efectivo al contado</a:t>
            </a:r>
            <a:r>
              <a:rPr lang="es-CL" dirty="0"/>
              <a:t>.</a:t>
            </a:r>
          </a:p>
          <a:p>
            <a:r>
              <a:rPr lang="es-CL" i="1" dirty="0"/>
              <a:t>La </a:t>
            </a:r>
            <a:r>
              <a:rPr lang="es-CL" i="1" u="sng" dirty="0"/>
              <a:t>toma de posesión material del bien expropiado</a:t>
            </a:r>
            <a:r>
              <a:rPr lang="es-CL" i="1" dirty="0"/>
              <a:t> tendrá lugar previo pago del total de la indemnización, la que, a falta de acuerdo, será determinada provisionalmente por peritos en la forma que señale la ley. En caso de reclamo acerca de la procedencia de la expropiación, el juez podrá, con el mérito de los antecedentes que se invoquen, decretar la suspensión de la toma de posesión”</a:t>
            </a:r>
            <a:r>
              <a:rPr lang="es-CL" dirty="0"/>
              <a:t>.</a:t>
            </a:r>
          </a:p>
          <a:p>
            <a:pPr marL="0" indent="0">
              <a:buNone/>
            </a:pPr>
            <a:endParaRPr lang="es-CL" i="1" dirty="0"/>
          </a:p>
          <a:p>
            <a:pPr marL="0" indent="0">
              <a:buNone/>
            </a:pPr>
            <a:endParaRPr lang="es-CL" i="1" dirty="0"/>
          </a:p>
          <a:p>
            <a:endParaRPr lang="es-CL" dirty="0"/>
          </a:p>
        </p:txBody>
      </p:sp>
    </p:spTree>
    <p:extLst>
      <p:ext uri="{BB962C8B-B14F-4D97-AF65-F5344CB8AC3E}">
        <p14:creationId xmlns:p14="http://schemas.microsoft.com/office/powerpoint/2010/main" val="3012340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{7DFCBA44-1AA2-F542-9D49-BD9800BA323A}tf10001061</Template>
  <TotalTime>261</TotalTime>
  <Words>1297</Words>
  <Application>Microsoft Macintosh PowerPoint</Application>
  <PresentationFormat>Panorámica</PresentationFormat>
  <Paragraphs>61</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Tw Cen MT</vt:lpstr>
      <vt:lpstr>Tw Cen MT Condensed</vt:lpstr>
      <vt:lpstr>Wingdings 3</vt:lpstr>
      <vt:lpstr>Integral</vt:lpstr>
      <vt:lpstr>DERECHO DE PROPIEDAD</vt:lpstr>
      <vt:lpstr>ARTÍCULO 19 NÚMERO 23 INCISO PRIMERO</vt:lpstr>
      <vt:lpstr>ARTÍCULO 19 NÚMERO 23 INCISO SEGUNDO</vt:lpstr>
      <vt:lpstr>ARTÍCULO 19 NÚMERO 24 INCISO PRIMERO</vt:lpstr>
      <vt:lpstr>Presentación de PowerPoint</vt:lpstr>
      <vt:lpstr>ARTÍCULO 19 NÚMERO 24 INCISO SEGUNDO</vt:lpstr>
      <vt:lpstr>Presentación de PowerPoint</vt:lpstr>
      <vt:lpstr>Presentación de PowerPoint</vt:lpstr>
      <vt:lpstr>ARTÍCULO 19 NÚMERO 24 INCISOS TERCERO, CUARTO Y QUINTO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DE PROPIEDAD Y DEBERES CONSTITUCIONALES</dc:title>
  <dc:creator>Constanza Catalán</dc:creator>
  <cp:lastModifiedBy>Constanza Catalán</cp:lastModifiedBy>
  <cp:revision>16</cp:revision>
  <dcterms:created xsi:type="dcterms:W3CDTF">2019-06-21T19:01:49Z</dcterms:created>
  <dcterms:modified xsi:type="dcterms:W3CDTF">2020-06-17T13:44:43Z</dcterms:modified>
</cp:coreProperties>
</file>