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679"/>
    <p:restoredTop sz="86454"/>
  </p:normalViewPr>
  <p:slideViewPr>
    <p:cSldViewPr snapToGrid="0" snapToObjects="1">
      <p:cViewPr>
        <p:scale>
          <a:sx n="84" d="100"/>
          <a:sy n="84" d="100"/>
        </p:scale>
        <p:origin x="144" y="3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6" d="100"/>
          <a:sy n="96" d="100"/>
        </p:scale>
        <p:origin x="3688"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EB3F8F-319D-2741-8DCF-B995E17AD0A7}" type="datetimeFigureOut">
              <a:rPr lang="es-CL" smtClean="0"/>
              <a:t>13-05-20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BECC0C-CE0C-DA4E-990B-32AF640FCD96}" type="slidenum">
              <a:rPr lang="es-CL" smtClean="0"/>
              <a:t>‹Nº›</a:t>
            </a:fld>
            <a:endParaRPr lang="es-CL"/>
          </a:p>
        </p:txBody>
      </p:sp>
    </p:spTree>
    <p:extLst>
      <p:ext uri="{BB962C8B-B14F-4D97-AF65-F5344CB8AC3E}">
        <p14:creationId xmlns:p14="http://schemas.microsoft.com/office/powerpoint/2010/main" val="1884976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5"/>
          </p:nvPr>
        </p:nvSpPr>
        <p:spPr/>
        <p:txBody>
          <a:bodyPr/>
          <a:lstStyle/>
          <a:p>
            <a:fld id="{0BBECC0C-CE0C-DA4E-990B-32AF640FCD96}" type="slidenum">
              <a:rPr lang="es-CL" smtClean="0"/>
              <a:t>1</a:t>
            </a:fld>
            <a:endParaRPr lang="es-CL"/>
          </a:p>
        </p:txBody>
      </p:sp>
    </p:spTree>
    <p:extLst>
      <p:ext uri="{BB962C8B-B14F-4D97-AF65-F5344CB8AC3E}">
        <p14:creationId xmlns:p14="http://schemas.microsoft.com/office/powerpoint/2010/main" val="3761857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A81925C1-E85E-8947-9E05-A1D284F58CBD}" type="datetimeFigureOut">
              <a:rPr lang="es-CL" smtClean="0"/>
              <a:t>13-05-20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AC8C813-B0EA-A749-A41C-115E4F2CD23C}" type="slidenum">
              <a:rPr lang="es-CL" smtClean="0"/>
              <a:t>‹Nº›</a:t>
            </a:fld>
            <a:endParaRPr lang="es-C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556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1925C1-E85E-8947-9E05-A1D284F58CBD}" type="datetimeFigureOut">
              <a:rPr lang="es-CL" smtClean="0"/>
              <a:t>13-05-20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AC8C813-B0EA-A749-A41C-115E4F2CD23C}" type="slidenum">
              <a:rPr lang="es-CL" smtClean="0"/>
              <a:t>‹Nº›</a:t>
            </a:fld>
            <a:endParaRPr lang="es-CL"/>
          </a:p>
        </p:txBody>
      </p:sp>
    </p:spTree>
    <p:extLst>
      <p:ext uri="{BB962C8B-B14F-4D97-AF65-F5344CB8AC3E}">
        <p14:creationId xmlns:p14="http://schemas.microsoft.com/office/powerpoint/2010/main" val="1240391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1925C1-E85E-8947-9E05-A1D284F58CBD}" type="datetimeFigureOut">
              <a:rPr lang="es-CL" smtClean="0"/>
              <a:t>13-05-20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AC8C813-B0EA-A749-A41C-115E4F2CD23C}" type="slidenum">
              <a:rPr lang="es-CL" smtClean="0"/>
              <a:t>‹Nº›</a:t>
            </a:fld>
            <a:endParaRPr lang="es-C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406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1925C1-E85E-8947-9E05-A1D284F58CBD}" type="datetimeFigureOut">
              <a:rPr lang="es-CL" smtClean="0"/>
              <a:t>13-05-20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AC8C813-B0EA-A749-A41C-115E4F2CD23C}" type="slidenum">
              <a:rPr lang="es-CL" smtClean="0"/>
              <a:t>‹Nº›</a:t>
            </a:fld>
            <a:endParaRPr lang="es-CL"/>
          </a:p>
        </p:txBody>
      </p:sp>
    </p:spTree>
    <p:extLst>
      <p:ext uri="{BB962C8B-B14F-4D97-AF65-F5344CB8AC3E}">
        <p14:creationId xmlns:p14="http://schemas.microsoft.com/office/powerpoint/2010/main" val="2109541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81925C1-E85E-8947-9E05-A1D284F58CBD}" type="datetimeFigureOut">
              <a:rPr lang="es-CL" smtClean="0"/>
              <a:t>13-05-20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AC8C813-B0EA-A749-A41C-115E4F2CD23C}" type="slidenum">
              <a:rPr lang="es-CL" smtClean="0"/>
              <a:t>‹Nº›</a:t>
            </a:fld>
            <a:endParaRPr lang="es-C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786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81925C1-E85E-8947-9E05-A1D284F58CBD}" type="datetimeFigureOut">
              <a:rPr lang="es-CL" smtClean="0"/>
              <a:t>13-05-20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7AC8C813-B0EA-A749-A41C-115E4F2CD23C}" type="slidenum">
              <a:rPr lang="es-CL" smtClean="0"/>
              <a:t>‹Nº›</a:t>
            </a:fld>
            <a:endParaRPr lang="es-CL"/>
          </a:p>
        </p:txBody>
      </p:sp>
    </p:spTree>
    <p:extLst>
      <p:ext uri="{BB962C8B-B14F-4D97-AF65-F5344CB8AC3E}">
        <p14:creationId xmlns:p14="http://schemas.microsoft.com/office/powerpoint/2010/main" val="87982275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81925C1-E85E-8947-9E05-A1D284F58CBD}" type="datetimeFigureOut">
              <a:rPr lang="es-CL" smtClean="0"/>
              <a:t>13-05-20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7AC8C813-B0EA-A749-A41C-115E4F2CD23C}" type="slidenum">
              <a:rPr lang="es-CL" smtClean="0"/>
              <a:t>‹Nº›</a:t>
            </a:fld>
            <a:endParaRPr lang="es-CL"/>
          </a:p>
        </p:txBody>
      </p:sp>
    </p:spTree>
    <p:extLst>
      <p:ext uri="{BB962C8B-B14F-4D97-AF65-F5344CB8AC3E}">
        <p14:creationId xmlns:p14="http://schemas.microsoft.com/office/powerpoint/2010/main" val="177176539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81925C1-E85E-8947-9E05-A1D284F58CBD}" type="datetimeFigureOut">
              <a:rPr lang="es-CL" smtClean="0"/>
              <a:t>13-05-20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7AC8C813-B0EA-A749-A41C-115E4F2CD23C}" type="slidenum">
              <a:rPr lang="es-CL" smtClean="0"/>
              <a:t>‹Nº›</a:t>
            </a:fld>
            <a:endParaRPr lang="es-CL"/>
          </a:p>
        </p:txBody>
      </p:sp>
    </p:spTree>
    <p:extLst>
      <p:ext uri="{BB962C8B-B14F-4D97-AF65-F5344CB8AC3E}">
        <p14:creationId xmlns:p14="http://schemas.microsoft.com/office/powerpoint/2010/main" val="3065917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925C1-E85E-8947-9E05-A1D284F58CBD}" type="datetimeFigureOut">
              <a:rPr lang="es-CL" smtClean="0"/>
              <a:t>13-05-20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7AC8C813-B0EA-A749-A41C-115E4F2CD23C}" type="slidenum">
              <a:rPr lang="es-CL" smtClean="0"/>
              <a:t>‹Nº›</a:t>
            </a:fld>
            <a:endParaRPr lang="es-CL"/>
          </a:p>
        </p:txBody>
      </p:sp>
    </p:spTree>
    <p:extLst>
      <p:ext uri="{BB962C8B-B14F-4D97-AF65-F5344CB8AC3E}">
        <p14:creationId xmlns:p14="http://schemas.microsoft.com/office/powerpoint/2010/main" val="59540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1925C1-E85E-8947-9E05-A1D284F58CBD}" type="datetimeFigureOut">
              <a:rPr lang="es-CL" smtClean="0"/>
              <a:t>13-05-20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7AC8C813-B0EA-A749-A41C-115E4F2CD23C}" type="slidenum">
              <a:rPr lang="es-CL" smtClean="0"/>
              <a:t>‹Nº›</a:t>
            </a:fld>
            <a:endParaRPr lang="es-CL"/>
          </a:p>
        </p:txBody>
      </p:sp>
    </p:spTree>
    <p:extLst>
      <p:ext uri="{BB962C8B-B14F-4D97-AF65-F5344CB8AC3E}">
        <p14:creationId xmlns:p14="http://schemas.microsoft.com/office/powerpoint/2010/main" val="44817272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1925C1-E85E-8947-9E05-A1D284F58CBD}" type="datetimeFigureOut">
              <a:rPr lang="es-CL" smtClean="0"/>
              <a:t>13-05-20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7AC8C813-B0EA-A749-A41C-115E4F2CD23C}" type="slidenum">
              <a:rPr lang="es-CL" smtClean="0"/>
              <a:t>‹Nº›</a:t>
            </a:fld>
            <a:endParaRPr lang="es-C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965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81925C1-E85E-8947-9E05-A1D284F58CBD}" type="datetimeFigureOut">
              <a:rPr lang="es-CL" smtClean="0"/>
              <a:t>13-05-20</a:t>
            </a:fld>
            <a:endParaRPr lang="es-C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C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AC8C813-B0EA-A749-A41C-115E4F2CD23C}" type="slidenum">
              <a:rPr lang="es-CL" smtClean="0"/>
              <a:t>‹Nº›</a:t>
            </a:fld>
            <a:endParaRPr lang="es-C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2737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129FD8-901A-8448-A4DD-D1EED11B9E07}"/>
              </a:ext>
            </a:extLst>
          </p:cNvPr>
          <p:cNvSpPr>
            <a:spLocks noGrp="1"/>
          </p:cNvSpPr>
          <p:nvPr>
            <p:ph type="ctrTitle"/>
          </p:nvPr>
        </p:nvSpPr>
        <p:spPr/>
        <p:txBody>
          <a:bodyPr>
            <a:normAutofit fontScale="90000"/>
          </a:bodyPr>
          <a:lstStyle/>
          <a:p>
            <a:r>
              <a:rPr lang="es-CL" dirty="0"/>
              <a:t>Libertad personal y seguridad individual. Artículo 19 numeral 7º.</a:t>
            </a:r>
          </a:p>
        </p:txBody>
      </p:sp>
      <p:sp>
        <p:nvSpPr>
          <p:cNvPr id="3" name="Subtítulo 2">
            <a:extLst>
              <a:ext uri="{FF2B5EF4-FFF2-40B4-BE49-F238E27FC236}">
                <a16:creationId xmlns:a16="http://schemas.microsoft.com/office/drawing/2014/main" id="{903E3D3F-0E96-3942-84DB-C1C0FA7E2E6C}"/>
              </a:ext>
            </a:extLst>
          </p:cNvPr>
          <p:cNvSpPr>
            <a:spLocks noGrp="1"/>
          </p:cNvSpPr>
          <p:nvPr>
            <p:ph type="subTitle" idx="1"/>
          </p:nvPr>
        </p:nvSpPr>
        <p:spPr/>
        <p:txBody>
          <a:bodyPr/>
          <a:lstStyle/>
          <a:p>
            <a:r>
              <a:rPr lang="es-CL" dirty="0"/>
              <a:t>Derecho Constitucional II</a:t>
            </a:r>
          </a:p>
          <a:p>
            <a:r>
              <a:rPr lang="es-CL" dirty="0"/>
              <a:t>Prof. Ana María García B.</a:t>
            </a:r>
          </a:p>
          <a:p>
            <a:r>
              <a:rPr lang="es-CL" dirty="0"/>
              <a:t>Ayud. Constanza Catalán L.</a:t>
            </a:r>
          </a:p>
        </p:txBody>
      </p:sp>
    </p:spTree>
    <p:extLst>
      <p:ext uri="{BB962C8B-B14F-4D97-AF65-F5344CB8AC3E}">
        <p14:creationId xmlns:p14="http://schemas.microsoft.com/office/powerpoint/2010/main" val="1043086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23B146-E0B0-D048-A4F8-B8BAEC374FEA}"/>
              </a:ext>
            </a:extLst>
          </p:cNvPr>
          <p:cNvSpPr>
            <a:spLocks noGrp="1"/>
          </p:cNvSpPr>
          <p:nvPr>
            <p:ph type="title"/>
          </p:nvPr>
        </p:nvSpPr>
        <p:spPr/>
        <p:txBody>
          <a:bodyPr/>
          <a:lstStyle/>
          <a:p>
            <a:r>
              <a:rPr lang="es-CL" dirty="0"/>
              <a:t>ART. 129 INCISOS PRIMERO Y SEGUNDO CPP</a:t>
            </a:r>
          </a:p>
        </p:txBody>
      </p:sp>
      <p:sp>
        <p:nvSpPr>
          <p:cNvPr id="3" name="Marcador de contenido 2">
            <a:extLst>
              <a:ext uri="{FF2B5EF4-FFF2-40B4-BE49-F238E27FC236}">
                <a16:creationId xmlns:a16="http://schemas.microsoft.com/office/drawing/2014/main" id="{8E6020C1-AC45-F349-BD79-F177E6483254}"/>
              </a:ext>
            </a:extLst>
          </p:cNvPr>
          <p:cNvSpPr>
            <a:spLocks noGrp="1"/>
          </p:cNvSpPr>
          <p:nvPr>
            <p:ph idx="1"/>
          </p:nvPr>
        </p:nvSpPr>
        <p:spPr/>
        <p:txBody>
          <a:bodyPr/>
          <a:lstStyle/>
          <a:p>
            <a:pPr marL="0" indent="0">
              <a:buNone/>
            </a:pPr>
            <a:endParaRPr lang="es-CL" dirty="0"/>
          </a:p>
          <a:p>
            <a:r>
              <a:rPr lang="es-ES" dirty="0"/>
              <a:t>“</a:t>
            </a:r>
            <a:r>
              <a:rPr lang="es-ES" i="1" u="sng" dirty="0"/>
              <a:t>Cualquier persona</a:t>
            </a:r>
            <a:r>
              <a:rPr lang="es-ES" i="1" dirty="0"/>
              <a:t> podrá detener a quien sorprendiere en delito flagrante, debiendo entregar inmediatamente al aprehendido a la policía, al ministerio público o a la autoridad judicial más próxima.</a:t>
            </a:r>
            <a:endParaRPr lang="es-CL" dirty="0"/>
          </a:p>
          <a:p>
            <a:r>
              <a:rPr lang="es-ES" i="1" dirty="0"/>
              <a:t>Los </a:t>
            </a:r>
            <a:r>
              <a:rPr lang="es-ES" i="1" u="sng" dirty="0"/>
              <a:t>agentes policiales </a:t>
            </a:r>
            <a:r>
              <a:rPr lang="es-ES" i="1" dirty="0"/>
              <a:t>estarán obligados a detener a quienes sorprendieren in fraganti en la comisión de un delito. En el mismo acto, la policía podrá proceder al registro de las vestimentas, equipaje o vehículo de la persona detenida, debiendo cumplir con lo señalado en el inciso segundo del artículo 89 de este Código</a:t>
            </a:r>
            <a:r>
              <a:rPr lang="es-ES" dirty="0"/>
              <a:t>”.</a:t>
            </a:r>
            <a:endParaRPr lang="es-CL" dirty="0"/>
          </a:p>
          <a:p>
            <a:endParaRPr lang="es-CL" dirty="0"/>
          </a:p>
        </p:txBody>
      </p:sp>
    </p:spTree>
    <p:extLst>
      <p:ext uri="{BB962C8B-B14F-4D97-AF65-F5344CB8AC3E}">
        <p14:creationId xmlns:p14="http://schemas.microsoft.com/office/powerpoint/2010/main" val="1119448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D577929-1605-0340-924B-92CDBF863A97}"/>
              </a:ext>
            </a:extLst>
          </p:cNvPr>
          <p:cNvSpPr>
            <a:spLocks noGrp="1"/>
          </p:cNvSpPr>
          <p:nvPr>
            <p:ph idx="1"/>
          </p:nvPr>
        </p:nvSpPr>
        <p:spPr>
          <a:xfrm>
            <a:off x="1047134" y="1924960"/>
            <a:ext cx="9697067" cy="4672289"/>
          </a:xfrm>
        </p:spPr>
        <p:txBody>
          <a:bodyPr>
            <a:normAutofit fontScale="85000" lnSpcReduction="20000"/>
          </a:bodyPr>
          <a:lstStyle/>
          <a:p>
            <a:r>
              <a:rPr lang="es-ES" dirty="0"/>
              <a:t>“</a:t>
            </a:r>
            <a:r>
              <a:rPr lang="es-ES" i="1" dirty="0"/>
              <a:t>Se entenderá que se encuentra en situación de flagrancia:</a:t>
            </a:r>
            <a:endParaRPr lang="es-CL" dirty="0"/>
          </a:p>
          <a:p>
            <a:r>
              <a:rPr lang="es-ES" i="1" dirty="0">
                <a:solidFill>
                  <a:schemeClr val="accent6"/>
                </a:solidFill>
              </a:rPr>
              <a:t>a) </a:t>
            </a:r>
            <a:r>
              <a:rPr lang="es-ES" i="1" dirty="0"/>
              <a:t>El que actualmente se encontrare cometiendo el delito;</a:t>
            </a:r>
            <a:endParaRPr lang="es-CL" dirty="0"/>
          </a:p>
          <a:p>
            <a:r>
              <a:rPr lang="es-ES" i="1" dirty="0">
                <a:solidFill>
                  <a:schemeClr val="accent6"/>
                </a:solidFill>
              </a:rPr>
              <a:t>b) </a:t>
            </a:r>
            <a:r>
              <a:rPr lang="es-ES" i="1" dirty="0"/>
              <a:t>El que acabare de cometerlo;</a:t>
            </a:r>
            <a:endParaRPr lang="es-CL" dirty="0"/>
          </a:p>
          <a:p>
            <a:r>
              <a:rPr lang="es-ES" i="1" dirty="0">
                <a:solidFill>
                  <a:schemeClr val="accent6"/>
                </a:solidFill>
              </a:rPr>
              <a:t>c) </a:t>
            </a:r>
            <a:r>
              <a:rPr lang="es-ES" i="1" dirty="0"/>
              <a:t>El que huyere del lugar de comisión del delito y fuere designado por el ofendido u otra persona como autor o cómplice;</a:t>
            </a:r>
            <a:endParaRPr lang="es-CL" dirty="0"/>
          </a:p>
          <a:p>
            <a:r>
              <a:rPr lang="es-ES" i="1" dirty="0">
                <a:solidFill>
                  <a:schemeClr val="accent6"/>
                </a:solidFill>
              </a:rPr>
              <a:t>d) </a:t>
            </a:r>
            <a:r>
              <a:rPr lang="es-ES" i="1" dirty="0"/>
              <a:t>El que, en un tiempo inmediato a la perpetración de un delito, fuere encontrado con objetos procedentes de aquél o con señales, en sí mismo o en sus vestidos, que permitieren sospechar su participación en él, o con las armas o instrumentos que hubieren sido empleados para cometerlo, y</a:t>
            </a:r>
            <a:endParaRPr lang="es-CL" dirty="0"/>
          </a:p>
          <a:p>
            <a:r>
              <a:rPr lang="es-ES" i="1" dirty="0">
                <a:solidFill>
                  <a:schemeClr val="accent6"/>
                </a:solidFill>
              </a:rPr>
              <a:t>e) </a:t>
            </a:r>
            <a:r>
              <a:rPr lang="es-ES" i="1" dirty="0"/>
              <a:t>El que las víctimas de un delito que reclamen auxilio, o testigos presenciales, señalaren como autor o cómplice de un delito que se hubiere cometido en un tiempo inmediato.</a:t>
            </a:r>
            <a:endParaRPr lang="es-CL" dirty="0"/>
          </a:p>
          <a:p>
            <a:r>
              <a:rPr lang="es-ES" i="1" dirty="0">
                <a:solidFill>
                  <a:schemeClr val="accent6"/>
                </a:solidFill>
              </a:rPr>
              <a:t>f) </a:t>
            </a:r>
            <a:r>
              <a:rPr lang="es-ES" i="1" dirty="0"/>
              <a:t>El que aparezca en un registro audiovisual cometiendo un crimen o simple delito al cual la policía tenga acceso en un tiempo inmediato.</a:t>
            </a:r>
            <a:endParaRPr lang="es-CL" dirty="0"/>
          </a:p>
          <a:p>
            <a:r>
              <a:rPr lang="es-ES" i="1" dirty="0"/>
              <a:t>Para los efectos de lo establecido en las letras d), e) y f) se entenderá por tiempo inmediato todo aquel que transcurra entre la comisión del hecho y la captura del imputado, siempre que </a:t>
            </a:r>
            <a:r>
              <a:rPr lang="es-ES" i="1" u="sng" dirty="0"/>
              <a:t>no</a:t>
            </a:r>
            <a:r>
              <a:rPr lang="es-ES" i="1" dirty="0"/>
              <a:t> hubieren transcurrido más de doce horas</a:t>
            </a:r>
            <a:r>
              <a:rPr lang="es-ES" dirty="0"/>
              <a:t>”.</a:t>
            </a:r>
            <a:endParaRPr lang="es-CL" dirty="0"/>
          </a:p>
          <a:p>
            <a:endParaRPr lang="es-CL" dirty="0"/>
          </a:p>
        </p:txBody>
      </p:sp>
      <p:sp>
        <p:nvSpPr>
          <p:cNvPr id="4" name="Título 1">
            <a:extLst>
              <a:ext uri="{FF2B5EF4-FFF2-40B4-BE49-F238E27FC236}">
                <a16:creationId xmlns:a16="http://schemas.microsoft.com/office/drawing/2014/main" id="{145D8D78-7B2E-B144-B5D1-599D61610089}"/>
              </a:ext>
            </a:extLst>
          </p:cNvPr>
          <p:cNvSpPr>
            <a:spLocks noGrp="1"/>
          </p:cNvSpPr>
          <p:nvPr>
            <p:ph type="title"/>
          </p:nvPr>
        </p:nvSpPr>
        <p:spPr>
          <a:xfrm>
            <a:off x="1047134" y="540970"/>
            <a:ext cx="9720072" cy="1499616"/>
          </a:xfrm>
        </p:spPr>
        <p:txBody>
          <a:bodyPr/>
          <a:lstStyle/>
          <a:p>
            <a:r>
              <a:rPr lang="es-CL" dirty="0"/>
              <a:t>ART. 130 CPP</a:t>
            </a:r>
          </a:p>
        </p:txBody>
      </p:sp>
    </p:spTree>
    <p:extLst>
      <p:ext uri="{BB962C8B-B14F-4D97-AF65-F5344CB8AC3E}">
        <p14:creationId xmlns:p14="http://schemas.microsoft.com/office/powerpoint/2010/main" val="751632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FAB7DB-3E9E-B241-ACCC-448988A7C328}"/>
              </a:ext>
            </a:extLst>
          </p:cNvPr>
          <p:cNvSpPr>
            <a:spLocks noGrp="1"/>
          </p:cNvSpPr>
          <p:nvPr>
            <p:ph type="title"/>
          </p:nvPr>
        </p:nvSpPr>
        <p:spPr/>
        <p:txBody>
          <a:bodyPr/>
          <a:lstStyle/>
          <a:p>
            <a:r>
              <a:rPr lang="es-CL" dirty="0"/>
              <a:t>b) DETENCIÓN JUDICIAL</a:t>
            </a:r>
          </a:p>
        </p:txBody>
      </p:sp>
      <p:sp>
        <p:nvSpPr>
          <p:cNvPr id="3" name="Marcador de contenido 2">
            <a:extLst>
              <a:ext uri="{FF2B5EF4-FFF2-40B4-BE49-F238E27FC236}">
                <a16:creationId xmlns:a16="http://schemas.microsoft.com/office/drawing/2014/main" id="{FC8952BC-B08A-5347-9485-C7A56DF8FC27}"/>
              </a:ext>
            </a:extLst>
          </p:cNvPr>
          <p:cNvSpPr>
            <a:spLocks noGrp="1"/>
          </p:cNvSpPr>
          <p:nvPr>
            <p:ph idx="1"/>
          </p:nvPr>
        </p:nvSpPr>
        <p:spPr/>
        <p:txBody>
          <a:bodyPr>
            <a:normAutofit fontScale="92500" lnSpcReduction="10000"/>
          </a:bodyPr>
          <a:lstStyle/>
          <a:p>
            <a:r>
              <a:rPr lang="es-CL" dirty="0"/>
              <a:t>- </a:t>
            </a:r>
            <a:r>
              <a:rPr lang="es-ES" dirty="0"/>
              <a:t>Mediante una actuación policial, previa orden judicial</a:t>
            </a:r>
            <a:r>
              <a:rPr lang="es-ES" u="sng" dirty="0"/>
              <a:t>.</a:t>
            </a:r>
          </a:p>
          <a:p>
            <a:endParaRPr lang="es-ES" u="sng" dirty="0"/>
          </a:p>
          <a:p>
            <a:r>
              <a:rPr lang="es-ES" dirty="0"/>
              <a:t>Artículo 127 incisos primero, segundo y cuarto del Código Procesal Penal:</a:t>
            </a:r>
            <a:endParaRPr lang="es-CL" dirty="0"/>
          </a:p>
          <a:p>
            <a:r>
              <a:rPr lang="es-ES" dirty="0"/>
              <a:t>“</a:t>
            </a:r>
            <a:r>
              <a:rPr lang="es-ES" i="1" dirty="0"/>
              <a:t>Salvo en los casos contemplados en el artículo 124, el </a:t>
            </a:r>
            <a:r>
              <a:rPr lang="es-ES" b="1" i="1" dirty="0"/>
              <a:t>tribunal</a:t>
            </a:r>
            <a:r>
              <a:rPr lang="es-ES" i="1" dirty="0"/>
              <a:t>, a solicitud del ministerio público, </a:t>
            </a:r>
            <a:r>
              <a:rPr lang="es-ES" b="1" i="1" dirty="0"/>
              <a:t>podrá ordenar la detención del imputado para ser conducido a su presencia</a:t>
            </a:r>
            <a:r>
              <a:rPr lang="es-ES" i="1" dirty="0"/>
              <a:t>, sin previa citación, cuando de otra manera la comparecencia pudiera verse demorada o dificultada.</a:t>
            </a:r>
            <a:endParaRPr lang="es-CL" dirty="0"/>
          </a:p>
          <a:p>
            <a:r>
              <a:rPr lang="es-ES" i="1" dirty="0"/>
              <a:t>Además, podrá decretarse la detención del imputado por un hecho al que la ley asigne una pena privativa de libertad de crimen.</a:t>
            </a:r>
            <a:endParaRPr lang="es-CL" dirty="0"/>
          </a:p>
          <a:p>
            <a:r>
              <a:rPr lang="es-ES" i="1" dirty="0"/>
              <a:t>(…)</a:t>
            </a:r>
            <a:endParaRPr lang="es-CL" dirty="0"/>
          </a:p>
          <a:p>
            <a:r>
              <a:rPr lang="es-ES" i="1" dirty="0"/>
              <a:t>También se decretará la detención del imputado cuya presencia en una audiencia judicial fuere condición de ésta y que, legalmente citado, no compareciere sin causa justificada</a:t>
            </a:r>
            <a:r>
              <a:rPr lang="es-ES" dirty="0"/>
              <a:t>”.</a:t>
            </a:r>
            <a:endParaRPr lang="es-CL" dirty="0"/>
          </a:p>
          <a:p>
            <a:pPr marL="0" indent="0">
              <a:buNone/>
            </a:pPr>
            <a:endParaRPr lang="es-CL" dirty="0"/>
          </a:p>
        </p:txBody>
      </p:sp>
    </p:spTree>
    <p:extLst>
      <p:ext uri="{BB962C8B-B14F-4D97-AF65-F5344CB8AC3E}">
        <p14:creationId xmlns:p14="http://schemas.microsoft.com/office/powerpoint/2010/main" val="2934032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248BE-58C9-8D47-BB59-5EC3E6695734}"/>
              </a:ext>
            </a:extLst>
          </p:cNvPr>
          <p:cNvSpPr>
            <a:spLocks noGrp="1"/>
          </p:cNvSpPr>
          <p:nvPr>
            <p:ph type="title"/>
          </p:nvPr>
        </p:nvSpPr>
        <p:spPr/>
        <p:txBody>
          <a:bodyPr/>
          <a:lstStyle/>
          <a:p>
            <a:r>
              <a:rPr lang="es-CL" dirty="0"/>
              <a:t>Requisitos de la orden de detención, art. 154 cpp</a:t>
            </a:r>
          </a:p>
        </p:txBody>
      </p:sp>
      <p:sp>
        <p:nvSpPr>
          <p:cNvPr id="3" name="Marcador de contenido 2">
            <a:extLst>
              <a:ext uri="{FF2B5EF4-FFF2-40B4-BE49-F238E27FC236}">
                <a16:creationId xmlns:a16="http://schemas.microsoft.com/office/drawing/2014/main" id="{7852513F-C42D-A246-AB02-B3876CC941FE}"/>
              </a:ext>
            </a:extLst>
          </p:cNvPr>
          <p:cNvSpPr>
            <a:spLocks noGrp="1"/>
          </p:cNvSpPr>
          <p:nvPr>
            <p:ph idx="1"/>
          </p:nvPr>
        </p:nvSpPr>
        <p:spPr/>
        <p:txBody>
          <a:bodyPr>
            <a:normAutofit lnSpcReduction="10000"/>
          </a:bodyPr>
          <a:lstStyle/>
          <a:p>
            <a:r>
              <a:rPr lang="es-ES" dirty="0"/>
              <a:t>Toda orden de prisión preventiva o de detención será expedida por escrito por el tribunal y contendrá:</a:t>
            </a:r>
            <a:endParaRPr lang="es-CL" dirty="0"/>
          </a:p>
          <a:p>
            <a:r>
              <a:rPr lang="es-ES" dirty="0">
                <a:solidFill>
                  <a:schemeClr val="accent6"/>
                </a:solidFill>
              </a:rPr>
              <a:t>a)</a:t>
            </a:r>
            <a:r>
              <a:rPr lang="es-ES" dirty="0"/>
              <a:t>	El nombre y apellidos de la persona que debiere ser detenida o aprehendida o, en su defecto, las circunstancias que la individualizaren o determinaren;</a:t>
            </a:r>
            <a:endParaRPr lang="es-CL" dirty="0"/>
          </a:p>
          <a:p>
            <a:r>
              <a:rPr lang="es-ES" dirty="0"/>
              <a:t> </a:t>
            </a:r>
            <a:endParaRPr lang="es-CL" dirty="0"/>
          </a:p>
          <a:p>
            <a:r>
              <a:rPr lang="es-ES" dirty="0">
                <a:solidFill>
                  <a:schemeClr val="accent6"/>
                </a:solidFill>
              </a:rPr>
              <a:t>b)	</a:t>
            </a:r>
            <a:r>
              <a:rPr lang="es-ES" dirty="0"/>
              <a:t>El motivo de la prisión o detención, y</a:t>
            </a:r>
            <a:endParaRPr lang="es-CL" dirty="0"/>
          </a:p>
          <a:p>
            <a:r>
              <a:rPr lang="es-ES" dirty="0"/>
              <a:t> </a:t>
            </a:r>
            <a:endParaRPr lang="es-CL" dirty="0"/>
          </a:p>
          <a:p>
            <a:r>
              <a:rPr lang="es-ES" dirty="0">
                <a:solidFill>
                  <a:schemeClr val="accent6"/>
                </a:solidFill>
              </a:rPr>
              <a:t>c)</a:t>
            </a:r>
            <a:r>
              <a:rPr lang="es-ES" dirty="0"/>
              <a:t>	La indicación de ser conducido de inmediato ante el tribunal, al establecimiento penitenciario o lugar público de prisión o detención que determinará, o de permanecer en su residencia, según correspondiere.</a:t>
            </a:r>
            <a:endParaRPr lang="es-CL" dirty="0"/>
          </a:p>
          <a:p>
            <a:pPr marL="0" indent="0">
              <a:buNone/>
            </a:pPr>
            <a:endParaRPr lang="es-CL" dirty="0"/>
          </a:p>
        </p:txBody>
      </p:sp>
    </p:spTree>
    <p:extLst>
      <p:ext uri="{BB962C8B-B14F-4D97-AF65-F5344CB8AC3E}">
        <p14:creationId xmlns:p14="http://schemas.microsoft.com/office/powerpoint/2010/main" val="3172765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95B66-32EA-FF4F-9B4E-2BEA28CBAD44}"/>
              </a:ext>
            </a:extLst>
          </p:cNvPr>
          <p:cNvSpPr>
            <a:spLocks noGrp="1"/>
          </p:cNvSpPr>
          <p:nvPr>
            <p:ph type="title"/>
          </p:nvPr>
        </p:nvSpPr>
        <p:spPr/>
        <p:txBody>
          <a:bodyPr/>
          <a:lstStyle/>
          <a:p>
            <a:r>
              <a:rPr lang="es-CL" dirty="0"/>
              <a:t>Información al detenido en el contexto de una detención, art. 135 cpp</a:t>
            </a:r>
          </a:p>
        </p:txBody>
      </p:sp>
      <p:sp>
        <p:nvSpPr>
          <p:cNvPr id="3" name="Marcador de contenido 2">
            <a:extLst>
              <a:ext uri="{FF2B5EF4-FFF2-40B4-BE49-F238E27FC236}">
                <a16:creationId xmlns:a16="http://schemas.microsoft.com/office/drawing/2014/main" id="{E4698557-587A-094C-B278-250D76881E62}"/>
              </a:ext>
            </a:extLst>
          </p:cNvPr>
          <p:cNvSpPr>
            <a:spLocks noGrp="1"/>
          </p:cNvSpPr>
          <p:nvPr>
            <p:ph idx="1"/>
          </p:nvPr>
        </p:nvSpPr>
        <p:spPr>
          <a:xfrm>
            <a:off x="1024128" y="2283640"/>
            <a:ext cx="9720072" cy="3989144"/>
          </a:xfrm>
        </p:spPr>
        <p:txBody>
          <a:bodyPr>
            <a:normAutofit fontScale="92500" lnSpcReduction="10000"/>
          </a:bodyPr>
          <a:lstStyle/>
          <a:p>
            <a:r>
              <a:rPr lang="es-ES" dirty="0"/>
              <a:t>Luego de la detención, el funcionario público a cargo del procedimiento de detención deberá informar al afectado acerca del </a:t>
            </a:r>
            <a:r>
              <a:rPr lang="es-ES" b="1" dirty="0"/>
              <a:t>motivo de la detención</a:t>
            </a:r>
            <a:r>
              <a:rPr lang="es-ES" dirty="0"/>
              <a:t>, al momento de practicarla.</a:t>
            </a:r>
            <a:endParaRPr lang="es-CL" dirty="0"/>
          </a:p>
          <a:p>
            <a:r>
              <a:rPr lang="es-ES" dirty="0"/>
              <a:t>Asimismo, le informará acerca de los </a:t>
            </a:r>
            <a:r>
              <a:rPr lang="es-ES" b="1" dirty="0"/>
              <a:t>derechos</a:t>
            </a:r>
            <a:r>
              <a:rPr lang="es-ES" dirty="0"/>
              <a:t> establecidos en los artículos 93, letras a), b) y g), y 94, letras f) y g), del CPP. Con todo, </a:t>
            </a:r>
            <a:r>
              <a:rPr lang="es-ES" b="1" dirty="0"/>
              <a:t>si, por las circunstancias que rodearen la detención, no fuere posible proporcionar inmediatamente al detenido la información prevista en este inciso, ella le será entregada por el encargado de la unidad policial a la cual fuere conducido</a:t>
            </a:r>
            <a:r>
              <a:rPr lang="es-ES" dirty="0"/>
              <a:t>. Se dejará constancia en el libro de guardia del recinto policial del hecho de haberse proporcionado la información, de la forma en que ello se hubiere realizado, del funcionario que la hubiere entregado y de las personas que lo hubieren presenciado.</a:t>
            </a:r>
            <a:endParaRPr lang="es-CL" dirty="0"/>
          </a:p>
          <a:p>
            <a:r>
              <a:rPr lang="es-ES" dirty="0"/>
              <a:t>     La información de derechos prevista en el inciso anterior podrá efectuarse </a:t>
            </a:r>
            <a:r>
              <a:rPr lang="es-ES" b="1" dirty="0"/>
              <a:t>verbalmente, o bien por escrito</a:t>
            </a:r>
            <a:r>
              <a:rPr lang="es-ES" dirty="0"/>
              <a:t>, si el detenido manifestare saber leer y encontrarse en condiciones de hacerlo. En este último caso, se le entregará al detenido un documento que contenga una descripción clara de esos derechos, cuyo texto y formato determinará el ministerio público.</a:t>
            </a:r>
            <a:endParaRPr lang="es-CL" dirty="0"/>
          </a:p>
          <a:p>
            <a:endParaRPr lang="es-CL" dirty="0"/>
          </a:p>
        </p:txBody>
      </p:sp>
    </p:spTree>
    <p:extLst>
      <p:ext uri="{BB962C8B-B14F-4D97-AF65-F5344CB8AC3E}">
        <p14:creationId xmlns:p14="http://schemas.microsoft.com/office/powerpoint/2010/main" val="2550950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566BBB-D594-DD42-B826-CCBD413147DA}"/>
              </a:ext>
            </a:extLst>
          </p:cNvPr>
          <p:cNvSpPr>
            <a:spLocks noGrp="1"/>
          </p:cNvSpPr>
          <p:nvPr>
            <p:ph type="title"/>
          </p:nvPr>
        </p:nvSpPr>
        <p:spPr/>
        <p:txBody>
          <a:bodyPr/>
          <a:lstStyle/>
          <a:p>
            <a:r>
              <a:rPr lang="es-CL" dirty="0"/>
              <a:t>DERECHOS DEL DETENIDO, ARTS. 93 Y 94 CPP</a:t>
            </a:r>
          </a:p>
        </p:txBody>
      </p:sp>
      <p:sp>
        <p:nvSpPr>
          <p:cNvPr id="3" name="Marcador de contenido 2">
            <a:extLst>
              <a:ext uri="{FF2B5EF4-FFF2-40B4-BE49-F238E27FC236}">
                <a16:creationId xmlns:a16="http://schemas.microsoft.com/office/drawing/2014/main" id="{1A7B139C-4051-1F4B-AF05-AA2FA2B1D9CB}"/>
              </a:ext>
            </a:extLst>
          </p:cNvPr>
          <p:cNvSpPr>
            <a:spLocks noGrp="1"/>
          </p:cNvSpPr>
          <p:nvPr>
            <p:ph idx="1"/>
          </p:nvPr>
        </p:nvSpPr>
        <p:spPr/>
        <p:txBody>
          <a:bodyPr>
            <a:normAutofit fontScale="92500"/>
          </a:bodyPr>
          <a:lstStyle/>
          <a:p>
            <a:pPr marL="0" indent="0">
              <a:buNone/>
            </a:pPr>
            <a:r>
              <a:rPr lang="es-CL" dirty="0"/>
              <a:t>Algunos derechos:</a:t>
            </a:r>
          </a:p>
          <a:p>
            <a:pPr>
              <a:buFont typeface="Arial" panose="020B0604020202020204" pitchFamily="34" charset="0"/>
              <a:buChar char="•"/>
            </a:pPr>
            <a:r>
              <a:rPr lang="es-CL" dirty="0"/>
              <a:t> Que se le informe de manera específica y clara acerca de los hechos que se le imputaren y los derechos que le otorgan la Constitución y las leyes;</a:t>
            </a:r>
          </a:p>
          <a:p>
            <a:pPr>
              <a:buFont typeface="Arial" panose="020B0604020202020204" pitchFamily="34" charset="0"/>
              <a:buChar char="•"/>
            </a:pPr>
            <a:r>
              <a:rPr lang="es-CL" dirty="0"/>
              <a:t> Ser asistido por un abogado desde los actos iniciales de la investigación;</a:t>
            </a:r>
          </a:p>
          <a:p>
            <a:pPr>
              <a:buFont typeface="Arial" panose="020B0604020202020204" pitchFamily="34" charset="0"/>
              <a:buChar char="•"/>
            </a:pPr>
            <a:r>
              <a:rPr lang="es-CL" dirty="0"/>
              <a:t> No ser sometido a tortura ni a otros tratos crueles, inhumanos o degradantes;</a:t>
            </a:r>
          </a:p>
          <a:p>
            <a:pPr>
              <a:buFont typeface="Arial" panose="020B0604020202020204" pitchFamily="34" charset="0"/>
              <a:buChar char="•"/>
            </a:pPr>
            <a:r>
              <a:rPr lang="es-CL" dirty="0"/>
              <a:t> Guardar silencio o, en caso de consentir en prestar declaración, a no hacerlo bajo juramento.</a:t>
            </a:r>
          </a:p>
          <a:p>
            <a:pPr>
              <a:buFont typeface="Arial" panose="020B0604020202020204" pitchFamily="34" charset="0"/>
              <a:buChar char="•"/>
            </a:pPr>
            <a:r>
              <a:rPr lang="es-CL" dirty="0"/>
              <a:t> A tener, a sus expensas, las comodidades y ocupaciones compatibles con la seguridad del recinto en que se encontrare;</a:t>
            </a:r>
          </a:p>
          <a:p>
            <a:pPr>
              <a:buFont typeface="Arial" panose="020B0604020202020204" pitchFamily="34" charset="0"/>
              <a:buChar char="•"/>
            </a:pPr>
            <a:r>
              <a:rPr lang="es-CL" dirty="0"/>
              <a:t> A recibir visitas y comunicarse por escrito o por cualquier otro medio, salvo lo dispuesto en el artículo 151 CPP.</a:t>
            </a:r>
            <a:endParaRPr lang="es-ES" dirty="0"/>
          </a:p>
          <a:p>
            <a:pPr marL="0" indent="0">
              <a:buNone/>
            </a:pPr>
            <a:endParaRPr lang="es-CL" dirty="0"/>
          </a:p>
          <a:p>
            <a:endParaRPr lang="es-CL" dirty="0"/>
          </a:p>
        </p:txBody>
      </p:sp>
    </p:spTree>
    <p:extLst>
      <p:ext uri="{BB962C8B-B14F-4D97-AF65-F5344CB8AC3E}">
        <p14:creationId xmlns:p14="http://schemas.microsoft.com/office/powerpoint/2010/main" val="1474117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C5AF1E-7589-FD44-9A2B-3F6277B6BE8F}"/>
              </a:ext>
            </a:extLst>
          </p:cNvPr>
          <p:cNvSpPr>
            <a:spLocks noGrp="1"/>
          </p:cNvSpPr>
          <p:nvPr>
            <p:ph type="title"/>
          </p:nvPr>
        </p:nvSpPr>
        <p:spPr/>
        <p:txBody>
          <a:bodyPr/>
          <a:lstStyle/>
          <a:p>
            <a:r>
              <a:rPr lang="es-CL" dirty="0"/>
              <a:t>PLAZOS DE DETENCIÓN, INCISO SEGUNDO LETRA C) NUMERAL 7º DEL ART. 19 CPR</a:t>
            </a:r>
          </a:p>
        </p:txBody>
      </p:sp>
      <p:sp>
        <p:nvSpPr>
          <p:cNvPr id="3" name="Marcador de contenido 2">
            <a:extLst>
              <a:ext uri="{FF2B5EF4-FFF2-40B4-BE49-F238E27FC236}">
                <a16:creationId xmlns:a16="http://schemas.microsoft.com/office/drawing/2014/main" id="{8E2015BA-5364-7544-ABBC-5B907303ACF2}"/>
              </a:ext>
            </a:extLst>
          </p:cNvPr>
          <p:cNvSpPr>
            <a:spLocks noGrp="1"/>
          </p:cNvSpPr>
          <p:nvPr>
            <p:ph idx="1"/>
          </p:nvPr>
        </p:nvSpPr>
        <p:spPr/>
        <p:txBody>
          <a:bodyPr/>
          <a:lstStyle/>
          <a:p>
            <a:r>
              <a:rPr lang="es-ES" dirty="0"/>
              <a:t>“</a:t>
            </a:r>
            <a:r>
              <a:rPr lang="es-ES" i="1" dirty="0"/>
              <a:t>Si la autoridad hiciere arrestar o detener a alguna persona, deberá, dentro de las </a:t>
            </a:r>
            <a:r>
              <a:rPr lang="es-ES" b="1" i="1" dirty="0"/>
              <a:t>cuarenta y ocho horas</a:t>
            </a:r>
            <a:r>
              <a:rPr lang="es-ES" i="1" dirty="0"/>
              <a:t> siguientes, dar aviso al juez competente, poniendo a su disposición al afectado. El juez podrá, por resolución fundada, ampliar este plazo hasta por cinco días, y hasta por diez días, en el caso que se investigaren hechos calificados por la ley como conductas terroristas</a:t>
            </a:r>
            <a:r>
              <a:rPr lang="es-ES" dirty="0"/>
              <a:t>”.</a:t>
            </a:r>
            <a:endParaRPr lang="es-CL" dirty="0"/>
          </a:p>
        </p:txBody>
      </p:sp>
    </p:spTree>
    <p:extLst>
      <p:ext uri="{BB962C8B-B14F-4D97-AF65-F5344CB8AC3E}">
        <p14:creationId xmlns:p14="http://schemas.microsoft.com/office/powerpoint/2010/main" val="762155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A0AE6E-BB87-BA43-AE91-598A9A2CB3C2}"/>
              </a:ext>
            </a:extLst>
          </p:cNvPr>
          <p:cNvSpPr>
            <a:spLocks noGrp="1"/>
          </p:cNvSpPr>
          <p:nvPr>
            <p:ph type="title"/>
          </p:nvPr>
        </p:nvSpPr>
        <p:spPr/>
        <p:txBody>
          <a:bodyPr/>
          <a:lstStyle/>
          <a:p>
            <a:r>
              <a:rPr lang="es-CL" dirty="0"/>
              <a:t>C) EL CONTROL DE IDENTIDAD (Y LA DETENCIÓN POR SOSPECHA)</a:t>
            </a:r>
          </a:p>
        </p:txBody>
      </p:sp>
      <p:sp>
        <p:nvSpPr>
          <p:cNvPr id="3" name="Marcador de contenido 2">
            <a:extLst>
              <a:ext uri="{FF2B5EF4-FFF2-40B4-BE49-F238E27FC236}">
                <a16:creationId xmlns:a16="http://schemas.microsoft.com/office/drawing/2014/main" id="{3332C80F-871B-424B-9167-9F44C73CE333}"/>
              </a:ext>
            </a:extLst>
          </p:cNvPr>
          <p:cNvSpPr>
            <a:spLocks noGrp="1"/>
          </p:cNvSpPr>
          <p:nvPr>
            <p:ph idx="1"/>
          </p:nvPr>
        </p:nvSpPr>
        <p:spPr/>
        <p:txBody>
          <a:bodyPr>
            <a:normAutofit fontScale="85000" lnSpcReduction="20000"/>
          </a:bodyPr>
          <a:lstStyle/>
          <a:p>
            <a:pPr marL="0" indent="0">
              <a:buNone/>
            </a:pPr>
            <a:r>
              <a:rPr lang="es-ES" dirty="0"/>
              <a:t> Incisos primero y segundo del art. 85 CPP:</a:t>
            </a:r>
            <a:endParaRPr lang="es-CL" dirty="0"/>
          </a:p>
          <a:p>
            <a:r>
              <a:rPr lang="es-ES" dirty="0"/>
              <a:t>“</a:t>
            </a:r>
            <a:r>
              <a:rPr lang="es-ES" i="1" dirty="0"/>
              <a:t>Los funcionarios policiales señalados en el artículo 83 </a:t>
            </a:r>
            <a:r>
              <a:rPr lang="es-ES" dirty="0"/>
              <a:t>(Carabineros y PDI) </a:t>
            </a:r>
            <a:r>
              <a:rPr lang="es-ES" i="1" dirty="0"/>
              <a:t>deberán, además, sin orden previa de los fiscales, </a:t>
            </a:r>
            <a:r>
              <a:rPr lang="es-ES" b="1" i="1" dirty="0"/>
              <a:t>solicitar la identificación de cualquier persona </a:t>
            </a:r>
            <a:r>
              <a:rPr lang="es-ES" i="1" dirty="0"/>
              <a:t>en los casos fundados, en que, según las circunstancias, estimaren que </a:t>
            </a:r>
            <a:endParaRPr lang="es-CL" i="1" dirty="0"/>
          </a:p>
          <a:p>
            <a:r>
              <a:rPr lang="es-ES" i="1" dirty="0"/>
              <a:t>exista algún </a:t>
            </a:r>
            <a:r>
              <a:rPr lang="es-ES" b="1" i="1" dirty="0"/>
              <a:t>indicio</a:t>
            </a:r>
            <a:r>
              <a:rPr lang="es-ES" i="1" dirty="0"/>
              <a:t> de que ella hubiere cometido o intentado cometer un crimen, simple delito o falta; </a:t>
            </a:r>
            <a:endParaRPr lang="es-CL" i="1" dirty="0"/>
          </a:p>
          <a:p>
            <a:r>
              <a:rPr lang="es-ES" i="1" dirty="0"/>
              <a:t>de que se dispusiere a cometerlo; </a:t>
            </a:r>
            <a:endParaRPr lang="es-CL" i="1" dirty="0"/>
          </a:p>
          <a:p>
            <a:r>
              <a:rPr lang="es-ES" i="1" dirty="0"/>
              <a:t>de que pudiere suministrar informaciones útiles para la indagación de un crimen, simple delito o falta; o </a:t>
            </a:r>
            <a:endParaRPr lang="es-CL" i="1" dirty="0"/>
          </a:p>
          <a:p>
            <a:r>
              <a:rPr lang="es-ES" i="1" dirty="0"/>
              <a:t>en el caso de la persona que </a:t>
            </a:r>
            <a:r>
              <a:rPr lang="es-ES" b="1" i="1" dirty="0"/>
              <a:t>se</a:t>
            </a:r>
            <a:r>
              <a:rPr lang="es-ES" i="1" dirty="0"/>
              <a:t> </a:t>
            </a:r>
            <a:r>
              <a:rPr lang="es-ES" b="1" i="1" dirty="0"/>
              <a:t>encapuche o emboce </a:t>
            </a:r>
            <a:r>
              <a:rPr lang="es-ES" i="1" dirty="0"/>
              <a:t>para ocultar, dificultar o disimular su identidad.</a:t>
            </a:r>
          </a:p>
          <a:p>
            <a:r>
              <a:rPr lang="es-ES" i="1" dirty="0"/>
              <a:t>El funcionario policial deberá otorgar a la persona facilidades para encontrar y exhibir estos instrumentos.</a:t>
            </a:r>
            <a:endParaRPr lang="es-CL" i="1" dirty="0"/>
          </a:p>
          <a:p>
            <a:r>
              <a:rPr lang="es-ES" i="1" dirty="0"/>
              <a:t>     Procederá también tal solicitud cuando los funcionarios policiales tengan algún antecedente que les permita </a:t>
            </a:r>
            <a:r>
              <a:rPr lang="es-ES" b="1" i="1" dirty="0"/>
              <a:t>inferir</a:t>
            </a:r>
            <a:r>
              <a:rPr lang="es-ES" i="1" dirty="0"/>
              <a:t> que una determinada persona tiene alguna orden de detención pendiente</a:t>
            </a:r>
            <a:r>
              <a:rPr lang="es-ES" dirty="0"/>
              <a:t>”.</a:t>
            </a:r>
            <a:endParaRPr lang="es-CL" dirty="0"/>
          </a:p>
          <a:p>
            <a:endParaRPr lang="es-CL" dirty="0"/>
          </a:p>
        </p:txBody>
      </p:sp>
    </p:spTree>
    <p:extLst>
      <p:ext uri="{BB962C8B-B14F-4D97-AF65-F5344CB8AC3E}">
        <p14:creationId xmlns:p14="http://schemas.microsoft.com/office/powerpoint/2010/main" val="216276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650F783-D668-0A40-9C1D-8022B8341FC1}"/>
              </a:ext>
            </a:extLst>
          </p:cNvPr>
          <p:cNvSpPr>
            <a:spLocks noGrp="1"/>
          </p:cNvSpPr>
          <p:nvPr>
            <p:ph idx="1"/>
          </p:nvPr>
        </p:nvSpPr>
        <p:spPr>
          <a:xfrm>
            <a:off x="1076632" y="1135626"/>
            <a:ext cx="9667569" cy="5173734"/>
          </a:xfrm>
        </p:spPr>
        <p:txBody>
          <a:bodyPr>
            <a:normAutofit fontScale="92500" lnSpcReduction="20000"/>
          </a:bodyPr>
          <a:lstStyle/>
          <a:p>
            <a:pPr fontAlgn="base"/>
            <a:r>
              <a:rPr lang="es-ES" dirty="0"/>
              <a:t>Incisos quinto, sexto y séptimo del art. 85 CPP:</a:t>
            </a:r>
            <a:endParaRPr lang="es-CL" dirty="0"/>
          </a:p>
          <a:p>
            <a:pPr fontAlgn="base"/>
            <a:r>
              <a:rPr lang="es-CL" dirty="0"/>
              <a:t>“</a:t>
            </a:r>
            <a:r>
              <a:rPr lang="es-CL" i="1" dirty="0"/>
              <a:t>En caso de </a:t>
            </a:r>
            <a:r>
              <a:rPr lang="es-CL" b="1" i="1" dirty="0"/>
              <a:t>negativa</a:t>
            </a:r>
            <a:r>
              <a:rPr lang="es-CL" i="1" dirty="0"/>
              <a:t> </a:t>
            </a:r>
            <a:r>
              <a:rPr lang="es-CL" b="1" i="1" dirty="0"/>
              <a:t>de una persona a acreditar su identidad, o si habiendo recibido las facilidades del caso no le fuere posible hacerlo</a:t>
            </a:r>
            <a:r>
              <a:rPr lang="es-CL" i="1" dirty="0"/>
              <a:t>, la policía la conducirá a la </a:t>
            </a:r>
            <a:r>
              <a:rPr lang="es-CL" b="1" i="1" dirty="0"/>
              <a:t>unidad policial más cercana para fines de identificación</a:t>
            </a:r>
            <a:r>
              <a:rPr lang="es-CL" i="1" dirty="0"/>
              <a:t>. En dicha unidad se le darán facilidades para procurar una identificación satisfactoria por otros medios distintos de los ya mencionados, </a:t>
            </a:r>
            <a:r>
              <a:rPr lang="es-CL" b="1" i="1" dirty="0"/>
              <a:t>dejándola en libertad en caso de obtenerse dicho resultado,</a:t>
            </a:r>
            <a:r>
              <a:rPr lang="es-CL" i="1" dirty="0"/>
              <a:t> previo cotejo de la existencia de órdenes de detención que pudieren afectarle. Si no resultare posible acreditar su identidad, se le tomarán huellas digitales, las que sólo podrán ser usadas para fines de identificación y, cumplido dicho propósito, serán destruidas.</a:t>
            </a:r>
          </a:p>
          <a:p>
            <a:pPr fontAlgn="base"/>
            <a:r>
              <a:rPr lang="es-CL" i="1" dirty="0"/>
              <a:t>El conjunto de procedimientos detallados en los incisos precedentes no deberá extenderse por un plazo superior a </a:t>
            </a:r>
            <a:r>
              <a:rPr lang="es-CL" b="1" i="1" dirty="0">
                <a:solidFill>
                  <a:schemeClr val="accent6"/>
                </a:solidFill>
              </a:rPr>
              <a:t>ocho horas</a:t>
            </a:r>
            <a:r>
              <a:rPr lang="es-CL" i="1" dirty="0"/>
              <a:t>, transcurridas las cuales la persona que ha estado sujeta a ellos deberá ser puesta en libertad, </a:t>
            </a:r>
            <a:r>
              <a:rPr lang="es-CL" i="1" u="sng" dirty="0"/>
              <a:t>salvo</a:t>
            </a:r>
            <a:r>
              <a:rPr lang="es-CL" i="1" dirty="0"/>
              <a:t> que existan </a:t>
            </a:r>
            <a:r>
              <a:rPr lang="es-CL" b="1" i="1" dirty="0"/>
              <a:t>indicios</a:t>
            </a:r>
            <a:r>
              <a:rPr lang="es-CL" i="1" dirty="0"/>
              <a:t> de que ha </a:t>
            </a:r>
            <a:r>
              <a:rPr lang="es-CL" b="1" i="1" dirty="0"/>
              <a:t>ocultado</a:t>
            </a:r>
            <a:r>
              <a:rPr lang="es-CL" i="1" dirty="0"/>
              <a:t> su verdadera identidad o ha proporcionado una </a:t>
            </a:r>
            <a:r>
              <a:rPr lang="es-CL" b="1" i="1" dirty="0"/>
              <a:t>falsa</a:t>
            </a:r>
            <a:r>
              <a:rPr lang="es-CL" i="1" dirty="0"/>
              <a:t>, caso en el cual se estará a lo dispuesto en el inciso siguiente.</a:t>
            </a:r>
          </a:p>
          <a:p>
            <a:pPr fontAlgn="base"/>
            <a:r>
              <a:rPr lang="es-CL" i="1" dirty="0"/>
              <a:t>Si la persona </a:t>
            </a:r>
            <a:r>
              <a:rPr lang="es-CL" b="1" i="1" dirty="0"/>
              <a:t>se niega </a:t>
            </a:r>
            <a:r>
              <a:rPr lang="es-CL" i="1" dirty="0"/>
              <a:t>a acreditar su identidad o se encuentra en la situación indicada en </a:t>
            </a:r>
            <a:r>
              <a:rPr lang="es-CL" b="1" i="1" dirty="0"/>
              <a:t>el inciso anterior</a:t>
            </a:r>
            <a:r>
              <a:rPr lang="es-CL" i="1" dirty="0"/>
              <a:t>, se procederá a su detención como autora de la falta prevista y sancionada en el Nº 5 del artículo 496 del Código Penal. El </a:t>
            </a:r>
            <a:r>
              <a:rPr lang="es-CL" b="1" i="1" dirty="0"/>
              <a:t>agente policial deberá informar, de inmediato, de la detención al fiscal</a:t>
            </a:r>
            <a:r>
              <a:rPr lang="es-CL" i="1" dirty="0"/>
              <a:t>, quien podrá dejarla sin efecto u ordenar que el detenido sea conducido ante el </a:t>
            </a:r>
            <a:r>
              <a:rPr lang="es-CL" b="1" i="1" dirty="0"/>
              <a:t>juez</a:t>
            </a:r>
            <a:r>
              <a:rPr lang="es-CL" i="1" dirty="0"/>
              <a:t> dentro de un plazo máximo de </a:t>
            </a:r>
            <a:r>
              <a:rPr lang="es-CL" b="1" i="1" dirty="0">
                <a:solidFill>
                  <a:schemeClr val="accent6"/>
                </a:solidFill>
              </a:rPr>
              <a:t>veinticuatro horas</a:t>
            </a:r>
            <a:r>
              <a:rPr lang="es-CL" i="1" dirty="0"/>
              <a:t>, contado desde que la detención se hubiere practicado. Si el fiscal nada manifestare, la policía deberá presentar al detenido ante la autoridad judicial en el plazo indicado</a:t>
            </a:r>
            <a:r>
              <a:rPr lang="es-CL" dirty="0"/>
              <a:t>”.</a:t>
            </a:r>
          </a:p>
          <a:p>
            <a:endParaRPr lang="es-CL" dirty="0"/>
          </a:p>
        </p:txBody>
      </p:sp>
    </p:spTree>
    <p:extLst>
      <p:ext uri="{BB962C8B-B14F-4D97-AF65-F5344CB8AC3E}">
        <p14:creationId xmlns:p14="http://schemas.microsoft.com/office/powerpoint/2010/main" val="1492903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44E31E-35F8-B945-A777-39164B805D5F}"/>
              </a:ext>
            </a:extLst>
          </p:cNvPr>
          <p:cNvSpPr>
            <a:spLocks noGrp="1"/>
          </p:cNvSpPr>
          <p:nvPr>
            <p:ph type="title"/>
          </p:nvPr>
        </p:nvSpPr>
        <p:spPr>
          <a:xfrm>
            <a:off x="1014586" y="1420103"/>
            <a:ext cx="9720072" cy="1499616"/>
          </a:xfrm>
        </p:spPr>
        <p:txBody>
          <a:bodyPr>
            <a:normAutofit fontScale="90000"/>
          </a:bodyPr>
          <a:lstStyle/>
          <a:p>
            <a:r>
              <a:rPr lang="es-CL" dirty="0"/>
              <a:t>ARTÍCULO 19 Nº 7 INCISO PRIMERO CPR: </a:t>
            </a:r>
            <a:r>
              <a:rPr lang="es-ES" dirty="0"/>
              <a:t>“</a:t>
            </a:r>
            <a:r>
              <a:rPr lang="es-ES" i="1" dirty="0"/>
              <a:t>La Constitución asegura a todas las personas:</a:t>
            </a:r>
            <a:br>
              <a:rPr lang="es-CL" dirty="0"/>
            </a:br>
            <a:r>
              <a:rPr lang="es-ES" i="1" dirty="0"/>
              <a:t>7º. El derecho a la libertad personal y a la seguridad individual</a:t>
            </a:r>
            <a:r>
              <a:rPr lang="es-ES" dirty="0"/>
              <a:t>”.</a:t>
            </a:r>
            <a:br>
              <a:rPr lang="es-CL" dirty="0"/>
            </a:br>
            <a:endParaRPr lang="es-CL" dirty="0"/>
          </a:p>
        </p:txBody>
      </p:sp>
      <p:sp>
        <p:nvSpPr>
          <p:cNvPr id="3" name="Marcador de contenido 2">
            <a:extLst>
              <a:ext uri="{FF2B5EF4-FFF2-40B4-BE49-F238E27FC236}">
                <a16:creationId xmlns:a16="http://schemas.microsoft.com/office/drawing/2014/main" id="{2842AE54-2A07-6144-AFD4-25CB4568A9DA}"/>
              </a:ext>
            </a:extLst>
          </p:cNvPr>
          <p:cNvSpPr>
            <a:spLocks noGrp="1"/>
          </p:cNvSpPr>
          <p:nvPr>
            <p:ph idx="1"/>
          </p:nvPr>
        </p:nvSpPr>
        <p:spPr>
          <a:xfrm>
            <a:off x="1014586" y="3590014"/>
            <a:ext cx="10534684" cy="4222143"/>
          </a:xfrm>
        </p:spPr>
        <p:txBody>
          <a:bodyPr>
            <a:normAutofit/>
          </a:bodyPr>
          <a:lstStyle/>
          <a:p>
            <a:r>
              <a:rPr lang="es-ES" b="1" dirty="0">
                <a:solidFill>
                  <a:schemeClr val="accent6"/>
                </a:solidFill>
              </a:rPr>
              <a:t>Libertad personal</a:t>
            </a:r>
            <a:r>
              <a:rPr lang="es-ES" dirty="0">
                <a:solidFill>
                  <a:schemeClr val="accent6"/>
                </a:solidFill>
              </a:rPr>
              <a:t> </a:t>
            </a:r>
            <a:r>
              <a:rPr lang="es-ES" dirty="0"/>
              <a:t>como “</a:t>
            </a:r>
            <a:r>
              <a:rPr lang="es-ES" i="1" dirty="0"/>
              <a:t>el derecho de toda persona de residir y permanecer en cualquier lugar de la República, de trasladarse de un punto a otro y de entrar y salir del territorio nacional guardando las normas legales y protegida por ellas, cuidando de no vulnerar los derechos de las demás personas</a:t>
            </a:r>
            <a:r>
              <a:rPr lang="es-ES" dirty="0"/>
              <a:t>”</a:t>
            </a:r>
            <a:r>
              <a:rPr lang="es-CL" dirty="0"/>
              <a:t> (E. Evans de la Cuadra).</a:t>
            </a:r>
          </a:p>
          <a:p>
            <a:r>
              <a:rPr lang="es-CL" dirty="0"/>
              <a:t>- Libertad personal / libertad ambulatoria:</a:t>
            </a:r>
          </a:p>
        </p:txBody>
      </p:sp>
    </p:spTree>
    <p:extLst>
      <p:ext uri="{BB962C8B-B14F-4D97-AF65-F5344CB8AC3E}">
        <p14:creationId xmlns:p14="http://schemas.microsoft.com/office/powerpoint/2010/main" val="303267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83E5632-7905-DE46-9B52-C30C03D54730}"/>
              </a:ext>
            </a:extLst>
          </p:cNvPr>
          <p:cNvSpPr>
            <a:spLocks noGrp="1"/>
          </p:cNvSpPr>
          <p:nvPr>
            <p:ph idx="1"/>
          </p:nvPr>
        </p:nvSpPr>
        <p:spPr>
          <a:xfrm>
            <a:off x="1083763" y="278296"/>
            <a:ext cx="9720073" cy="6295445"/>
          </a:xfrm>
        </p:spPr>
        <p:txBody>
          <a:bodyPr>
            <a:normAutofit/>
          </a:bodyPr>
          <a:lstStyle/>
          <a:p>
            <a:r>
              <a:rPr lang="es-ES" dirty="0"/>
              <a:t>“</a:t>
            </a:r>
            <a:r>
              <a:rPr lang="es-ES" i="1" dirty="0"/>
              <a:t>La </a:t>
            </a:r>
            <a:r>
              <a:rPr lang="es-ES" b="1" i="1" dirty="0"/>
              <a:t>libertad personal</a:t>
            </a:r>
            <a:r>
              <a:rPr lang="es-ES" i="1" dirty="0"/>
              <a:t> se refiere a la </a:t>
            </a:r>
            <a:r>
              <a:rPr lang="es-ES" b="1" i="1" dirty="0"/>
              <a:t>libertad de la persona física en cuanto ser corporal en sí mismo, constituyendo un derecho matriz y residual</a:t>
            </a:r>
            <a:r>
              <a:rPr lang="es-ES" i="1" dirty="0"/>
              <a:t>, ya que protege las expresiones de libertad no asegurados específicamente por los demás derechos autónomos, posibilitando realizar todo aquello que es lícito; es el </a:t>
            </a:r>
            <a:r>
              <a:rPr lang="es-ES" b="1" i="1" dirty="0"/>
              <a:t>derecho de toda persona a que los poderes públicos y terceros no interfieran en la esfera de autonomía personal</a:t>
            </a:r>
            <a:r>
              <a:rPr lang="es-ES" i="1" dirty="0"/>
              <a:t>, vale decir, de disponer de su propia persona y de actuar determinado por la propia voluntad sin otras limitaciones que las que imponen el medio natural, los derechos de los demás y el ordenamiento constitucional.</a:t>
            </a:r>
            <a:r>
              <a:rPr lang="es-CL" dirty="0"/>
              <a:t> </a:t>
            </a:r>
            <a:endParaRPr lang="es-ES" i="1" dirty="0"/>
          </a:p>
          <a:p>
            <a:r>
              <a:rPr lang="es-ES" i="1" dirty="0"/>
              <a:t>El encabezamiento del artículo 19 Nº 7 de la Constitución establece un </a:t>
            </a:r>
            <a:r>
              <a:rPr lang="es-ES" b="1" i="1" dirty="0"/>
              <a:t>derecho genérico a la libertad personal</a:t>
            </a:r>
            <a:r>
              <a:rPr lang="es-ES" i="1" dirty="0"/>
              <a:t>, el cual es más amplio que la libertad de movilización o ambulatoria</a:t>
            </a:r>
            <a:r>
              <a:rPr lang="es-ES" dirty="0"/>
              <a:t>”</a:t>
            </a:r>
            <a:r>
              <a:rPr lang="es-CL" dirty="0"/>
              <a:t> (H. Nogueira).</a:t>
            </a:r>
          </a:p>
          <a:p>
            <a:r>
              <a:rPr lang="es-ES" b="1" dirty="0">
                <a:solidFill>
                  <a:schemeClr val="accent6"/>
                </a:solidFill>
              </a:rPr>
              <a:t>Seguridad individual</a:t>
            </a:r>
            <a:r>
              <a:rPr lang="es-ES" dirty="0">
                <a:solidFill>
                  <a:schemeClr val="accent6"/>
                </a:solidFill>
              </a:rPr>
              <a:t> </a:t>
            </a:r>
            <a:r>
              <a:rPr lang="es-ES" dirty="0"/>
              <a:t>ha sido definida como “</a:t>
            </a:r>
            <a:r>
              <a:rPr lang="es-ES" i="1" dirty="0"/>
              <a:t>la garantía que tiene toda persona de </a:t>
            </a:r>
            <a:r>
              <a:rPr lang="es-ES" b="1" i="1" dirty="0"/>
              <a:t>no ser repentinamente impedida en el ejercicio de su libertad mediante una detención </a:t>
            </a:r>
            <a:r>
              <a:rPr lang="es-ES" i="1" dirty="0"/>
              <a:t>que la imposibilite para actuar en todos los aspectos en que ella quiere desarrollar su actividad</a:t>
            </a:r>
            <a:r>
              <a:rPr lang="es-CL" i="1" dirty="0"/>
              <a:t>” </a:t>
            </a:r>
            <a:r>
              <a:rPr lang="es-CL" dirty="0"/>
              <a:t>(M. Verdugo et. al).</a:t>
            </a:r>
          </a:p>
          <a:p>
            <a:endParaRPr lang="es-CL" dirty="0"/>
          </a:p>
          <a:p>
            <a:pPr marL="0" indent="0">
              <a:buNone/>
            </a:pPr>
            <a:r>
              <a:rPr lang="es-CL" dirty="0"/>
              <a:t>- Libertad personal es el derecho y la seguridad individual su garantía.</a:t>
            </a:r>
          </a:p>
        </p:txBody>
      </p:sp>
    </p:spTree>
    <p:extLst>
      <p:ext uri="{BB962C8B-B14F-4D97-AF65-F5344CB8AC3E}">
        <p14:creationId xmlns:p14="http://schemas.microsoft.com/office/powerpoint/2010/main" val="678843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2DF075-5B3C-9148-A21C-E7A10F624CE6}"/>
              </a:ext>
            </a:extLst>
          </p:cNvPr>
          <p:cNvSpPr>
            <a:spLocks noGrp="1"/>
          </p:cNvSpPr>
          <p:nvPr>
            <p:ph type="title"/>
          </p:nvPr>
        </p:nvSpPr>
        <p:spPr/>
        <p:txBody>
          <a:bodyPr/>
          <a:lstStyle/>
          <a:p>
            <a:r>
              <a:rPr lang="es-CL" dirty="0"/>
              <a:t>ARTÍCULO 19 NÚMERO 7 LETRA A) CPR</a:t>
            </a:r>
          </a:p>
        </p:txBody>
      </p:sp>
      <p:sp>
        <p:nvSpPr>
          <p:cNvPr id="3" name="Marcador de contenido 2">
            <a:extLst>
              <a:ext uri="{FF2B5EF4-FFF2-40B4-BE49-F238E27FC236}">
                <a16:creationId xmlns:a16="http://schemas.microsoft.com/office/drawing/2014/main" id="{61390CF8-7ED2-BE4F-9696-BECAA872A5F1}"/>
              </a:ext>
            </a:extLst>
          </p:cNvPr>
          <p:cNvSpPr>
            <a:spLocks noGrp="1"/>
          </p:cNvSpPr>
          <p:nvPr>
            <p:ph idx="1"/>
          </p:nvPr>
        </p:nvSpPr>
        <p:spPr/>
        <p:txBody>
          <a:bodyPr/>
          <a:lstStyle/>
          <a:p>
            <a:r>
              <a:rPr lang="es-CL" dirty="0"/>
              <a:t>“a) </a:t>
            </a:r>
            <a:r>
              <a:rPr lang="es-CL" i="1" dirty="0"/>
              <a:t>Toda persona tiene derecho de residir y permanecer en cualquier lugar de la República, trasladarse de uno a otro y entrar y salir de su territorio, a condición de que se guarden las normas establecidas en la ley y salvo siempre el perjuicio de terceros</a:t>
            </a:r>
            <a:r>
              <a:rPr lang="es-CL" dirty="0"/>
              <a:t>”.</a:t>
            </a:r>
          </a:p>
          <a:p>
            <a:pPr marL="0" indent="0">
              <a:buNone/>
            </a:pPr>
            <a:r>
              <a:rPr lang="es-CL" b="1" dirty="0">
                <a:solidFill>
                  <a:schemeClr val="accent6"/>
                </a:solidFill>
              </a:rPr>
              <a:t>Contenido</a:t>
            </a:r>
            <a:r>
              <a:rPr lang="es-CL" dirty="0"/>
              <a:t>:</a:t>
            </a:r>
          </a:p>
          <a:p>
            <a:pPr lvl="0">
              <a:buFontTx/>
              <a:buChar char="-"/>
            </a:pPr>
            <a:r>
              <a:rPr lang="es-ES" dirty="0"/>
              <a:t> Derecho de residir y permanecer en cualquier lugar de la República.</a:t>
            </a:r>
            <a:endParaRPr lang="es-CL" dirty="0"/>
          </a:p>
          <a:p>
            <a:pPr lvl="0">
              <a:buFontTx/>
              <a:buChar char="-"/>
            </a:pPr>
            <a:r>
              <a:rPr lang="es-ES" dirty="0"/>
              <a:t> Derecho de trasladarse de un lugar a otro dentro del territorio de la República.</a:t>
            </a:r>
            <a:endParaRPr lang="es-CL" dirty="0"/>
          </a:p>
          <a:p>
            <a:pPr lvl="0">
              <a:buFontTx/>
              <a:buChar char="-"/>
            </a:pPr>
            <a:r>
              <a:rPr lang="es-CL" dirty="0"/>
              <a:t> </a:t>
            </a:r>
            <a:r>
              <a:rPr lang="es-ES" dirty="0"/>
              <a:t>Derecho de entrar y salir del territorio nacional.</a:t>
            </a:r>
          </a:p>
          <a:p>
            <a:pPr marL="0" lvl="0" indent="0">
              <a:buNone/>
            </a:pPr>
            <a:r>
              <a:rPr lang="es-ES" b="1" dirty="0">
                <a:solidFill>
                  <a:schemeClr val="accent6"/>
                </a:solidFill>
              </a:rPr>
              <a:t>Límites</a:t>
            </a:r>
            <a:r>
              <a:rPr lang="es-ES" dirty="0"/>
              <a:t>: normas legales y libertad de terceros.</a:t>
            </a:r>
            <a:endParaRPr lang="es-CL" dirty="0"/>
          </a:p>
          <a:p>
            <a:endParaRPr lang="es-CL" dirty="0"/>
          </a:p>
        </p:txBody>
      </p:sp>
    </p:spTree>
    <p:extLst>
      <p:ext uri="{BB962C8B-B14F-4D97-AF65-F5344CB8AC3E}">
        <p14:creationId xmlns:p14="http://schemas.microsoft.com/office/powerpoint/2010/main" val="2606801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B779D9-6634-7A4F-984F-C50BAA14777A}"/>
              </a:ext>
            </a:extLst>
          </p:cNvPr>
          <p:cNvSpPr>
            <a:spLocks noGrp="1"/>
          </p:cNvSpPr>
          <p:nvPr>
            <p:ph type="title"/>
          </p:nvPr>
        </p:nvSpPr>
        <p:spPr/>
        <p:txBody>
          <a:bodyPr/>
          <a:lstStyle/>
          <a:p>
            <a:r>
              <a:rPr lang="es-CL" dirty="0"/>
              <a:t>ARTÍCULO 19 NÚMERO 7 LETRA B) CPR</a:t>
            </a:r>
          </a:p>
        </p:txBody>
      </p:sp>
      <p:sp>
        <p:nvSpPr>
          <p:cNvPr id="3" name="Marcador de contenido 2">
            <a:extLst>
              <a:ext uri="{FF2B5EF4-FFF2-40B4-BE49-F238E27FC236}">
                <a16:creationId xmlns:a16="http://schemas.microsoft.com/office/drawing/2014/main" id="{9AF178A9-92E0-964C-BC45-BF74FCE839FC}"/>
              </a:ext>
            </a:extLst>
          </p:cNvPr>
          <p:cNvSpPr>
            <a:spLocks noGrp="1"/>
          </p:cNvSpPr>
          <p:nvPr>
            <p:ph idx="1"/>
          </p:nvPr>
        </p:nvSpPr>
        <p:spPr/>
        <p:txBody>
          <a:bodyPr/>
          <a:lstStyle/>
          <a:p>
            <a:pPr marL="0" indent="0">
              <a:buNone/>
            </a:pPr>
            <a:r>
              <a:rPr lang="es-ES" dirty="0"/>
              <a:t>“b) </a:t>
            </a:r>
            <a:r>
              <a:rPr lang="es-ES" i="1" dirty="0"/>
              <a:t>Nadie puede ser </a:t>
            </a:r>
            <a:r>
              <a:rPr lang="es-ES" b="1" i="1" dirty="0"/>
              <a:t>privado</a:t>
            </a:r>
            <a:r>
              <a:rPr lang="es-ES" i="1" dirty="0"/>
              <a:t> de su libertad personal ni ésta </a:t>
            </a:r>
            <a:r>
              <a:rPr lang="es-ES" b="1" i="1" dirty="0"/>
              <a:t>restringida</a:t>
            </a:r>
            <a:r>
              <a:rPr lang="es-ES" i="1" dirty="0"/>
              <a:t> sino en los </a:t>
            </a:r>
            <a:r>
              <a:rPr lang="es-ES" i="1" u="sng" dirty="0"/>
              <a:t>casos y en la forma</a:t>
            </a:r>
            <a:r>
              <a:rPr lang="es-ES" i="1" dirty="0"/>
              <a:t> determinados por la </a:t>
            </a:r>
            <a:r>
              <a:rPr lang="es-ES" b="1" i="1" dirty="0"/>
              <a:t>Constitución</a:t>
            </a:r>
            <a:r>
              <a:rPr lang="es-ES" i="1" dirty="0"/>
              <a:t> y las </a:t>
            </a:r>
            <a:r>
              <a:rPr lang="es-ES" b="1" i="1" dirty="0"/>
              <a:t>leyes</a:t>
            </a:r>
            <a:r>
              <a:rPr lang="es-ES" dirty="0"/>
              <a:t>”.</a:t>
            </a:r>
          </a:p>
          <a:p>
            <a:pPr marL="0" indent="0">
              <a:buNone/>
            </a:pPr>
            <a:endParaRPr lang="es-ES" dirty="0"/>
          </a:p>
          <a:p>
            <a:pPr>
              <a:buFontTx/>
              <a:buChar char="-"/>
            </a:pPr>
            <a:r>
              <a:rPr lang="es-CL" dirty="0"/>
              <a:t> Seguridad individual como garantía del derecho a la libertad personal. </a:t>
            </a:r>
          </a:p>
          <a:p>
            <a:pPr>
              <a:buFontTx/>
              <a:buChar char="-"/>
            </a:pPr>
            <a:endParaRPr lang="es-CL" dirty="0"/>
          </a:p>
          <a:p>
            <a:pPr>
              <a:buFontTx/>
              <a:buChar char="-"/>
            </a:pPr>
            <a:r>
              <a:rPr lang="es-CL" dirty="0"/>
              <a:t> Ejemplos de limitaciones a la libertad personal: art. 311 COT, art. 25 incisos tercero y cuarto CPR, art. 60 inciso primero CPR, sanciones penales, estados de excepción constitucional (art. 43 CPR).</a:t>
            </a:r>
          </a:p>
          <a:p>
            <a:pPr marL="0" indent="0">
              <a:buNone/>
            </a:pPr>
            <a:endParaRPr lang="es-CL" dirty="0"/>
          </a:p>
          <a:p>
            <a:endParaRPr lang="es-CL" dirty="0"/>
          </a:p>
        </p:txBody>
      </p:sp>
    </p:spTree>
    <p:extLst>
      <p:ext uri="{BB962C8B-B14F-4D97-AF65-F5344CB8AC3E}">
        <p14:creationId xmlns:p14="http://schemas.microsoft.com/office/powerpoint/2010/main" val="402503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F6D309-8EE8-1A4E-A2C4-A863750A6C7D}"/>
              </a:ext>
            </a:extLst>
          </p:cNvPr>
          <p:cNvSpPr>
            <a:spLocks noGrp="1"/>
          </p:cNvSpPr>
          <p:nvPr>
            <p:ph type="title"/>
          </p:nvPr>
        </p:nvSpPr>
        <p:spPr/>
        <p:txBody>
          <a:bodyPr/>
          <a:lstStyle/>
          <a:p>
            <a:r>
              <a:rPr lang="es-CL" dirty="0"/>
              <a:t>ARTÍCULO 19 NÚMERO 7 LETRA C) CPR</a:t>
            </a:r>
          </a:p>
        </p:txBody>
      </p:sp>
      <p:sp>
        <p:nvSpPr>
          <p:cNvPr id="3" name="Marcador de contenido 2">
            <a:extLst>
              <a:ext uri="{FF2B5EF4-FFF2-40B4-BE49-F238E27FC236}">
                <a16:creationId xmlns:a16="http://schemas.microsoft.com/office/drawing/2014/main" id="{7119F971-CF43-8C4E-8F94-5031FB386BDC}"/>
              </a:ext>
            </a:extLst>
          </p:cNvPr>
          <p:cNvSpPr>
            <a:spLocks noGrp="1"/>
          </p:cNvSpPr>
          <p:nvPr>
            <p:ph idx="1"/>
          </p:nvPr>
        </p:nvSpPr>
        <p:spPr/>
        <p:txBody>
          <a:bodyPr/>
          <a:lstStyle/>
          <a:p>
            <a:r>
              <a:rPr lang="es-ES" dirty="0"/>
              <a:t>“c) </a:t>
            </a:r>
            <a:r>
              <a:rPr lang="es-ES" i="1" dirty="0"/>
              <a:t>Nadie puede ser </a:t>
            </a:r>
            <a:r>
              <a:rPr lang="es-ES" b="1" i="1" dirty="0"/>
              <a:t>arrestado o detenido</a:t>
            </a:r>
            <a:r>
              <a:rPr lang="es-ES" i="1" dirty="0"/>
              <a:t> sino por orden de funcionario público expresamente facultado por la </a:t>
            </a:r>
            <a:r>
              <a:rPr lang="es-ES" i="1" dirty="0">
                <a:solidFill>
                  <a:schemeClr val="accent6"/>
                </a:solidFill>
              </a:rPr>
              <a:t>ley</a:t>
            </a:r>
            <a:r>
              <a:rPr lang="es-ES" i="1" dirty="0"/>
              <a:t> y después de que dicha orden le sea intimada en forma </a:t>
            </a:r>
            <a:r>
              <a:rPr lang="es-ES" i="1" dirty="0">
                <a:solidFill>
                  <a:schemeClr val="accent6"/>
                </a:solidFill>
              </a:rPr>
              <a:t>legal</a:t>
            </a:r>
            <a:r>
              <a:rPr lang="es-ES" i="1" dirty="0"/>
              <a:t>. </a:t>
            </a:r>
            <a:r>
              <a:rPr lang="es-ES" i="1" u="sng" dirty="0"/>
              <a:t>Sin embargo</a:t>
            </a:r>
            <a:r>
              <a:rPr lang="es-ES" i="1" dirty="0"/>
              <a:t>, podrá ser detenido el que fuere sorprendido en delito flagrante, con el solo objeto de ser puesto a disposición del juez competente dentro de las veinticuatro horas siguientes.</a:t>
            </a:r>
            <a:endParaRPr lang="es-CL" dirty="0"/>
          </a:p>
          <a:p>
            <a:r>
              <a:rPr lang="es-ES" i="1" dirty="0"/>
              <a:t> </a:t>
            </a:r>
            <a:endParaRPr lang="es-CL" dirty="0"/>
          </a:p>
          <a:p>
            <a:r>
              <a:rPr lang="es-ES" i="1" u="sng" dirty="0"/>
              <a:t>Si la autoridad</a:t>
            </a:r>
            <a:r>
              <a:rPr lang="es-ES" i="1" dirty="0"/>
              <a:t> hiciere arrestar o detener a alguna persona, deberá, dentro de las cuarenta y ocho horas siguientes, dar aviso al juez competente, poniendo a su disposición al afectado. El juez podrá, por resolución fundada, ampliar este plazo hasta por cinco días, y hasta por diez días, en el caso que se investigaren hechos calificados por la ley como conductas terroristas</a:t>
            </a:r>
            <a:r>
              <a:rPr lang="es-ES" dirty="0"/>
              <a:t>”.</a:t>
            </a:r>
            <a:endParaRPr lang="es-CL" dirty="0"/>
          </a:p>
          <a:p>
            <a:endParaRPr lang="es-CL" dirty="0"/>
          </a:p>
        </p:txBody>
      </p:sp>
    </p:spTree>
    <p:extLst>
      <p:ext uri="{BB962C8B-B14F-4D97-AF65-F5344CB8AC3E}">
        <p14:creationId xmlns:p14="http://schemas.microsoft.com/office/powerpoint/2010/main" val="3003167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A36D654-EEA1-764F-AD16-0951BF1CB86F}"/>
              </a:ext>
            </a:extLst>
          </p:cNvPr>
          <p:cNvSpPr>
            <a:spLocks noGrp="1"/>
          </p:cNvSpPr>
          <p:nvPr>
            <p:ph idx="1"/>
          </p:nvPr>
        </p:nvSpPr>
        <p:spPr>
          <a:xfrm>
            <a:off x="1212574" y="397565"/>
            <a:ext cx="10010949" cy="6224461"/>
          </a:xfrm>
        </p:spPr>
        <p:txBody>
          <a:bodyPr>
            <a:normAutofit fontScale="92500" lnSpcReduction="10000"/>
          </a:bodyPr>
          <a:lstStyle/>
          <a:p>
            <a:r>
              <a:rPr lang="es-ES" dirty="0"/>
              <a:t>- Seguridad individual como garantía al derecho a la libertad personal.</a:t>
            </a:r>
            <a:r>
              <a:rPr lang="es-CL" dirty="0"/>
              <a:t> </a:t>
            </a:r>
          </a:p>
          <a:p>
            <a:endParaRPr lang="es-CL" b="1" dirty="0">
              <a:solidFill>
                <a:schemeClr val="accent6"/>
              </a:solidFill>
            </a:endParaRPr>
          </a:p>
          <a:p>
            <a:r>
              <a:rPr lang="es-CL" b="1" dirty="0">
                <a:solidFill>
                  <a:schemeClr val="accent6"/>
                </a:solidFill>
              </a:rPr>
              <a:t>INCISO PRIMERO</a:t>
            </a:r>
            <a:r>
              <a:rPr lang="es-CL" dirty="0"/>
              <a:t>:</a:t>
            </a:r>
          </a:p>
          <a:p>
            <a:r>
              <a:rPr lang="es-CL" dirty="0"/>
              <a:t>Requisitos constitucionales para que proceda el arresto y/o la detención:</a:t>
            </a:r>
          </a:p>
          <a:p>
            <a:r>
              <a:rPr lang="es-CL" dirty="0">
                <a:solidFill>
                  <a:schemeClr val="accent6"/>
                </a:solidFill>
              </a:rPr>
              <a:t>a) </a:t>
            </a:r>
            <a:r>
              <a:rPr lang="es-CL" dirty="0"/>
              <a:t>orden de un funcionario público expresamente facultado por la ley, y</a:t>
            </a:r>
          </a:p>
          <a:p>
            <a:r>
              <a:rPr lang="es-CL" dirty="0">
                <a:solidFill>
                  <a:schemeClr val="accent6"/>
                </a:solidFill>
              </a:rPr>
              <a:t>b) </a:t>
            </a:r>
            <a:r>
              <a:rPr lang="es-CL" dirty="0"/>
              <a:t>orden debe ser intimada legalmente.</a:t>
            </a:r>
          </a:p>
          <a:p>
            <a:r>
              <a:rPr lang="es-CL" dirty="0">
                <a:solidFill>
                  <a:schemeClr val="accent6"/>
                </a:solidFill>
              </a:rPr>
              <a:t>Excepción</a:t>
            </a:r>
            <a:r>
              <a:rPr lang="es-CL" dirty="0"/>
              <a:t>: delito flagrante.</a:t>
            </a:r>
          </a:p>
          <a:p>
            <a:endParaRPr lang="es-CL" dirty="0"/>
          </a:p>
          <a:p>
            <a:r>
              <a:rPr lang="es-CL" b="1" dirty="0">
                <a:solidFill>
                  <a:schemeClr val="accent6"/>
                </a:solidFill>
              </a:rPr>
              <a:t>INCISO SEGUNDO</a:t>
            </a:r>
            <a:r>
              <a:rPr lang="es-CL" dirty="0"/>
              <a:t>: </a:t>
            </a:r>
          </a:p>
          <a:p>
            <a:r>
              <a:rPr lang="es-CL" dirty="0"/>
              <a:t>Caso que sea un funcionario policial el que ordene la detención o arresto, dentro de las 48 horas sgtes. el funcionario debe cumplir </a:t>
            </a:r>
            <a:r>
              <a:rPr lang="es-CL" b="1" dirty="0"/>
              <a:t>dos deberes</a:t>
            </a:r>
            <a:r>
              <a:rPr lang="es-CL" dirty="0"/>
              <a:t>, a saber:</a:t>
            </a:r>
            <a:br>
              <a:rPr lang="es-CL" dirty="0"/>
            </a:br>
            <a:br>
              <a:rPr lang="es-CL" dirty="0"/>
            </a:br>
            <a:r>
              <a:rPr lang="es-CL" dirty="0">
                <a:solidFill>
                  <a:schemeClr val="accent6"/>
                </a:solidFill>
              </a:rPr>
              <a:t>i) </a:t>
            </a:r>
            <a:r>
              <a:rPr lang="es-CL" dirty="0"/>
              <a:t>dar aviso al juez competente, y</a:t>
            </a:r>
            <a:br>
              <a:rPr lang="es-CL" dirty="0"/>
            </a:br>
            <a:br>
              <a:rPr lang="es-CL" dirty="0"/>
            </a:br>
            <a:r>
              <a:rPr lang="es-CL" dirty="0">
                <a:solidFill>
                  <a:schemeClr val="accent6"/>
                </a:solidFill>
              </a:rPr>
              <a:t>ii) </a:t>
            </a:r>
            <a:r>
              <a:rPr lang="es-CL" dirty="0"/>
              <a:t>poner a su disposición al afectado. </a:t>
            </a:r>
          </a:p>
          <a:p>
            <a:r>
              <a:rPr lang="es-CL" dirty="0"/>
              <a:t>Luego, el juez, por resolución fundada puede ampliar el plazo de detención hasta por 5 días y por 10 días, para caso que se investiguen hechos calificados por ley como conductas terroristas.</a:t>
            </a:r>
          </a:p>
        </p:txBody>
      </p:sp>
    </p:spTree>
    <p:extLst>
      <p:ext uri="{BB962C8B-B14F-4D97-AF65-F5344CB8AC3E}">
        <p14:creationId xmlns:p14="http://schemas.microsoft.com/office/powerpoint/2010/main" val="3699664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52EA5-5B7A-C942-8216-D14D926EE25E}"/>
              </a:ext>
            </a:extLst>
          </p:cNvPr>
          <p:cNvSpPr>
            <a:spLocks noGrp="1"/>
          </p:cNvSpPr>
          <p:nvPr>
            <p:ph type="title"/>
          </p:nvPr>
        </p:nvSpPr>
        <p:spPr/>
        <p:txBody>
          <a:bodyPr/>
          <a:lstStyle/>
          <a:p>
            <a:r>
              <a:rPr lang="es-CL" dirty="0"/>
              <a:t>arresto</a:t>
            </a:r>
          </a:p>
        </p:txBody>
      </p:sp>
      <p:sp>
        <p:nvSpPr>
          <p:cNvPr id="3" name="Marcador de contenido 2">
            <a:extLst>
              <a:ext uri="{FF2B5EF4-FFF2-40B4-BE49-F238E27FC236}">
                <a16:creationId xmlns:a16="http://schemas.microsoft.com/office/drawing/2014/main" id="{A8575C4A-245B-F14D-89EF-46442F303130}"/>
              </a:ext>
            </a:extLst>
          </p:cNvPr>
          <p:cNvSpPr>
            <a:spLocks noGrp="1"/>
          </p:cNvSpPr>
          <p:nvPr>
            <p:ph idx="1"/>
          </p:nvPr>
        </p:nvSpPr>
        <p:spPr/>
        <p:txBody>
          <a:bodyPr/>
          <a:lstStyle/>
          <a:p>
            <a:r>
              <a:rPr lang="es-ES" i="1" dirty="0"/>
              <a:t>”El arresto constituye una medida de apremio legítima destinada a compeler a la persona afectada por la medida al desarrollo de una conducta determinada</a:t>
            </a:r>
            <a:r>
              <a:rPr lang="es-ES" dirty="0"/>
              <a:t>”</a:t>
            </a:r>
            <a:r>
              <a:rPr lang="es-CL" dirty="0"/>
              <a:t> (H. Nogueira).</a:t>
            </a:r>
          </a:p>
          <a:p>
            <a:r>
              <a:rPr lang="es-CL" dirty="0"/>
              <a:t>Apremio legítimo que busca lograr el cumplimiento de una obligación, de una carga; de duración limitada.</a:t>
            </a:r>
          </a:p>
        </p:txBody>
      </p:sp>
    </p:spTree>
    <p:extLst>
      <p:ext uri="{BB962C8B-B14F-4D97-AF65-F5344CB8AC3E}">
        <p14:creationId xmlns:p14="http://schemas.microsoft.com/office/powerpoint/2010/main" val="1748203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DFB93E-7E91-0748-8D74-FBEEAF703D83}"/>
              </a:ext>
            </a:extLst>
          </p:cNvPr>
          <p:cNvSpPr>
            <a:spLocks noGrp="1"/>
          </p:cNvSpPr>
          <p:nvPr>
            <p:ph type="title"/>
          </p:nvPr>
        </p:nvSpPr>
        <p:spPr>
          <a:xfrm>
            <a:off x="1024128" y="585216"/>
            <a:ext cx="9720072" cy="1125597"/>
          </a:xfrm>
        </p:spPr>
        <p:txBody>
          <a:bodyPr/>
          <a:lstStyle/>
          <a:p>
            <a:r>
              <a:rPr lang="es-CL" dirty="0"/>
              <a:t>DETENCIÓN</a:t>
            </a:r>
          </a:p>
        </p:txBody>
      </p:sp>
      <p:sp>
        <p:nvSpPr>
          <p:cNvPr id="3" name="Marcador de contenido 2">
            <a:extLst>
              <a:ext uri="{FF2B5EF4-FFF2-40B4-BE49-F238E27FC236}">
                <a16:creationId xmlns:a16="http://schemas.microsoft.com/office/drawing/2014/main" id="{BB2D2530-682E-1C43-9B40-013468FC8C3C}"/>
              </a:ext>
            </a:extLst>
          </p:cNvPr>
          <p:cNvSpPr>
            <a:spLocks noGrp="1"/>
          </p:cNvSpPr>
          <p:nvPr>
            <p:ph idx="1"/>
          </p:nvPr>
        </p:nvSpPr>
        <p:spPr>
          <a:xfrm>
            <a:off x="1024127" y="1710813"/>
            <a:ext cx="9720073" cy="4023360"/>
          </a:xfrm>
        </p:spPr>
        <p:txBody>
          <a:bodyPr/>
          <a:lstStyle/>
          <a:p>
            <a:r>
              <a:rPr lang="es-CL" dirty="0"/>
              <a:t>Privación de libertad temporal relacionada con un proceso penal.</a:t>
            </a:r>
          </a:p>
          <a:p>
            <a:endParaRPr lang="es-ES" i="1" dirty="0"/>
          </a:p>
          <a:p>
            <a:endParaRPr lang="es-ES" i="1" dirty="0"/>
          </a:p>
          <a:p>
            <a:endParaRPr lang="es-ES" i="1" dirty="0"/>
          </a:p>
          <a:p>
            <a:pPr marL="0" indent="0">
              <a:buNone/>
            </a:pPr>
            <a:endParaRPr lang="es-ES" i="1" dirty="0"/>
          </a:p>
          <a:p>
            <a:r>
              <a:rPr lang="es-ES" i="1" dirty="0"/>
              <a:t>“Sin embargo, podrá ser detenido el que fuere sorprendido en delito flagrante, con el </a:t>
            </a:r>
            <a:r>
              <a:rPr lang="es-ES" b="1" i="1" dirty="0"/>
              <a:t>solo objeto</a:t>
            </a:r>
            <a:r>
              <a:rPr lang="es-ES" i="1" dirty="0"/>
              <a:t> de ser puesto a disposición del juez competente dentro de las veinticuatro horas siguientes</a:t>
            </a:r>
            <a:r>
              <a:rPr lang="es-CL" i="1" dirty="0"/>
              <a:t>”.</a:t>
            </a:r>
            <a:endParaRPr lang="es-CL" dirty="0"/>
          </a:p>
          <a:p>
            <a:endParaRPr lang="es-CL" dirty="0"/>
          </a:p>
        </p:txBody>
      </p:sp>
      <p:sp>
        <p:nvSpPr>
          <p:cNvPr id="4" name="Título 1">
            <a:extLst>
              <a:ext uri="{FF2B5EF4-FFF2-40B4-BE49-F238E27FC236}">
                <a16:creationId xmlns:a16="http://schemas.microsoft.com/office/drawing/2014/main" id="{7D6FCBC4-BA90-6F4E-A822-B016C4AA98B7}"/>
              </a:ext>
            </a:extLst>
          </p:cNvPr>
          <p:cNvSpPr txBox="1">
            <a:spLocks/>
          </p:cNvSpPr>
          <p:nvPr/>
        </p:nvSpPr>
        <p:spPr>
          <a:xfrm>
            <a:off x="1024126" y="2418736"/>
            <a:ext cx="10143747" cy="1598725"/>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s-CL" dirty="0"/>
              <a:t>DISTINTOS TIPOS DE DETENCIÓN:</a:t>
            </a:r>
          </a:p>
          <a:p>
            <a:endParaRPr lang="es-CL" dirty="0"/>
          </a:p>
          <a:p>
            <a:r>
              <a:rPr lang="es-CL" dirty="0"/>
              <a:t>a) DETENCIÓN POR FLAGRANCIA</a:t>
            </a:r>
          </a:p>
        </p:txBody>
      </p:sp>
    </p:spTree>
    <p:extLst>
      <p:ext uri="{BB962C8B-B14F-4D97-AF65-F5344CB8AC3E}">
        <p14:creationId xmlns:p14="http://schemas.microsoft.com/office/powerpoint/2010/main" val="6306733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{7DFCBA44-1AA2-F542-9D49-BD9800BA323A}tf10001061</Template>
  <TotalTime>606</TotalTime>
  <Words>2452</Words>
  <Application>Microsoft Macintosh PowerPoint</Application>
  <PresentationFormat>Panorámica</PresentationFormat>
  <Paragraphs>109</Paragraphs>
  <Slides>18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Tw Cen MT</vt:lpstr>
      <vt:lpstr>Tw Cen MT Condensed</vt:lpstr>
      <vt:lpstr>Wingdings 3</vt:lpstr>
      <vt:lpstr>Integral</vt:lpstr>
      <vt:lpstr>Libertad personal y seguridad individual. Artículo 19 numeral 7º.</vt:lpstr>
      <vt:lpstr>ARTÍCULO 19 Nº 7 INCISO PRIMERO CPR: “La Constitución asegura a todas las personas: 7º. El derecho a la libertad personal y a la seguridad individual”. </vt:lpstr>
      <vt:lpstr>Presentación de PowerPoint</vt:lpstr>
      <vt:lpstr>ARTÍCULO 19 NÚMERO 7 LETRA A) CPR</vt:lpstr>
      <vt:lpstr>ARTÍCULO 19 NÚMERO 7 LETRA B) CPR</vt:lpstr>
      <vt:lpstr>ARTÍCULO 19 NÚMERO 7 LETRA C) CPR</vt:lpstr>
      <vt:lpstr>Presentación de PowerPoint</vt:lpstr>
      <vt:lpstr>arresto</vt:lpstr>
      <vt:lpstr>DETENCIÓN</vt:lpstr>
      <vt:lpstr>ART. 129 INCISOS PRIMERO Y SEGUNDO CPP</vt:lpstr>
      <vt:lpstr>ART. 130 CPP</vt:lpstr>
      <vt:lpstr>b) DETENCIÓN JUDICIAL</vt:lpstr>
      <vt:lpstr>Requisitos de la orden de detención, art. 154 cpp</vt:lpstr>
      <vt:lpstr>Información al detenido en el contexto de una detención, art. 135 cpp</vt:lpstr>
      <vt:lpstr>DERECHOS DEL DETENIDO, ARTS. 93 Y 94 CPP</vt:lpstr>
      <vt:lpstr>PLAZOS DE DETENCIÓN, INCISO SEGUNDO LETRA C) NUMERAL 7º DEL ART. 19 CPR</vt:lpstr>
      <vt:lpstr>C) EL CONTROL DE IDENTIDAD (Y LA DETENCIÓN POR SOSPECHA)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Libertad personal y seguridad individual. Art. 19 número 7.</dc:title>
  <dc:creator>Constanza Catalán</dc:creator>
  <cp:lastModifiedBy>Constanza Catalán</cp:lastModifiedBy>
  <cp:revision>8</cp:revision>
  <dcterms:created xsi:type="dcterms:W3CDTF">2020-05-13T04:33:03Z</dcterms:created>
  <dcterms:modified xsi:type="dcterms:W3CDTF">2020-05-13T14:39:52Z</dcterms:modified>
</cp:coreProperties>
</file>