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2" r:id="rId3"/>
    <p:sldId id="272" r:id="rId4"/>
    <p:sldId id="273" r:id="rId5"/>
    <p:sldId id="274" r:id="rId6"/>
    <p:sldId id="275" r:id="rId7"/>
    <p:sldId id="264" r:id="rId8"/>
    <p:sldId id="277" r:id="rId9"/>
    <p:sldId id="278"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487"/>
    <p:restoredTop sz="94665"/>
  </p:normalViewPr>
  <p:slideViewPr>
    <p:cSldViewPr snapToGrid="0" snapToObjects="1">
      <p:cViewPr>
        <p:scale>
          <a:sx n="68" d="100"/>
          <a:sy n="68" d="100"/>
        </p:scale>
        <p:origin x="120" y="10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D3BE5DB-B557-8446-B31B-485B0C04713C}" type="datetimeFigureOut">
              <a:rPr lang="es-CL" smtClean="0"/>
              <a:t>24-06-20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887CE9-6CBF-3E40-99A1-8689B33B26E4}" type="slidenum">
              <a:rPr lang="es-CL" smtClean="0"/>
              <a:t>‹Nº›</a:t>
            </a:fld>
            <a:endParaRPr lang="es-CL"/>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3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3BE5DB-B557-8446-B31B-485B0C04713C}" type="datetimeFigureOut">
              <a:rPr lang="es-CL" smtClean="0"/>
              <a:t>24-06-20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289121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3BE5DB-B557-8446-B31B-485B0C04713C}" type="datetimeFigureOut">
              <a:rPr lang="es-CL" smtClean="0"/>
              <a:t>24-06-20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887CE9-6CBF-3E40-99A1-8689B33B26E4}" type="slidenum">
              <a:rPr lang="es-CL" smtClean="0"/>
              <a:t>‹Nº›</a:t>
            </a:fld>
            <a:endParaRPr lang="es-C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43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3BE5DB-B557-8446-B31B-485B0C04713C}" type="datetimeFigureOut">
              <a:rPr lang="es-CL" smtClean="0"/>
              <a:t>24-06-20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179184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D3BE5DB-B557-8446-B31B-485B0C04713C}" type="datetimeFigureOut">
              <a:rPr lang="es-CL" smtClean="0"/>
              <a:t>24-06-20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887CE9-6CBF-3E40-99A1-8689B33B26E4}" type="slidenum">
              <a:rPr lang="es-CL" smtClean="0"/>
              <a:t>‹Nº›</a:t>
            </a:fld>
            <a:endParaRPr lang="es-C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50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D3BE5DB-B557-8446-B31B-485B0C04713C}" type="datetimeFigureOut">
              <a:rPr lang="es-CL" smtClean="0"/>
              <a:t>24-06-20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173585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89320"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D3BE5DB-B557-8446-B31B-485B0C04713C}" type="datetimeFigureOut">
              <a:rPr lang="es-CL" smtClean="0"/>
              <a:t>24-06-20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81770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3BE5DB-B557-8446-B31B-485B0C04713C}" type="datetimeFigureOut">
              <a:rPr lang="es-CL" smtClean="0"/>
              <a:t>24-06-20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185096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BE5DB-B557-8446-B31B-485B0C04713C}" type="datetimeFigureOut">
              <a:rPr lang="es-CL" smtClean="0"/>
              <a:t>24-06-20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293775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3BE5DB-B557-8446-B31B-485B0C04713C}" type="datetimeFigureOut">
              <a:rPr lang="es-CL" smtClean="0"/>
              <a:t>24-06-20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96693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3BE5DB-B557-8446-B31B-485B0C04713C}" type="datetimeFigureOut">
              <a:rPr lang="es-CL" smtClean="0"/>
              <a:t>24-06-20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887CE9-6CBF-3E40-99A1-8689B33B26E4}" type="slidenum">
              <a:rPr lang="es-CL" smtClean="0"/>
              <a:t>‹Nº›</a:t>
            </a:fld>
            <a:endParaRPr lang="es-C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71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3BE5DB-B557-8446-B31B-485B0C04713C}" type="datetimeFigureOut">
              <a:rPr lang="es-CL" smtClean="0"/>
              <a:t>24-06-20</a:t>
            </a:fld>
            <a:endParaRPr lang="es-C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C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E887CE9-6CBF-3E40-99A1-8689B33B26E4}" type="slidenum">
              <a:rPr lang="es-CL" smtClean="0"/>
              <a:t>‹Nº›</a:t>
            </a:fld>
            <a:endParaRPr lang="es-C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108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ohchr.org/Documents/Publications/FactSheet35sp.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570D5-9B52-7541-8491-E6733F6C996D}"/>
              </a:ext>
            </a:extLst>
          </p:cNvPr>
          <p:cNvSpPr>
            <a:spLocks noGrp="1"/>
          </p:cNvSpPr>
          <p:nvPr>
            <p:ph type="ctrTitle"/>
          </p:nvPr>
        </p:nvSpPr>
        <p:spPr/>
        <p:txBody>
          <a:bodyPr/>
          <a:lstStyle/>
          <a:p>
            <a:r>
              <a:rPr lang="es-CL" dirty="0"/>
              <a:t>DERECHO DE PROPIEDAD</a:t>
            </a:r>
          </a:p>
        </p:txBody>
      </p:sp>
      <p:sp>
        <p:nvSpPr>
          <p:cNvPr id="3" name="Subtítulo 2">
            <a:extLst>
              <a:ext uri="{FF2B5EF4-FFF2-40B4-BE49-F238E27FC236}">
                <a16:creationId xmlns:a16="http://schemas.microsoft.com/office/drawing/2014/main" id="{F6942F37-6402-F34B-9B0E-9D103366D448}"/>
              </a:ext>
            </a:extLst>
          </p:cNvPr>
          <p:cNvSpPr>
            <a:spLocks noGrp="1"/>
          </p:cNvSpPr>
          <p:nvPr>
            <p:ph type="subTitle" idx="1"/>
          </p:nvPr>
        </p:nvSpPr>
        <p:spPr/>
        <p:txBody>
          <a:bodyPr>
            <a:normAutofit/>
          </a:bodyPr>
          <a:lstStyle/>
          <a:p>
            <a:r>
              <a:rPr lang="es-CL" dirty="0"/>
              <a:t>Derecho Constitucional II</a:t>
            </a:r>
          </a:p>
          <a:p>
            <a:r>
              <a:rPr lang="es-CL" dirty="0"/>
              <a:t>Prof. Ana María García B.</a:t>
            </a:r>
          </a:p>
          <a:p>
            <a:r>
              <a:rPr lang="es-CL" dirty="0"/>
              <a:t>Ayud. Constanza Catalán L.</a:t>
            </a:r>
          </a:p>
          <a:p>
            <a:r>
              <a:rPr lang="es-CL" dirty="0"/>
              <a:t>Primer Semestre 2020</a:t>
            </a:r>
          </a:p>
        </p:txBody>
      </p:sp>
    </p:spTree>
    <p:extLst>
      <p:ext uri="{BB962C8B-B14F-4D97-AF65-F5344CB8AC3E}">
        <p14:creationId xmlns:p14="http://schemas.microsoft.com/office/powerpoint/2010/main" val="103143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ED26362-34CB-2046-9D46-F800C92F33B3}"/>
              </a:ext>
            </a:extLst>
          </p:cNvPr>
          <p:cNvSpPr>
            <a:spLocks noGrp="1"/>
          </p:cNvSpPr>
          <p:nvPr>
            <p:ph idx="1"/>
          </p:nvPr>
        </p:nvSpPr>
        <p:spPr>
          <a:xfrm>
            <a:off x="1024128" y="2145323"/>
            <a:ext cx="9720071" cy="4023360"/>
          </a:xfrm>
        </p:spPr>
        <p:txBody>
          <a:bodyPr>
            <a:normAutofit lnSpcReduction="10000"/>
          </a:bodyPr>
          <a:lstStyle/>
          <a:p>
            <a:r>
              <a:rPr lang="es-CL" dirty="0"/>
              <a:t>“</a:t>
            </a:r>
            <a:r>
              <a:rPr lang="es-CL" i="1" dirty="0"/>
              <a:t>Aunque el derecho al agua no está reconocido expresamente como un derecho humano independiente en los tratados internacionales, las normas internacionales de derechos humanos comprenden obligaciones específicas en relación con el acceso a agua potable. Esas obligaciones exigen a los Estados que garanticen a todas las personas el acceso a una cantidad suficiente de agua potable para el uso personal y doméstico, que comprende el consumo, el saneamiento, el lavado de ropa, la preparación de alimentos y la higiene personal y doméstica. También les exigen que aseguren progresivamente el acceso a servicios de saneamiento adecuados, como elemento fundamental de la dignidad humana y la vida privada, pero también que protejan la calidad de los suministros y los recursos de agua potable</a:t>
            </a:r>
            <a:r>
              <a:rPr lang="es-CL" dirty="0"/>
              <a:t>”. </a:t>
            </a:r>
          </a:p>
          <a:p>
            <a:r>
              <a:rPr lang="es-CL" dirty="0"/>
              <a:t>NACIONES UNIDAS. Folleto informativo Nº 35. “El derecho al agua”. Disponible en: </a:t>
            </a:r>
            <a:r>
              <a:rPr lang="es-CL" dirty="0">
                <a:hlinkClick r:id="rId2"/>
              </a:rPr>
              <a:t>https://www.ohchr.org/Documents/Publications/FactSheet35sp.pdf</a:t>
            </a:r>
            <a:endParaRPr lang="es-CL" dirty="0"/>
          </a:p>
          <a:p>
            <a:r>
              <a:rPr lang="es-CL" dirty="0"/>
              <a:t> </a:t>
            </a:r>
          </a:p>
          <a:p>
            <a:endParaRPr lang="es-CL" dirty="0"/>
          </a:p>
        </p:txBody>
      </p:sp>
    </p:spTree>
    <p:extLst>
      <p:ext uri="{BB962C8B-B14F-4D97-AF65-F5344CB8AC3E}">
        <p14:creationId xmlns:p14="http://schemas.microsoft.com/office/powerpoint/2010/main" val="57026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07C8B-C7DB-284B-B855-B28E4278EF04}"/>
              </a:ext>
            </a:extLst>
          </p:cNvPr>
          <p:cNvSpPr>
            <a:spLocks noGrp="1"/>
          </p:cNvSpPr>
          <p:nvPr>
            <p:ph type="title"/>
          </p:nvPr>
        </p:nvSpPr>
        <p:spPr/>
        <p:txBody>
          <a:bodyPr>
            <a:normAutofit/>
          </a:bodyPr>
          <a:lstStyle/>
          <a:p>
            <a:r>
              <a:rPr lang="es-CL" dirty="0"/>
              <a:t>Propiedad minera.</a:t>
            </a:r>
            <a:br>
              <a:rPr lang="es-CL" dirty="0"/>
            </a:br>
            <a:r>
              <a:rPr lang="es-CL" dirty="0"/>
              <a:t>ARTÍCULO 24 NÚMERO 19 INCISO SEXTO:</a:t>
            </a:r>
          </a:p>
        </p:txBody>
      </p:sp>
      <p:sp>
        <p:nvSpPr>
          <p:cNvPr id="3" name="Marcador de contenido 2">
            <a:extLst>
              <a:ext uri="{FF2B5EF4-FFF2-40B4-BE49-F238E27FC236}">
                <a16:creationId xmlns:a16="http://schemas.microsoft.com/office/drawing/2014/main" id="{C6E5D61E-8C2C-7447-97BE-82EA676541BA}"/>
              </a:ext>
            </a:extLst>
          </p:cNvPr>
          <p:cNvSpPr>
            <a:spLocks noGrp="1"/>
          </p:cNvSpPr>
          <p:nvPr>
            <p:ph idx="1"/>
          </p:nvPr>
        </p:nvSpPr>
        <p:spPr/>
        <p:txBody>
          <a:bodyPr>
            <a:noAutofit/>
          </a:bodyPr>
          <a:lstStyle/>
          <a:p>
            <a:r>
              <a:rPr lang="es-CL" sz="2400" dirty="0"/>
              <a:t>- Relación del Estado con la propiedad minera.</a:t>
            </a:r>
          </a:p>
          <a:p>
            <a:r>
              <a:rPr lang="es-CL" sz="2400" dirty="0">
                <a:solidFill>
                  <a:srgbClr val="222222"/>
                </a:solidFill>
                <a:latin typeface="arial" panose="020B0604020202020204" pitchFamily="34" charset="0"/>
              </a:rPr>
              <a:t>“</a:t>
            </a:r>
            <a:r>
              <a:rPr lang="es-CL" sz="2400" i="1" dirty="0"/>
              <a:t>El Estado tiene el </a:t>
            </a:r>
            <a:r>
              <a:rPr lang="es-CL" sz="2400" b="1" i="1" dirty="0">
                <a:solidFill>
                  <a:srgbClr val="C00000"/>
                </a:solidFill>
              </a:rPr>
              <a:t>dominio</a:t>
            </a:r>
            <a:r>
              <a:rPr lang="es-CL" sz="2400" i="1" dirty="0"/>
              <a:t> absoluto, exclusivo, inalienable e imprescriptible </a:t>
            </a:r>
            <a:r>
              <a:rPr lang="es-CL" sz="2400" b="1" i="1" dirty="0">
                <a:solidFill>
                  <a:srgbClr val="C00000"/>
                </a:solidFill>
              </a:rPr>
              <a:t>de todas las minas</a:t>
            </a:r>
            <a:r>
              <a:rPr lang="es-CL" sz="2400" i="1" dirty="0"/>
              <a:t>, comprendiéndose en éstas las covaderas, las arenas metalíferas, los salares, los depósitos de carbón e hidrocarburos y las demás sustancias fósiles, </a:t>
            </a:r>
            <a:r>
              <a:rPr lang="es-CL" sz="2400" b="1" i="1" dirty="0"/>
              <a:t>con excepción de las arcillas superficiales</a:t>
            </a:r>
            <a:r>
              <a:rPr lang="es-CL" sz="2400" i="1" dirty="0"/>
              <a:t>, no obstante la propiedad de las personas naturales o jurídicas sobre los terrenos en cuyas entrañas estuvieren situadas. Los </a:t>
            </a:r>
            <a:r>
              <a:rPr lang="es-CL" sz="2400" b="1" i="1" dirty="0"/>
              <a:t>predios superficiales </a:t>
            </a:r>
            <a:r>
              <a:rPr lang="es-CL" sz="2400" i="1" dirty="0"/>
              <a:t>estarán sujetos a las obligaciones y limitaciones que la ley señale para facilitar la exploración, la explotación y el beneficio de dichas minas</a:t>
            </a:r>
            <a:r>
              <a:rPr lang="es-CL" sz="2400" dirty="0">
                <a:solidFill>
                  <a:srgbClr val="222222"/>
                </a:solidFill>
                <a:latin typeface="arial" panose="020B0604020202020204" pitchFamily="34" charset="0"/>
              </a:rPr>
              <a:t>”</a:t>
            </a:r>
            <a:r>
              <a:rPr lang="es-CL" sz="2400" dirty="0"/>
              <a:t>.</a:t>
            </a:r>
          </a:p>
          <a:p>
            <a:r>
              <a:rPr lang="es-CL" sz="2400" dirty="0"/>
              <a:t>- P</a:t>
            </a:r>
            <a:r>
              <a:rPr lang="es-CL" dirty="0"/>
              <a:t>ropiedad de los particulares sobre los predios superficiales.</a:t>
            </a:r>
            <a:endParaRPr lang="es-CL" sz="2400" dirty="0"/>
          </a:p>
        </p:txBody>
      </p:sp>
    </p:spTree>
    <p:extLst>
      <p:ext uri="{BB962C8B-B14F-4D97-AF65-F5344CB8AC3E}">
        <p14:creationId xmlns:p14="http://schemas.microsoft.com/office/powerpoint/2010/main" val="107792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61F374-EF59-F74E-BDC5-C993E73D179B}"/>
              </a:ext>
            </a:extLst>
          </p:cNvPr>
          <p:cNvSpPr>
            <a:spLocks noGrp="1"/>
          </p:cNvSpPr>
          <p:nvPr>
            <p:ph type="title"/>
          </p:nvPr>
        </p:nvSpPr>
        <p:spPr/>
        <p:txBody>
          <a:bodyPr>
            <a:normAutofit/>
          </a:bodyPr>
          <a:lstStyle/>
          <a:p>
            <a:r>
              <a:rPr lang="es-CL" dirty="0"/>
              <a:t>Artículo 19 numeral 24º incisos séptimo, octavo y noveno:</a:t>
            </a:r>
          </a:p>
        </p:txBody>
      </p:sp>
      <p:sp>
        <p:nvSpPr>
          <p:cNvPr id="3" name="Marcador de contenido 2">
            <a:extLst>
              <a:ext uri="{FF2B5EF4-FFF2-40B4-BE49-F238E27FC236}">
                <a16:creationId xmlns:a16="http://schemas.microsoft.com/office/drawing/2014/main" id="{EEEFA65E-CF01-8D4F-826A-46BDE57D1360}"/>
              </a:ext>
            </a:extLst>
          </p:cNvPr>
          <p:cNvSpPr>
            <a:spLocks noGrp="1"/>
          </p:cNvSpPr>
          <p:nvPr>
            <p:ph idx="1"/>
          </p:nvPr>
        </p:nvSpPr>
        <p:spPr>
          <a:xfrm>
            <a:off x="1024128" y="2084832"/>
            <a:ext cx="9720072" cy="4773168"/>
          </a:xfrm>
        </p:spPr>
        <p:txBody>
          <a:bodyPr>
            <a:normAutofit fontScale="92500" lnSpcReduction="10000"/>
          </a:bodyPr>
          <a:lstStyle/>
          <a:p>
            <a:r>
              <a:rPr lang="es-CL" dirty="0"/>
              <a:t>“</a:t>
            </a:r>
            <a:r>
              <a:rPr lang="es-CL" i="1" dirty="0"/>
              <a:t>Corresponde a la </a:t>
            </a:r>
            <a:r>
              <a:rPr lang="es-CL" b="1" i="1" dirty="0"/>
              <a:t>ley</a:t>
            </a:r>
            <a:r>
              <a:rPr lang="es-CL" i="1" dirty="0"/>
              <a:t> determinar </a:t>
            </a:r>
            <a:r>
              <a:rPr lang="es-CL" b="1" i="1" dirty="0"/>
              <a:t>qué sustancias</a:t>
            </a:r>
            <a:r>
              <a:rPr lang="es-CL" i="1" dirty="0"/>
              <a:t> de aquellas a que se refiere el </a:t>
            </a:r>
            <a:r>
              <a:rPr lang="es-CL" b="1" i="1" dirty="0"/>
              <a:t>inciso precedente</a:t>
            </a:r>
            <a:r>
              <a:rPr lang="es-CL" i="1" dirty="0"/>
              <a:t>, </a:t>
            </a:r>
            <a:r>
              <a:rPr lang="es-CL" i="1" u="sng" dirty="0"/>
              <a:t>exceptuados los hidrocarburos líquidos o gaseosos</a:t>
            </a:r>
            <a:r>
              <a:rPr lang="es-CL" i="1" dirty="0"/>
              <a:t>, </a:t>
            </a:r>
            <a:r>
              <a:rPr lang="es-CL" b="1" i="1" dirty="0"/>
              <a:t>pueden ser objeto de concesiones de exploración o de explotación</a:t>
            </a:r>
            <a:r>
              <a:rPr lang="es-CL" i="1" dirty="0"/>
              <a:t>. Dichas concesiones se constituirán siempre </a:t>
            </a:r>
            <a:r>
              <a:rPr lang="es-CL" b="1" i="1" dirty="0"/>
              <a:t>por resolución judicial</a:t>
            </a:r>
            <a:r>
              <a:rPr lang="es-CL" i="1" dirty="0"/>
              <a:t> y tendrán la duración, conferirán los derechos e impondrán las obligaciones que la </a:t>
            </a:r>
            <a:r>
              <a:rPr lang="es-CL" b="1" i="1" dirty="0"/>
              <a:t>ley</a:t>
            </a:r>
            <a:r>
              <a:rPr lang="es-CL" i="1" dirty="0"/>
              <a:t> exprese, la que tendrá el carácter de</a:t>
            </a:r>
            <a:r>
              <a:rPr lang="es-CL" b="1" i="1" dirty="0"/>
              <a:t> orgánica constitucional</a:t>
            </a:r>
            <a:r>
              <a:rPr lang="es-CL" i="1" dirty="0"/>
              <a:t>. La concesión minera obliga al dueño a desarrollar la actividad necesaria para satisfacer el interés público que justifica su otorgamiento. Su régimen de amparo será establecido por dicha </a:t>
            </a:r>
            <a:r>
              <a:rPr lang="es-CL" b="1" i="1" dirty="0"/>
              <a:t>ley</a:t>
            </a:r>
            <a:r>
              <a:rPr lang="es-CL" i="1" dirty="0"/>
              <a:t>, tenderá directa o indirectamente a obtener el cumplimiento de esa obligación y contemplará causales de caducidad para el caso de incumplimiento o de simple extinción del dominio sobre la concesión. En todo caso dichas causales y sus efectos deben estar establecidos al momento de otorgarse la concesión.</a:t>
            </a:r>
            <a:endParaRPr lang="es-CL" dirty="0"/>
          </a:p>
          <a:p>
            <a:r>
              <a:rPr lang="es-CL" b="1" i="1" dirty="0"/>
              <a:t>Será de competencia exclusiva de los tribunales ordinarios de justicia declarar la extinción de tales concesiones</a:t>
            </a:r>
            <a:r>
              <a:rPr lang="es-CL" i="1" dirty="0"/>
              <a:t>. Las controversias que se produzcan respecto de la caducidad o extinción del dominio sobre la concesión serán resueltas por ellos; y en caso de caducidad, el afectado podrá requerir de la justicia la declaración de subsistencia de su derecho.</a:t>
            </a:r>
          </a:p>
          <a:p>
            <a:r>
              <a:rPr lang="es-CL" i="1" dirty="0"/>
              <a:t>El dominio del titular sobre su concesión minera está protegido por la garantía constitucional de que trata este número</a:t>
            </a:r>
            <a:r>
              <a:rPr lang="es-CL" dirty="0"/>
              <a:t>”.</a:t>
            </a:r>
          </a:p>
          <a:p>
            <a:endParaRPr lang="es-CL" dirty="0"/>
          </a:p>
        </p:txBody>
      </p:sp>
    </p:spTree>
    <p:extLst>
      <p:ext uri="{BB962C8B-B14F-4D97-AF65-F5344CB8AC3E}">
        <p14:creationId xmlns:p14="http://schemas.microsoft.com/office/powerpoint/2010/main" val="187702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078E98A-5FDC-6144-B73E-23A2B7764A3B}"/>
              </a:ext>
            </a:extLst>
          </p:cNvPr>
          <p:cNvSpPr>
            <a:spLocks noGrp="1"/>
          </p:cNvSpPr>
          <p:nvPr>
            <p:ph idx="1"/>
          </p:nvPr>
        </p:nvSpPr>
        <p:spPr>
          <a:xfrm>
            <a:off x="1024128" y="1954026"/>
            <a:ext cx="9720071" cy="4023360"/>
          </a:xfrm>
        </p:spPr>
        <p:txBody>
          <a:bodyPr/>
          <a:lstStyle/>
          <a:p>
            <a:r>
              <a:rPr lang="es-CL" dirty="0"/>
              <a:t>- Concesiones de exploración y concesiones de explotación.</a:t>
            </a:r>
          </a:p>
          <a:p>
            <a:r>
              <a:rPr lang="es-CL" dirty="0"/>
              <a:t>- LOC determina qué sustancias pueden ser objeto de concesiones a particulares. CPR: no proceden las concesiones respecto a hidrocarburos líquidos y gaseosos.</a:t>
            </a:r>
          </a:p>
          <a:p>
            <a:endParaRPr lang="es-CL" dirty="0"/>
          </a:p>
        </p:txBody>
      </p:sp>
      <p:pic>
        <p:nvPicPr>
          <p:cNvPr id="4" name="Imagen 3">
            <a:extLst>
              <a:ext uri="{FF2B5EF4-FFF2-40B4-BE49-F238E27FC236}">
                <a16:creationId xmlns:a16="http://schemas.microsoft.com/office/drawing/2014/main" id="{1AF49890-4544-484C-8D50-E94700D060D5}"/>
              </a:ext>
            </a:extLst>
          </p:cNvPr>
          <p:cNvPicPr>
            <a:picLocks noChangeAspect="1"/>
          </p:cNvPicPr>
          <p:nvPr/>
        </p:nvPicPr>
        <p:blipFill>
          <a:blip r:embed="rId2"/>
          <a:stretch>
            <a:fillRect/>
          </a:stretch>
        </p:blipFill>
        <p:spPr>
          <a:xfrm>
            <a:off x="3645877" y="3965706"/>
            <a:ext cx="4699977" cy="2892294"/>
          </a:xfrm>
          <a:prstGeom prst="rect">
            <a:avLst/>
          </a:prstGeom>
        </p:spPr>
      </p:pic>
    </p:spTree>
    <p:extLst>
      <p:ext uri="{BB962C8B-B14F-4D97-AF65-F5344CB8AC3E}">
        <p14:creationId xmlns:p14="http://schemas.microsoft.com/office/powerpoint/2010/main" val="226067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1A2694-6F0C-AB44-959C-A83880870251}"/>
              </a:ext>
            </a:extLst>
          </p:cNvPr>
          <p:cNvSpPr>
            <a:spLocks noGrp="1"/>
          </p:cNvSpPr>
          <p:nvPr>
            <p:ph type="title"/>
          </p:nvPr>
        </p:nvSpPr>
        <p:spPr/>
        <p:txBody>
          <a:bodyPr>
            <a:normAutofit/>
          </a:bodyPr>
          <a:lstStyle/>
          <a:p>
            <a:r>
              <a:rPr lang="es-CL" dirty="0"/>
              <a:t>Artículo 19 numeral 24º inciso décimo:</a:t>
            </a:r>
          </a:p>
        </p:txBody>
      </p:sp>
      <p:sp>
        <p:nvSpPr>
          <p:cNvPr id="3" name="Marcador de contenido 2">
            <a:extLst>
              <a:ext uri="{FF2B5EF4-FFF2-40B4-BE49-F238E27FC236}">
                <a16:creationId xmlns:a16="http://schemas.microsoft.com/office/drawing/2014/main" id="{3CF78AAA-D078-064A-9C3E-FF592E726889}"/>
              </a:ext>
            </a:extLst>
          </p:cNvPr>
          <p:cNvSpPr>
            <a:spLocks noGrp="1"/>
          </p:cNvSpPr>
          <p:nvPr>
            <p:ph idx="1"/>
          </p:nvPr>
        </p:nvSpPr>
        <p:spPr/>
        <p:txBody>
          <a:bodyPr/>
          <a:lstStyle/>
          <a:p>
            <a:r>
              <a:rPr lang="es-CL" dirty="0"/>
              <a:t>“</a:t>
            </a:r>
            <a:r>
              <a:rPr lang="es-CL" i="1" dirty="0"/>
              <a:t>La </a:t>
            </a:r>
            <a:r>
              <a:rPr lang="es-CL" b="1" i="1" dirty="0"/>
              <a:t>exploración, la explotación o el beneficio de los yacimientos que contengan sustancias no susceptibles de concesión</a:t>
            </a:r>
            <a:r>
              <a:rPr lang="es-CL" i="1" dirty="0"/>
              <a:t>, podrán ejecutarse directamente por el Estado o por sus empresas, o por medio de concesiones administrativas o de contratos especiales de operación, con los requisitos y bajo las condiciones que el </a:t>
            </a:r>
            <a:r>
              <a:rPr lang="es-CL" i="1" u="sng" dirty="0"/>
              <a:t>Presidente</a:t>
            </a:r>
            <a:r>
              <a:rPr lang="es-CL" i="1" dirty="0"/>
              <a:t> de la República fije, para cada caso, por </a:t>
            </a:r>
            <a:r>
              <a:rPr lang="es-CL" i="1" u="sng" dirty="0"/>
              <a:t>decreto supremo</a:t>
            </a:r>
            <a:r>
              <a:rPr lang="es-CL" i="1" dirty="0"/>
              <a:t>. Esta norma se aplicará también a los </a:t>
            </a:r>
            <a:r>
              <a:rPr lang="es-CL" b="1" i="1" dirty="0"/>
              <a:t>yacimientos de cualquier especie existentes en las aguas marítimas sometidas a la jurisdicción nacional y a los situados, en todo o en parte, en zonas que, conforme a la ley, se determinen como de importancia para la seguridad nacional</a:t>
            </a:r>
            <a:r>
              <a:rPr lang="es-CL" i="1" dirty="0"/>
              <a:t>. El Presidente de la República podrá poner término, en cualquier tiempo, sin expresión de causa y con la indemnización que corresponda, a las concesiones administrativas o a los contratos de operación relativos a explotaciones ubicadas en zonas declaradas de importancia para la seguridad nacional</a:t>
            </a:r>
            <a:r>
              <a:rPr lang="es-CL" dirty="0"/>
              <a:t>”.</a:t>
            </a:r>
          </a:p>
          <a:p>
            <a:endParaRPr lang="es-CL" dirty="0"/>
          </a:p>
        </p:txBody>
      </p:sp>
    </p:spTree>
    <p:extLst>
      <p:ext uri="{BB962C8B-B14F-4D97-AF65-F5344CB8AC3E}">
        <p14:creationId xmlns:p14="http://schemas.microsoft.com/office/powerpoint/2010/main" val="1795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DD25BC-D460-9449-8670-74D5FAB9C570}"/>
              </a:ext>
            </a:extLst>
          </p:cNvPr>
          <p:cNvSpPr>
            <a:spLocks noGrp="1"/>
          </p:cNvSpPr>
          <p:nvPr>
            <p:ph idx="1"/>
          </p:nvPr>
        </p:nvSpPr>
        <p:spPr>
          <a:xfrm>
            <a:off x="949570" y="1453662"/>
            <a:ext cx="9794630" cy="4855698"/>
          </a:xfrm>
        </p:spPr>
        <p:txBody>
          <a:bodyPr>
            <a:normAutofit/>
          </a:bodyPr>
          <a:lstStyle/>
          <a:p>
            <a:r>
              <a:rPr lang="es-CL" dirty="0"/>
              <a:t>CPR: </a:t>
            </a:r>
            <a:r>
              <a:rPr lang="es-CL" u="sng" dirty="0"/>
              <a:t>forma en que pueden explorarse y explotarse sustancias no concesibles</a:t>
            </a:r>
            <a:r>
              <a:rPr lang="es-CL" dirty="0"/>
              <a:t>:</a:t>
            </a:r>
          </a:p>
          <a:p>
            <a:pPr marL="722313" indent="0"/>
            <a:r>
              <a:rPr lang="es-CL" dirty="0"/>
              <a:t>- Directamente por el Estado o por sus empresas;</a:t>
            </a:r>
          </a:p>
          <a:p>
            <a:pPr marL="722313" lvl="0" indent="0"/>
            <a:r>
              <a:rPr lang="es-CL" dirty="0"/>
              <a:t>- Por concesiones administrativas;</a:t>
            </a:r>
          </a:p>
          <a:p>
            <a:pPr marL="722313" indent="0"/>
            <a:r>
              <a:rPr lang="es-CL" dirty="0"/>
              <a:t>- Mediante contratos especiales de operación con los particulares.</a:t>
            </a:r>
          </a:p>
          <a:p>
            <a:pPr lvl="0"/>
            <a:r>
              <a:rPr lang="es-CL" dirty="0"/>
              <a:t>* De las mismas maneras señaladas procede la exploración y explotación de las sustancias minerales, de cualquier especie:</a:t>
            </a:r>
          </a:p>
          <a:p>
            <a:pPr lvl="0"/>
            <a:r>
              <a:rPr lang="es-CL" dirty="0"/>
              <a:t>- ubicadas en aguas marítimas sometidas a la jurisdicción nacional o </a:t>
            </a:r>
          </a:p>
          <a:p>
            <a:pPr lvl="0"/>
            <a:r>
              <a:rPr lang="es-CL" dirty="0"/>
              <a:t>- ubicadas en zonas declaradas por ley como de importancia para la seguridad nacional.</a:t>
            </a:r>
          </a:p>
          <a:p>
            <a:r>
              <a:rPr lang="es-CL" dirty="0"/>
              <a:t>* LOC Nº 18.097 sobre concesiones mineras.</a:t>
            </a:r>
          </a:p>
          <a:p>
            <a:r>
              <a:rPr lang="es-CL" dirty="0"/>
              <a:t>- “</a:t>
            </a:r>
            <a:r>
              <a:rPr lang="es-CL" b="1" i="1" dirty="0"/>
              <a:t>Dichas concesiones se constituirán siempre por resolución judicial”.</a:t>
            </a:r>
            <a:endParaRPr lang="es-CL" dirty="0"/>
          </a:p>
        </p:txBody>
      </p:sp>
    </p:spTree>
    <p:extLst>
      <p:ext uri="{BB962C8B-B14F-4D97-AF65-F5344CB8AC3E}">
        <p14:creationId xmlns:p14="http://schemas.microsoft.com/office/powerpoint/2010/main" val="270714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CFB01-F114-6E4C-94F8-EBF472D922F6}"/>
              </a:ext>
            </a:extLst>
          </p:cNvPr>
          <p:cNvSpPr>
            <a:spLocks noGrp="1"/>
          </p:cNvSpPr>
          <p:nvPr>
            <p:ph type="title"/>
          </p:nvPr>
        </p:nvSpPr>
        <p:spPr/>
        <p:txBody>
          <a:bodyPr/>
          <a:lstStyle/>
          <a:p>
            <a:r>
              <a:rPr lang="es-CL" dirty="0"/>
              <a:t>PROPIEDAD SOBRE LAS AGUAS.</a:t>
            </a:r>
            <a:br>
              <a:rPr lang="es-CL" dirty="0"/>
            </a:br>
            <a:r>
              <a:rPr lang="es-CL" dirty="0"/>
              <a:t>Artículo 19 número 24 inciso final:</a:t>
            </a:r>
          </a:p>
        </p:txBody>
      </p:sp>
      <p:sp>
        <p:nvSpPr>
          <p:cNvPr id="3" name="Marcador de contenido 2">
            <a:extLst>
              <a:ext uri="{FF2B5EF4-FFF2-40B4-BE49-F238E27FC236}">
                <a16:creationId xmlns:a16="http://schemas.microsoft.com/office/drawing/2014/main" id="{EFFD2CBA-54D9-054A-A2D3-4E9CFA4374AC}"/>
              </a:ext>
            </a:extLst>
          </p:cNvPr>
          <p:cNvSpPr>
            <a:spLocks noGrp="1"/>
          </p:cNvSpPr>
          <p:nvPr>
            <p:ph idx="1"/>
          </p:nvPr>
        </p:nvSpPr>
        <p:spPr/>
        <p:txBody>
          <a:bodyPr>
            <a:normAutofit/>
          </a:bodyPr>
          <a:lstStyle/>
          <a:p>
            <a:pPr algn="ctr"/>
            <a:r>
              <a:rPr lang="es-CL" sz="2400" dirty="0">
                <a:solidFill>
                  <a:srgbClr val="222222"/>
                </a:solidFill>
                <a:latin typeface="arial" panose="020B0604020202020204" pitchFamily="34" charset="0"/>
              </a:rPr>
              <a:t>“</a:t>
            </a:r>
            <a:r>
              <a:rPr lang="es-CL" sz="2400" i="1" dirty="0"/>
              <a:t>Los derechos de los particulares sobre las aguas, reconocidos o constituidos en conformidad a la ley, otorgarán a sus titulares la propiedad sobre ellos</a:t>
            </a:r>
            <a:r>
              <a:rPr lang="es-CL" sz="2400" dirty="0">
                <a:solidFill>
                  <a:srgbClr val="222222"/>
                </a:solidFill>
                <a:latin typeface="arial" panose="020B0604020202020204" pitchFamily="34" charset="0"/>
              </a:rPr>
              <a:t>”. </a:t>
            </a:r>
            <a:endParaRPr lang="es-CL" sz="2400" dirty="0"/>
          </a:p>
          <a:p>
            <a:r>
              <a:rPr lang="es-CL" sz="2400" dirty="0"/>
              <a:t>- </a:t>
            </a:r>
            <a:r>
              <a:rPr lang="es-CL" sz="2400" b="1" dirty="0">
                <a:solidFill>
                  <a:srgbClr val="C00000"/>
                </a:solidFill>
              </a:rPr>
              <a:t>Derechos de aprovechamientos de aguas</a:t>
            </a:r>
            <a:r>
              <a:rPr lang="es-CL" sz="2400" dirty="0"/>
              <a:t>, otorgamiento de estos mediante un </a:t>
            </a:r>
            <a:r>
              <a:rPr lang="es-CL" sz="2400" b="1" dirty="0">
                <a:solidFill>
                  <a:srgbClr val="C00000"/>
                </a:solidFill>
              </a:rPr>
              <a:t>procedimiento administrativo</a:t>
            </a:r>
            <a:r>
              <a:rPr lang="es-CL" sz="2400" dirty="0"/>
              <a:t>.</a:t>
            </a:r>
          </a:p>
        </p:txBody>
      </p:sp>
      <p:pic>
        <p:nvPicPr>
          <p:cNvPr id="4" name="Imagen 3">
            <a:extLst>
              <a:ext uri="{FF2B5EF4-FFF2-40B4-BE49-F238E27FC236}">
                <a16:creationId xmlns:a16="http://schemas.microsoft.com/office/drawing/2014/main" id="{BC35135C-AA6A-9B40-B1E7-C8CBE468BA63}"/>
              </a:ext>
            </a:extLst>
          </p:cNvPr>
          <p:cNvPicPr>
            <a:picLocks noChangeAspect="1"/>
          </p:cNvPicPr>
          <p:nvPr/>
        </p:nvPicPr>
        <p:blipFill>
          <a:blip r:embed="rId2"/>
          <a:stretch>
            <a:fillRect/>
          </a:stretch>
        </p:blipFill>
        <p:spPr>
          <a:xfrm>
            <a:off x="7087633" y="4804229"/>
            <a:ext cx="3656566" cy="2053771"/>
          </a:xfrm>
          <a:prstGeom prst="rect">
            <a:avLst/>
          </a:prstGeom>
        </p:spPr>
      </p:pic>
    </p:spTree>
    <p:extLst>
      <p:ext uri="{BB962C8B-B14F-4D97-AF65-F5344CB8AC3E}">
        <p14:creationId xmlns:p14="http://schemas.microsoft.com/office/powerpoint/2010/main" val="85174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EDFDC7-9B5B-DD4A-8EA4-79B134909EF2}"/>
              </a:ext>
            </a:extLst>
          </p:cNvPr>
          <p:cNvSpPr>
            <a:spLocks noGrp="1"/>
          </p:cNvSpPr>
          <p:nvPr>
            <p:ph idx="1"/>
          </p:nvPr>
        </p:nvSpPr>
        <p:spPr>
          <a:xfrm>
            <a:off x="1101969" y="961292"/>
            <a:ext cx="9642230" cy="5348068"/>
          </a:xfrm>
        </p:spPr>
        <p:txBody>
          <a:bodyPr>
            <a:normAutofit lnSpcReduction="10000"/>
          </a:bodyPr>
          <a:lstStyle/>
          <a:p>
            <a:r>
              <a:rPr lang="es-CL" dirty="0"/>
              <a:t>- </a:t>
            </a:r>
            <a:r>
              <a:rPr lang="es-CL" b="1" dirty="0"/>
              <a:t>Chile:</a:t>
            </a:r>
            <a:r>
              <a:rPr lang="es-CL" dirty="0"/>
              <a:t> los derechos de aprovechamientos sobre las aguas se encuentran regulados fundamentalmente en el Código de Aguas de 1981.</a:t>
            </a:r>
          </a:p>
          <a:p>
            <a:r>
              <a:rPr lang="es-CL" dirty="0"/>
              <a:t>Artículo 5º del Código de Aguas: “</a:t>
            </a:r>
            <a:r>
              <a:rPr lang="es-CL" i="1" u="sng" dirty="0"/>
              <a:t>Las aguas son bienes nacionales de uso público</a:t>
            </a:r>
            <a:r>
              <a:rPr lang="es-CL" i="1" dirty="0"/>
              <a:t> y se otorga a los particulares el derecho de aprovechamiento de ellas, en conformidad a las disposiciones del presente código</a:t>
            </a:r>
            <a:r>
              <a:rPr lang="es-CL" dirty="0"/>
              <a:t>”.</a:t>
            </a:r>
          </a:p>
          <a:p>
            <a:endParaRPr lang="es-CL" dirty="0"/>
          </a:p>
          <a:p>
            <a:r>
              <a:rPr lang="es-CL" dirty="0"/>
              <a:t>El artículo 595 del Código Civil: “</a:t>
            </a:r>
            <a:r>
              <a:rPr lang="es-CL" i="1" dirty="0"/>
              <a:t>Todas las aguas son bienes nacionales de uso público</a:t>
            </a:r>
            <a:r>
              <a:rPr lang="es-CL" dirty="0"/>
              <a:t>”.</a:t>
            </a:r>
          </a:p>
          <a:p>
            <a:endParaRPr lang="es-CL" dirty="0"/>
          </a:p>
          <a:p>
            <a:r>
              <a:rPr lang="es-CL" dirty="0"/>
              <a:t>El artículo 589 del Código Civil: “</a:t>
            </a:r>
            <a:r>
              <a:rPr lang="es-CL" i="1" dirty="0"/>
              <a:t>Se llaman bienes nacionales aquellos cuyo dominio pertenece a la nación toda.</a:t>
            </a:r>
            <a:endParaRPr lang="es-CL" dirty="0"/>
          </a:p>
          <a:p>
            <a:r>
              <a:rPr lang="es-CL" i="1" dirty="0"/>
              <a:t>Si además </a:t>
            </a:r>
            <a:r>
              <a:rPr lang="es-CL" i="1" u="sng" dirty="0"/>
              <a:t>su uso pertenece a todos los habitantes de la nación</a:t>
            </a:r>
            <a:r>
              <a:rPr lang="es-CL" i="1" dirty="0"/>
              <a:t>, como el de calles,</a:t>
            </a:r>
            <a:r>
              <a:rPr lang="es-CL" dirty="0"/>
              <a:t> </a:t>
            </a:r>
            <a:r>
              <a:rPr lang="es-CL" i="1" dirty="0"/>
              <a:t>plazas, puentes y caminos, el mar adyacente y sus playas, se llaman </a:t>
            </a:r>
            <a:r>
              <a:rPr lang="es-CL" i="1" u="sng" dirty="0"/>
              <a:t>bienes nacionales de uso público</a:t>
            </a:r>
            <a:r>
              <a:rPr lang="es-CL" i="1" dirty="0"/>
              <a:t> o bienes públicos</a:t>
            </a:r>
            <a:r>
              <a:rPr lang="es-CL" dirty="0"/>
              <a:t>”.</a:t>
            </a:r>
          </a:p>
          <a:p>
            <a:endParaRPr lang="es-CL" dirty="0"/>
          </a:p>
        </p:txBody>
      </p:sp>
    </p:spTree>
    <p:extLst>
      <p:ext uri="{BB962C8B-B14F-4D97-AF65-F5344CB8AC3E}">
        <p14:creationId xmlns:p14="http://schemas.microsoft.com/office/powerpoint/2010/main" val="395915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F28FC8F-C21E-1F40-9949-3F1419D1D5BB}"/>
              </a:ext>
            </a:extLst>
          </p:cNvPr>
          <p:cNvSpPr>
            <a:spLocks noGrp="1"/>
          </p:cNvSpPr>
          <p:nvPr>
            <p:ph idx="1"/>
          </p:nvPr>
        </p:nvSpPr>
        <p:spPr>
          <a:xfrm>
            <a:off x="1235963" y="2428925"/>
            <a:ext cx="9720071" cy="4023360"/>
          </a:xfrm>
        </p:spPr>
        <p:txBody>
          <a:bodyPr>
            <a:normAutofit/>
          </a:bodyPr>
          <a:lstStyle/>
          <a:p>
            <a:r>
              <a:rPr lang="es-CL" dirty="0"/>
              <a:t> </a:t>
            </a:r>
          </a:p>
          <a:p>
            <a:r>
              <a:rPr lang="es-CL" dirty="0"/>
              <a:t>Artículo 6º del Código de Aguas:  “</a:t>
            </a:r>
            <a:r>
              <a:rPr lang="es-CL" i="1" dirty="0"/>
              <a:t>El derecho de aprovechamiento es un derecho real que recae sobre las aguas y consiste en el uso y goce de ellas, con los requisitos y en conformidad a las reglas que prescribe este Código.</a:t>
            </a:r>
            <a:endParaRPr lang="es-CL" dirty="0"/>
          </a:p>
          <a:p>
            <a:r>
              <a:rPr lang="es-CL" i="1" dirty="0"/>
              <a:t>    El derecho de aprovechamiento sobre las aguas es de dominio de su titular, quien podrá usar, gozar y disponer de él en conformidad a la ley</a:t>
            </a:r>
            <a:r>
              <a:rPr lang="es-CL" dirty="0"/>
              <a:t>”.</a:t>
            </a:r>
          </a:p>
          <a:p>
            <a:br>
              <a:rPr lang="es-CL" dirty="0"/>
            </a:br>
            <a:r>
              <a:rPr lang="es-CL" dirty="0"/>
              <a:t>- Derecho al agua en la </a:t>
            </a:r>
            <a:r>
              <a:rPr lang="es-CL" b="1" dirty="0"/>
              <a:t>normativa internacional de derechos humanos</a:t>
            </a:r>
            <a:r>
              <a:rPr lang="es-CL" dirty="0"/>
              <a:t>:</a:t>
            </a:r>
          </a:p>
          <a:p>
            <a:r>
              <a:rPr lang="es-CL" dirty="0"/>
              <a:t>No consagrado ni en el Pacto Internacional de Derechos Económicos, Sociales y Culturales ni en la Convención Americana de DDHH.</a:t>
            </a:r>
          </a:p>
          <a:p>
            <a:endParaRPr lang="es-CL" dirty="0"/>
          </a:p>
          <a:p>
            <a:endParaRPr lang="es-CL" dirty="0"/>
          </a:p>
        </p:txBody>
      </p:sp>
      <p:pic>
        <p:nvPicPr>
          <p:cNvPr id="4" name="Imagen 3">
            <a:extLst>
              <a:ext uri="{FF2B5EF4-FFF2-40B4-BE49-F238E27FC236}">
                <a16:creationId xmlns:a16="http://schemas.microsoft.com/office/drawing/2014/main" id="{0DDCD091-991E-5F42-B662-78AE4D5C2CEA}"/>
              </a:ext>
            </a:extLst>
          </p:cNvPr>
          <p:cNvPicPr>
            <a:picLocks noChangeAspect="1"/>
          </p:cNvPicPr>
          <p:nvPr/>
        </p:nvPicPr>
        <p:blipFill>
          <a:blip r:embed="rId2"/>
          <a:stretch>
            <a:fillRect/>
          </a:stretch>
        </p:blipFill>
        <p:spPr>
          <a:xfrm>
            <a:off x="6095999" y="0"/>
            <a:ext cx="3239809" cy="2417396"/>
          </a:xfrm>
          <a:prstGeom prst="rect">
            <a:avLst/>
          </a:prstGeom>
        </p:spPr>
      </p:pic>
    </p:spTree>
    <p:extLst>
      <p:ext uri="{BB962C8B-B14F-4D97-AF65-F5344CB8AC3E}">
        <p14:creationId xmlns:p14="http://schemas.microsoft.com/office/powerpoint/2010/main" val="1006587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{7DFCBA44-1AA2-F542-9D49-BD9800BA323A}tf10001061</Template>
  <TotalTime>209</TotalTime>
  <Words>1173</Words>
  <Application>Microsoft Macintosh PowerPoint</Application>
  <PresentationFormat>Panorámica</PresentationFormat>
  <Paragraphs>44</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Tw Cen MT</vt:lpstr>
      <vt:lpstr>Tw Cen MT Condensed</vt:lpstr>
      <vt:lpstr>Wingdings 3</vt:lpstr>
      <vt:lpstr>Integral</vt:lpstr>
      <vt:lpstr>DERECHO DE PROPIEDAD</vt:lpstr>
      <vt:lpstr>Propiedad minera. ARTÍCULO 24 NÚMERO 19 INCISO SEXTO:</vt:lpstr>
      <vt:lpstr>Artículo 19 numeral 24º incisos séptimo, octavo y noveno:</vt:lpstr>
      <vt:lpstr>Presentación de PowerPoint</vt:lpstr>
      <vt:lpstr>Artículo 19 numeral 24º inciso décimo:</vt:lpstr>
      <vt:lpstr>Presentación de PowerPoint</vt:lpstr>
      <vt:lpstr>PROPIEDAD SOBRE LAS AGUAS. Artículo 19 número 24 inciso final:</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DE PROPIEDAD Y DEBERES CONSTITUCIONALES</dc:title>
  <dc:creator>Constanza Catalán</dc:creator>
  <cp:lastModifiedBy>Constanza Catalán</cp:lastModifiedBy>
  <cp:revision>12</cp:revision>
  <dcterms:created xsi:type="dcterms:W3CDTF">2019-06-21T19:01:49Z</dcterms:created>
  <dcterms:modified xsi:type="dcterms:W3CDTF">2020-06-24T14:09:05Z</dcterms:modified>
</cp:coreProperties>
</file>