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1"/>
  </p:sldMasterIdLst>
  <p:sldIdLst>
    <p:sldId id="256" r:id="rId2"/>
    <p:sldId id="266" r:id="rId3"/>
    <p:sldId id="257" r:id="rId4"/>
    <p:sldId id="258" r:id="rId5"/>
    <p:sldId id="265" r:id="rId6"/>
    <p:sldId id="260" r:id="rId7"/>
    <p:sldId id="269" r:id="rId8"/>
    <p:sldId id="270" r:id="rId9"/>
    <p:sldId id="271" r:id="rId10"/>
    <p:sldId id="272" r:id="rId11"/>
    <p:sldId id="273" r:id="rId12"/>
    <p:sldId id="274" r:id="rId13"/>
    <p:sldId id="275" r:id="rId14"/>
    <p:sldId id="276" r:id="rId15"/>
    <p:sldId id="277" r:id="rId16"/>
    <p:sldId id="278" r:id="rId17"/>
    <p:sldId id="280" r:id="rId18"/>
    <p:sldId id="281" r:id="rId19"/>
    <p:sldId id="282" r:id="rId20"/>
    <p:sldId id="283" r:id="rId21"/>
    <p:sldId id="284" r:id="rId22"/>
    <p:sldId id="286" r:id="rId23"/>
    <p:sldId id="287" r:id="rId24"/>
    <p:sldId id="288" r:id="rId25"/>
    <p:sldId id="289" r:id="rId26"/>
    <p:sldId id="290" r:id="rId27"/>
    <p:sldId id="291" r:id="rId28"/>
    <p:sldId id="292" r:id="rId29"/>
    <p:sldId id="293" r:id="rId30"/>
    <p:sldId id="294" r:id="rId31"/>
    <p:sldId id="295" r:id="rId32"/>
    <p:sldId id="29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17"/>
    <p:restoredTop sz="94627"/>
  </p:normalViewPr>
  <p:slideViewPr>
    <p:cSldViewPr snapToGrid="0" snapToObjects="1">
      <p:cViewPr>
        <p:scale>
          <a:sx n="71" d="100"/>
          <a:sy n="71" d="100"/>
        </p:scale>
        <p:origin x="-232" y="9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D2C2343E-593E-9842-8349-B67579D5073B}" type="datetimeFigureOut">
              <a:rPr lang="es-CL" smtClean="0"/>
              <a:t>21-04-20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D49EAD3-FB95-A84B-B7AE-EB8CCCDD6A2D}" type="slidenum">
              <a:rPr lang="es-CL" smtClean="0"/>
              <a:t>‹Nº›</a:t>
            </a:fld>
            <a:endParaRPr lang="es-CL"/>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087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C2343E-593E-9842-8349-B67579D5073B}" type="datetimeFigureOut">
              <a:rPr lang="es-CL" smtClean="0"/>
              <a:t>21-04-20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D49EAD3-FB95-A84B-B7AE-EB8CCCDD6A2D}" type="slidenum">
              <a:rPr lang="es-CL" smtClean="0"/>
              <a:t>‹Nº›</a:t>
            </a:fld>
            <a:endParaRPr lang="es-CL"/>
          </a:p>
        </p:txBody>
      </p:sp>
    </p:spTree>
    <p:extLst>
      <p:ext uri="{BB962C8B-B14F-4D97-AF65-F5344CB8AC3E}">
        <p14:creationId xmlns:p14="http://schemas.microsoft.com/office/powerpoint/2010/main" val="420352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C2343E-593E-9842-8349-B67579D5073B}" type="datetimeFigureOut">
              <a:rPr lang="es-CL" smtClean="0"/>
              <a:t>21-04-20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D49EAD3-FB95-A84B-B7AE-EB8CCCDD6A2D}" type="slidenum">
              <a:rPr lang="es-CL" smtClean="0"/>
              <a:t>‹Nº›</a:t>
            </a:fld>
            <a:endParaRPr lang="es-CL"/>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91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C2343E-593E-9842-8349-B67579D5073B}" type="datetimeFigureOut">
              <a:rPr lang="es-CL" smtClean="0"/>
              <a:t>21-04-20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D49EAD3-FB95-A84B-B7AE-EB8CCCDD6A2D}" type="slidenum">
              <a:rPr lang="es-CL" smtClean="0"/>
              <a:t>‹Nº›</a:t>
            </a:fld>
            <a:endParaRPr lang="es-CL"/>
          </a:p>
        </p:txBody>
      </p:sp>
    </p:spTree>
    <p:extLst>
      <p:ext uri="{BB962C8B-B14F-4D97-AF65-F5344CB8AC3E}">
        <p14:creationId xmlns:p14="http://schemas.microsoft.com/office/powerpoint/2010/main" val="225915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2C2343E-593E-9842-8349-B67579D5073B}" type="datetimeFigureOut">
              <a:rPr lang="es-CL" smtClean="0"/>
              <a:t>21-04-20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D49EAD3-FB95-A84B-B7AE-EB8CCCDD6A2D}" type="slidenum">
              <a:rPr lang="es-CL" smtClean="0"/>
              <a:t>‹Nº›</a:t>
            </a:fld>
            <a:endParaRPr lang="es-CL"/>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97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2C2343E-593E-9842-8349-B67579D5073B}" type="datetimeFigureOut">
              <a:rPr lang="es-CL" smtClean="0"/>
              <a:t>21-04-20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D49EAD3-FB95-A84B-B7AE-EB8CCCDD6A2D}" type="slidenum">
              <a:rPr lang="es-CL" smtClean="0"/>
              <a:t>‹Nº›</a:t>
            </a:fld>
            <a:endParaRPr lang="es-CL"/>
          </a:p>
        </p:txBody>
      </p:sp>
    </p:spTree>
    <p:extLst>
      <p:ext uri="{BB962C8B-B14F-4D97-AF65-F5344CB8AC3E}">
        <p14:creationId xmlns:p14="http://schemas.microsoft.com/office/powerpoint/2010/main" val="4066430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89320"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2C2343E-593E-9842-8349-B67579D5073B}" type="datetimeFigureOut">
              <a:rPr lang="es-CL" smtClean="0"/>
              <a:t>21-04-20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BD49EAD3-FB95-A84B-B7AE-EB8CCCDD6A2D}" type="slidenum">
              <a:rPr lang="es-CL" smtClean="0"/>
              <a:t>‹Nº›</a:t>
            </a:fld>
            <a:endParaRPr lang="es-CL"/>
          </a:p>
        </p:txBody>
      </p:sp>
    </p:spTree>
    <p:extLst>
      <p:ext uri="{BB962C8B-B14F-4D97-AF65-F5344CB8AC3E}">
        <p14:creationId xmlns:p14="http://schemas.microsoft.com/office/powerpoint/2010/main" val="740932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2C2343E-593E-9842-8349-B67579D5073B}" type="datetimeFigureOut">
              <a:rPr lang="es-CL" smtClean="0"/>
              <a:t>21-04-20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BD49EAD3-FB95-A84B-B7AE-EB8CCCDD6A2D}" type="slidenum">
              <a:rPr lang="es-CL" smtClean="0"/>
              <a:t>‹Nº›</a:t>
            </a:fld>
            <a:endParaRPr lang="es-CL"/>
          </a:p>
        </p:txBody>
      </p:sp>
    </p:spTree>
    <p:extLst>
      <p:ext uri="{BB962C8B-B14F-4D97-AF65-F5344CB8AC3E}">
        <p14:creationId xmlns:p14="http://schemas.microsoft.com/office/powerpoint/2010/main" val="192179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2343E-593E-9842-8349-B67579D5073B}" type="datetimeFigureOut">
              <a:rPr lang="es-CL" smtClean="0"/>
              <a:t>21-04-20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BD49EAD3-FB95-A84B-B7AE-EB8CCCDD6A2D}" type="slidenum">
              <a:rPr lang="es-CL" smtClean="0"/>
              <a:t>‹Nº›</a:t>
            </a:fld>
            <a:endParaRPr lang="es-CL"/>
          </a:p>
        </p:txBody>
      </p:sp>
    </p:spTree>
    <p:extLst>
      <p:ext uri="{BB962C8B-B14F-4D97-AF65-F5344CB8AC3E}">
        <p14:creationId xmlns:p14="http://schemas.microsoft.com/office/powerpoint/2010/main" val="1316777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2C2343E-593E-9842-8349-B67579D5073B}" type="datetimeFigureOut">
              <a:rPr lang="es-CL" smtClean="0"/>
              <a:t>21-04-20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D49EAD3-FB95-A84B-B7AE-EB8CCCDD6A2D}" type="slidenum">
              <a:rPr lang="es-CL" smtClean="0"/>
              <a:t>‹Nº›</a:t>
            </a:fld>
            <a:endParaRPr lang="es-CL"/>
          </a:p>
        </p:txBody>
      </p:sp>
    </p:spTree>
    <p:extLst>
      <p:ext uri="{BB962C8B-B14F-4D97-AF65-F5344CB8AC3E}">
        <p14:creationId xmlns:p14="http://schemas.microsoft.com/office/powerpoint/2010/main" val="1847988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2C2343E-593E-9842-8349-B67579D5073B}" type="datetimeFigureOut">
              <a:rPr lang="es-CL" smtClean="0"/>
              <a:t>21-04-20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D49EAD3-FB95-A84B-B7AE-EB8CCCDD6A2D}" type="slidenum">
              <a:rPr lang="es-CL" smtClean="0"/>
              <a:t>‹Nº›</a:t>
            </a:fld>
            <a:endParaRPr lang="es-CL"/>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230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2C2343E-593E-9842-8349-B67579D5073B}" type="datetimeFigureOut">
              <a:rPr lang="es-CL" smtClean="0"/>
              <a:t>21-04-20</a:t>
            </a:fld>
            <a:endParaRPr lang="es-CL"/>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CL"/>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D49EAD3-FB95-A84B-B7AE-EB8CCCDD6A2D}" type="slidenum">
              <a:rPr lang="es-CL" smtClean="0"/>
              <a:t>‹Nº›</a:t>
            </a:fld>
            <a:endParaRPr lang="es-CL"/>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52812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8FDA8E-3F27-E740-85EE-04EE7614C7E3}"/>
              </a:ext>
            </a:extLst>
          </p:cNvPr>
          <p:cNvSpPr>
            <a:spLocks noGrp="1"/>
          </p:cNvSpPr>
          <p:nvPr>
            <p:ph type="ctrTitle"/>
          </p:nvPr>
        </p:nvSpPr>
        <p:spPr/>
        <p:txBody>
          <a:bodyPr>
            <a:normAutofit fontScale="90000"/>
          </a:bodyPr>
          <a:lstStyle/>
          <a:p>
            <a:r>
              <a:rPr lang="es-CL" dirty="0"/>
              <a:t>STC 740-07 (18 de Abril de 2008) referida a la píldora del día después</a:t>
            </a:r>
          </a:p>
        </p:txBody>
      </p:sp>
      <p:sp>
        <p:nvSpPr>
          <p:cNvPr id="3" name="Subtítulo 2">
            <a:extLst>
              <a:ext uri="{FF2B5EF4-FFF2-40B4-BE49-F238E27FC236}">
                <a16:creationId xmlns:a16="http://schemas.microsoft.com/office/drawing/2014/main" id="{0B2B3F36-8AEE-B644-9300-468827F93043}"/>
              </a:ext>
            </a:extLst>
          </p:cNvPr>
          <p:cNvSpPr>
            <a:spLocks noGrp="1"/>
          </p:cNvSpPr>
          <p:nvPr>
            <p:ph type="subTitle" idx="1"/>
          </p:nvPr>
        </p:nvSpPr>
        <p:spPr/>
        <p:txBody>
          <a:bodyPr/>
          <a:lstStyle/>
          <a:p>
            <a:r>
              <a:rPr lang="es-CL" dirty="0"/>
              <a:t>Derecho Constitucional II</a:t>
            </a:r>
          </a:p>
          <a:p>
            <a:r>
              <a:rPr lang="es-CL" dirty="0"/>
              <a:t>Prof. Ana María García B.</a:t>
            </a:r>
          </a:p>
          <a:p>
            <a:r>
              <a:rPr lang="es-CL" dirty="0"/>
              <a:t>Ayud. Constanza Catalán L.</a:t>
            </a:r>
          </a:p>
        </p:txBody>
      </p:sp>
    </p:spTree>
    <p:extLst>
      <p:ext uri="{BB962C8B-B14F-4D97-AF65-F5344CB8AC3E}">
        <p14:creationId xmlns:p14="http://schemas.microsoft.com/office/powerpoint/2010/main" val="4210533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7D13E5B-C80A-9647-8316-69C8B6F5A790}"/>
              </a:ext>
            </a:extLst>
          </p:cNvPr>
          <p:cNvSpPr>
            <a:spLocks noGrp="1"/>
          </p:cNvSpPr>
          <p:nvPr>
            <p:ph idx="1"/>
          </p:nvPr>
        </p:nvSpPr>
        <p:spPr>
          <a:xfrm>
            <a:off x="999460" y="170121"/>
            <a:ext cx="9744739" cy="6139239"/>
          </a:xfrm>
        </p:spPr>
        <p:txBody>
          <a:bodyPr>
            <a:normAutofit/>
          </a:bodyPr>
          <a:lstStyle/>
          <a:p>
            <a:pPr marL="0" indent="0">
              <a:buNone/>
            </a:pPr>
            <a:endParaRPr lang="es-ES_tradnl" b="1" dirty="0"/>
          </a:p>
          <a:p>
            <a:pPr marL="0" indent="0">
              <a:buNone/>
            </a:pPr>
            <a:r>
              <a:rPr lang="es-ES_tradnl" b="1" dirty="0"/>
              <a:t>2) El embrión o feto padezca una patología congénita adquirida o genética, incompatible con la vida extrauterina independiente, en todo caso de carácter letal.</a:t>
            </a:r>
            <a:endParaRPr lang="es-CL" dirty="0"/>
          </a:p>
          <a:p>
            <a:r>
              <a:rPr lang="es-CL" dirty="0"/>
              <a:t>- Diagnóstico de dos médicos especialistas que determine que el embrión o feto, padezca una alternación congénita o genética de carácter </a:t>
            </a:r>
            <a:r>
              <a:rPr lang="es-CL" u="sng" dirty="0"/>
              <a:t>letal</a:t>
            </a:r>
            <a:r>
              <a:rPr lang="es-CL" dirty="0"/>
              <a:t>.</a:t>
            </a:r>
          </a:p>
          <a:p>
            <a:pPr marL="0" indent="0">
              <a:buNone/>
            </a:pPr>
            <a:endParaRPr lang="es-ES_tradnl" b="1" dirty="0"/>
          </a:p>
          <a:p>
            <a:pPr marL="0" indent="0">
              <a:buNone/>
            </a:pPr>
            <a:r>
              <a:rPr lang="es-ES_tradnl" b="1" dirty="0"/>
              <a:t>3) Sea resultado de una violación, siempre que no hayan transcurrido más de doce semanas de gestación. Tratándose de una niña menor de 14 años, la interrupción del embarazo podrá realizarse siempre que no hayan transcurrido más de catorce semanas de gestación.</a:t>
            </a:r>
            <a:r>
              <a:rPr lang="es-CL" dirty="0"/>
              <a:t> </a:t>
            </a:r>
          </a:p>
          <a:p>
            <a:pPr marL="0" indent="0">
              <a:buNone/>
            </a:pPr>
            <a:r>
              <a:rPr lang="es-CL" dirty="0"/>
              <a:t>- Diferencia en el plazo: menores de 14 años muchas veces desconocen el funcionamiento de su ciclo menstrual, pudiendo demorar más tiempo en darse cuenta que están embarazadas. </a:t>
            </a:r>
          </a:p>
          <a:p>
            <a:pPr marL="0" indent="0">
              <a:buNone/>
            </a:pPr>
            <a:endParaRPr lang="es-ES_tradnl" b="1" dirty="0"/>
          </a:p>
          <a:p>
            <a:pPr marL="0" indent="0">
              <a:buNone/>
            </a:pPr>
            <a:endParaRPr lang="es-CL" dirty="0"/>
          </a:p>
          <a:p>
            <a:endParaRPr lang="es-CL" dirty="0"/>
          </a:p>
        </p:txBody>
      </p:sp>
    </p:spTree>
    <p:extLst>
      <p:ext uri="{BB962C8B-B14F-4D97-AF65-F5344CB8AC3E}">
        <p14:creationId xmlns:p14="http://schemas.microsoft.com/office/powerpoint/2010/main" val="357709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C8E9C7-4403-C24D-9480-D90060BA9876}"/>
              </a:ext>
            </a:extLst>
          </p:cNvPr>
          <p:cNvSpPr>
            <a:spLocks noGrp="1"/>
          </p:cNvSpPr>
          <p:nvPr>
            <p:ph type="title"/>
          </p:nvPr>
        </p:nvSpPr>
        <p:spPr/>
        <p:txBody>
          <a:bodyPr/>
          <a:lstStyle/>
          <a:p>
            <a:r>
              <a:rPr lang="es-CL" dirty="0"/>
              <a:t>FALLO</a:t>
            </a:r>
          </a:p>
        </p:txBody>
      </p:sp>
      <p:sp>
        <p:nvSpPr>
          <p:cNvPr id="3" name="Marcador de contenido 2">
            <a:extLst>
              <a:ext uri="{FF2B5EF4-FFF2-40B4-BE49-F238E27FC236}">
                <a16:creationId xmlns:a16="http://schemas.microsoft.com/office/drawing/2014/main" id="{1FD1CCDA-167E-144D-8853-B814ED991731}"/>
              </a:ext>
            </a:extLst>
          </p:cNvPr>
          <p:cNvSpPr>
            <a:spLocks noGrp="1"/>
          </p:cNvSpPr>
          <p:nvPr>
            <p:ph idx="1"/>
          </p:nvPr>
        </p:nvSpPr>
        <p:spPr/>
        <p:txBody>
          <a:bodyPr/>
          <a:lstStyle/>
          <a:p>
            <a:pPr marL="0" indent="0">
              <a:buNone/>
            </a:pPr>
            <a:r>
              <a:rPr lang="es-CL" dirty="0"/>
              <a:t>PRIMER CAPÍTULO:</a:t>
            </a:r>
          </a:p>
          <a:p>
            <a:pPr marL="0" indent="0">
              <a:buNone/>
            </a:pPr>
            <a:r>
              <a:rPr lang="es-CL" dirty="0"/>
              <a:t>Despenalización de la interrupción voluntaria del embarazo en tres causales***.</a:t>
            </a:r>
          </a:p>
          <a:p>
            <a:pPr marL="0" indent="0">
              <a:buNone/>
            </a:pPr>
            <a:endParaRPr lang="es-CL" dirty="0"/>
          </a:p>
          <a:p>
            <a:pPr marL="0" indent="0">
              <a:buNone/>
            </a:pPr>
            <a:r>
              <a:rPr lang="es-CL" dirty="0"/>
              <a:t>SEGUNDO CAPÍTULO:</a:t>
            </a:r>
          </a:p>
          <a:p>
            <a:pPr marL="0" indent="0">
              <a:buNone/>
            </a:pPr>
            <a:r>
              <a:rPr lang="es-CL" dirty="0"/>
              <a:t>Objeción de conciencia.</a:t>
            </a:r>
          </a:p>
        </p:txBody>
      </p:sp>
    </p:spTree>
    <p:extLst>
      <p:ext uri="{BB962C8B-B14F-4D97-AF65-F5344CB8AC3E}">
        <p14:creationId xmlns:p14="http://schemas.microsoft.com/office/powerpoint/2010/main" val="351828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E7A51-9068-8E4E-9BE4-E6FF327F2032}"/>
              </a:ext>
            </a:extLst>
          </p:cNvPr>
          <p:cNvSpPr>
            <a:spLocks noGrp="1"/>
          </p:cNvSpPr>
          <p:nvPr>
            <p:ph type="title"/>
          </p:nvPr>
        </p:nvSpPr>
        <p:spPr>
          <a:xfrm>
            <a:off x="926733" y="286654"/>
            <a:ext cx="9720072" cy="1499616"/>
          </a:xfrm>
        </p:spPr>
        <p:txBody>
          <a:bodyPr/>
          <a:lstStyle/>
          <a:p>
            <a:r>
              <a:rPr lang="es-CL" dirty="0"/>
              <a:t>CONCEPTO DE PERSONA DE LA CPR</a:t>
            </a:r>
          </a:p>
        </p:txBody>
      </p:sp>
      <p:sp>
        <p:nvSpPr>
          <p:cNvPr id="3" name="Marcador de contenido 2">
            <a:extLst>
              <a:ext uri="{FF2B5EF4-FFF2-40B4-BE49-F238E27FC236}">
                <a16:creationId xmlns:a16="http://schemas.microsoft.com/office/drawing/2014/main" id="{4E3CF4A3-4981-8A4F-A104-B58E2278C60A}"/>
              </a:ext>
            </a:extLst>
          </p:cNvPr>
          <p:cNvSpPr>
            <a:spLocks noGrp="1"/>
          </p:cNvSpPr>
          <p:nvPr>
            <p:ph idx="1"/>
          </p:nvPr>
        </p:nvSpPr>
        <p:spPr>
          <a:xfrm>
            <a:off x="829340" y="1786270"/>
            <a:ext cx="9914859" cy="4912242"/>
          </a:xfrm>
        </p:spPr>
        <p:txBody>
          <a:bodyPr>
            <a:normAutofit lnSpcReduction="10000"/>
          </a:bodyPr>
          <a:lstStyle/>
          <a:p>
            <a:r>
              <a:rPr lang="es-ES_tradnl" b="1" dirty="0"/>
              <a:t>SEXAGÉSIMOSEXTO</a:t>
            </a:r>
            <a:r>
              <a:rPr lang="es-ES_tradnl" dirty="0"/>
              <a:t>: “Que uno de los efectos más importantes de atribuir a alguien su condición de persona para efectos constitucionales, es que </a:t>
            </a:r>
            <a:r>
              <a:rPr lang="es-ES_tradnl" b="1" dirty="0"/>
              <a:t>sólo estas tienen derecho. Así lo dice la Constitución. Los derechos se aseguran “a todas las personas”</a:t>
            </a:r>
            <a:r>
              <a:rPr lang="es-ES_tradnl" dirty="0"/>
              <a:t> (encabezado artículo 19)”.</a:t>
            </a:r>
            <a:endParaRPr lang="es-CL" dirty="0"/>
          </a:p>
          <a:p>
            <a:r>
              <a:rPr lang="es-CL" dirty="0"/>
              <a:t> </a:t>
            </a:r>
          </a:p>
          <a:p>
            <a:r>
              <a:rPr lang="es-ES_tradnl" b="1" dirty="0"/>
              <a:t>SEXAGÉSIMOCTAVO</a:t>
            </a:r>
            <a:r>
              <a:rPr lang="es-ES_tradnl" dirty="0"/>
              <a:t>: “Que </a:t>
            </a:r>
            <a:r>
              <a:rPr lang="es-ES_tradnl" b="1" dirty="0"/>
              <a:t>la Constitución también construye su concepto de persona a partir del nacimiento.</a:t>
            </a:r>
            <a:endParaRPr lang="es-CL" b="1" dirty="0"/>
          </a:p>
          <a:p>
            <a:r>
              <a:rPr lang="es-ES_tradnl" dirty="0"/>
              <a:t>En primer lugar, porque así lo establece el artículo 1° inciso primero de la Constitución. Este establece que “las personas </a:t>
            </a:r>
            <a:r>
              <a:rPr lang="es-ES_tradnl" b="1" u="sng" dirty="0"/>
              <a:t>nacen</a:t>
            </a:r>
            <a:r>
              <a:rPr lang="es-ES_tradnl" dirty="0"/>
              <a:t> libres e iguales en dignidad y derechos”. </a:t>
            </a:r>
            <a:endParaRPr lang="es-CL" dirty="0"/>
          </a:p>
          <a:p>
            <a:r>
              <a:rPr lang="es-ES_tradnl" b="1" dirty="0"/>
              <a:t> </a:t>
            </a:r>
            <a:endParaRPr lang="es-CL" dirty="0"/>
          </a:p>
          <a:p>
            <a:r>
              <a:rPr lang="es-ES_tradnl" b="1" dirty="0"/>
              <a:t>SEPTUAGESIMOSÉPTIMO:</a:t>
            </a:r>
            <a:endParaRPr lang="es-CL" dirty="0"/>
          </a:p>
          <a:p>
            <a:r>
              <a:rPr lang="es-ES_tradnl" dirty="0"/>
              <a:t> “[…] El </a:t>
            </a:r>
            <a:r>
              <a:rPr lang="es-ES_tradnl" b="1" dirty="0"/>
              <a:t>no nacido no tiene las condiciones habilitantes para que se le reconozca su condición de persona </a:t>
            </a:r>
            <a:r>
              <a:rPr lang="es-ES_tradnl" dirty="0"/>
              <a:t>y titular de derechos”.</a:t>
            </a:r>
            <a:endParaRPr lang="es-CL" dirty="0"/>
          </a:p>
          <a:p>
            <a:endParaRPr lang="es-CL" dirty="0"/>
          </a:p>
        </p:txBody>
      </p:sp>
    </p:spTree>
    <p:extLst>
      <p:ext uri="{BB962C8B-B14F-4D97-AF65-F5344CB8AC3E}">
        <p14:creationId xmlns:p14="http://schemas.microsoft.com/office/powerpoint/2010/main" val="4101736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01A37C-9122-9E47-BF0A-7C8CBB577482}"/>
              </a:ext>
            </a:extLst>
          </p:cNvPr>
          <p:cNvSpPr>
            <a:spLocks noGrp="1"/>
          </p:cNvSpPr>
          <p:nvPr>
            <p:ph idx="1"/>
          </p:nvPr>
        </p:nvSpPr>
        <p:spPr>
          <a:xfrm>
            <a:off x="935665" y="1144063"/>
            <a:ext cx="9829799" cy="5713937"/>
          </a:xfrm>
        </p:spPr>
        <p:txBody>
          <a:bodyPr/>
          <a:lstStyle/>
          <a:p>
            <a:r>
              <a:rPr lang="es-ES_tradnl" dirty="0"/>
              <a:t>“Sin perjuicio de lo que se dirá más adelante, </a:t>
            </a:r>
            <a:r>
              <a:rPr lang="es-ES_tradnl" b="1" dirty="0"/>
              <a:t>la Constitución no le otorga al que está por nacer la categoría de persona</a:t>
            </a:r>
            <a:r>
              <a:rPr lang="es-ES_tradnl" dirty="0"/>
              <a:t>. Ello no obsta a que sea un bien jurídico de la mayor relevancia” (considerando 40º).</a:t>
            </a:r>
            <a:endParaRPr lang="es-CL" dirty="0"/>
          </a:p>
          <a:p>
            <a:r>
              <a:rPr lang="es-ES_tradnl" dirty="0"/>
              <a:t> </a:t>
            </a:r>
            <a:endParaRPr lang="es-CL" dirty="0"/>
          </a:p>
          <a:p>
            <a:r>
              <a:rPr lang="es-ES_tradnl" dirty="0"/>
              <a:t>“En un contexto donde el que está por nacer mantiene en el vientre materno una existencia común con la madre, sin vida individual ni autónoma, constituyendo una existencia condicionada al nacimiento y a la sobrevivencia un momento siquiera, </a:t>
            </a:r>
            <a:r>
              <a:rPr lang="es-ES_tradnl" b="1" dirty="0"/>
              <a:t>parece necesaria y razonable la diferenciación entre una persona y un </a:t>
            </a:r>
            <a:r>
              <a:rPr lang="es-ES_tradnl" b="1" i="1" dirty="0" err="1"/>
              <a:t>nasciturus</a:t>
            </a:r>
            <a:r>
              <a:rPr lang="es-ES_tradnl" dirty="0"/>
              <a:t>, entre un sujeto jurídico pleno de derechos y deberes y </a:t>
            </a:r>
            <a:r>
              <a:rPr lang="es-ES_tradnl" b="1" dirty="0"/>
              <a:t>un sujeto que es aún una expectativa de persona</a:t>
            </a:r>
            <a:r>
              <a:rPr lang="es-ES_tradnl" dirty="0"/>
              <a:t>, una vida en ciernes, sin duda objeto de valoración por el derecho que lo protege durante el desarrollo gestacional” (considerando 40º).</a:t>
            </a:r>
            <a:endParaRPr lang="es-CL" dirty="0"/>
          </a:p>
          <a:p>
            <a:endParaRPr lang="es-CL" dirty="0"/>
          </a:p>
        </p:txBody>
      </p:sp>
    </p:spTree>
    <p:extLst>
      <p:ext uri="{BB962C8B-B14F-4D97-AF65-F5344CB8AC3E}">
        <p14:creationId xmlns:p14="http://schemas.microsoft.com/office/powerpoint/2010/main" val="1309393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E51404-2D3F-E848-8576-99A49A0683A4}"/>
              </a:ext>
            </a:extLst>
          </p:cNvPr>
          <p:cNvSpPr>
            <a:spLocks noGrp="1"/>
          </p:cNvSpPr>
          <p:nvPr>
            <p:ph type="title"/>
          </p:nvPr>
        </p:nvSpPr>
        <p:spPr/>
        <p:txBody>
          <a:bodyPr>
            <a:normAutofit/>
          </a:bodyPr>
          <a:lstStyle/>
          <a:p>
            <a:r>
              <a:rPr lang="es-CL" dirty="0"/>
              <a:t>Artículo 19 Nº1 inciso segundo: La “ley” protege la vida del que está por nacer</a:t>
            </a:r>
          </a:p>
        </p:txBody>
      </p:sp>
      <p:sp>
        <p:nvSpPr>
          <p:cNvPr id="3" name="Marcador de contenido 2">
            <a:extLst>
              <a:ext uri="{FF2B5EF4-FFF2-40B4-BE49-F238E27FC236}">
                <a16:creationId xmlns:a16="http://schemas.microsoft.com/office/drawing/2014/main" id="{F2F03183-BBDB-8542-AF87-3F9707713262}"/>
              </a:ext>
            </a:extLst>
          </p:cNvPr>
          <p:cNvSpPr>
            <a:spLocks noGrp="1"/>
          </p:cNvSpPr>
          <p:nvPr>
            <p:ph idx="1"/>
          </p:nvPr>
        </p:nvSpPr>
        <p:spPr>
          <a:xfrm>
            <a:off x="1024128" y="2286000"/>
            <a:ext cx="10373974" cy="4572000"/>
          </a:xfrm>
        </p:spPr>
        <p:txBody>
          <a:bodyPr>
            <a:normAutofit lnSpcReduction="10000"/>
          </a:bodyPr>
          <a:lstStyle/>
          <a:p>
            <a:r>
              <a:rPr lang="es-ES_tradnl" b="1" dirty="0"/>
              <a:t>CUADRAGÉSIMOQUINTO: “</a:t>
            </a:r>
            <a:r>
              <a:rPr lang="es-ES_tradnl" dirty="0"/>
              <a:t>Que la fórmula verbal que emplea la Constitución, está compuesta de los siguientes elementos. En primer lugar, utiliza la expresión “ley”. </a:t>
            </a:r>
            <a:r>
              <a:rPr lang="es-ES_tradnl" b="1" dirty="0"/>
              <a:t>Con ello, excluye que sea la Constitución la que se encargue directamente de aquello”</a:t>
            </a:r>
            <a:r>
              <a:rPr lang="es-ES_tradnl" dirty="0"/>
              <a:t>. </a:t>
            </a:r>
            <a:endParaRPr lang="es-CL" dirty="0"/>
          </a:p>
          <a:p>
            <a:r>
              <a:rPr lang="es-CL" dirty="0"/>
              <a:t> </a:t>
            </a:r>
          </a:p>
          <a:p>
            <a:r>
              <a:rPr lang="es-ES_tradnl" b="1" dirty="0"/>
              <a:t>CUADRAGÉSIMOSEXTO</a:t>
            </a:r>
            <a:r>
              <a:rPr lang="es-ES_tradnl" dirty="0"/>
              <a:t>: “</a:t>
            </a:r>
            <a:r>
              <a:rPr lang="es-ES" dirty="0"/>
              <a:t>[…] </a:t>
            </a:r>
            <a:r>
              <a:rPr lang="es-ES_tradnl" dirty="0"/>
              <a:t>Mientras ahí establece “el derecho a la vida y a la integridad psíquica y física de la persona”, utilizó aquí un lenguaje distinto. Desde luego, porque no habló de derechos; encarga a la ley proteger. No es que la Constitución no establezca la protección; es que </a:t>
            </a:r>
            <a:r>
              <a:rPr lang="es-ES_tradnl" b="1" dirty="0"/>
              <a:t>le encarga al legislador hacerlo</a:t>
            </a:r>
            <a:r>
              <a:rPr lang="es-ES_tradnl" dirty="0"/>
              <a:t> </a:t>
            </a:r>
            <a:r>
              <a:rPr lang="es-ES" dirty="0"/>
              <a:t>[…]</a:t>
            </a:r>
            <a:r>
              <a:rPr lang="es-ES_tradnl" dirty="0"/>
              <a:t>”.</a:t>
            </a:r>
            <a:endParaRPr lang="es-CL" dirty="0"/>
          </a:p>
          <a:p>
            <a:r>
              <a:rPr lang="es-ES_tradnl" dirty="0"/>
              <a:t> </a:t>
            </a:r>
            <a:endParaRPr lang="es-CL" dirty="0"/>
          </a:p>
          <a:p>
            <a:r>
              <a:rPr lang="es-ES_tradnl" b="1" dirty="0"/>
              <a:t>SEXAGÉSIMO: “</a:t>
            </a:r>
            <a:r>
              <a:rPr lang="es-ES_tradnl" dirty="0"/>
              <a:t>Que </a:t>
            </a:r>
            <a:r>
              <a:rPr lang="es-ES_tradnl" b="1" dirty="0"/>
              <a:t>ese margen de apreciación que se le encarga al legislador, le ha permitido establecer el aborto</a:t>
            </a:r>
            <a:r>
              <a:rPr lang="es-ES_tradnl" dirty="0"/>
              <a:t>, como un delito distinto al de homicidio y al infanticidio. Asimismo, el legislador ha establecido una pena considerablemente menor al aborto que aquellas que establece respecto del homicidio”.</a:t>
            </a:r>
            <a:endParaRPr lang="es-CL" dirty="0"/>
          </a:p>
          <a:p>
            <a:endParaRPr lang="es-CL" dirty="0"/>
          </a:p>
        </p:txBody>
      </p:sp>
    </p:spTree>
    <p:extLst>
      <p:ext uri="{BB962C8B-B14F-4D97-AF65-F5344CB8AC3E}">
        <p14:creationId xmlns:p14="http://schemas.microsoft.com/office/powerpoint/2010/main" val="1538099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80CF25-E333-414B-BB69-CE426FDBD9A1}"/>
              </a:ext>
            </a:extLst>
          </p:cNvPr>
          <p:cNvSpPr>
            <a:spLocks noGrp="1"/>
          </p:cNvSpPr>
          <p:nvPr>
            <p:ph type="title"/>
          </p:nvPr>
        </p:nvSpPr>
        <p:spPr/>
        <p:txBody>
          <a:bodyPr>
            <a:normAutofit/>
          </a:bodyPr>
          <a:lstStyle/>
          <a:p>
            <a:r>
              <a:rPr lang="es-CL" dirty="0"/>
              <a:t>El derecho a la vida que tienen todas las personas, tampoco es absoluto</a:t>
            </a:r>
          </a:p>
        </p:txBody>
      </p:sp>
      <p:sp>
        <p:nvSpPr>
          <p:cNvPr id="3" name="Marcador de contenido 2">
            <a:extLst>
              <a:ext uri="{FF2B5EF4-FFF2-40B4-BE49-F238E27FC236}">
                <a16:creationId xmlns:a16="http://schemas.microsoft.com/office/drawing/2014/main" id="{0F64B581-CB27-E845-B699-567CF4FC3051}"/>
              </a:ext>
            </a:extLst>
          </p:cNvPr>
          <p:cNvSpPr>
            <a:spLocks noGrp="1"/>
          </p:cNvSpPr>
          <p:nvPr>
            <p:ph idx="1"/>
          </p:nvPr>
        </p:nvSpPr>
        <p:spPr/>
        <p:txBody>
          <a:bodyPr/>
          <a:lstStyle/>
          <a:p>
            <a:r>
              <a:rPr lang="es-ES_tradnl" b="1" dirty="0"/>
              <a:t>CUADRAGÉSIMONOVENO: “</a:t>
            </a:r>
            <a:r>
              <a:rPr lang="es-ES_tradnl" dirty="0"/>
              <a:t>Que el derecho a la vida, no es un derecho de carácter absoluto, pues </a:t>
            </a:r>
            <a:r>
              <a:rPr lang="es-ES_tradnl" b="1" dirty="0"/>
              <a:t>ningún derecho fundamental es un derecho absoluto</a:t>
            </a:r>
            <a:r>
              <a:rPr lang="es-ES_tradnl" dirty="0"/>
              <a:t>, toda vez que los derechos fundamentales aceptan limitaciones”.</a:t>
            </a:r>
            <a:endParaRPr lang="es-CL" dirty="0"/>
          </a:p>
          <a:p>
            <a:endParaRPr lang="es-CL" dirty="0"/>
          </a:p>
        </p:txBody>
      </p:sp>
    </p:spTree>
    <p:extLst>
      <p:ext uri="{BB962C8B-B14F-4D97-AF65-F5344CB8AC3E}">
        <p14:creationId xmlns:p14="http://schemas.microsoft.com/office/powerpoint/2010/main" val="2337657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A8CBA7-7247-B843-995B-751DB40CE846}"/>
              </a:ext>
            </a:extLst>
          </p:cNvPr>
          <p:cNvSpPr>
            <a:spLocks noGrp="1"/>
          </p:cNvSpPr>
          <p:nvPr>
            <p:ph type="title"/>
          </p:nvPr>
        </p:nvSpPr>
        <p:spPr/>
        <p:txBody>
          <a:bodyPr>
            <a:normAutofit fontScale="90000"/>
          </a:bodyPr>
          <a:lstStyle/>
          <a:p>
            <a:r>
              <a:rPr lang="es-CL" dirty="0"/>
              <a:t>Protección del que esTÁ por nacer no puede hacerse sin considerar de los derechos que de la mujer</a:t>
            </a:r>
            <a:br>
              <a:rPr lang="es-CL" dirty="0"/>
            </a:br>
            <a:endParaRPr lang="es-CL" dirty="0"/>
          </a:p>
        </p:txBody>
      </p:sp>
      <p:sp>
        <p:nvSpPr>
          <p:cNvPr id="3" name="Marcador de contenido 2">
            <a:extLst>
              <a:ext uri="{FF2B5EF4-FFF2-40B4-BE49-F238E27FC236}">
                <a16:creationId xmlns:a16="http://schemas.microsoft.com/office/drawing/2014/main" id="{316D2923-D74A-1845-8FED-35C445334BDB}"/>
              </a:ext>
            </a:extLst>
          </p:cNvPr>
          <p:cNvSpPr>
            <a:spLocks noGrp="1"/>
          </p:cNvSpPr>
          <p:nvPr>
            <p:ph idx="1"/>
          </p:nvPr>
        </p:nvSpPr>
        <p:spPr>
          <a:xfrm>
            <a:off x="1024128" y="2286000"/>
            <a:ext cx="10020390" cy="4572000"/>
          </a:xfrm>
        </p:spPr>
        <p:txBody>
          <a:bodyPr>
            <a:normAutofit/>
          </a:bodyPr>
          <a:lstStyle/>
          <a:p>
            <a:r>
              <a:rPr lang="es-ES_tradnl" b="1" dirty="0"/>
              <a:t>VIGÉSIMONOVENO: “</a:t>
            </a:r>
            <a:r>
              <a:rPr lang="es-ES" dirty="0"/>
              <a:t>[…] Como veremos dentro de un instante, existen cambios constitucionales, legales y de derecho internacional que fortalecen la </a:t>
            </a:r>
            <a:r>
              <a:rPr lang="es-ES" dirty="0" err="1"/>
              <a:t>autonomía</a:t>
            </a:r>
            <a:r>
              <a:rPr lang="es-ES" dirty="0"/>
              <a:t> decisoria, la plena igualdad y los </a:t>
            </a:r>
            <a:r>
              <a:rPr lang="es-ES" b="1" dirty="0"/>
              <a:t>derechos de la mujer, que el </a:t>
            </a:r>
            <a:r>
              <a:rPr lang="es-ES" b="1" dirty="0" err="1"/>
              <a:t>intérprete</a:t>
            </a:r>
            <a:r>
              <a:rPr lang="es-ES" b="1" dirty="0"/>
              <a:t> de la </a:t>
            </a:r>
            <a:r>
              <a:rPr lang="es-ES" b="1" dirty="0" err="1"/>
              <a:t>Constitución</a:t>
            </a:r>
            <a:r>
              <a:rPr lang="es-ES" b="1" dirty="0"/>
              <a:t> no puede obviar</a:t>
            </a:r>
            <a:r>
              <a:rPr lang="es-ES" dirty="0"/>
              <a:t>”. </a:t>
            </a:r>
          </a:p>
          <a:p>
            <a:endParaRPr lang="es-CL" dirty="0"/>
          </a:p>
          <a:p>
            <a:r>
              <a:rPr lang="es-ES_tradnl" b="1" dirty="0"/>
              <a:t>SEPTUAGÉSIMONOVENO:</a:t>
            </a:r>
            <a:r>
              <a:rPr lang="es-CL" dirty="0"/>
              <a:t> </a:t>
            </a:r>
            <a:r>
              <a:rPr lang="es-ES_tradnl" b="1" dirty="0"/>
              <a:t>“</a:t>
            </a:r>
            <a:r>
              <a:rPr lang="es-ES_tradnl" dirty="0"/>
              <a:t>Proteger al no nacido no es título para abandonar a la mujer. El que está por nacer no es el único protegido por la Constitución. El legislador debe buscar la fórmula para que el que está por nacer pueda hacerlo. Pero </a:t>
            </a:r>
            <a:r>
              <a:rPr lang="es-ES_tradnl" b="1" dirty="0"/>
              <a:t>a partir de cierto límite, los derechos de la mujer deben primar</a:t>
            </a:r>
            <a:r>
              <a:rPr lang="es-ES_tradnl" dirty="0"/>
              <a:t>”.</a:t>
            </a:r>
            <a:endParaRPr lang="es-CL" dirty="0"/>
          </a:p>
        </p:txBody>
      </p:sp>
    </p:spTree>
    <p:extLst>
      <p:ext uri="{BB962C8B-B14F-4D97-AF65-F5344CB8AC3E}">
        <p14:creationId xmlns:p14="http://schemas.microsoft.com/office/powerpoint/2010/main" val="3517648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DFEAE-914C-794F-B9FB-3ADEC7B01AF7}"/>
              </a:ext>
            </a:extLst>
          </p:cNvPr>
          <p:cNvSpPr>
            <a:spLocks noGrp="1"/>
          </p:cNvSpPr>
          <p:nvPr>
            <p:ph type="title"/>
          </p:nvPr>
        </p:nvSpPr>
        <p:spPr/>
        <p:txBody>
          <a:bodyPr/>
          <a:lstStyle/>
          <a:p>
            <a:r>
              <a:rPr lang="es-CL" dirty="0"/>
              <a:t>COMENTARIOS RESPECTO A LAS CAUSALES</a:t>
            </a:r>
          </a:p>
        </p:txBody>
      </p:sp>
      <p:sp>
        <p:nvSpPr>
          <p:cNvPr id="3" name="Marcador de contenido 2">
            <a:extLst>
              <a:ext uri="{FF2B5EF4-FFF2-40B4-BE49-F238E27FC236}">
                <a16:creationId xmlns:a16="http://schemas.microsoft.com/office/drawing/2014/main" id="{B4F71492-2D3B-EE4D-B051-FA2A0B5ECD4C}"/>
              </a:ext>
            </a:extLst>
          </p:cNvPr>
          <p:cNvSpPr>
            <a:spLocks noGrp="1"/>
          </p:cNvSpPr>
          <p:nvPr>
            <p:ph idx="1"/>
          </p:nvPr>
        </p:nvSpPr>
        <p:spPr>
          <a:xfrm>
            <a:off x="1024128" y="1873624"/>
            <a:ext cx="9720071" cy="4023360"/>
          </a:xfrm>
        </p:spPr>
        <p:txBody>
          <a:bodyPr>
            <a:normAutofit lnSpcReduction="10000"/>
          </a:bodyPr>
          <a:lstStyle/>
          <a:p>
            <a:r>
              <a:rPr lang="es-ES_tradnl" b="1" dirty="0"/>
              <a:t>OCTOGÉSIMOQUINTO: “</a:t>
            </a:r>
            <a:r>
              <a:rPr lang="es-ES" dirty="0"/>
              <a:t>[…] </a:t>
            </a:r>
            <a:r>
              <a:rPr lang="es-ES_tradnl" dirty="0"/>
              <a:t>Las causales están sometidas a estrictos requisitos, que no dependen sólo de la voluntad de la mujer, pues exigen un </a:t>
            </a:r>
            <a:r>
              <a:rPr lang="es-ES_tradnl" b="1" dirty="0"/>
              <a:t>diagnóstico médico</a:t>
            </a:r>
            <a:r>
              <a:rPr lang="es-ES_tradnl" dirty="0"/>
              <a:t>”.</a:t>
            </a:r>
            <a:endParaRPr lang="es-CL" dirty="0"/>
          </a:p>
          <a:p>
            <a:r>
              <a:rPr lang="es-ES_tradnl" dirty="0"/>
              <a:t> </a:t>
            </a:r>
            <a:endParaRPr lang="es-CL" dirty="0"/>
          </a:p>
          <a:p>
            <a:r>
              <a:rPr lang="es-ES_tradnl" b="1" dirty="0"/>
              <a:t>CENTÉSIMOPRIMERO: “</a:t>
            </a:r>
            <a:r>
              <a:rPr lang="es-ES" dirty="0"/>
              <a:t>[…]</a:t>
            </a:r>
            <a:r>
              <a:rPr lang="es-ES_tradnl" dirty="0"/>
              <a:t>la decisión de interrupción del embarazo siempre constituirá una </a:t>
            </a:r>
            <a:r>
              <a:rPr lang="es-ES_tradnl" b="1" dirty="0"/>
              <a:t>medida de “última ratio”</a:t>
            </a:r>
            <a:r>
              <a:rPr lang="es-ES_tradnl" dirty="0"/>
              <a:t>, de modo tal que debe intentarse siempre disminuir al máximo la posibilidad de un error en el diagnóstico”.</a:t>
            </a:r>
            <a:endParaRPr lang="es-CL" dirty="0"/>
          </a:p>
          <a:p>
            <a:r>
              <a:rPr lang="es-CL" dirty="0"/>
              <a:t> </a:t>
            </a:r>
          </a:p>
          <a:p>
            <a:r>
              <a:rPr lang="es-ES_tradnl" b="1" dirty="0"/>
              <a:t>CENTÉSIMONOVENO: “</a:t>
            </a:r>
            <a:r>
              <a:rPr lang="es-ES_tradnl" dirty="0"/>
              <a:t>Que se trata de darle a la mujer una defensa tardía del ataque vejatorio de que fue objeto. </a:t>
            </a:r>
            <a:r>
              <a:rPr lang="es-ES_tradnl" b="1" dirty="0"/>
              <a:t>La mujer no tiene por qué hacerse cargo de los efectos del delito</a:t>
            </a:r>
            <a:r>
              <a:rPr lang="es-ES_tradnl" dirty="0"/>
              <a:t>. En efecto, una cosa es el embarazo, que dura un tiempo. Y otra es la maternidad, que dura toda la vida”. </a:t>
            </a:r>
            <a:endParaRPr lang="es-CL" dirty="0"/>
          </a:p>
          <a:p>
            <a:endParaRPr lang="es-CL" dirty="0"/>
          </a:p>
        </p:txBody>
      </p:sp>
    </p:spTree>
    <p:extLst>
      <p:ext uri="{BB962C8B-B14F-4D97-AF65-F5344CB8AC3E}">
        <p14:creationId xmlns:p14="http://schemas.microsoft.com/office/powerpoint/2010/main" val="252419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3A4A890-438D-7649-A4B0-9DB4C1950F35}"/>
              </a:ext>
            </a:extLst>
          </p:cNvPr>
          <p:cNvSpPr>
            <a:spLocks noGrp="1"/>
          </p:cNvSpPr>
          <p:nvPr>
            <p:ph idx="1"/>
          </p:nvPr>
        </p:nvSpPr>
        <p:spPr/>
        <p:txBody>
          <a:bodyPr/>
          <a:lstStyle/>
          <a:p>
            <a:r>
              <a:rPr lang="es-CL" dirty="0"/>
              <a:t>Luego de que el TC realizara el control preventivo de constitucionalidad respecto de este Proyecto de Ley declaró que el artículo 1º, numeral 1º, incisos cuarto, quinto y sexto, con la salvedad de la expresión “que deniegue la autorización”, contenida en este último, del proyecto de ley, que sustituye el artículo 119 del Código Sanitario, </a:t>
            </a:r>
            <a:r>
              <a:rPr lang="es-CL" b="1" u="sng" dirty="0"/>
              <a:t>es conforme con la Constitución Política</a:t>
            </a:r>
            <a:r>
              <a:rPr lang="es-CL" dirty="0"/>
              <a:t> </a:t>
            </a:r>
            <a:r>
              <a:rPr lang="es-ES" dirty="0"/>
              <a:t>[…].</a:t>
            </a:r>
            <a:endParaRPr lang="es-CL" dirty="0"/>
          </a:p>
          <a:p>
            <a:r>
              <a:rPr lang="es-ES" dirty="0"/>
              <a:t> </a:t>
            </a:r>
            <a:endParaRPr lang="es-CL" dirty="0"/>
          </a:p>
          <a:p>
            <a:r>
              <a:rPr lang="es-ES" dirty="0"/>
              <a:t>Y </a:t>
            </a:r>
            <a:r>
              <a:rPr lang="es-CL" dirty="0"/>
              <a:t>el 23 de Septiembre de 2017 </a:t>
            </a:r>
            <a:r>
              <a:rPr lang="es-ES" dirty="0"/>
              <a:t>se </a:t>
            </a:r>
            <a:r>
              <a:rPr lang="es-CL" dirty="0"/>
              <a:t>dictó la </a:t>
            </a:r>
            <a:r>
              <a:rPr lang="es-CL" b="1" dirty="0"/>
              <a:t>Ley Nº 21.030</a:t>
            </a:r>
            <a:r>
              <a:rPr lang="es-CL" dirty="0"/>
              <a:t>, que “REGULA LA DESPENALIZACIÓN DE LA INTERRUPCIÓN VOLUNTARIA DEL EMBARAZO EN TRES CAUSALES”, que modifica Código Sanitario y Código Penal. </a:t>
            </a:r>
          </a:p>
        </p:txBody>
      </p:sp>
    </p:spTree>
    <p:extLst>
      <p:ext uri="{BB962C8B-B14F-4D97-AF65-F5344CB8AC3E}">
        <p14:creationId xmlns:p14="http://schemas.microsoft.com/office/powerpoint/2010/main" val="2245503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9C93E3-9F20-5E4D-8136-84B8E6A7FB4A}"/>
              </a:ext>
            </a:extLst>
          </p:cNvPr>
          <p:cNvSpPr>
            <a:spLocks noGrp="1"/>
          </p:cNvSpPr>
          <p:nvPr>
            <p:ph type="ctrTitle"/>
          </p:nvPr>
        </p:nvSpPr>
        <p:spPr/>
        <p:txBody>
          <a:bodyPr>
            <a:normAutofit/>
          </a:bodyPr>
          <a:lstStyle/>
          <a:p>
            <a:r>
              <a:rPr lang="es-CL" dirty="0"/>
              <a:t>CASO Acción de protección.</a:t>
            </a:r>
            <a:br>
              <a:rPr lang="es-CL" dirty="0"/>
            </a:br>
            <a:r>
              <a:rPr lang="es-CL" dirty="0"/>
              <a:t>CA Stgo, Rol Nº 14.837-2019</a:t>
            </a:r>
          </a:p>
        </p:txBody>
      </p:sp>
    </p:spTree>
    <p:extLst>
      <p:ext uri="{BB962C8B-B14F-4D97-AF65-F5344CB8AC3E}">
        <p14:creationId xmlns:p14="http://schemas.microsoft.com/office/powerpoint/2010/main" val="90493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4E536CE-E2AB-714B-98A4-8D6D732D1B20}"/>
              </a:ext>
            </a:extLst>
          </p:cNvPr>
          <p:cNvSpPr>
            <a:spLocks noGrp="1"/>
          </p:cNvSpPr>
          <p:nvPr>
            <p:ph idx="1"/>
          </p:nvPr>
        </p:nvSpPr>
        <p:spPr/>
        <p:txBody>
          <a:bodyPr>
            <a:normAutofit/>
          </a:bodyPr>
          <a:lstStyle/>
          <a:p>
            <a:r>
              <a:rPr lang="es-CL" dirty="0"/>
              <a:t>36 Diputados, conforme a lo dispuesto en el artículo 93 Nº 16, CPR, formularon requerimiento ante el Tribunal Constitucional pidiendo que se declarara la inconstitucionalidad de </a:t>
            </a:r>
            <a:r>
              <a:rPr lang="es-CL" i="1" dirty="0"/>
              <a:t>“todo o parte”</a:t>
            </a:r>
            <a:r>
              <a:rPr lang="es-CL" dirty="0"/>
              <a:t> del </a:t>
            </a:r>
            <a:r>
              <a:rPr lang="es-CL" b="1" dirty="0"/>
              <a:t>Decreto Supremo Reglamentario Nº 48, del Ministerio de Salud</a:t>
            </a:r>
            <a:r>
              <a:rPr lang="es-CL" dirty="0"/>
              <a:t>, de 3 de Febrero de 2007, </a:t>
            </a:r>
            <a:r>
              <a:rPr lang="es-CL" b="1" dirty="0"/>
              <a:t>que aprobó las </a:t>
            </a:r>
            <a:r>
              <a:rPr lang="es-CL" b="1" i="1" dirty="0"/>
              <a:t>“Normas Nacionales sobre Regulación de la Fertilidad”</a:t>
            </a:r>
            <a:r>
              <a:rPr lang="es-CL" dirty="0"/>
              <a:t>. </a:t>
            </a:r>
          </a:p>
        </p:txBody>
      </p:sp>
    </p:spTree>
    <p:extLst>
      <p:ext uri="{BB962C8B-B14F-4D97-AF65-F5344CB8AC3E}">
        <p14:creationId xmlns:p14="http://schemas.microsoft.com/office/powerpoint/2010/main" val="2570212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C190F9-8C2D-C745-94BB-E77B7556438B}"/>
              </a:ext>
            </a:extLst>
          </p:cNvPr>
          <p:cNvSpPr>
            <a:spLocks noGrp="1"/>
          </p:cNvSpPr>
          <p:nvPr>
            <p:ph type="title"/>
          </p:nvPr>
        </p:nvSpPr>
        <p:spPr/>
        <p:txBody>
          <a:bodyPr/>
          <a:lstStyle/>
          <a:p>
            <a:r>
              <a:rPr lang="es-CL" dirty="0"/>
              <a:t>ANTECEDENTES DE HECHO</a:t>
            </a:r>
          </a:p>
        </p:txBody>
      </p:sp>
      <p:sp>
        <p:nvSpPr>
          <p:cNvPr id="3" name="Marcador de contenido 2">
            <a:extLst>
              <a:ext uri="{FF2B5EF4-FFF2-40B4-BE49-F238E27FC236}">
                <a16:creationId xmlns:a16="http://schemas.microsoft.com/office/drawing/2014/main" id="{8ACEC934-8C5B-6F4F-A824-DE5E54FC4214}"/>
              </a:ext>
            </a:extLst>
          </p:cNvPr>
          <p:cNvSpPr>
            <a:spLocks noGrp="1"/>
          </p:cNvSpPr>
          <p:nvPr>
            <p:ph idx="1"/>
          </p:nvPr>
        </p:nvSpPr>
        <p:spPr/>
        <p:txBody>
          <a:bodyPr/>
          <a:lstStyle/>
          <a:p>
            <a:pPr lvl="0"/>
            <a:r>
              <a:rPr lang="es-CL" dirty="0"/>
              <a:t>El Hospital San José interpuso acción de protección en contra de doña Soledad Acuña (”Testigo de Jehová”), madre del niño Giordano de 3 años, paciente del Hospital, quien nació con “poco esfuerzo respiratorio”, encontrándose conectado a ventilación mecánica, con una hemorragia cerebral grave y con necesidad de drenaje.</a:t>
            </a:r>
          </a:p>
          <a:p>
            <a:pPr lvl="0"/>
            <a:r>
              <a:rPr lang="es-CL" dirty="0"/>
              <a:t>El equipo médico planteó que era necesario la realización de una transfusión de glóbulos rojos y derivados sanguíneos. La transfusión ha sido rechazada por motivos religiosos.</a:t>
            </a:r>
          </a:p>
          <a:p>
            <a:pPr lvl="0"/>
            <a:endParaRPr lang="es-CL" dirty="0"/>
          </a:p>
          <a:p>
            <a:pPr lvl="0"/>
            <a:r>
              <a:rPr lang="es-CL" dirty="0"/>
              <a:t>Se vulneraría artículo 19 Nº 1 de la CPR.</a:t>
            </a:r>
          </a:p>
        </p:txBody>
      </p:sp>
    </p:spTree>
    <p:extLst>
      <p:ext uri="{BB962C8B-B14F-4D97-AF65-F5344CB8AC3E}">
        <p14:creationId xmlns:p14="http://schemas.microsoft.com/office/powerpoint/2010/main" val="4063414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3A6C20F-9C5B-F04A-8D8B-22D978CC512B}"/>
              </a:ext>
            </a:extLst>
          </p:cNvPr>
          <p:cNvSpPr>
            <a:spLocks noGrp="1"/>
          </p:cNvSpPr>
          <p:nvPr>
            <p:ph idx="1"/>
          </p:nvPr>
        </p:nvSpPr>
        <p:spPr>
          <a:xfrm>
            <a:off x="875272" y="733646"/>
            <a:ext cx="10629156" cy="4023360"/>
          </a:xfrm>
        </p:spPr>
        <p:txBody>
          <a:bodyPr/>
          <a:lstStyle/>
          <a:p>
            <a:r>
              <a:rPr lang="es-CL" dirty="0"/>
              <a:t>Se solicita: “</a:t>
            </a:r>
            <a:r>
              <a:rPr lang="es-CL" i="1" dirty="0"/>
              <a:t>autorizar al Complejo Hospitalaria San José a adoptar y aplicar todas las medidas terapéuticas y tratamientos médicos que sean necesarios para proteger y salvaguardar la vida y la integridad física del menor, </a:t>
            </a:r>
            <a:r>
              <a:rPr lang="es-CL" b="1" i="1" dirty="0"/>
              <a:t>incluida la realización de transfusiones de sangre o componentes sanguíneos</a:t>
            </a:r>
            <a:r>
              <a:rPr lang="es-CL" dirty="0"/>
              <a:t>”.</a:t>
            </a:r>
          </a:p>
          <a:p>
            <a:pPr marL="0" indent="0">
              <a:buNone/>
            </a:pPr>
            <a:endParaRPr lang="es-CL" dirty="0"/>
          </a:p>
          <a:p>
            <a:r>
              <a:rPr lang="es-CL" dirty="0"/>
              <a:t>Acto arbitrario e ilegal (artículo 14 de la Ley Nº 20.584, que regula los derechos y deberes que tienen las personas en relación con acciones vinculadas a su atención en salud).  </a:t>
            </a:r>
          </a:p>
          <a:p>
            <a:endParaRPr lang="es-CL" dirty="0"/>
          </a:p>
        </p:txBody>
      </p:sp>
      <p:pic>
        <p:nvPicPr>
          <p:cNvPr id="4" name="Imagen 3">
            <a:extLst>
              <a:ext uri="{FF2B5EF4-FFF2-40B4-BE49-F238E27FC236}">
                <a16:creationId xmlns:a16="http://schemas.microsoft.com/office/drawing/2014/main" id="{0DEE57EC-A999-A547-8756-1F023A6B89BF}"/>
              </a:ext>
            </a:extLst>
          </p:cNvPr>
          <p:cNvPicPr>
            <a:picLocks noChangeAspect="1"/>
          </p:cNvPicPr>
          <p:nvPr/>
        </p:nvPicPr>
        <p:blipFill>
          <a:blip r:embed="rId2"/>
          <a:stretch>
            <a:fillRect/>
          </a:stretch>
        </p:blipFill>
        <p:spPr>
          <a:xfrm>
            <a:off x="6970233" y="3920756"/>
            <a:ext cx="5221767" cy="2937244"/>
          </a:xfrm>
          <a:prstGeom prst="rect">
            <a:avLst/>
          </a:prstGeom>
        </p:spPr>
      </p:pic>
    </p:spTree>
    <p:extLst>
      <p:ext uri="{BB962C8B-B14F-4D97-AF65-F5344CB8AC3E}">
        <p14:creationId xmlns:p14="http://schemas.microsoft.com/office/powerpoint/2010/main" val="646527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469187D-97D3-5448-A66B-2B1ACA0FF823}"/>
              </a:ext>
            </a:extLst>
          </p:cNvPr>
          <p:cNvSpPr>
            <a:spLocks noGrp="1"/>
          </p:cNvSpPr>
          <p:nvPr>
            <p:ph idx="1"/>
          </p:nvPr>
        </p:nvSpPr>
        <p:spPr/>
        <p:txBody>
          <a:bodyPr/>
          <a:lstStyle/>
          <a:p>
            <a:pPr lvl="0"/>
            <a:r>
              <a:rPr lang="es-CL" dirty="0"/>
              <a:t>SÉPTIMO: “Que, como es posible de advertir, se encuentran en </a:t>
            </a:r>
            <a:r>
              <a:rPr lang="es-CL" b="1" dirty="0"/>
              <a:t>colusión el derecho a la vida con el derecho a la libertad de religión y/o culto, </a:t>
            </a:r>
            <a:r>
              <a:rPr lang="es-CL" dirty="0"/>
              <a:t>previstas en el artículo 19 Nº 1 y 6, respectivamente, de la Constitución Política de la República. </a:t>
            </a:r>
          </a:p>
          <a:p>
            <a:pPr lvl="0"/>
            <a:r>
              <a:rPr lang="es-CL" dirty="0"/>
              <a:t>En efecto, señala la primera disposición que la Constitución asegura a todas las personas “El derecho a la vida y a la integridad física y psíquica de la persona”; en tanto que, la segunda norma garantiza a todas las personas “La libertad de conciencia, la manifestación de todas las creencias y el ejercicio libre de todos los cultos que no se opongan a la moral, a las buenas costumbres o al orden público””.</a:t>
            </a:r>
          </a:p>
        </p:txBody>
      </p:sp>
    </p:spTree>
    <p:extLst>
      <p:ext uri="{BB962C8B-B14F-4D97-AF65-F5344CB8AC3E}">
        <p14:creationId xmlns:p14="http://schemas.microsoft.com/office/powerpoint/2010/main" val="1737439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307D8FE-18A3-174F-99FF-9E74AB071452}"/>
              </a:ext>
            </a:extLst>
          </p:cNvPr>
          <p:cNvSpPr>
            <a:spLocks noGrp="1"/>
          </p:cNvSpPr>
          <p:nvPr>
            <p:ph idx="1"/>
          </p:nvPr>
        </p:nvSpPr>
        <p:spPr>
          <a:xfrm>
            <a:off x="1045394" y="1222745"/>
            <a:ext cx="9720071" cy="4023360"/>
          </a:xfrm>
        </p:spPr>
        <p:txBody>
          <a:bodyPr>
            <a:normAutofit lnSpcReduction="10000"/>
          </a:bodyPr>
          <a:lstStyle/>
          <a:p>
            <a:pPr lvl="0"/>
            <a:r>
              <a:rPr lang="es-CL" dirty="0"/>
              <a:t>NOVENO: “Que, la representación legal que los padres tienen respecto de su hijo recién nacido y en riesgo vital, por sufrir la patología descrita por la médico tratante de un derrame cerebral complejo que genera un cuadro de anemia aguda que requiere de transfusión sanguínea para poder salvarle la vida, no les permite optar por una terapia que permita la recuperación del menor y excluir otra por las razones que sea.</a:t>
            </a:r>
          </a:p>
          <a:p>
            <a:r>
              <a:rPr lang="es-CL" dirty="0"/>
              <a:t>Ellos deben someterse a todas las prescripciones, tratamientos y acciones médicas que los facultativos a cargo de la atención de la criatura consideren que son necesarios para salvaguardar la vida de su hijo. </a:t>
            </a:r>
            <a:r>
              <a:rPr lang="es-CL" b="1" dirty="0"/>
              <a:t>No hacerlo, oponerse a ello, o simplemente excluir un tipo de tratamiento es atentar contra el interés superior del niño y de su vida</a:t>
            </a:r>
            <a:r>
              <a:rPr lang="es-CL" dirty="0"/>
              <a:t>. </a:t>
            </a:r>
          </a:p>
          <a:p>
            <a:r>
              <a:rPr lang="es-CL" dirty="0"/>
              <a:t>Claramente </a:t>
            </a:r>
            <a:r>
              <a:rPr lang="es-CL" b="1" dirty="0"/>
              <a:t>el derecho previsto en el numeral 6º del artículo 19 de la Constitución Política de la República, </a:t>
            </a:r>
            <a:r>
              <a:rPr lang="es-CL" b="1" u="sng" dirty="0"/>
              <a:t>cede en beneficio</a:t>
            </a:r>
            <a:r>
              <a:rPr lang="es-CL" b="1" dirty="0"/>
              <a:t> del derecho a la vida</a:t>
            </a:r>
            <a:r>
              <a:rPr lang="es-CL" dirty="0"/>
              <a:t>”.</a:t>
            </a:r>
          </a:p>
          <a:p>
            <a:endParaRPr lang="es-CL" dirty="0"/>
          </a:p>
        </p:txBody>
      </p:sp>
    </p:spTree>
    <p:extLst>
      <p:ext uri="{BB962C8B-B14F-4D97-AF65-F5344CB8AC3E}">
        <p14:creationId xmlns:p14="http://schemas.microsoft.com/office/powerpoint/2010/main" val="327626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E35752-54F8-FA4A-BA1E-51CAC120A459}"/>
              </a:ext>
            </a:extLst>
          </p:cNvPr>
          <p:cNvSpPr>
            <a:spLocks noGrp="1"/>
          </p:cNvSpPr>
          <p:nvPr>
            <p:ph idx="1"/>
          </p:nvPr>
        </p:nvSpPr>
        <p:spPr>
          <a:xfrm>
            <a:off x="978196" y="744279"/>
            <a:ext cx="9766004" cy="5565081"/>
          </a:xfrm>
        </p:spPr>
        <p:txBody>
          <a:bodyPr>
            <a:normAutofit fontScale="92500" lnSpcReduction="10000"/>
          </a:bodyPr>
          <a:lstStyle/>
          <a:p>
            <a:pPr lvl="0"/>
            <a:r>
              <a:rPr lang="es-CL" dirty="0"/>
              <a:t>DÉCIMO: </a:t>
            </a:r>
          </a:p>
          <a:p>
            <a:r>
              <a:rPr lang="es-CL" dirty="0"/>
              <a:t>Se citan normas de la Convención de Derechos del Niño.</a:t>
            </a:r>
          </a:p>
          <a:p>
            <a:r>
              <a:rPr lang="es-CL" dirty="0"/>
              <a:t>Parte final considerando décimo : “De lo que deviene que </a:t>
            </a:r>
            <a:r>
              <a:rPr lang="es-CL" b="1" dirty="0"/>
              <a:t>el deber de preservar la vida del lactante es, incluso, un deber del Estado</a:t>
            </a:r>
            <a:r>
              <a:rPr lang="es-CL" dirty="0"/>
              <a:t>, que lo obliga frente a las otras naciones debido a los tratados internacionales que se encuentran vigentes, según ordena el artículo 5º de la Carta Magna”.</a:t>
            </a:r>
          </a:p>
          <a:p>
            <a:r>
              <a:rPr lang="es-CL" dirty="0"/>
              <a:t> </a:t>
            </a:r>
          </a:p>
          <a:p>
            <a:pPr lvl="0"/>
            <a:r>
              <a:rPr lang="es-CL" dirty="0"/>
              <a:t>UNDÉCIMO: “</a:t>
            </a:r>
            <a:r>
              <a:rPr lang="es-ES" dirty="0"/>
              <a:t>[…]</a:t>
            </a:r>
            <a:r>
              <a:rPr lang="es-CL" dirty="0"/>
              <a:t>Por lo anterior, todas las alegaciones expresadas por los padres recurridos en su informe, respecto del cariño, años, dedicación y cuidados que indican respecto de su hijo, queda </a:t>
            </a:r>
            <a:r>
              <a:rPr lang="es-CL" b="1" dirty="0"/>
              <a:t>supeditado al principio del interés superior del niño, que deviene en el respeto del derecho a la vida por sobre la libertad de culto o cualquier otro derecho</a:t>
            </a:r>
            <a:r>
              <a:rPr lang="es-CL" dirty="0"/>
              <a:t>; lo que es concordante con la obligación prevista en el inciso 2º del artículo 5º de la Constitución Política de la Rep blica, donde se ordena que los poderes y órganos del Estado tienen el deber de respetar, promover y proteger los derechos esenciales de la persona humana.</a:t>
            </a:r>
          </a:p>
          <a:p>
            <a:r>
              <a:rPr lang="es-CL" dirty="0"/>
              <a:t>Mayor es la obligación de protección si por quien se recurre carece de posibilidad de valerse por sí mismo”.</a:t>
            </a:r>
          </a:p>
          <a:p>
            <a:pPr lvl="0"/>
            <a:r>
              <a:rPr lang="es-CL" b="1" dirty="0"/>
              <a:t>SE ACOGE </a:t>
            </a:r>
            <a:r>
              <a:rPr lang="es-CL" dirty="0"/>
              <a:t>la acción de protección.</a:t>
            </a:r>
          </a:p>
          <a:p>
            <a:endParaRPr lang="es-CL" dirty="0"/>
          </a:p>
        </p:txBody>
      </p:sp>
    </p:spTree>
    <p:extLst>
      <p:ext uri="{BB962C8B-B14F-4D97-AF65-F5344CB8AC3E}">
        <p14:creationId xmlns:p14="http://schemas.microsoft.com/office/powerpoint/2010/main" val="337997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3813D2-F411-C841-9A79-D15B153F7CF2}"/>
              </a:ext>
            </a:extLst>
          </p:cNvPr>
          <p:cNvSpPr>
            <a:spLocks noGrp="1"/>
          </p:cNvSpPr>
          <p:nvPr>
            <p:ph type="ctrTitle"/>
          </p:nvPr>
        </p:nvSpPr>
        <p:spPr/>
        <p:txBody>
          <a:bodyPr>
            <a:normAutofit fontScale="90000"/>
          </a:bodyPr>
          <a:lstStyle/>
          <a:p>
            <a:r>
              <a:rPr lang="es-CL" dirty="0"/>
              <a:t>Caso acción de amparo</a:t>
            </a:r>
            <a:br>
              <a:rPr lang="es-CL" dirty="0"/>
            </a:br>
            <a:r>
              <a:rPr lang="es-CL" dirty="0"/>
              <a:t>CARDOZA OLMEDO EDUARDO- JEAN WISLER ALCIS/ DEPARTAMENTO DE EXTRANJERIA DE PDI</a:t>
            </a:r>
          </a:p>
        </p:txBody>
      </p:sp>
      <p:sp>
        <p:nvSpPr>
          <p:cNvPr id="3" name="Subtítulo 2">
            <a:extLst>
              <a:ext uri="{FF2B5EF4-FFF2-40B4-BE49-F238E27FC236}">
                <a16:creationId xmlns:a16="http://schemas.microsoft.com/office/drawing/2014/main" id="{BE63C471-65A4-2C4E-B3CC-D38793C52F6C}"/>
              </a:ext>
            </a:extLst>
          </p:cNvPr>
          <p:cNvSpPr>
            <a:spLocks noGrp="1"/>
          </p:cNvSpPr>
          <p:nvPr>
            <p:ph type="subTitle" idx="1"/>
          </p:nvPr>
        </p:nvSpPr>
        <p:spPr/>
        <p:txBody>
          <a:bodyPr>
            <a:normAutofit lnSpcReduction="10000"/>
          </a:bodyPr>
          <a:lstStyle/>
          <a:p>
            <a:r>
              <a:rPr lang="es-CL" b="1" dirty="0"/>
              <a:t>Primera instancia</a:t>
            </a:r>
            <a:r>
              <a:rPr lang="es-CL" dirty="0"/>
              <a:t>: Rol 299-2018, Corte de Apelaciones de Santiago.</a:t>
            </a:r>
          </a:p>
          <a:p>
            <a:r>
              <a:rPr lang="es-CL" b="1" dirty="0"/>
              <a:t>Segunda instancia</a:t>
            </a:r>
            <a:r>
              <a:rPr lang="es-CL" dirty="0"/>
              <a:t>: Rol 4292-2018, Corte Suprema.</a:t>
            </a:r>
          </a:p>
          <a:p>
            <a:endParaRPr lang="es-CL" dirty="0"/>
          </a:p>
        </p:txBody>
      </p:sp>
    </p:spTree>
    <p:extLst>
      <p:ext uri="{BB962C8B-B14F-4D97-AF65-F5344CB8AC3E}">
        <p14:creationId xmlns:p14="http://schemas.microsoft.com/office/powerpoint/2010/main" val="713248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1B11A-A4EC-0A49-8978-1204AC47DF2C}"/>
              </a:ext>
            </a:extLst>
          </p:cNvPr>
          <p:cNvSpPr>
            <a:spLocks noGrp="1"/>
          </p:cNvSpPr>
          <p:nvPr>
            <p:ph type="title"/>
          </p:nvPr>
        </p:nvSpPr>
        <p:spPr/>
        <p:txBody>
          <a:bodyPr/>
          <a:lstStyle/>
          <a:p>
            <a:r>
              <a:rPr lang="es-CL" dirty="0"/>
              <a:t>ANTECEDENTES DE HECHO</a:t>
            </a:r>
          </a:p>
        </p:txBody>
      </p:sp>
      <p:sp>
        <p:nvSpPr>
          <p:cNvPr id="3" name="Marcador de contenido 2">
            <a:extLst>
              <a:ext uri="{FF2B5EF4-FFF2-40B4-BE49-F238E27FC236}">
                <a16:creationId xmlns:a16="http://schemas.microsoft.com/office/drawing/2014/main" id="{954E416F-EAA8-1B44-B015-BFBAB833F8CD}"/>
              </a:ext>
            </a:extLst>
          </p:cNvPr>
          <p:cNvSpPr>
            <a:spLocks noGrp="1"/>
          </p:cNvSpPr>
          <p:nvPr>
            <p:ph idx="1"/>
          </p:nvPr>
        </p:nvSpPr>
        <p:spPr>
          <a:xfrm>
            <a:off x="1024128" y="2631558"/>
            <a:ext cx="9720071" cy="4023360"/>
          </a:xfrm>
        </p:spPr>
        <p:txBody>
          <a:bodyPr/>
          <a:lstStyle/>
          <a:p>
            <a:r>
              <a:rPr lang="es-CL" dirty="0"/>
              <a:t>EDUARDO RAFAEL CARDOZA OLMEDO, Secretario Ejecutivo del Movimiento de Acción Migrante, en representación de 18 mujeres y 44 hombres haitianos, interpone recurso de amparo en contra de la POLICÍA INTERNACIONAL y la POLICÍA DE INVESTIGACIONES DE CHILE.</a:t>
            </a:r>
          </a:p>
          <a:p>
            <a:endParaRPr lang="es-CL" dirty="0"/>
          </a:p>
          <a:p>
            <a:r>
              <a:rPr lang="es-CL" dirty="0"/>
              <a:t>62 ciudadanos haitianos se encuentran en el Aeropuerto de Santiago, con documentación retenida, porque no habrían señalado el lugar de su estadía (pese a que no es un requisito legal).</a:t>
            </a:r>
          </a:p>
          <a:p>
            <a:endParaRPr lang="es-CL" dirty="0"/>
          </a:p>
        </p:txBody>
      </p:sp>
      <p:pic>
        <p:nvPicPr>
          <p:cNvPr id="4" name="Imagen 3">
            <a:extLst>
              <a:ext uri="{FF2B5EF4-FFF2-40B4-BE49-F238E27FC236}">
                <a16:creationId xmlns:a16="http://schemas.microsoft.com/office/drawing/2014/main" id="{1AA5D946-F104-EE4D-B5DF-D749503BD55E}"/>
              </a:ext>
            </a:extLst>
          </p:cNvPr>
          <p:cNvPicPr>
            <a:picLocks noChangeAspect="1"/>
          </p:cNvPicPr>
          <p:nvPr/>
        </p:nvPicPr>
        <p:blipFill>
          <a:blip r:embed="rId2"/>
          <a:stretch>
            <a:fillRect/>
          </a:stretch>
        </p:blipFill>
        <p:spPr>
          <a:xfrm>
            <a:off x="9570146" y="203082"/>
            <a:ext cx="2621854" cy="2082918"/>
          </a:xfrm>
          <a:prstGeom prst="rect">
            <a:avLst/>
          </a:prstGeom>
        </p:spPr>
      </p:pic>
    </p:spTree>
    <p:extLst>
      <p:ext uri="{BB962C8B-B14F-4D97-AF65-F5344CB8AC3E}">
        <p14:creationId xmlns:p14="http://schemas.microsoft.com/office/powerpoint/2010/main" val="4051341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65B8012-2F19-4343-839A-8977D50EEA43}"/>
              </a:ext>
            </a:extLst>
          </p:cNvPr>
          <p:cNvSpPr>
            <a:spLocks noGrp="1"/>
          </p:cNvSpPr>
          <p:nvPr>
            <p:ph idx="1"/>
          </p:nvPr>
        </p:nvSpPr>
        <p:spPr>
          <a:xfrm>
            <a:off x="1212998" y="1446028"/>
            <a:ext cx="9766004" cy="4359349"/>
          </a:xfrm>
        </p:spPr>
        <p:txBody>
          <a:bodyPr>
            <a:normAutofit/>
          </a:bodyPr>
          <a:lstStyle/>
          <a:p>
            <a:pPr>
              <a:buFontTx/>
              <a:buChar char="-"/>
            </a:pPr>
            <a:r>
              <a:rPr lang="es-CL" dirty="0"/>
              <a:t>Existiría al menos una AMENAZA al derecho contemplado en el artículo 19 Nº 7 de la CPR.</a:t>
            </a:r>
          </a:p>
          <a:p>
            <a:pPr>
              <a:buFontTx/>
              <a:buChar char="-"/>
            </a:pPr>
            <a:endParaRPr lang="es-CL" dirty="0"/>
          </a:p>
          <a:p>
            <a:pPr>
              <a:buFontTx/>
              <a:buChar char="-"/>
            </a:pPr>
            <a:r>
              <a:rPr lang="es-CL" dirty="0"/>
              <a:t>INFORMAR UNA RESIDENCIA, o incluso un hotel, no es un requisito que exiga ni el Decreto Ley Nº 1.094, ni el Reglamento de Extranjería. </a:t>
            </a:r>
          </a:p>
          <a:p>
            <a:pPr>
              <a:buFontTx/>
              <a:buChar char="-"/>
            </a:pPr>
            <a:endParaRPr lang="es-CL" dirty="0"/>
          </a:p>
          <a:p>
            <a:pPr>
              <a:buFontTx/>
              <a:buChar char="-"/>
            </a:pPr>
            <a:r>
              <a:rPr lang="es-CL" dirty="0"/>
              <a:t>SE PIDE QUE acogerlo y ordenar a los organismos correspondientes informar sobre la situación, adoptando las providencias que juzgue necesarias para restablecer el imperio del derecho y asegurar la debida protección a los afectados, de manera que se ponga fin a toda acción u omisión ilegal o arbitraria que importe una amenaza, perturbación o privación a sus derechos fundamentales.</a:t>
            </a:r>
          </a:p>
        </p:txBody>
      </p:sp>
    </p:spTree>
    <p:extLst>
      <p:ext uri="{BB962C8B-B14F-4D97-AF65-F5344CB8AC3E}">
        <p14:creationId xmlns:p14="http://schemas.microsoft.com/office/powerpoint/2010/main" val="3395065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DAF7C9B-7001-3F4E-8421-B61B7A4E7AD8}"/>
              </a:ext>
            </a:extLst>
          </p:cNvPr>
          <p:cNvSpPr>
            <a:spLocks noGrp="1"/>
          </p:cNvSpPr>
          <p:nvPr>
            <p:ph idx="1"/>
          </p:nvPr>
        </p:nvSpPr>
        <p:spPr>
          <a:xfrm>
            <a:off x="372175" y="2249424"/>
            <a:ext cx="7503184" cy="4023360"/>
          </a:xfrm>
        </p:spPr>
        <p:txBody>
          <a:bodyPr/>
          <a:lstStyle/>
          <a:p>
            <a:r>
              <a:rPr lang="es-CL" b="1" dirty="0"/>
              <a:t>INFORME: </a:t>
            </a:r>
          </a:p>
          <a:p>
            <a:r>
              <a:rPr lang="es-CL" b="1" dirty="0"/>
              <a:t>SEGUNDO</a:t>
            </a:r>
            <a:r>
              <a:rPr lang="es-CL" dirty="0"/>
              <a:t>: “Que informó el Jefe Nacional de Extranjería y Policía Internacional, señalando que conforme al artículo 10 inciso 1° del Decreto Ley N° 2460 (Ley de Extranjería), el Decreto Supremo N° 597 (Reglamento de la ley mencionada) y la Ley Orgánica Constitucional de la </a:t>
            </a:r>
            <a:r>
              <a:rPr lang="es-CL" b="1" dirty="0"/>
              <a:t>Policía</a:t>
            </a:r>
            <a:r>
              <a:rPr lang="es-CL" dirty="0"/>
              <a:t> de Investigaciones, corresponde a este organismo </a:t>
            </a:r>
            <a:r>
              <a:rPr lang="es-CL" b="1" dirty="0"/>
              <a:t>controlar el</a:t>
            </a:r>
            <a:r>
              <a:rPr lang="es-CL" dirty="0"/>
              <a:t> </a:t>
            </a:r>
            <a:r>
              <a:rPr lang="es-CL" b="1" dirty="0"/>
              <a:t>ingreso y egreso de los extranjeros al país e impedir que entren o salgan</a:t>
            </a:r>
            <a:r>
              <a:rPr lang="es-CL" dirty="0"/>
              <a:t> </a:t>
            </a:r>
            <a:r>
              <a:rPr lang="es-CL" b="1" dirty="0"/>
              <a:t>del territorio nacional las personas que no cumplan con los requisitos</a:t>
            </a:r>
            <a:r>
              <a:rPr lang="es-CL" dirty="0"/>
              <a:t> </a:t>
            </a:r>
            <a:r>
              <a:rPr lang="es-CL" b="1" dirty="0"/>
              <a:t>legales</a:t>
            </a:r>
            <a:r>
              <a:rPr lang="es-CL" dirty="0"/>
              <a:t>”.</a:t>
            </a:r>
          </a:p>
          <a:p>
            <a:endParaRPr lang="es-CL" dirty="0"/>
          </a:p>
          <a:p>
            <a:endParaRPr lang="es-CL" dirty="0"/>
          </a:p>
        </p:txBody>
      </p:sp>
      <p:pic>
        <p:nvPicPr>
          <p:cNvPr id="4" name="Imagen 3">
            <a:extLst>
              <a:ext uri="{FF2B5EF4-FFF2-40B4-BE49-F238E27FC236}">
                <a16:creationId xmlns:a16="http://schemas.microsoft.com/office/drawing/2014/main" id="{B3416802-70F4-004F-AA38-7FB71210BC53}"/>
              </a:ext>
            </a:extLst>
          </p:cNvPr>
          <p:cNvPicPr>
            <a:picLocks noChangeAspect="1"/>
          </p:cNvPicPr>
          <p:nvPr/>
        </p:nvPicPr>
        <p:blipFill>
          <a:blip r:embed="rId2"/>
          <a:stretch>
            <a:fillRect/>
          </a:stretch>
        </p:blipFill>
        <p:spPr>
          <a:xfrm>
            <a:off x="8068234" y="3765176"/>
            <a:ext cx="4123765" cy="3092824"/>
          </a:xfrm>
          <a:prstGeom prst="rect">
            <a:avLst/>
          </a:prstGeom>
        </p:spPr>
      </p:pic>
      <p:sp>
        <p:nvSpPr>
          <p:cNvPr id="5" name="Título 1">
            <a:extLst>
              <a:ext uri="{FF2B5EF4-FFF2-40B4-BE49-F238E27FC236}">
                <a16:creationId xmlns:a16="http://schemas.microsoft.com/office/drawing/2014/main" id="{CB990E41-B603-BB4F-B1CD-0E295BBBE8F5}"/>
              </a:ext>
            </a:extLst>
          </p:cNvPr>
          <p:cNvSpPr>
            <a:spLocks noGrp="1"/>
          </p:cNvSpPr>
          <p:nvPr>
            <p:ph type="title"/>
          </p:nvPr>
        </p:nvSpPr>
        <p:spPr>
          <a:xfrm>
            <a:off x="1024128" y="585216"/>
            <a:ext cx="9720072" cy="1499616"/>
          </a:xfrm>
        </p:spPr>
        <p:txBody>
          <a:bodyPr/>
          <a:lstStyle/>
          <a:p>
            <a:r>
              <a:rPr lang="es-CL" dirty="0"/>
              <a:t>SENTENCIA CA DE SANTIAGO, 9 DE MARZO DE 2018</a:t>
            </a:r>
          </a:p>
        </p:txBody>
      </p:sp>
    </p:spTree>
    <p:extLst>
      <p:ext uri="{BB962C8B-B14F-4D97-AF65-F5344CB8AC3E}">
        <p14:creationId xmlns:p14="http://schemas.microsoft.com/office/powerpoint/2010/main" val="513443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0622C09-A8E3-9445-993C-1808657119E6}"/>
              </a:ext>
            </a:extLst>
          </p:cNvPr>
          <p:cNvSpPr>
            <a:spLocks noGrp="1"/>
          </p:cNvSpPr>
          <p:nvPr>
            <p:ph idx="1"/>
          </p:nvPr>
        </p:nvSpPr>
        <p:spPr/>
        <p:txBody>
          <a:bodyPr>
            <a:normAutofit/>
          </a:bodyPr>
          <a:lstStyle/>
          <a:p>
            <a:r>
              <a:rPr lang="es-CL" b="1" dirty="0"/>
              <a:t>TERCERO</a:t>
            </a:r>
            <a:r>
              <a:rPr lang="es-CL" dirty="0"/>
              <a:t>: “</a:t>
            </a:r>
            <a:r>
              <a:rPr lang="es-ES" dirty="0"/>
              <a:t>[…]</a:t>
            </a:r>
            <a:r>
              <a:rPr lang="es-CL" dirty="0"/>
              <a:t> </a:t>
            </a:r>
            <a:r>
              <a:rPr lang="es-CL" b="1" dirty="0"/>
              <a:t>no</a:t>
            </a:r>
            <a:r>
              <a:rPr lang="es-CL" dirty="0"/>
              <a:t> </a:t>
            </a:r>
            <a:r>
              <a:rPr lang="es-CL" b="1" dirty="0"/>
              <a:t>portaban dinero para procurarse en Chile su mantención, tampoco contaban con pasajes de regreso a su país de origen y no pudieron acreditar los vínculos familiares que aducen para ingresar al territorio en calidad de turista</a:t>
            </a:r>
            <a:r>
              <a:rPr lang="es-CL" dirty="0"/>
              <a:t>. En este contexto, el proceder de la recurrida se ajusta a lo que disponen los artículos 44 inciso segundo del Decreto Ley N° 1.094 de 14 de julio de 1975 y 87 inciso del Decreto Supremo N° 597, en cuanto establece “todo turista deberá acreditar, cuando lo estime necesario la policía nacional de frontera, que tiene los medios económicos suficientes para subsistir durante se permanencia en el país””.</a:t>
            </a:r>
          </a:p>
          <a:p>
            <a:endParaRPr lang="es-CL" dirty="0"/>
          </a:p>
        </p:txBody>
      </p:sp>
    </p:spTree>
    <p:extLst>
      <p:ext uri="{BB962C8B-B14F-4D97-AF65-F5344CB8AC3E}">
        <p14:creationId xmlns:p14="http://schemas.microsoft.com/office/powerpoint/2010/main" val="182051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23F7C00-9FB4-4E40-A5B3-09FFF08FD6DA}"/>
              </a:ext>
            </a:extLst>
          </p:cNvPr>
          <p:cNvSpPr>
            <a:spLocks noGrp="1"/>
          </p:cNvSpPr>
          <p:nvPr>
            <p:ph idx="1"/>
          </p:nvPr>
        </p:nvSpPr>
        <p:spPr>
          <a:xfrm>
            <a:off x="978196" y="1339702"/>
            <a:ext cx="9766004" cy="4969658"/>
          </a:xfrm>
        </p:spPr>
        <p:txBody>
          <a:bodyPr/>
          <a:lstStyle/>
          <a:p>
            <a:r>
              <a:rPr lang="es-CL" b="1" dirty="0"/>
              <a:t>QUINCUAGÉSIMOCTAVO</a:t>
            </a:r>
            <a:r>
              <a:rPr lang="es-CL" dirty="0"/>
              <a:t>: “Que de los antecedentes recordados puede concluirse que la intención del Constituyente fue confiar al legislador las modalidades concretas de protección de la vida del que está por nacer en el entendido que </a:t>
            </a:r>
            <a:r>
              <a:rPr lang="es-CL" b="1" dirty="0"/>
              <a:t>se trata de un ser existente e inserto en la concepción de persona, en cuanto sujeto de derecho</a:t>
            </a:r>
            <a:r>
              <a:rPr lang="es-CL" dirty="0"/>
              <a:t>, a que alude el encabezado del artículo 19”.</a:t>
            </a:r>
          </a:p>
          <a:p>
            <a:endParaRPr lang="es-CL" dirty="0"/>
          </a:p>
          <a:p>
            <a:pPr marL="0" indent="0">
              <a:buNone/>
            </a:pPr>
            <a:r>
              <a:rPr lang="es-CL" b="1" dirty="0"/>
              <a:t>CUADRAGÉSIMONOVENO</a:t>
            </a:r>
            <a:r>
              <a:rPr lang="es-CL" dirty="0"/>
              <a:t>: “Que, sobre el particular, la doctrina constitucional chilena se ha inclinado mayoritariamente por sostener, a diferencia de lo sustentado por profesores de otras disciplinas del derecho, que </a:t>
            </a:r>
            <a:r>
              <a:rPr lang="es-CL" b="1" dirty="0"/>
              <a:t>la protección constitucional de la persona se inicia desde el momento mismo de la concepción</a:t>
            </a:r>
            <a:r>
              <a:rPr lang="es-CL" dirty="0"/>
              <a:t>”.</a:t>
            </a:r>
          </a:p>
          <a:p>
            <a:pPr marL="0" indent="0">
              <a:buNone/>
            </a:pPr>
            <a:endParaRPr lang="es-CL" dirty="0"/>
          </a:p>
        </p:txBody>
      </p:sp>
    </p:spTree>
    <p:extLst>
      <p:ext uri="{BB962C8B-B14F-4D97-AF65-F5344CB8AC3E}">
        <p14:creationId xmlns:p14="http://schemas.microsoft.com/office/powerpoint/2010/main" val="491187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94FD87C-E331-1B4D-8AA7-A53DDF758640}"/>
              </a:ext>
            </a:extLst>
          </p:cNvPr>
          <p:cNvSpPr>
            <a:spLocks noGrp="1"/>
          </p:cNvSpPr>
          <p:nvPr>
            <p:ph idx="1"/>
          </p:nvPr>
        </p:nvSpPr>
        <p:spPr>
          <a:xfrm>
            <a:off x="960333" y="1265275"/>
            <a:ext cx="9720071" cy="4023360"/>
          </a:xfrm>
        </p:spPr>
        <p:txBody>
          <a:bodyPr>
            <a:normAutofit lnSpcReduction="10000"/>
          </a:bodyPr>
          <a:lstStyle/>
          <a:p>
            <a:r>
              <a:rPr lang="es-CL" b="1" dirty="0"/>
              <a:t>CUARTO</a:t>
            </a:r>
            <a:r>
              <a:rPr lang="es-CL" dirty="0"/>
              <a:t>: “Que conforme a lo antes señalado, la autoridad migratoria se ajustó a lo previsto en el </a:t>
            </a:r>
            <a:r>
              <a:rPr lang="es-CL" b="1" dirty="0"/>
              <a:t>artículo 15 del Decreto Ley N° 1.094</a:t>
            </a:r>
            <a:r>
              <a:rPr lang="es-CL" dirty="0"/>
              <a:t>, precepto que expresamente prohíbe el ingreso al país a los extranjeros N° 7 “</a:t>
            </a:r>
            <a:r>
              <a:rPr lang="es-CL" b="1" dirty="0"/>
              <a:t>los que no cumplan con los requisitos de ingreso establecidos en este Decreto Ley y su Reglamento</a:t>
            </a:r>
            <a:r>
              <a:rPr lang="es-CL" dirty="0"/>
              <a:t>””. </a:t>
            </a:r>
          </a:p>
          <a:p>
            <a:endParaRPr lang="es-CL" dirty="0"/>
          </a:p>
          <a:p>
            <a:r>
              <a:rPr lang="es-CL" b="1" dirty="0"/>
              <a:t>QUINTO</a:t>
            </a:r>
            <a:r>
              <a:rPr lang="es-CL" dirty="0"/>
              <a:t>: “Que de lo que se viene razonando, resulta entonces que </a:t>
            </a:r>
            <a:r>
              <a:rPr lang="es-CL" b="1" dirty="0"/>
              <a:t>NO ha existido un acto ilegal o arbitrario en el actuar de Policía de Investigaciones de Chile </a:t>
            </a:r>
            <a:r>
              <a:rPr lang="es-CL" dirty="0"/>
              <a:t>y la permanencia de los recurrentes en el Aeropuerto Internacional Arturo Merino Benítez, se justifica por las infracciones anotadas, lugar en el cual no permanecieron en calidad de detenidos, recibiendo alimentación por parte la empresa de transporte aéreo, habiendo sido reembarcados a su lugar de origen el 6 de marzo del actual”.</a:t>
            </a:r>
          </a:p>
          <a:p>
            <a:r>
              <a:rPr lang="es-CL" b="1" dirty="0"/>
              <a:t>SE RECHAZA </a:t>
            </a:r>
            <a:r>
              <a:rPr lang="es-CL" dirty="0"/>
              <a:t>el recurso de amparo.</a:t>
            </a:r>
          </a:p>
        </p:txBody>
      </p:sp>
    </p:spTree>
    <p:extLst>
      <p:ext uri="{BB962C8B-B14F-4D97-AF65-F5344CB8AC3E}">
        <p14:creationId xmlns:p14="http://schemas.microsoft.com/office/powerpoint/2010/main" val="3261403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17F54B-06C8-8440-B8A0-0DEFC9C41DBF}"/>
              </a:ext>
            </a:extLst>
          </p:cNvPr>
          <p:cNvSpPr>
            <a:spLocks noGrp="1"/>
          </p:cNvSpPr>
          <p:nvPr>
            <p:ph type="title"/>
          </p:nvPr>
        </p:nvSpPr>
        <p:spPr/>
        <p:txBody>
          <a:bodyPr/>
          <a:lstStyle/>
          <a:p>
            <a:r>
              <a:rPr lang="es-CL" dirty="0"/>
              <a:t>SENTENCIA CS, 21 DE MARZO DE 2018</a:t>
            </a:r>
          </a:p>
        </p:txBody>
      </p:sp>
      <p:sp>
        <p:nvSpPr>
          <p:cNvPr id="3" name="Marcador de contenido 2">
            <a:extLst>
              <a:ext uri="{FF2B5EF4-FFF2-40B4-BE49-F238E27FC236}">
                <a16:creationId xmlns:a16="http://schemas.microsoft.com/office/drawing/2014/main" id="{74B9406C-942F-4547-A4C3-B175BA5D424B}"/>
              </a:ext>
            </a:extLst>
          </p:cNvPr>
          <p:cNvSpPr>
            <a:spLocks noGrp="1"/>
          </p:cNvSpPr>
          <p:nvPr>
            <p:ph idx="1"/>
          </p:nvPr>
        </p:nvSpPr>
        <p:spPr/>
        <p:txBody>
          <a:bodyPr/>
          <a:lstStyle/>
          <a:p>
            <a:r>
              <a:rPr lang="es-CL" b="1" dirty="0"/>
              <a:t>SEGUNDO</a:t>
            </a:r>
            <a:r>
              <a:rPr lang="es-CL" dirty="0"/>
              <a:t>: “Que, establecido someramente el marco fáctico y normativo que fundó la medida, es conveniente destacar que las atribuciones que detentan </a:t>
            </a:r>
            <a:r>
              <a:rPr lang="es-CL" b="1" dirty="0"/>
              <a:t>los órganos de la Administración del Estado</a:t>
            </a:r>
            <a:r>
              <a:rPr lang="es-CL" dirty="0"/>
              <a:t> son conferidas por la </a:t>
            </a:r>
            <a:r>
              <a:rPr lang="es-CL" b="1" dirty="0"/>
              <a:t>ley</a:t>
            </a:r>
            <a:r>
              <a:rPr lang="es-CL" dirty="0"/>
              <a:t> en función directa de la finalidad u objeto del servicio público de que se trate. El ejercicio legítimo de estas atribuciones exige, además del </a:t>
            </a:r>
            <a:r>
              <a:rPr lang="es-CL" b="1" dirty="0"/>
              <a:t>respeto a los</a:t>
            </a:r>
            <a:r>
              <a:rPr lang="es-CL" dirty="0"/>
              <a:t> </a:t>
            </a:r>
            <a:r>
              <a:rPr lang="es-CL" b="1" dirty="0"/>
              <a:t>derechos de las personas</a:t>
            </a:r>
            <a:r>
              <a:rPr lang="es-CL" dirty="0"/>
              <a:t>, una necesaria </a:t>
            </a:r>
            <a:r>
              <a:rPr lang="es-CL" b="1" dirty="0"/>
              <a:t>razonabilidad</a:t>
            </a:r>
            <a:r>
              <a:rPr lang="es-CL" dirty="0"/>
              <a:t> en la decisión de la autoridad”.</a:t>
            </a:r>
          </a:p>
          <a:p>
            <a:endParaRPr lang="es-CL" dirty="0"/>
          </a:p>
        </p:txBody>
      </p:sp>
    </p:spTree>
    <p:extLst>
      <p:ext uri="{BB962C8B-B14F-4D97-AF65-F5344CB8AC3E}">
        <p14:creationId xmlns:p14="http://schemas.microsoft.com/office/powerpoint/2010/main" val="1383613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F76AA3C-2A66-0541-9502-40A85BC98D56}"/>
              </a:ext>
            </a:extLst>
          </p:cNvPr>
          <p:cNvSpPr>
            <a:spLocks noGrp="1"/>
          </p:cNvSpPr>
          <p:nvPr>
            <p:ph idx="1"/>
          </p:nvPr>
        </p:nvSpPr>
        <p:spPr>
          <a:xfrm>
            <a:off x="1024128" y="1031358"/>
            <a:ext cx="9821081" cy="5518298"/>
          </a:xfrm>
        </p:spPr>
        <p:txBody>
          <a:bodyPr>
            <a:normAutofit/>
          </a:bodyPr>
          <a:lstStyle/>
          <a:p>
            <a:r>
              <a:rPr lang="es-CL" b="1" dirty="0"/>
              <a:t>CUARTO</a:t>
            </a:r>
            <a:r>
              <a:rPr lang="es-CL" dirty="0"/>
              <a:t>: “Que, además, tampoco se precisó por la autoridad recurrida, lo que se entiende en el caso concreto por “</a:t>
            </a:r>
            <a:r>
              <a:rPr lang="es-CL" b="1" dirty="0"/>
              <a:t>dinero</a:t>
            </a:r>
            <a:r>
              <a:rPr lang="es-CL" dirty="0"/>
              <a:t> </a:t>
            </a:r>
            <a:r>
              <a:rPr lang="es-CL" b="1" dirty="0"/>
              <a:t>insuficiente</a:t>
            </a:r>
            <a:r>
              <a:rPr lang="es-CL" dirty="0"/>
              <a:t> para su permanencia en Chile”, tema que al no estar definido en la ley, requiere del empleo de un </a:t>
            </a:r>
            <a:r>
              <a:rPr lang="es-CL" b="1" dirty="0"/>
              <a:t>criterio racional</a:t>
            </a:r>
            <a:r>
              <a:rPr lang="es-CL" dirty="0"/>
              <a:t>, comprensible por individuos extranjeros que no dominan el idioma español”.</a:t>
            </a:r>
          </a:p>
          <a:p>
            <a:r>
              <a:rPr lang="es-CL" b="1" dirty="0"/>
              <a:t>SEXTO</a:t>
            </a:r>
            <a:r>
              <a:rPr lang="es-CL" dirty="0"/>
              <a:t>: “</a:t>
            </a:r>
            <a:r>
              <a:rPr lang="es-ES" dirty="0"/>
              <a:t>[…]</a:t>
            </a:r>
            <a:r>
              <a:rPr lang="es-CL" dirty="0"/>
              <a:t> dicha </a:t>
            </a:r>
            <a:r>
              <a:rPr lang="es-CL" b="1" dirty="0"/>
              <a:t>medida fue ilegal y arbitraria </a:t>
            </a:r>
            <a:r>
              <a:rPr lang="es-CL" dirty="0"/>
              <a:t>y vulneró su libertad de desplazamiento, puesto que no existe justificación alguna que fundamente en derecho la actuación desplegada por la autoridad policial recurrida, razones por las cuales el recurso interpuesto será acogido”.</a:t>
            </a:r>
          </a:p>
          <a:p>
            <a:endParaRPr lang="es-CL" dirty="0"/>
          </a:p>
          <a:p>
            <a:r>
              <a:rPr lang="es-CL" dirty="0"/>
              <a:t>Se revoca la resolución apelada y en su lugar, se declara que </a:t>
            </a:r>
            <a:r>
              <a:rPr lang="es-CL" b="1" dirty="0"/>
              <a:t>SE ACOGE </a:t>
            </a:r>
            <a:r>
              <a:rPr lang="es-CL" dirty="0"/>
              <a:t>el recurso interpuesto de favor delos amparados…</a:t>
            </a:r>
          </a:p>
          <a:p>
            <a:endParaRPr lang="es-CL" dirty="0"/>
          </a:p>
          <a:p>
            <a:r>
              <a:rPr lang="es-CL" dirty="0"/>
              <a:t>Se dispone que la </a:t>
            </a:r>
            <a:r>
              <a:rPr lang="es-CL" b="1" dirty="0"/>
              <a:t>Policía de Investigaciones de Chile adopte las medidas necesarias para evitar la reiteración de hechos como los denunciados</a:t>
            </a:r>
            <a:r>
              <a:rPr lang="es-CL" dirty="0"/>
              <a:t>.</a:t>
            </a:r>
          </a:p>
          <a:p>
            <a:endParaRPr lang="es-CL" dirty="0"/>
          </a:p>
          <a:p>
            <a:endParaRPr lang="es-CL" dirty="0"/>
          </a:p>
          <a:p>
            <a:endParaRPr lang="es-CL" dirty="0"/>
          </a:p>
        </p:txBody>
      </p:sp>
    </p:spTree>
    <p:extLst>
      <p:ext uri="{BB962C8B-B14F-4D97-AF65-F5344CB8AC3E}">
        <p14:creationId xmlns:p14="http://schemas.microsoft.com/office/powerpoint/2010/main" val="3298955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A968039-3D10-6C44-AB3F-9D47929DD24B}"/>
              </a:ext>
            </a:extLst>
          </p:cNvPr>
          <p:cNvSpPr>
            <a:spLocks noGrp="1"/>
          </p:cNvSpPr>
          <p:nvPr>
            <p:ph idx="1"/>
          </p:nvPr>
        </p:nvSpPr>
        <p:spPr>
          <a:xfrm>
            <a:off x="956930" y="531628"/>
            <a:ext cx="9787269" cy="5576564"/>
          </a:xfrm>
        </p:spPr>
        <p:txBody>
          <a:bodyPr>
            <a:normAutofit lnSpcReduction="10000"/>
          </a:bodyPr>
          <a:lstStyle/>
          <a:p>
            <a:r>
              <a:rPr lang="es-CL" b="1" dirty="0"/>
              <a:t>QUINCUAGÉSIMOSEXTO</a:t>
            </a:r>
            <a:r>
              <a:rPr lang="es-CL" dirty="0"/>
              <a:t>: “Que el derecho a la vida asegurado por el artículo 19 N° 1 de la Constitución, en consonancia con el artículo 3° de la Declaración Universal de los Derechos Humanos; el artículo 6.1 del Pacto Internacional de Derechos Civiles y Políticos; el artículo 1° de la Declaración Americana de los Derechos y Deberes del Hombre, y el artículo 4° de la Convención Americana de Derechos Humanos, </a:t>
            </a:r>
            <a:r>
              <a:rPr lang="es-CL" b="1" dirty="0"/>
              <a:t>asegura a toda persona –incluyendo al </a:t>
            </a:r>
            <a:r>
              <a:rPr lang="es-CL" b="1" i="1" dirty="0"/>
              <a:t>nasciturus</a:t>
            </a:r>
            <a:r>
              <a:rPr lang="es-CL" b="1" dirty="0"/>
              <a:t>- el derecho a mantener la vida y a conservarla frente a los demás hombres</a:t>
            </a:r>
            <a:r>
              <a:rPr lang="es-CL" dirty="0"/>
              <a:t>. Si se quiere, “</a:t>
            </a:r>
            <a:r>
              <a:rPr lang="es-CL" i="1" dirty="0"/>
              <a:t>es el derecho a que nadie nos la quite, y a que no pueda suprimirla ni cercenarla su propio sujeto</a:t>
            </a:r>
            <a:r>
              <a:rPr lang="es-CL" dirty="0"/>
              <a:t>” (José Joaquín Ugarte Godoy. El derecho a la vida y la Constitución. Revista Chilena de Derecho, Volumen 33, N° 33, 2006, p. 514)”.</a:t>
            </a:r>
          </a:p>
          <a:p>
            <a:endParaRPr lang="es-CL" dirty="0"/>
          </a:p>
          <a:p>
            <a:r>
              <a:rPr lang="es-CL" b="1" dirty="0"/>
              <a:t>SEXAGÉSIMOCUARTO</a:t>
            </a:r>
            <a:r>
              <a:rPr lang="es-CL" dirty="0"/>
              <a:t>: “</a:t>
            </a:r>
            <a:r>
              <a:rPr lang="es-ES" dirty="0"/>
              <a:t>[…] </a:t>
            </a:r>
            <a:r>
              <a:rPr lang="es-CL" dirty="0"/>
              <a:t> Por el contrario, si se sigue la tesis de quienes sostienen –como además lo entendió nuestro propio Constituyente- que la vida comienza con la concepción, esto por la unión del óvulo y del espermatozoide, </a:t>
            </a:r>
            <a:r>
              <a:rPr lang="es-CL" b="1" dirty="0"/>
              <a:t>un eventual efecto de las píldoras del día después que impidiese la implantación de un ser vivo – o de una persona- se transformaría en un aborto del todo contrario a la protección constitucional </a:t>
            </a:r>
            <a:r>
              <a:rPr lang="es-CL" dirty="0"/>
              <a:t>de la vida del que está por nacer que ha impuesto la Constitución al legislador y que, como todo derecho fundamental, impone a todos los órganos del Estado la obligación de respetar y promover”.</a:t>
            </a:r>
          </a:p>
          <a:p>
            <a:pPr marL="0" indent="0">
              <a:buNone/>
            </a:pPr>
            <a:endParaRPr lang="es-CL" dirty="0"/>
          </a:p>
          <a:p>
            <a:endParaRPr lang="es-CL" dirty="0"/>
          </a:p>
        </p:txBody>
      </p:sp>
    </p:spTree>
    <p:extLst>
      <p:ext uri="{BB962C8B-B14F-4D97-AF65-F5344CB8AC3E}">
        <p14:creationId xmlns:p14="http://schemas.microsoft.com/office/powerpoint/2010/main" val="4231262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6503ECB-EE78-D44F-B82C-E56703F63307}"/>
              </a:ext>
            </a:extLst>
          </p:cNvPr>
          <p:cNvSpPr>
            <a:spLocks noGrp="1"/>
          </p:cNvSpPr>
          <p:nvPr>
            <p:ph idx="1"/>
          </p:nvPr>
        </p:nvSpPr>
        <p:spPr>
          <a:xfrm>
            <a:off x="893136" y="340242"/>
            <a:ext cx="9851064" cy="5969118"/>
          </a:xfrm>
        </p:spPr>
        <p:txBody>
          <a:bodyPr/>
          <a:lstStyle/>
          <a:p>
            <a:r>
              <a:rPr lang="es-CL" b="1" dirty="0"/>
              <a:t>SEXAGÉSIMOSEPTIMO</a:t>
            </a:r>
            <a:r>
              <a:rPr lang="es-CL" dirty="0"/>
              <a:t>: “Que, en esta perspectiva, </a:t>
            </a:r>
            <a:r>
              <a:rPr lang="es-CL" b="1" dirty="0"/>
              <a:t>la duda razonable suscitada en estos sentenciadores acerca de si la distribución obligatoria de la “píldora del día después” en los establecimientos que integran la Red Asistencial del Sistema Nacional de Servicios de Salud puede ocasionar la interrupción de la vida del embrión</a:t>
            </a:r>
            <a:r>
              <a:rPr lang="es-CL" dirty="0"/>
              <a:t>, al impedirle implantarse en el endometrio femenino, </a:t>
            </a:r>
            <a:r>
              <a:rPr lang="es-CL" b="1" dirty="0"/>
              <a:t>genera, a su vez, una incertidumbre acerca de una posible afectación del derecho a la vida de quien ya es persona desde su concepción </a:t>
            </a:r>
            <a:r>
              <a:rPr lang="es-CL" dirty="0"/>
              <a:t>en los términos asegurados por el artículo 19 N° 1 de la Constitución. La referida duda debe llevar, de acuerdo a lo que se ha razonado, a privilegiar aquella interpretación que favorezca el derecho de “la persona” a la vida frente a cualquiera otra interpretación que suponga anular ese derecho”.</a:t>
            </a:r>
          </a:p>
          <a:p>
            <a:endParaRPr lang="es-CL" dirty="0"/>
          </a:p>
          <a:p>
            <a:r>
              <a:rPr lang="es-CL" b="1" dirty="0"/>
              <a:t>SE ACOGIÓ el requerimiento únicamente</a:t>
            </a:r>
            <a:r>
              <a:rPr lang="es-CL" dirty="0"/>
              <a:t> en cuanto se declara que la Sección C., acápite 3.3, “Anticoncepción Hormonal de Emergencia”, así como la Sección D., “Anticoncepción en Poblaciones Específicas”, acápite 1, </a:t>
            </a:r>
            <a:r>
              <a:rPr lang="es-CL" b="1" dirty="0"/>
              <a:t>sólo en la parte que se refiere a la “anticoncepción de emergencia”, de las Normas Nacionales sobre Regulación de la Fertilidad, que forman parte del Decreto Supremo Nº 48, de 2007, del Ministerio de Salud, son </a:t>
            </a:r>
            <a:r>
              <a:rPr lang="es-CL" b="1" u="sng" dirty="0"/>
              <a:t>inconstitucionales</a:t>
            </a:r>
            <a:r>
              <a:rPr lang="es-CL" dirty="0"/>
              <a:t>.</a:t>
            </a:r>
          </a:p>
          <a:p>
            <a:endParaRPr lang="es-CL" dirty="0"/>
          </a:p>
          <a:p>
            <a:endParaRPr lang="es-CL" dirty="0"/>
          </a:p>
        </p:txBody>
      </p:sp>
    </p:spTree>
    <p:extLst>
      <p:ext uri="{BB962C8B-B14F-4D97-AF65-F5344CB8AC3E}">
        <p14:creationId xmlns:p14="http://schemas.microsoft.com/office/powerpoint/2010/main" val="1825025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4E2840E-8608-A847-A8EA-2C340B68435B}"/>
              </a:ext>
            </a:extLst>
          </p:cNvPr>
          <p:cNvSpPr>
            <a:spLocks noGrp="1"/>
          </p:cNvSpPr>
          <p:nvPr>
            <p:ph idx="1"/>
          </p:nvPr>
        </p:nvSpPr>
        <p:spPr>
          <a:xfrm>
            <a:off x="1020726" y="1297172"/>
            <a:ext cx="9723473" cy="5012188"/>
          </a:xfrm>
        </p:spPr>
        <p:txBody>
          <a:bodyPr>
            <a:normAutofit/>
          </a:bodyPr>
          <a:lstStyle/>
          <a:p>
            <a:r>
              <a:rPr lang="es-CL" dirty="0"/>
              <a:t>Durante el año siguiente, el laboratorio Gedeon Richter volvió a insertar en Chile el método de anticoncepción de emergencia femenino oral, bajo el nombre de </a:t>
            </a:r>
            <a:r>
              <a:rPr lang="es-CL" i="1" dirty="0"/>
              <a:t>Escapel 1</a:t>
            </a:r>
            <a:r>
              <a:rPr lang="es-CL" dirty="0"/>
              <a:t>.</a:t>
            </a:r>
          </a:p>
          <a:p>
            <a:r>
              <a:rPr lang="es-CL" dirty="0"/>
              <a:t> </a:t>
            </a:r>
          </a:p>
          <a:p>
            <a:pPr lvl="0"/>
            <a:r>
              <a:rPr lang="es-CL" dirty="0"/>
              <a:t>En 2010 y para evitar problemas de distribución y venta del nuevo fármaco, en Chile se promulgó por primera vez una ley que establecía los derechos sexuales y reproductivos de la población. </a:t>
            </a:r>
          </a:p>
          <a:p>
            <a:pPr lvl="0"/>
            <a:r>
              <a:rPr lang="es-CL" dirty="0"/>
              <a:t> </a:t>
            </a:r>
          </a:p>
          <a:p>
            <a:r>
              <a:rPr lang="es-CL" dirty="0"/>
              <a:t>El 18 de Enero de 2010, se publicó la </a:t>
            </a:r>
            <a:r>
              <a:rPr lang="es-CL" b="1" dirty="0"/>
              <a:t>Ley Nº 20.418 </a:t>
            </a:r>
            <a:r>
              <a:rPr lang="es-CL" dirty="0"/>
              <a:t>que “FIJA NORMAS SOBRE INFORMACIÓN, ORIENTACIÓN Y PRESTACIONES EN MATERIA DE REGULACIÓN DE LA FERTILIDAD”. </a:t>
            </a:r>
          </a:p>
        </p:txBody>
      </p:sp>
    </p:spTree>
    <p:extLst>
      <p:ext uri="{BB962C8B-B14F-4D97-AF65-F5344CB8AC3E}">
        <p14:creationId xmlns:p14="http://schemas.microsoft.com/office/powerpoint/2010/main" val="38314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057B145-C1DB-AD4B-BADE-00513BB9D884}"/>
              </a:ext>
            </a:extLst>
          </p:cNvPr>
          <p:cNvSpPr>
            <a:spLocks noGrp="1"/>
          </p:cNvSpPr>
          <p:nvPr>
            <p:ph type="ctrTitle"/>
          </p:nvPr>
        </p:nvSpPr>
        <p:spPr>
          <a:xfrm>
            <a:off x="457199" y="4960137"/>
            <a:ext cx="11068493" cy="1463040"/>
          </a:xfrm>
        </p:spPr>
        <p:txBody>
          <a:bodyPr>
            <a:normAutofit fontScale="90000"/>
          </a:bodyPr>
          <a:lstStyle/>
          <a:p>
            <a:r>
              <a:rPr lang="es-CL" dirty="0"/>
              <a:t>STC 3729(3751)-07 (28 de Agosto de 2017) relativa a la despenalización de la interrupción voluntaria del embarazo en tres causales</a:t>
            </a:r>
          </a:p>
        </p:txBody>
      </p:sp>
    </p:spTree>
    <p:extLst>
      <p:ext uri="{BB962C8B-B14F-4D97-AF65-F5344CB8AC3E}">
        <p14:creationId xmlns:p14="http://schemas.microsoft.com/office/powerpoint/2010/main" val="2801093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1E00630-61A6-F146-B093-FAADAC04E3E5}"/>
              </a:ext>
            </a:extLst>
          </p:cNvPr>
          <p:cNvSpPr>
            <a:spLocks noGrp="1"/>
          </p:cNvSpPr>
          <p:nvPr>
            <p:ph idx="1"/>
          </p:nvPr>
        </p:nvSpPr>
        <p:spPr/>
        <p:txBody>
          <a:bodyPr/>
          <a:lstStyle/>
          <a:p>
            <a:r>
              <a:rPr lang="es-CL" dirty="0"/>
              <a:t>Senadores y Diputados dedujeron ante el TC, conforme al artículo 93, inciso primero, N° 3° de la CPR, un requerimiento de inconstitucionalidad respecto de las normas que indican del </a:t>
            </a:r>
            <a:r>
              <a:rPr lang="es-CL" b="1" dirty="0"/>
              <a:t>proyecto de ley que “</a:t>
            </a:r>
            <a:r>
              <a:rPr lang="es-CL" b="1" i="1" dirty="0"/>
              <a:t>regula la despenalización de la interrupción voluntaria del embarazo en tres causales”</a:t>
            </a:r>
            <a:r>
              <a:rPr lang="es-CL" dirty="0"/>
              <a:t>,</a:t>
            </a:r>
            <a:r>
              <a:rPr lang="es-CL" b="1" dirty="0"/>
              <a:t> </a:t>
            </a:r>
            <a:r>
              <a:rPr lang="es-CL" dirty="0"/>
              <a:t>correspondiente al Boletín N° 9895-11.</a:t>
            </a:r>
          </a:p>
        </p:txBody>
      </p:sp>
    </p:spTree>
    <p:extLst>
      <p:ext uri="{BB962C8B-B14F-4D97-AF65-F5344CB8AC3E}">
        <p14:creationId xmlns:p14="http://schemas.microsoft.com/office/powerpoint/2010/main" val="265549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EC2E4C-D622-6443-A379-29E3FB4AFD79}"/>
              </a:ext>
            </a:extLst>
          </p:cNvPr>
          <p:cNvSpPr>
            <a:spLocks noGrp="1"/>
          </p:cNvSpPr>
          <p:nvPr>
            <p:ph type="title"/>
          </p:nvPr>
        </p:nvSpPr>
        <p:spPr/>
        <p:txBody>
          <a:bodyPr/>
          <a:lstStyle/>
          <a:p>
            <a:r>
              <a:rPr lang="es-CL" dirty="0"/>
              <a:t>Contenido deL PROYECTO DE Ley</a:t>
            </a:r>
          </a:p>
        </p:txBody>
      </p:sp>
      <p:sp>
        <p:nvSpPr>
          <p:cNvPr id="3" name="Marcador de contenido 2">
            <a:extLst>
              <a:ext uri="{FF2B5EF4-FFF2-40B4-BE49-F238E27FC236}">
                <a16:creationId xmlns:a16="http://schemas.microsoft.com/office/drawing/2014/main" id="{9E3FF536-57DB-AA41-9879-E8A00DD7334F}"/>
              </a:ext>
            </a:extLst>
          </p:cNvPr>
          <p:cNvSpPr>
            <a:spLocks noGrp="1"/>
          </p:cNvSpPr>
          <p:nvPr>
            <p:ph idx="1"/>
          </p:nvPr>
        </p:nvSpPr>
        <p:spPr>
          <a:xfrm>
            <a:off x="1024128" y="1722474"/>
            <a:ext cx="9720072" cy="4586886"/>
          </a:xfrm>
        </p:spPr>
        <p:txBody>
          <a:bodyPr/>
          <a:lstStyle/>
          <a:p>
            <a:r>
              <a:rPr lang="es-ES" b="1" dirty="0"/>
              <a:t>Artículo 119 del Código Sanitario:</a:t>
            </a:r>
            <a:r>
              <a:rPr lang="es-ES" dirty="0"/>
              <a:t> “Mediando la voluntad de la</a:t>
            </a:r>
            <a:r>
              <a:rPr lang="es-ES_tradnl" dirty="0"/>
              <a:t> mujer, se autoriza la interrupción de su embarazo por un médico cirujano, en los términos regulados en los artículos siguientes, cuando:</a:t>
            </a:r>
            <a:r>
              <a:rPr lang="es-ES_tradnl" b="1" dirty="0"/>
              <a:t> </a:t>
            </a:r>
            <a:endParaRPr lang="es-CL" dirty="0"/>
          </a:p>
          <a:p>
            <a:endParaRPr lang="es-CL" dirty="0"/>
          </a:p>
          <a:p>
            <a:r>
              <a:rPr lang="es-ES_tradnl" b="1" dirty="0"/>
              <a:t>1) La mujer se encuentre en riesgo vital, de modo que la interrupción del embarazo evite un peligro para su vida.</a:t>
            </a:r>
            <a:endParaRPr lang="es-CL" dirty="0"/>
          </a:p>
          <a:p>
            <a:r>
              <a:rPr lang="es-CL" dirty="0"/>
              <a:t>- Diagnóstico médico.</a:t>
            </a:r>
          </a:p>
          <a:p>
            <a:r>
              <a:rPr lang="es-CL" dirty="0"/>
              <a:t>- Se permite la interrupción para poner fin a una situación que llevará a la muerte de la mujer si es que no se interviene.</a:t>
            </a:r>
          </a:p>
          <a:p>
            <a:r>
              <a:rPr lang="es-CL" dirty="0"/>
              <a:t>- Se puede presentar a lo largo del embarazo.</a:t>
            </a:r>
          </a:p>
        </p:txBody>
      </p:sp>
    </p:spTree>
    <p:extLst>
      <p:ext uri="{BB962C8B-B14F-4D97-AF65-F5344CB8AC3E}">
        <p14:creationId xmlns:p14="http://schemas.microsoft.com/office/powerpoint/2010/main" val="32574792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docProps/app.xml><?xml version="1.0" encoding="utf-8"?>
<Properties xmlns="http://schemas.openxmlformats.org/officeDocument/2006/extended-properties" xmlns:vt="http://schemas.openxmlformats.org/officeDocument/2006/docPropsVTypes">
  <Template>{7DFCBA44-1AA2-F542-9D49-BD9800BA323A}tf10001061</Template>
  <TotalTime>2004</TotalTime>
  <Words>3589</Words>
  <Application>Microsoft Macintosh PowerPoint</Application>
  <PresentationFormat>Panorámica</PresentationFormat>
  <Paragraphs>123</Paragraphs>
  <Slides>32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32</vt:i4>
      </vt:variant>
    </vt:vector>
  </HeadingPairs>
  <TitlesOfParts>
    <vt:vector size="36" baseType="lpstr">
      <vt:lpstr>Tw Cen MT</vt:lpstr>
      <vt:lpstr>Tw Cen MT Condensed</vt:lpstr>
      <vt:lpstr>Wingdings 3</vt:lpstr>
      <vt:lpstr>Integral</vt:lpstr>
      <vt:lpstr>STC 740-07 (18 de Abril de 2008) referida a la píldora del día después</vt:lpstr>
      <vt:lpstr>Presentación de PowerPoint</vt:lpstr>
      <vt:lpstr>Presentación de PowerPoint</vt:lpstr>
      <vt:lpstr>Presentación de PowerPoint</vt:lpstr>
      <vt:lpstr>Presentación de PowerPoint</vt:lpstr>
      <vt:lpstr>Presentación de PowerPoint</vt:lpstr>
      <vt:lpstr>STC 3729(3751)-07 (28 de Agosto de 2017) relativa a la despenalización de la interrupción voluntaria del embarazo en tres causales</vt:lpstr>
      <vt:lpstr>Presentación de PowerPoint</vt:lpstr>
      <vt:lpstr>Contenido deL PROYECTO DE Ley</vt:lpstr>
      <vt:lpstr>Presentación de PowerPoint</vt:lpstr>
      <vt:lpstr>FALLO</vt:lpstr>
      <vt:lpstr>CONCEPTO DE PERSONA DE LA CPR</vt:lpstr>
      <vt:lpstr>Presentación de PowerPoint</vt:lpstr>
      <vt:lpstr>Artículo 19 Nº1 inciso segundo: La “ley” protege la vida del que está por nacer</vt:lpstr>
      <vt:lpstr>El derecho a la vida que tienen todas las personas, tampoco es absoluto</vt:lpstr>
      <vt:lpstr>Protección del que esTÁ por nacer no puede hacerse sin considerar de los derechos que de la mujer </vt:lpstr>
      <vt:lpstr>COMENTARIOS RESPECTO A LAS CAUSALES</vt:lpstr>
      <vt:lpstr>Presentación de PowerPoint</vt:lpstr>
      <vt:lpstr>CASO Acción de protección. CA Stgo, Rol Nº 14.837-2019</vt:lpstr>
      <vt:lpstr>ANTECEDENTES DE HECHO</vt:lpstr>
      <vt:lpstr>Presentación de PowerPoint</vt:lpstr>
      <vt:lpstr>Presentación de PowerPoint</vt:lpstr>
      <vt:lpstr>Presentación de PowerPoint</vt:lpstr>
      <vt:lpstr>Presentación de PowerPoint</vt:lpstr>
      <vt:lpstr>Caso acción de amparo CARDOZA OLMEDO EDUARDO- JEAN WISLER ALCIS/ DEPARTAMENTO DE EXTRANJERIA DE PDI</vt:lpstr>
      <vt:lpstr>ANTECEDENTES DE HECHO</vt:lpstr>
      <vt:lpstr>Presentación de PowerPoint</vt:lpstr>
      <vt:lpstr>SENTENCIA CA DE SANTIAGO, 9 DE MARZO DE 2018</vt:lpstr>
      <vt:lpstr>Presentación de PowerPoint</vt:lpstr>
      <vt:lpstr>Presentación de PowerPoint</vt:lpstr>
      <vt:lpstr>SENTENCIA CS, 21 DE MARZO DE 2018</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Sentencia del TC referida a la píldora del día después, año 2008</dc:title>
  <dc:creator>Constanza Catalán</dc:creator>
  <cp:lastModifiedBy>Constanza Catalán</cp:lastModifiedBy>
  <cp:revision>26</cp:revision>
  <dcterms:created xsi:type="dcterms:W3CDTF">2020-04-21T03:05:28Z</dcterms:created>
  <dcterms:modified xsi:type="dcterms:W3CDTF">2020-04-22T12:29:50Z</dcterms:modified>
</cp:coreProperties>
</file>