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4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 snapToObjects="1">
      <p:cViewPr varScale="1">
        <p:scale>
          <a:sx n="112" d="100"/>
          <a:sy n="112" d="100"/>
        </p:scale>
        <p:origin x="480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580EE-4319-5C45-8613-5991448EE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FE08C7-473C-5C44-8B20-FDB47119B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BF9280-7900-5342-84C8-57B154A0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340309-5A58-7B49-B66E-AA48905A0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549950-8F6F-2844-A3B4-0D3273DC4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4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4B3F5-02C1-DF47-92B4-2615645D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85907-29AB-0749-B4D6-471B59149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02D592-48C0-C240-91FB-358BB449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6B09A3-9615-A740-BB52-597D45AC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E1FF8D-C127-0C42-AA53-066B410FB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4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0E8F6A-AA1B-8040-9F96-D44FC1F6A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00C46B-BD89-194C-AF1D-2A7EF19B9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1FB584-02B3-FD47-B3BC-4E3B6EB5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1E78E3-2E95-1440-A4A1-F1BEE861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9F309-2324-4D4B-A202-B9D49CA4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74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55EA1-E93C-694D-9F97-9770A3DF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E580DA-BF66-B044-AC73-23D17941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6CF148-92BA-4342-9497-069051D4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4E6004-758D-C940-87A3-1BDBD724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02D105-FB3A-3745-A786-89381B5C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81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F4E31-72C9-5D4F-8094-AC9BCD0E1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0B1909-7BB3-2143-AF85-2A07EE2D9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F75929-AF08-C341-AC16-A5F2C294F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A5A7A5-D4D9-6C4C-97F8-B763ECDED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55355F-D860-4648-AAB3-78A6905D8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23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131D3-2FFC-864E-9018-0E4F3506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2D5F8-0A28-1840-8E82-866644754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F8E2E5-2B4C-B446-81F2-443B79D8A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FAEE7E-795D-2F41-9226-2BB1BEC97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FBA68F-AAB6-CC4E-A72B-C2BB61993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704ED4-2BE5-414E-AABB-E9799A4C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4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7D3C7-4515-B342-BE28-39B8639D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FF72DD-E97A-CE4F-80CD-2CF58C7D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C4E3A8-6B62-0346-8EFF-2F98037E5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C2472E-1951-5243-BB48-99C070AA6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0178E2-5D07-AB4B-AB3F-C95989B7A3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B5A551F-1527-9545-8309-75A7EAAD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F36500D-73C4-774A-B4AA-8AA38346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42E520-192C-A84B-8A28-70AE78638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625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62C7F-C2A4-D241-833C-F6AE2D07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430C24-02F4-9C46-B83D-B688517C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5C22A0-7A1B-8E44-A60F-DC2219AB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9FED90-7F87-7B4D-9473-0F8601E9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32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F4A5CF-4D9F-BB41-A0C4-D293C6C27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AC7A70-1264-EC44-B53F-0517D960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B93963-C4E5-E04C-AC45-50A766940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72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3D4D4-D427-164A-97D0-0E4FC026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1E3DEA-C414-854E-8B64-A9552090C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F422D9-920C-F44E-A92F-991B68A89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8C41CD-90D9-4545-81C4-07CAD6309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DE1420-DE6C-D942-802A-AA4258290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5D62C-23D9-694A-8DEE-B3436925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07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ED49A-65D7-0543-B9EC-41DC1BBD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1FCE578-9EA5-C747-8392-411631D70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FC9A43-55B3-7D4B-9A33-0CBA6C90B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29DAE1-E8C1-A24F-B30F-2539A478A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4968E2-85B5-F54F-A737-BD1B8C1BD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CFABD0-CEA3-9048-BE5F-6D6C8493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34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7B47B3-D20A-0742-9C33-E3AED479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600EB-21CB-9B48-BD08-9706D4CD6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117C72-137C-2B4B-A0A8-967E595C79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1497-09BA-F641-8DAE-17DBCCF17392}" type="datetimeFigureOut">
              <a:rPr lang="es-CL" smtClean="0"/>
              <a:t>09-06-20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51E894-4974-3740-9E25-94BA02418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7C39EA-75ED-5F40-B00C-8652CCC384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42307-B871-1546-A26E-2C5D19CD2A2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49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550F46E-72E7-5C47-88CE-1C70484B303E}"/>
              </a:ext>
            </a:extLst>
          </p:cNvPr>
          <p:cNvSpPr txBox="1"/>
          <p:nvPr/>
        </p:nvSpPr>
        <p:spPr>
          <a:xfrm>
            <a:off x="1196622" y="2307771"/>
            <a:ext cx="91101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>
                <a:solidFill>
                  <a:srgbClr val="002060"/>
                </a:solidFill>
              </a:rPr>
              <a:t>ACCIÓN REIVINDICATORIA </a:t>
            </a:r>
          </a:p>
          <a:p>
            <a:pPr algn="ctr"/>
            <a:endParaRPr lang="es-CL" sz="3600" b="1" dirty="0"/>
          </a:p>
          <a:p>
            <a:endParaRPr lang="es-CL" dirty="0"/>
          </a:p>
          <a:p>
            <a:pPr marL="342900" indent="-342900">
              <a:buAutoNum type="arabicPeriod"/>
            </a:pPr>
            <a:r>
              <a:rPr lang="es-CL" sz="2600" dirty="0"/>
              <a:t>NULIDAD: 1689 (sola o + AR)</a:t>
            </a:r>
          </a:p>
          <a:p>
            <a:pPr marL="342900" indent="-342900">
              <a:buAutoNum type="arabicPeriod"/>
            </a:pPr>
            <a:r>
              <a:rPr lang="es-CL" sz="2600" dirty="0"/>
              <a:t>RESOLUCIÓN POR INCUMPLIMIENTO. : 1490/91 (sola o + AR)</a:t>
            </a:r>
          </a:p>
          <a:p>
            <a:pPr marL="342900" indent="-342900">
              <a:buAutoNum type="arabicPeriod"/>
            </a:pPr>
            <a:r>
              <a:rPr lang="es-CL" sz="2600" dirty="0"/>
              <a:t>REIVINDICATORIA (sola) : 898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728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22DB65-EB8A-C740-814B-102D564D3D28}"/>
              </a:ext>
            </a:extLst>
          </p:cNvPr>
          <p:cNvSpPr txBox="1"/>
          <p:nvPr/>
        </p:nvSpPr>
        <p:spPr>
          <a:xfrm>
            <a:off x="-1" y="414338"/>
            <a:ext cx="1201189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solidFill>
                  <a:srgbClr val="0070C0"/>
                </a:solidFill>
              </a:rPr>
              <a:t>3. REIVINDICATORIA FICTA I </a:t>
            </a:r>
            <a:r>
              <a:rPr lang="es-CL" sz="3000" b="1" u="sng" dirty="0">
                <a:solidFill>
                  <a:srgbClr val="0070C0"/>
                </a:solidFill>
              </a:rPr>
              <a:t>ART. 898</a:t>
            </a:r>
          </a:p>
          <a:p>
            <a:pPr algn="ctr"/>
            <a:endParaRPr lang="es-CL" sz="3000" b="1" dirty="0">
              <a:solidFill>
                <a:srgbClr val="0070C0"/>
              </a:solidFill>
            </a:endParaRPr>
          </a:p>
          <a:p>
            <a:pPr marL="514350" indent="-514350" algn="just">
              <a:buAutoNum type="arabicPeriod"/>
            </a:pPr>
            <a:r>
              <a:rPr lang="es-CL" sz="3000" dirty="0"/>
              <a:t>Contra quien “</a:t>
            </a:r>
            <a:r>
              <a:rPr lang="es-CL" sz="3000" u="sng" dirty="0"/>
              <a:t>enajenó la cosa</a:t>
            </a:r>
            <a:r>
              <a:rPr lang="es-CL" sz="3000" dirty="0"/>
              <a:t>”</a:t>
            </a:r>
          </a:p>
          <a:p>
            <a:pPr algn="just"/>
            <a:endParaRPr lang="es-CL" sz="3000" dirty="0"/>
          </a:p>
          <a:p>
            <a:pPr marL="514350" indent="-514350" algn="just">
              <a:buAutoNum type="arabicPeriod" startAt="2"/>
            </a:pPr>
            <a:r>
              <a:rPr lang="es-CL" sz="3000" u="sng" dirty="0"/>
              <a:t>Además</a:t>
            </a:r>
            <a:r>
              <a:rPr lang="es-CL" sz="3000" dirty="0"/>
              <a:t>: </a:t>
            </a:r>
          </a:p>
          <a:p>
            <a:pPr algn="just"/>
            <a:endParaRPr lang="es-CL" sz="3000" dirty="0"/>
          </a:p>
          <a:p>
            <a:pPr marL="1377950" indent="-300038" algn="just"/>
            <a:r>
              <a:rPr lang="es-CL" sz="3000" dirty="0"/>
              <a:t>A. Si se hizo imposible o difícil la persecución de la cosa: debe 	     </a:t>
            </a:r>
            <a:r>
              <a:rPr lang="es-CL" sz="3000" b="1" u="sng" dirty="0">
                <a:solidFill>
                  <a:srgbClr val="0070C0"/>
                </a:solidFill>
              </a:rPr>
              <a:t>restituir</a:t>
            </a:r>
            <a:r>
              <a:rPr lang="es-CL" sz="3000" dirty="0"/>
              <a:t> lo que recibió por la cosa. Aquí se reivindica el </a:t>
            </a:r>
            <a:r>
              <a:rPr lang="es-CL" sz="3000" b="1" dirty="0">
                <a:solidFill>
                  <a:srgbClr val="0070C0"/>
                </a:solidFill>
              </a:rPr>
              <a:t>precio</a:t>
            </a:r>
            <a:r>
              <a:rPr lang="es-CL" sz="3000" dirty="0"/>
              <a:t> (dinero) de venta de la cosa, </a:t>
            </a:r>
            <a:r>
              <a:rPr lang="es-CL" sz="3000" u="sng" dirty="0"/>
              <a:t>subrogación real</a:t>
            </a:r>
            <a:r>
              <a:rPr lang="es-CL" sz="3000" dirty="0"/>
              <a:t>.</a:t>
            </a:r>
          </a:p>
          <a:p>
            <a:pPr algn="just"/>
            <a:endParaRPr lang="es-CL" sz="3000" dirty="0"/>
          </a:p>
          <a:p>
            <a:pPr algn="just"/>
            <a:r>
              <a:rPr lang="es-CL" sz="3000" dirty="0"/>
              <a:t>	B. Si enajenó la cosa a sabiendas de que era ajena: debe </a:t>
            </a:r>
            <a:r>
              <a:rPr lang="es-CL" sz="3000" b="1" u="sng" dirty="0">
                <a:solidFill>
                  <a:srgbClr val="0070C0"/>
                </a:solidFill>
              </a:rPr>
              <a:t>indemnizar</a:t>
            </a:r>
            <a:r>
              <a:rPr lang="es-CL" sz="3000" dirty="0"/>
              <a:t> 	     todo perjuicio. Aquí la acción es indemnizatoria, no restitutoria.</a:t>
            </a:r>
          </a:p>
          <a:p>
            <a:pPr marL="457200" indent="-457200" algn="just">
              <a:buAutoNum type="arabicPeriod"/>
            </a:pPr>
            <a:endParaRPr lang="es-CL" sz="2400" dirty="0"/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22DB65-EB8A-C740-814B-102D564D3D28}"/>
              </a:ext>
            </a:extLst>
          </p:cNvPr>
          <p:cNvSpPr txBox="1"/>
          <p:nvPr/>
        </p:nvSpPr>
        <p:spPr>
          <a:xfrm>
            <a:off x="-1" y="414338"/>
            <a:ext cx="12011891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solidFill>
                  <a:srgbClr val="0070C0"/>
                </a:solidFill>
              </a:rPr>
              <a:t>4. REIVINDICATORIA FICTA II </a:t>
            </a:r>
            <a:r>
              <a:rPr lang="es-CL" sz="3000" b="1" u="sng" dirty="0">
                <a:solidFill>
                  <a:srgbClr val="0070C0"/>
                </a:solidFill>
              </a:rPr>
              <a:t>ART. 900</a:t>
            </a:r>
          </a:p>
          <a:p>
            <a:pPr algn="ctr"/>
            <a:endParaRPr lang="es-CL" sz="3000" b="1" dirty="0">
              <a:solidFill>
                <a:srgbClr val="0070C0"/>
              </a:solidFill>
            </a:endParaRPr>
          </a:p>
          <a:p>
            <a:pPr marL="514350" indent="-514350" algn="just">
              <a:buAutoNum type="arabicPeriod"/>
            </a:pPr>
            <a:r>
              <a:rPr lang="es-CL" sz="3000" dirty="0"/>
              <a:t>Dos hipótesis, inciso (i) e inciso (</a:t>
            </a:r>
            <a:r>
              <a:rPr lang="es-CL" sz="3000" dirty="0" err="1"/>
              <a:t>ii</a:t>
            </a:r>
            <a:r>
              <a:rPr lang="es-CL" sz="3000" dirty="0"/>
              <a:t>).</a:t>
            </a:r>
          </a:p>
          <a:p>
            <a:pPr marL="514350" indent="-514350" algn="just">
              <a:buAutoNum type="arabicPeriod"/>
            </a:pPr>
            <a:endParaRPr lang="es-CL" sz="3000" dirty="0"/>
          </a:p>
          <a:p>
            <a:pPr marL="514350" indent="-514350" algn="just">
              <a:buAutoNum type="arabicPeriod"/>
            </a:pPr>
            <a:r>
              <a:rPr lang="es-CL" sz="3000" dirty="0"/>
              <a:t>(i) 	Contra quien</a:t>
            </a:r>
            <a:r>
              <a:rPr lang="es-CL" sz="3000" b="1" dirty="0">
                <a:solidFill>
                  <a:srgbClr val="0070C0"/>
                </a:solidFill>
              </a:rPr>
              <a:t> (a) </a:t>
            </a:r>
            <a:r>
              <a:rPr lang="es-CL" sz="3000" dirty="0"/>
              <a:t>“</a:t>
            </a:r>
            <a:r>
              <a:rPr lang="es-CL" sz="3000" u="sng" dirty="0">
                <a:solidFill>
                  <a:srgbClr val="0070C0"/>
                </a:solidFill>
              </a:rPr>
              <a:t>poseía de mala fe</a:t>
            </a:r>
            <a:r>
              <a:rPr lang="es-CL" sz="3000" dirty="0"/>
              <a:t>” y </a:t>
            </a:r>
            <a:r>
              <a:rPr lang="es-CL" sz="3000" b="1" dirty="0">
                <a:solidFill>
                  <a:srgbClr val="0070C0"/>
                </a:solidFill>
              </a:rPr>
              <a:t>(b) </a:t>
            </a:r>
            <a:r>
              <a:rPr lang="es-CL" sz="3000" dirty="0"/>
              <a:t>“</a:t>
            </a:r>
            <a:r>
              <a:rPr lang="es-CL" sz="3000" u="sng" dirty="0"/>
              <a:t>por hecho o culpa suya</a:t>
            </a:r>
            <a:r>
              <a:rPr lang="es-CL" sz="3000" dirty="0"/>
              <a:t>” ha dejado de poseer, puede intentarse la acción de dominio </a:t>
            </a:r>
            <a:r>
              <a:rPr lang="es-CL" sz="3000" b="1" dirty="0">
                <a:solidFill>
                  <a:srgbClr val="0070C0"/>
                </a:solidFill>
              </a:rPr>
              <a:t>(c)</a:t>
            </a:r>
            <a:r>
              <a:rPr lang="es-CL" sz="3000" dirty="0"/>
              <a:t> “</a:t>
            </a:r>
            <a:r>
              <a:rPr lang="es-CL" sz="3000" u="sng" dirty="0"/>
              <a:t>como si actualmente poseyera</a:t>
            </a:r>
            <a:r>
              <a:rPr lang="es-CL" sz="3000" dirty="0"/>
              <a:t>”. La acción se dirige contra él, aun cuando la cosa se haya destruido (le haya aprovechado o no). Siempre procede </a:t>
            </a:r>
            <a:r>
              <a:rPr lang="es-CL" sz="3000" u="sng" dirty="0"/>
              <a:t>acción indemnizatoria</a:t>
            </a:r>
            <a:r>
              <a:rPr lang="es-CL" sz="3000" dirty="0"/>
              <a:t>. Aquí el objeto es </a:t>
            </a:r>
            <a:r>
              <a:rPr lang="es-CL" sz="3000" b="1" u="sng" dirty="0">
                <a:solidFill>
                  <a:srgbClr val="0070C0"/>
                </a:solidFill>
              </a:rPr>
              <a:t>el valor</a:t>
            </a:r>
            <a:r>
              <a:rPr lang="es-CL" sz="3000" b="1" dirty="0">
                <a:solidFill>
                  <a:srgbClr val="0070C0"/>
                </a:solidFill>
              </a:rPr>
              <a:t> (dinero)</a:t>
            </a:r>
            <a:r>
              <a:rPr lang="es-CL" sz="3000" dirty="0"/>
              <a:t> cosa.</a:t>
            </a:r>
          </a:p>
          <a:p>
            <a:pPr marL="514350" indent="-514350" algn="just">
              <a:buAutoNum type="arabicPeriod"/>
            </a:pPr>
            <a:endParaRPr lang="es-CL" sz="3000" dirty="0"/>
          </a:p>
          <a:p>
            <a:pPr marL="514350" indent="-514350" algn="just">
              <a:buAutoNum type="arabicPeriod"/>
            </a:pPr>
            <a:r>
              <a:rPr lang="es-CL" sz="3000" dirty="0"/>
              <a:t>(</a:t>
            </a:r>
            <a:r>
              <a:rPr lang="es-CL" sz="3000" dirty="0" err="1"/>
              <a:t>ii</a:t>
            </a:r>
            <a:r>
              <a:rPr lang="es-CL" sz="3000" dirty="0"/>
              <a:t>) 	De cualquier modo que dejó de poseer, y aunque el reivindicador prefiera dirigirse contra el </a:t>
            </a:r>
            <a:r>
              <a:rPr lang="es-CL" sz="3000" u="sng" dirty="0"/>
              <a:t>actual poseedor</a:t>
            </a:r>
            <a:r>
              <a:rPr lang="es-CL" sz="3000" dirty="0"/>
              <a:t>, </a:t>
            </a:r>
            <a:r>
              <a:rPr lang="es-CL" sz="3000" b="1" dirty="0">
                <a:solidFill>
                  <a:srgbClr val="0070C0"/>
                </a:solidFill>
              </a:rPr>
              <a:t>responderá</a:t>
            </a:r>
            <a:r>
              <a:rPr lang="es-CL" sz="3000" dirty="0"/>
              <a:t> como un poseedor de </a:t>
            </a:r>
            <a:r>
              <a:rPr lang="es-CL" sz="3000" b="1" dirty="0">
                <a:solidFill>
                  <a:srgbClr val="0070C0"/>
                </a:solidFill>
              </a:rPr>
              <a:t>mala fe </a:t>
            </a:r>
            <a:r>
              <a:rPr lang="es-CL" sz="3000" dirty="0"/>
              <a:t>por el </a:t>
            </a:r>
            <a:r>
              <a:rPr lang="es-CL" sz="3000" b="1" dirty="0">
                <a:solidFill>
                  <a:srgbClr val="0070C0"/>
                </a:solidFill>
              </a:rPr>
              <a:t>tiempo</a:t>
            </a:r>
            <a:r>
              <a:rPr lang="es-CL" sz="3000" dirty="0"/>
              <a:t> que tuvo la cosa en su poder (frutos, deterioros y expensas).</a:t>
            </a:r>
          </a:p>
          <a:p>
            <a:pPr marL="457200" indent="-457200" algn="just">
              <a:buAutoNum type="arabicPeriod"/>
            </a:pPr>
            <a:endParaRPr lang="es-CL" sz="2400" dirty="0"/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0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22DB65-EB8A-C740-814B-102D564D3D28}"/>
              </a:ext>
            </a:extLst>
          </p:cNvPr>
          <p:cNvSpPr txBox="1"/>
          <p:nvPr/>
        </p:nvSpPr>
        <p:spPr>
          <a:xfrm>
            <a:off x="207818" y="0"/>
            <a:ext cx="1167938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solidFill>
                  <a:srgbClr val="0070C0"/>
                </a:solidFill>
              </a:rPr>
              <a:t>5. ACCIÓN </a:t>
            </a:r>
            <a:r>
              <a:rPr lang="es-CL" sz="3000" b="1" i="1" dirty="0">
                <a:solidFill>
                  <a:srgbClr val="0070C0"/>
                </a:solidFill>
              </a:rPr>
              <a:t>SUI GENERIS</a:t>
            </a:r>
            <a:r>
              <a:rPr lang="es-CL" sz="3000" b="1" dirty="0">
                <a:solidFill>
                  <a:srgbClr val="0070C0"/>
                </a:solidFill>
              </a:rPr>
              <a:t> ART. 915</a:t>
            </a:r>
          </a:p>
          <a:p>
            <a:pPr algn="just"/>
            <a:endParaRPr lang="es-CL" sz="3000" b="1" dirty="0">
              <a:solidFill>
                <a:srgbClr val="0070C0"/>
              </a:solidFill>
            </a:endParaRPr>
          </a:p>
          <a:p>
            <a:pPr algn="just"/>
            <a:r>
              <a:rPr lang="es-CL" sz="3000" dirty="0"/>
              <a:t>¿Sentido y alcance del </a:t>
            </a:r>
            <a:r>
              <a:rPr lang="es-CL" sz="3000" b="1" dirty="0">
                <a:solidFill>
                  <a:srgbClr val="0070C0"/>
                </a:solidFill>
              </a:rPr>
              <a:t>art. 915</a:t>
            </a:r>
            <a:r>
              <a:rPr lang="es-CL" sz="3000" dirty="0"/>
              <a:t>? D: varias interpretaciones. Reglas de acción reivindicatoria se aplican: </a:t>
            </a:r>
          </a:p>
          <a:p>
            <a:pPr marL="514350" indent="-514350" algn="just">
              <a:buAutoNum type="arabicPeriod"/>
            </a:pPr>
            <a:endParaRPr lang="es-CL" sz="3000" dirty="0"/>
          </a:p>
          <a:p>
            <a:pPr marL="514350" indent="-514350" algn="just">
              <a:buAutoNum type="arabicPeriod"/>
            </a:pPr>
            <a:r>
              <a:rPr lang="es-CL" sz="3000" dirty="0"/>
              <a:t>Cuando </a:t>
            </a:r>
            <a:r>
              <a:rPr lang="es-CL" sz="3000" u="sng" dirty="0"/>
              <a:t>se acoge</a:t>
            </a:r>
            <a:r>
              <a:rPr lang="es-CL" sz="3000" dirty="0"/>
              <a:t> una </a:t>
            </a:r>
            <a:r>
              <a:rPr lang="es-CL" sz="3000" u="sng" dirty="0"/>
              <a:t>acción personal</a:t>
            </a:r>
            <a:r>
              <a:rPr lang="es-CL" sz="3000" dirty="0"/>
              <a:t> contra un mero tenedor, debe     restituir la cosa, aplican supletoriamente reglas </a:t>
            </a:r>
            <a:r>
              <a:rPr lang="es-CL" sz="3000" b="1" dirty="0"/>
              <a:t>Rest. Mut.</a:t>
            </a:r>
          </a:p>
          <a:p>
            <a:pPr marL="514350" indent="-514350" algn="just">
              <a:buAutoNum type="arabicPeriod"/>
            </a:pPr>
            <a:r>
              <a:rPr lang="es-CL" sz="3000" dirty="0"/>
              <a:t>Acción real contra </a:t>
            </a:r>
            <a:r>
              <a:rPr lang="es-CL" sz="3000" b="1" i="1" dirty="0"/>
              <a:t>tenedor infiel</a:t>
            </a:r>
            <a:r>
              <a:rPr lang="es-CL" sz="3000" dirty="0"/>
              <a:t>: acción real -</a:t>
            </a:r>
            <a:r>
              <a:rPr lang="es-CL" sz="3000" u="sng" dirty="0"/>
              <a:t>adicional</a:t>
            </a:r>
            <a:r>
              <a:rPr lang="es-CL" sz="3000" dirty="0"/>
              <a:t>  a la personal- contra una persona a quien se entregó una cosa en virtud de un contrato, “</a:t>
            </a:r>
            <a:r>
              <a:rPr lang="es-CL" sz="3000" i="1" dirty="0"/>
              <a:t>posee a nombre ajeno</a:t>
            </a:r>
            <a:r>
              <a:rPr lang="es-CL" sz="3000" dirty="0"/>
              <a:t>” –del que le entregó la cosa- y se niega a restituir (comodato, arriendo). Tb. </a:t>
            </a:r>
            <a:r>
              <a:rPr lang="es-CL" sz="3000"/>
              <a:t>Representantes, mandatario</a:t>
            </a:r>
            <a:endParaRPr lang="es-CL" sz="3000" dirty="0"/>
          </a:p>
          <a:p>
            <a:pPr marL="514350" indent="-514350" algn="just">
              <a:buAutoNum type="arabicPeriod"/>
            </a:pPr>
            <a:r>
              <a:rPr lang="es-CL" sz="3000" dirty="0"/>
              <a:t>Acción </a:t>
            </a:r>
            <a:r>
              <a:rPr lang="es-CL" sz="3000" u="sng" dirty="0"/>
              <a:t>real</a:t>
            </a:r>
            <a:r>
              <a:rPr lang="es-CL" sz="3000" dirty="0"/>
              <a:t> aplicable sólo contra tenedores que nunca tuvieron título para justificar su detentación, </a:t>
            </a:r>
            <a:r>
              <a:rPr lang="es-CL" sz="3000" u="sng" dirty="0"/>
              <a:t>o</a:t>
            </a:r>
            <a:r>
              <a:rPr lang="es-CL" sz="3000" dirty="0"/>
              <a:t> que lo tuvieron al inicio pero devino nulo, resuelto, caduco, terminado, etc. (“</a:t>
            </a:r>
            <a:r>
              <a:rPr lang="es-CL" sz="3000" b="1" i="1" dirty="0"/>
              <a:t>injustos detentadores</a:t>
            </a:r>
            <a:r>
              <a:rPr lang="es-CL" sz="3000" dirty="0"/>
              <a:t>”).</a:t>
            </a:r>
          </a:p>
          <a:p>
            <a:pPr marL="514350" indent="-514350" algn="just">
              <a:buAutoNum type="arabicPeriod"/>
            </a:pPr>
            <a:r>
              <a:rPr lang="es-CL" sz="3000" dirty="0"/>
              <a:t>Acción reivindicatoria contra el mero tenedor.</a:t>
            </a:r>
          </a:p>
          <a:p>
            <a:pPr algn="just"/>
            <a:r>
              <a:rPr lang="es-CL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01954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931088-64DC-8649-BB19-214DEBF5F6E3}"/>
              </a:ext>
            </a:extLst>
          </p:cNvPr>
          <p:cNvSpPr txBox="1"/>
          <p:nvPr/>
        </p:nvSpPr>
        <p:spPr>
          <a:xfrm>
            <a:off x="673894" y="907488"/>
            <a:ext cx="108442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70C0"/>
                </a:solidFill>
              </a:rPr>
              <a:t>6. ACCIÓN INNOMINADA RESTITUTORIA</a:t>
            </a:r>
          </a:p>
          <a:p>
            <a:pPr algn="just"/>
            <a:endParaRPr lang="es-CL" sz="3200" dirty="0"/>
          </a:p>
          <a:p>
            <a:pPr marL="514350" indent="-514350" algn="just">
              <a:buAutoNum type="arabicPeriod"/>
            </a:pPr>
            <a:r>
              <a:rPr lang="es-CL" sz="3200" dirty="0"/>
              <a:t>Fundada en los artículos 582 CC y 19 No. 24 Constitución.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Debido a restricciones de acción reivindicatoria.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Prescinde de fórmulas sacramentales.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No hay derecho sin acción.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Objetivo: restitución de la cosa al dueño.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Acción principal o subsidiaria.</a:t>
            </a:r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288900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931088-64DC-8649-BB19-214DEBF5F6E3}"/>
              </a:ext>
            </a:extLst>
          </p:cNvPr>
          <p:cNvSpPr txBox="1"/>
          <p:nvPr/>
        </p:nvSpPr>
        <p:spPr>
          <a:xfrm>
            <a:off x="673894" y="1430379"/>
            <a:ext cx="108442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70C0"/>
                </a:solidFill>
              </a:rPr>
              <a:t>ACCIONES SUBSIDIARIAS</a:t>
            </a:r>
          </a:p>
          <a:p>
            <a:pPr algn="just"/>
            <a:endParaRPr lang="es-CL" sz="3200" dirty="0"/>
          </a:p>
          <a:p>
            <a:pPr marL="514350" indent="-514350" algn="just">
              <a:buAutoNum type="arabicPeriod"/>
            </a:pPr>
            <a:r>
              <a:rPr lang="es-CL" sz="3200" dirty="0"/>
              <a:t>REIVINDICATORIA 889; en subsidio,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REIVINDICATORIA SUI GENERIS 915; en subsidio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ACCIÓN DE DOMINIO INNOMINADA 582; en subsidio,</a:t>
            </a:r>
          </a:p>
          <a:p>
            <a:pPr marL="514350" indent="-514350" algn="just">
              <a:buAutoNum type="arabicPeriod"/>
            </a:pPr>
            <a:r>
              <a:rPr lang="es-CL" sz="3200" dirty="0"/>
              <a:t>ACCIÓN DE PRECARIO 2195 II.</a:t>
            </a:r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74697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931088-64DC-8649-BB19-214DEBF5F6E3}"/>
              </a:ext>
            </a:extLst>
          </p:cNvPr>
          <p:cNvSpPr txBox="1"/>
          <p:nvPr/>
        </p:nvSpPr>
        <p:spPr>
          <a:xfrm>
            <a:off x="0" y="0"/>
            <a:ext cx="12192001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70C0"/>
                </a:solidFill>
              </a:rPr>
              <a:t>PRESTACIONES/RESTITUCIONES MUTUAS (904-914) </a:t>
            </a:r>
            <a:endParaRPr lang="es-CL" sz="3200" dirty="0">
              <a:solidFill>
                <a:srgbClr val="0070C0"/>
              </a:solidFill>
            </a:endParaRPr>
          </a:p>
          <a:p>
            <a:pPr algn="just"/>
            <a:endParaRPr lang="es-CL" sz="3200" b="1" dirty="0">
              <a:solidFill>
                <a:srgbClr val="0070C0"/>
              </a:solidFill>
            </a:endParaRPr>
          </a:p>
          <a:p>
            <a:pPr algn="just"/>
            <a:r>
              <a:rPr lang="es-CL" sz="2600" dirty="0"/>
              <a:t>REEMBOLSO DE </a:t>
            </a:r>
            <a:r>
              <a:rPr lang="es-CL" sz="2600" b="1" dirty="0">
                <a:solidFill>
                  <a:srgbClr val="0070C0"/>
                </a:solidFill>
              </a:rPr>
              <a:t>VALORES</a:t>
            </a:r>
            <a:r>
              <a:rPr lang="es-CL" sz="2600" dirty="0"/>
              <a:t> EN EL PERÍODO ENTRE EL INICIO DE LA POSESIÓN Y EL CUMPLIMIENTO DEL FALLO FIRME QUE ORDENA LA RESTITUCIÓN DE LA COSA REIVINDICADA.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REGLAS SE APLICAN TAMBIÉN A LAS RESTITUCIONES MUTUAS EN </a:t>
            </a:r>
            <a:r>
              <a:rPr lang="es-CL" sz="2600" b="1" dirty="0"/>
              <a:t>LA NULIDAD </a:t>
            </a:r>
            <a:r>
              <a:rPr lang="es-CL" sz="2600" dirty="0"/>
              <a:t>(</a:t>
            </a:r>
            <a:r>
              <a:rPr lang="es-CL" sz="2600" b="1" dirty="0">
                <a:solidFill>
                  <a:srgbClr val="0070C0"/>
                </a:solidFill>
              </a:rPr>
              <a:t>1687</a:t>
            </a:r>
            <a:r>
              <a:rPr lang="es-CL" sz="2600" dirty="0"/>
              <a:t>).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DOS ELEMENTOS A CONSIDERAR: </a:t>
            </a:r>
          </a:p>
          <a:p>
            <a:pPr algn="just"/>
            <a:endParaRPr lang="es-CL" sz="2600" b="1" dirty="0"/>
          </a:p>
          <a:p>
            <a:pPr algn="just"/>
            <a:r>
              <a:rPr lang="es-CL" sz="2600" b="1" dirty="0"/>
              <a:t>	</a:t>
            </a:r>
            <a:r>
              <a:rPr lang="es-CL" sz="2600" b="1" dirty="0">
                <a:solidFill>
                  <a:srgbClr val="0070C0"/>
                </a:solidFill>
              </a:rPr>
              <a:t>A. </a:t>
            </a:r>
            <a:r>
              <a:rPr lang="es-CL" sz="2600" dirty="0"/>
              <a:t>POSESIÓN DE </a:t>
            </a:r>
            <a:r>
              <a:rPr lang="es-CL" sz="2600" b="1" dirty="0"/>
              <a:t>BUENA O MALA FE</a:t>
            </a:r>
            <a:r>
              <a:rPr lang="es-CL" sz="2600" dirty="0"/>
              <a:t>, Y </a:t>
            </a:r>
          </a:p>
          <a:p>
            <a:pPr algn="just"/>
            <a:r>
              <a:rPr lang="es-CL" sz="2600" b="1" dirty="0"/>
              <a:t>	</a:t>
            </a:r>
            <a:r>
              <a:rPr lang="es-CL" sz="2600" b="1" dirty="0">
                <a:solidFill>
                  <a:srgbClr val="0070C0"/>
                </a:solidFill>
              </a:rPr>
              <a:t>B. </a:t>
            </a:r>
            <a:r>
              <a:rPr lang="es-CL" sz="2600" b="1" dirty="0"/>
              <a:t>ELEMENTOS</a:t>
            </a:r>
            <a:r>
              <a:rPr lang="es-CL" sz="2600" dirty="0"/>
              <a:t>: 1. DETERIOROS; 2. FRUTOS; 3. MEJORAS/EXPENSAS. </a:t>
            </a:r>
          </a:p>
          <a:p>
            <a:pPr algn="just"/>
            <a:endParaRPr lang="es-CL" sz="26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035372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6931088-64DC-8649-BB19-214DEBF5F6E3}"/>
              </a:ext>
            </a:extLst>
          </p:cNvPr>
          <p:cNvSpPr txBox="1"/>
          <p:nvPr/>
        </p:nvSpPr>
        <p:spPr>
          <a:xfrm>
            <a:off x="0" y="0"/>
            <a:ext cx="12192001" cy="935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70C0"/>
                </a:solidFill>
              </a:rPr>
              <a:t>PRESTACIONES/RESTITUCIONES MUTUAS (904-914) </a:t>
            </a:r>
            <a:endParaRPr lang="es-CL" sz="3200" dirty="0">
              <a:solidFill>
                <a:srgbClr val="0070C0"/>
              </a:solidFill>
            </a:endParaRPr>
          </a:p>
          <a:p>
            <a:pPr algn="just"/>
            <a:endParaRPr lang="es-CL" sz="2000" dirty="0"/>
          </a:p>
          <a:p>
            <a:pPr algn="just"/>
            <a:r>
              <a:rPr lang="es-CL" sz="2600" dirty="0"/>
              <a:t>EL POSEEDOR DE</a:t>
            </a:r>
            <a:r>
              <a:rPr lang="es-CL" sz="2600" b="1" dirty="0"/>
              <a:t> BUENA FE </a:t>
            </a:r>
            <a:r>
              <a:rPr lang="es-CL" sz="2600" dirty="0"/>
              <a:t>SE CONVIERTE EN POSEEDOR </a:t>
            </a:r>
            <a:r>
              <a:rPr lang="es-CL" sz="2600" b="1" dirty="0"/>
              <a:t>DE MALA FE</a:t>
            </a:r>
            <a:r>
              <a:rPr lang="es-CL" sz="2600" dirty="0"/>
              <a:t> </a:t>
            </a:r>
            <a:r>
              <a:rPr lang="es-CL" sz="2600" u="sng" dirty="0"/>
              <a:t>DESDE</a:t>
            </a:r>
            <a:r>
              <a:rPr lang="es-CL" sz="2600" dirty="0"/>
              <a:t> LA </a:t>
            </a:r>
            <a:r>
              <a:rPr lang="es-CL" sz="2600" b="1" dirty="0"/>
              <a:t>CONTESTACIÓN DE LA DEMANDA</a:t>
            </a:r>
            <a:r>
              <a:rPr lang="es-CL" sz="2600" dirty="0"/>
              <a:t>. 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b="1" u="sng" dirty="0"/>
              <a:t>POSEEDOR DE BUENA FE</a:t>
            </a:r>
            <a:r>
              <a:rPr lang="es-CL" sz="2600" b="1" dirty="0"/>
              <a:t> SÓLO</a:t>
            </a:r>
            <a:r>
              <a:rPr lang="es-CL" sz="2600" dirty="0"/>
              <a:t> RESPONDE </a:t>
            </a:r>
            <a:r>
              <a:rPr lang="es-CL" sz="2600" b="1" dirty="0">
                <a:solidFill>
                  <a:srgbClr val="0070C0"/>
                </a:solidFill>
              </a:rPr>
              <a:t>POR</a:t>
            </a:r>
            <a:r>
              <a:rPr lang="es-CL" sz="2600" dirty="0">
                <a:solidFill>
                  <a:srgbClr val="0070C0"/>
                </a:solidFill>
              </a:rPr>
              <a:t> E</a:t>
            </a:r>
            <a:r>
              <a:rPr lang="es-CL" sz="2600" b="1" dirty="0">
                <a:solidFill>
                  <a:srgbClr val="0070C0"/>
                </a:solidFill>
              </a:rPr>
              <a:t>NRIQUECIMIENTO INJUSTIFICADO</a:t>
            </a:r>
            <a:r>
              <a:rPr lang="es-CL" sz="2600" dirty="0"/>
              <a:t>. 1. DEBE RESTITUIR </a:t>
            </a:r>
            <a:r>
              <a:rPr lang="es-CL" sz="2600" u="sng" dirty="0"/>
              <a:t>SÓLO</a:t>
            </a:r>
            <a:r>
              <a:rPr lang="es-CL" sz="2600" dirty="0"/>
              <a:t> LOS DETERIOROS QUE LE APROVECHARON (LEÑA, 906). 2. </a:t>
            </a:r>
            <a:r>
              <a:rPr lang="es-CL" sz="2600" u="sng" dirty="0"/>
              <a:t>NO</a:t>
            </a:r>
            <a:r>
              <a:rPr lang="es-CL" sz="2600" dirty="0"/>
              <a:t> DEBE RESTITUIR FRUTOS. Y 3. DEBEN REEMBOLSARLE EL VALOR DE LAS </a:t>
            </a:r>
            <a:r>
              <a:rPr lang="es-CL" sz="2600" u="sng" dirty="0"/>
              <a:t>MEJORAS</a:t>
            </a:r>
            <a:r>
              <a:rPr lang="es-CL" sz="2600" dirty="0"/>
              <a:t> ÚTILES </a:t>
            </a:r>
            <a:r>
              <a:rPr lang="es-CL" sz="2600" u="sng" dirty="0"/>
              <a:t>Y</a:t>
            </a:r>
            <a:r>
              <a:rPr lang="es-CL" sz="2600" dirty="0"/>
              <a:t> ADEMÁS LAS NECESARIAS. 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b="1" u="sng" dirty="0"/>
              <a:t>POSEEDOR DE MALA FE</a:t>
            </a:r>
            <a:r>
              <a:rPr lang="es-CL" sz="2600" dirty="0"/>
              <a:t>, EN CAMBIO, </a:t>
            </a:r>
            <a:r>
              <a:rPr lang="es-CL" sz="2600" b="1" dirty="0">
                <a:solidFill>
                  <a:srgbClr val="0070C0"/>
                </a:solidFill>
              </a:rPr>
              <a:t>ADEMÁS</a:t>
            </a:r>
            <a:r>
              <a:rPr lang="es-CL" sz="2600" dirty="0"/>
              <a:t> DE LA OBLIGACIÓN RESTITUTORIA, TIENE UNA </a:t>
            </a:r>
            <a:r>
              <a:rPr lang="es-CL" sz="2600" b="1" dirty="0">
                <a:solidFill>
                  <a:srgbClr val="0070C0"/>
                </a:solidFill>
              </a:rPr>
              <a:t>OBLIGACIÓN INDEMNIZATORIA</a:t>
            </a:r>
            <a:r>
              <a:rPr lang="es-CL" sz="2600" dirty="0"/>
              <a:t> POR LOS DAÑOS CAUSADOS. 1. DEBE RESTITUIR </a:t>
            </a:r>
            <a:r>
              <a:rPr lang="es-CL" sz="2600" u="sng" dirty="0"/>
              <a:t>TODOS</a:t>
            </a:r>
            <a:r>
              <a:rPr lang="es-CL" sz="2600" dirty="0"/>
              <a:t> LOS DETERIOROS (CAUSADOS POR ÉL).  2. DEBE RESTITUIR </a:t>
            </a:r>
            <a:r>
              <a:rPr lang="es-CL" sz="2600" u="sng" dirty="0"/>
              <a:t>TODOS</a:t>
            </a:r>
            <a:r>
              <a:rPr lang="es-CL" sz="2600" dirty="0"/>
              <a:t> LOS FRUTOS PERCIBIDOS Y QUE EL DUEÑO HABRÍA PODIDO PERCIBIR CON MEDIANA INTELIGENCIA Y ACTIVIDAD (LUCRO CESANTE). 3. NO SE LE ABONAN LAS MEJORAS ÚTILES, </a:t>
            </a:r>
            <a:r>
              <a:rPr lang="es-CL" sz="2600"/>
              <a:t>SINO </a:t>
            </a:r>
            <a:r>
              <a:rPr lang="es-CL" sz="2600" u="sng"/>
              <a:t>SOLO</a:t>
            </a:r>
            <a:r>
              <a:rPr lang="es-CL" sz="2600"/>
              <a:t> </a:t>
            </a:r>
            <a:r>
              <a:rPr lang="es-CL" sz="2600" dirty="0"/>
              <a:t>LAS NECESARIAS (LAS ÚTILES SE LAS PUEDE LLEVAR SI NO </a:t>
            </a:r>
            <a:r>
              <a:rPr lang="es-CL" sz="2600"/>
              <a:t>HAY DETRIMENTO Y EL REIVINDICANTE NO DESEA PAGAR EL PRECIO DE LOS MATERIALES SEPARADOS).</a:t>
            </a:r>
            <a:endParaRPr lang="es-CL" sz="26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  <a:p>
            <a:pPr algn="ctr"/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387403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E2E48A2-FC44-F540-A6BB-0CF59511C0A6}"/>
              </a:ext>
            </a:extLst>
          </p:cNvPr>
          <p:cNvSpPr txBox="1"/>
          <p:nvPr/>
        </p:nvSpPr>
        <p:spPr>
          <a:xfrm>
            <a:off x="2945947" y="528639"/>
            <a:ext cx="686956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>
                <a:solidFill>
                  <a:schemeClr val="accent1"/>
                </a:solidFill>
              </a:rPr>
              <a:t>ACCIÓN DE NULIDAD (1681)</a:t>
            </a:r>
          </a:p>
          <a:p>
            <a:pPr algn="ctr"/>
            <a:endParaRPr lang="es-CL" sz="1600"/>
          </a:p>
          <a:p>
            <a:pPr algn="ctr"/>
            <a:endParaRPr lang="es-CL" sz="1600"/>
          </a:p>
          <a:p>
            <a:pPr algn="ctr"/>
            <a:r>
              <a:rPr lang="es-CL" sz="3000"/>
              <a:t>A                              B </a:t>
            </a:r>
          </a:p>
          <a:p>
            <a:pPr algn="ctr"/>
            <a:r>
              <a:rPr lang="es-CL" sz="2200"/>
              <a:t>SOLO A. NULIDAD, NO REIVINDICATORIA: 1687</a:t>
            </a:r>
          </a:p>
          <a:p>
            <a:pPr algn="ctr"/>
            <a:endParaRPr lang="es-CL" sz="2200"/>
          </a:p>
          <a:p>
            <a:pPr algn="ctr"/>
            <a:endParaRPr lang="es-CL" sz="2200"/>
          </a:p>
          <a:p>
            <a:pPr algn="ctr"/>
            <a:r>
              <a:rPr lang="es-CL" sz="3000"/>
              <a:t>A                                B</a:t>
            </a:r>
          </a:p>
          <a:p>
            <a:pPr algn="ctr"/>
            <a:endParaRPr lang="es-CL" sz="3000"/>
          </a:p>
          <a:p>
            <a:pPr algn="ctr"/>
            <a:endParaRPr lang="es-CL" sz="3000"/>
          </a:p>
          <a:p>
            <a:pPr algn="ctr"/>
            <a:endParaRPr lang="es-CL" sz="3000"/>
          </a:p>
          <a:p>
            <a:pPr algn="ctr"/>
            <a:r>
              <a:rPr lang="es-CL" sz="3000"/>
              <a:t>			  C</a:t>
            </a:r>
          </a:p>
          <a:p>
            <a:pPr algn="ctr"/>
            <a:r>
              <a:rPr lang="es-CL" sz="2200"/>
              <a:t>ACCIÓN NULIDAD (A - B: 1687) + </a:t>
            </a:r>
          </a:p>
          <a:p>
            <a:pPr algn="ctr"/>
            <a:r>
              <a:rPr lang="es-CL" sz="2200"/>
              <a:t>ACCIÓN REIVINDICATORIA (A - C: 1689/898) + </a:t>
            </a:r>
          </a:p>
          <a:p>
            <a:pPr algn="ctr"/>
            <a:r>
              <a:rPr lang="es-CL" sz="2200"/>
              <a:t>17 CPC / 18 CPC </a:t>
            </a:r>
          </a:p>
          <a:p>
            <a:pPr algn="ctr"/>
            <a:r>
              <a:rPr lang="es-CL" sz="3000"/>
              <a:t>		</a:t>
            </a:r>
            <a:endParaRPr lang="es-CL" sz="2200"/>
          </a:p>
          <a:p>
            <a:pPr algn="ctr"/>
            <a:endParaRPr lang="es-CL" sz="2200"/>
          </a:p>
          <a:p>
            <a:pPr algn="ctr"/>
            <a:endParaRPr lang="es-CL" sz="2200"/>
          </a:p>
        </p:txBody>
      </p:sp>
      <p:sp>
        <p:nvSpPr>
          <p:cNvPr id="8" name="Conector recto 7">
            <a:extLst>
              <a:ext uri="{FF2B5EF4-FFF2-40B4-BE49-F238E27FC236}">
                <a16:creationId xmlns:a16="http://schemas.microsoft.com/office/drawing/2014/main" id="{5D7AF45B-FAE1-4EAC-B833-C156BE029987}"/>
              </a:ext>
            </a:extLst>
          </p:cNvPr>
          <p:cNvSpPr/>
          <p:nvPr/>
        </p:nvSpPr>
        <p:spPr>
          <a:xfrm rot="5400000" flipV="1">
            <a:off x="7133403" y="4253740"/>
            <a:ext cx="1378011" cy="14285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0" name="Conector recto 9">
            <a:extLst>
              <a:ext uri="{FF2B5EF4-FFF2-40B4-BE49-F238E27FC236}">
                <a16:creationId xmlns:a16="http://schemas.microsoft.com/office/drawing/2014/main" id="{B2863545-F4A8-41A8-A50D-E21FFD5292F4}"/>
              </a:ext>
            </a:extLst>
          </p:cNvPr>
          <p:cNvSpPr/>
          <p:nvPr/>
        </p:nvSpPr>
        <p:spPr>
          <a:xfrm>
            <a:off x="5244840" y="1805040"/>
            <a:ext cx="237744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Conector recto 11">
            <a:extLst>
              <a:ext uri="{FF2B5EF4-FFF2-40B4-BE49-F238E27FC236}">
                <a16:creationId xmlns:a16="http://schemas.microsoft.com/office/drawing/2014/main" id="{DE595278-565D-438D-AB7C-5DAA2A84A7F7}"/>
              </a:ext>
            </a:extLst>
          </p:cNvPr>
          <p:cNvSpPr/>
          <p:nvPr/>
        </p:nvSpPr>
        <p:spPr>
          <a:xfrm>
            <a:off x="5147280" y="3277440"/>
            <a:ext cx="237744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9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E2E48A2-FC44-F540-A6BB-0CF59511C0A6}"/>
              </a:ext>
            </a:extLst>
          </p:cNvPr>
          <p:cNvSpPr txBox="1"/>
          <p:nvPr/>
        </p:nvSpPr>
        <p:spPr>
          <a:xfrm>
            <a:off x="2945947" y="571502"/>
            <a:ext cx="686956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chemeClr val="accent1"/>
                </a:solidFill>
              </a:rPr>
              <a:t>ACCIÓN RESOLUTORIA (1489)</a:t>
            </a:r>
          </a:p>
          <a:p>
            <a:pPr algn="ctr"/>
            <a:endParaRPr lang="es-CL" sz="1600" dirty="0"/>
          </a:p>
          <a:p>
            <a:pPr algn="ctr"/>
            <a:endParaRPr lang="es-CL" sz="1600" dirty="0"/>
          </a:p>
          <a:p>
            <a:pPr algn="ctr"/>
            <a:r>
              <a:rPr lang="es-CL" sz="3000" dirty="0"/>
              <a:t>A                                 B </a:t>
            </a:r>
          </a:p>
          <a:p>
            <a:pPr algn="ctr"/>
            <a:r>
              <a:rPr lang="es-CL" sz="2200" dirty="0"/>
              <a:t>SOLO A. RESOLUCIÓN, NO REIVINDICATORIA: 1487/89</a:t>
            </a:r>
          </a:p>
          <a:p>
            <a:pPr algn="ctr"/>
            <a:endParaRPr lang="es-CL" sz="2200" dirty="0"/>
          </a:p>
          <a:p>
            <a:pPr algn="ctr"/>
            <a:endParaRPr lang="es-CL" sz="2200" dirty="0"/>
          </a:p>
          <a:p>
            <a:pPr algn="ctr"/>
            <a:r>
              <a:rPr lang="es-CL" sz="3000" dirty="0"/>
              <a:t>A                                B</a:t>
            </a:r>
          </a:p>
          <a:p>
            <a:pPr algn="ctr"/>
            <a:endParaRPr lang="es-CL" sz="3000" dirty="0"/>
          </a:p>
          <a:p>
            <a:pPr algn="ctr"/>
            <a:endParaRPr lang="es-CL" sz="3000" dirty="0"/>
          </a:p>
          <a:p>
            <a:pPr algn="ctr"/>
            <a:endParaRPr lang="es-CL" sz="3000" dirty="0"/>
          </a:p>
          <a:p>
            <a:pPr algn="ctr"/>
            <a:r>
              <a:rPr lang="es-CL" sz="3000" dirty="0"/>
              <a:t>			  C</a:t>
            </a:r>
          </a:p>
          <a:p>
            <a:pPr algn="ctr"/>
            <a:r>
              <a:rPr lang="es-CL" sz="2200" dirty="0"/>
              <a:t>ACCIÓN RESOLUCIÓN (A - B: 1489) + </a:t>
            </a:r>
          </a:p>
          <a:p>
            <a:pPr algn="ctr"/>
            <a:r>
              <a:rPr lang="es-CL" sz="2200" dirty="0"/>
              <a:t>ACCIÓN REIVINDICATORIA (A - C: 1490-91/898) + </a:t>
            </a:r>
          </a:p>
          <a:p>
            <a:pPr algn="ctr"/>
            <a:r>
              <a:rPr lang="es-CL" sz="2200" dirty="0"/>
              <a:t>17 CPC / 18 CPC </a:t>
            </a:r>
          </a:p>
          <a:p>
            <a:pPr algn="ctr"/>
            <a:r>
              <a:rPr lang="es-CL" sz="3000" dirty="0"/>
              <a:t>		</a:t>
            </a:r>
            <a:endParaRPr lang="es-CL" sz="2200" dirty="0"/>
          </a:p>
          <a:p>
            <a:pPr algn="ctr"/>
            <a:endParaRPr lang="es-CL" sz="2200" dirty="0"/>
          </a:p>
          <a:p>
            <a:pPr algn="ctr"/>
            <a:endParaRPr lang="es-CL" sz="2200" dirty="0"/>
          </a:p>
        </p:txBody>
      </p:sp>
      <p:sp>
        <p:nvSpPr>
          <p:cNvPr id="8" name="Conector recto 7">
            <a:extLst>
              <a:ext uri="{FF2B5EF4-FFF2-40B4-BE49-F238E27FC236}">
                <a16:creationId xmlns:a16="http://schemas.microsoft.com/office/drawing/2014/main" id="{5D7AF45B-FAE1-4EAC-B833-C156BE029987}"/>
              </a:ext>
            </a:extLst>
          </p:cNvPr>
          <p:cNvSpPr/>
          <p:nvPr/>
        </p:nvSpPr>
        <p:spPr>
          <a:xfrm rot="5400000" flipV="1">
            <a:off x="7133403" y="4253740"/>
            <a:ext cx="1378011" cy="14285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0" name="Conector recto 9">
            <a:extLst>
              <a:ext uri="{FF2B5EF4-FFF2-40B4-BE49-F238E27FC236}">
                <a16:creationId xmlns:a16="http://schemas.microsoft.com/office/drawing/2014/main" id="{5286A529-492E-442C-8F30-3B5CB1826445}"/>
              </a:ext>
            </a:extLst>
          </p:cNvPr>
          <p:cNvSpPr/>
          <p:nvPr/>
        </p:nvSpPr>
        <p:spPr>
          <a:xfrm>
            <a:off x="5105520" y="1820340"/>
            <a:ext cx="256032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2" name="Conector recto 11">
            <a:extLst>
              <a:ext uri="{FF2B5EF4-FFF2-40B4-BE49-F238E27FC236}">
                <a16:creationId xmlns:a16="http://schemas.microsoft.com/office/drawing/2014/main" id="{2A74E829-618F-4F07-8FD9-76B131AEA75E}"/>
              </a:ext>
            </a:extLst>
          </p:cNvPr>
          <p:cNvSpPr/>
          <p:nvPr/>
        </p:nvSpPr>
        <p:spPr>
          <a:xfrm>
            <a:off x="5060520" y="3293640"/>
            <a:ext cx="256032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rtlCol="0" anchor="ctr" anchorCtr="1"/>
          <a:lstStyle/>
          <a:p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3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F16F60F-7A04-BF4E-814E-5B5D82BCB5E2}"/>
              </a:ext>
            </a:extLst>
          </p:cNvPr>
          <p:cNvSpPr txBox="1"/>
          <p:nvPr/>
        </p:nvSpPr>
        <p:spPr>
          <a:xfrm>
            <a:off x="342900" y="1743075"/>
            <a:ext cx="115585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/>
              <a:t>ACCIÓN NULIDAD </a:t>
            </a:r>
            <a:r>
              <a:rPr lang="es-CL" sz="2400" b="1" dirty="0">
                <a:solidFill>
                  <a:schemeClr val="accent1"/>
                </a:solidFill>
              </a:rPr>
              <a:t>+</a:t>
            </a:r>
            <a:r>
              <a:rPr lang="es-CL" sz="2400" dirty="0"/>
              <a:t> REIVINDICACIÓN: CONTRA </a:t>
            </a:r>
            <a:r>
              <a:rPr lang="es-CL" sz="2400" b="1" dirty="0"/>
              <a:t>“</a:t>
            </a:r>
            <a:r>
              <a:rPr lang="es-CL" sz="2400" b="1" dirty="0">
                <a:solidFill>
                  <a:srgbClr val="002060"/>
                </a:solidFill>
              </a:rPr>
              <a:t>TERCEROS POSEEDORES</a:t>
            </a:r>
            <a:r>
              <a:rPr lang="es-CL" sz="2400" dirty="0"/>
              <a:t>”   1689</a:t>
            </a:r>
          </a:p>
          <a:p>
            <a:pPr algn="ctr"/>
            <a:endParaRPr lang="es-CL" sz="2400" dirty="0"/>
          </a:p>
          <a:p>
            <a:pPr algn="ctr"/>
            <a:endParaRPr lang="es-CL" sz="2400" dirty="0"/>
          </a:p>
          <a:p>
            <a:pPr algn="ctr"/>
            <a:r>
              <a:rPr lang="es-CL" sz="2400" dirty="0"/>
              <a:t>ACCIÓN RESOLUTORIA </a:t>
            </a:r>
            <a:r>
              <a:rPr lang="es-CL" sz="2400" b="1" dirty="0">
                <a:solidFill>
                  <a:schemeClr val="accent1"/>
                </a:solidFill>
              </a:rPr>
              <a:t>+</a:t>
            </a:r>
            <a:r>
              <a:rPr lang="es-CL" sz="2400" dirty="0"/>
              <a:t> REIVINDICACIÓN: TERCEROS POSEEDORES DE </a:t>
            </a:r>
            <a:r>
              <a:rPr lang="es-CL" sz="2400" b="1" dirty="0"/>
              <a:t>“</a:t>
            </a:r>
            <a:r>
              <a:rPr lang="es-CL" sz="2400" b="1" dirty="0">
                <a:solidFill>
                  <a:srgbClr val="002060"/>
                </a:solidFill>
              </a:rPr>
              <a:t>MALA FE</a:t>
            </a:r>
            <a:r>
              <a:rPr lang="es-CL" sz="2400" b="1" dirty="0"/>
              <a:t>” </a:t>
            </a:r>
            <a:r>
              <a:rPr lang="es-CL" sz="2400" dirty="0"/>
              <a:t>1490/91</a:t>
            </a:r>
          </a:p>
          <a:p>
            <a:pPr algn="ctr"/>
            <a:endParaRPr lang="es-CL" sz="2400" b="1" dirty="0"/>
          </a:p>
          <a:p>
            <a:pPr algn="ctr"/>
            <a:endParaRPr lang="es-CL" sz="2400" b="1" dirty="0"/>
          </a:p>
          <a:p>
            <a:pPr algn="ctr"/>
            <a:r>
              <a:rPr lang="es-CL" sz="2400" b="1" dirty="0">
                <a:solidFill>
                  <a:srgbClr val="002060"/>
                </a:solidFill>
              </a:rPr>
              <a:t>¿POR QUÉ LA DIFERENCIA?</a:t>
            </a:r>
          </a:p>
          <a:p>
            <a:endParaRPr lang="es-CL" sz="2400" dirty="0"/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306592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01B3C37-4619-C748-8398-20F7C40C0912}"/>
              </a:ext>
            </a:extLst>
          </p:cNvPr>
          <p:cNvSpPr txBox="1"/>
          <p:nvPr/>
        </p:nvSpPr>
        <p:spPr>
          <a:xfrm>
            <a:off x="414337" y="185739"/>
            <a:ext cx="11777663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rgbClr val="0070C0"/>
                </a:solidFill>
              </a:rPr>
              <a:t>ACCIÓN DE NULIDAD:  DE INTERÉS PÚBLICO Y DE ORDEN PÚBLICO</a:t>
            </a:r>
            <a:endParaRPr lang="es-CL" sz="2800" dirty="0">
              <a:solidFill>
                <a:srgbClr val="0070C0"/>
              </a:solidFill>
            </a:endParaRPr>
          </a:p>
          <a:p>
            <a:endParaRPr lang="es-CL" sz="2800" dirty="0"/>
          </a:p>
          <a:p>
            <a:pPr algn="just"/>
            <a:r>
              <a:rPr lang="es-CL" sz="2800" dirty="0"/>
              <a:t>POR ESO, CUALQUIER TRANSFERENCIA QUE TENGA COMO ANTECEDENTE UN </a:t>
            </a:r>
            <a:r>
              <a:rPr lang="es-CL" sz="2800" b="1" dirty="0"/>
              <a:t>CONTRATO NULO </a:t>
            </a:r>
            <a:r>
              <a:rPr lang="es-CL" sz="2800" dirty="0"/>
              <a:t>PUEDE SER DEJADA SIN EFECTO CON LA ACCIÓN REIVINDICATORIA. </a:t>
            </a:r>
          </a:p>
          <a:p>
            <a:pPr algn="just"/>
            <a:endParaRPr lang="es-CL" sz="2800" b="1" dirty="0"/>
          </a:p>
          <a:p>
            <a:pPr algn="just"/>
            <a:r>
              <a:rPr lang="es-CL" sz="2800" b="1" u="sng" dirty="0"/>
              <a:t>AUN</a:t>
            </a:r>
            <a:r>
              <a:rPr lang="es-CL" sz="2800" dirty="0"/>
              <a:t> CUANDO SEA EJERCIDA CONTRA UN </a:t>
            </a:r>
            <a:r>
              <a:rPr lang="es-CL" sz="2800" b="1" dirty="0"/>
              <a:t>TERCER POSEEDOR DE BUENA FE </a:t>
            </a:r>
            <a:r>
              <a:rPr lang="es-CL" sz="2800" dirty="0"/>
              <a:t>(ESTO ES, QUIEN TENÍA LA “CONCIENCIA DE HABERSE ADQUIRIDO EL DOMINIO DE LA COSA POR MEDIOS LEGÍTIMOS, EXENTOS DE FRAUDE Y DE TODO OTRO VICIO”, SEGÚN EL 706). </a:t>
            </a:r>
          </a:p>
          <a:p>
            <a:pPr algn="just"/>
            <a:endParaRPr lang="es-CL" sz="2800" dirty="0"/>
          </a:p>
          <a:p>
            <a:pPr algn="just"/>
            <a:r>
              <a:rPr lang="es-CL" sz="2800" dirty="0"/>
              <a:t>EL TERCERO CORRE EL </a:t>
            </a:r>
            <a:r>
              <a:rPr lang="es-CL" sz="2800" b="1" dirty="0"/>
              <a:t>RIESGO</a:t>
            </a:r>
            <a:r>
              <a:rPr lang="es-CL" sz="2800" dirty="0"/>
              <a:t> DE QUE EL CONTRATO SEA NULO Y DE PERDER LA COSA POR LA REIVINDICACIÓN. 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409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01B3C37-4619-C748-8398-20F7C40C0912}"/>
              </a:ext>
            </a:extLst>
          </p:cNvPr>
          <p:cNvSpPr txBox="1"/>
          <p:nvPr/>
        </p:nvSpPr>
        <p:spPr>
          <a:xfrm>
            <a:off x="414337" y="185739"/>
            <a:ext cx="11658601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600" b="1" dirty="0">
                <a:solidFill>
                  <a:srgbClr val="0070C0"/>
                </a:solidFill>
              </a:rPr>
              <a:t>ACCIÓN RESOLUTORIA: DE INTERÉS PRIVADO Y DISPONIBLE (RENUNCIABLE)</a:t>
            </a:r>
            <a:endParaRPr lang="es-CL" sz="2600" dirty="0">
              <a:solidFill>
                <a:srgbClr val="0070C0"/>
              </a:solidFill>
            </a:endParaRPr>
          </a:p>
          <a:p>
            <a:pPr algn="ctr"/>
            <a:endParaRPr lang="es-CL" sz="2600" b="1" dirty="0">
              <a:solidFill>
                <a:srgbClr val="0070C0"/>
              </a:solidFill>
            </a:endParaRPr>
          </a:p>
          <a:p>
            <a:pPr algn="just"/>
            <a:r>
              <a:rPr lang="es-CL" sz="2600" dirty="0"/>
              <a:t>COMO EL INCUMPLIMIENTO CONTRACTUAL ES DE INTERÉS PRIVADO, </a:t>
            </a:r>
            <a:r>
              <a:rPr lang="es-CL" sz="2600" b="1" dirty="0"/>
              <a:t>SE PROTEGE AL TERCERO DE BUENA FE </a:t>
            </a:r>
            <a:r>
              <a:rPr lang="es-CL" sz="2600" dirty="0"/>
              <a:t>QUE ACTUÓ </a:t>
            </a:r>
            <a:r>
              <a:rPr lang="es-CL" sz="2600" b="1" dirty="0"/>
              <a:t>CONFIANDO EN LA APARIENCIA</a:t>
            </a:r>
            <a:r>
              <a:rPr lang="es-CL" sz="2600" dirty="0"/>
              <a:t> DE QUE ESTÁ TODO CONFORME A DERECHO, Y QUE NO SABE QUE EXISTE UN INCUMPLIMIENTO LATENTE DEL CONTRATO (O UN CUMPLIMIENTO PENDIENTE). </a:t>
            </a:r>
          </a:p>
          <a:p>
            <a:pPr algn="just"/>
            <a:endParaRPr lang="es-CL" sz="2600" dirty="0"/>
          </a:p>
          <a:p>
            <a:pPr algn="just"/>
            <a:r>
              <a:rPr lang="es-CL" sz="2600" dirty="0"/>
              <a:t>EL </a:t>
            </a:r>
            <a:r>
              <a:rPr lang="es-CL" sz="2600" b="1" dirty="0"/>
              <a:t>RIESGO</a:t>
            </a:r>
            <a:r>
              <a:rPr lang="es-CL" sz="2600" dirty="0"/>
              <a:t> ES DEL ACREEDOR: SU DEUDOR PODRÍA ENAJENAR LA COSA A UN TERCERO, Y EL ACREEDOR PODRÍA NO PODER RECUPERAR ESA COSA DEL TERCERO CON LA ACCIÓN REIVINDICATORIA SI ESE TERCERO ESTÁ DE BUENA FE.</a:t>
            </a:r>
          </a:p>
          <a:p>
            <a:pPr algn="just"/>
            <a:endParaRPr lang="es-CL" sz="2600" b="1" u="sng" dirty="0"/>
          </a:p>
          <a:p>
            <a:pPr algn="just"/>
            <a:r>
              <a:rPr lang="es-CL" sz="2600" b="1" u="sng" dirty="0"/>
              <a:t>MALA FE</a:t>
            </a:r>
            <a:r>
              <a:rPr lang="es-CL" sz="2600" b="1" dirty="0"/>
              <a:t>: </a:t>
            </a:r>
            <a:r>
              <a:rPr lang="es-CL" sz="2600" b="1" dirty="0">
                <a:solidFill>
                  <a:srgbClr val="0070C0"/>
                </a:solidFill>
              </a:rPr>
              <a:t>MUEBLES</a:t>
            </a:r>
            <a:r>
              <a:rPr lang="es-CL" sz="2600" dirty="0"/>
              <a:t>: SABER QUE EXISTÍA LA CONDICIÓN RESOLUTORIA = SABER QUE EL CUMPLIMIENTO DE LA OBLIGACIÓN ESTABA PENDIENTE. </a:t>
            </a:r>
            <a:r>
              <a:rPr lang="es-CL" sz="2600" b="1" dirty="0">
                <a:solidFill>
                  <a:srgbClr val="0070C0"/>
                </a:solidFill>
              </a:rPr>
              <a:t>INMUEBLES:</a:t>
            </a:r>
            <a:r>
              <a:rPr lang="es-CL" sz="2600" dirty="0"/>
              <a:t> SABER O DEBER HABER SABIDO QUE EL CUMPLIMIENTO ESTABA PENDIENTE (CONDICIÓN). EJEMPLO: “</a:t>
            </a:r>
            <a:r>
              <a:rPr lang="es-CL" sz="2600" u="sng" dirty="0"/>
              <a:t>CONDICIÓN</a:t>
            </a:r>
            <a:r>
              <a:rPr lang="es-CL" sz="2600" dirty="0"/>
              <a:t>” PAGO PENDIENTE DEL PRECIO; CONSTA EN EL CONTRATO DE COMPRAVENTA (TÍTULO), OTORGADO POR ESCRITURA PÚBLICA O INSCRITO. </a:t>
            </a:r>
            <a:endParaRPr lang="es-CL" sz="2600" b="1" u="sng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429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B24AD49-6099-DA4D-8EC8-C6170F971C14}"/>
              </a:ext>
            </a:extLst>
          </p:cNvPr>
          <p:cNvSpPr txBox="1"/>
          <p:nvPr/>
        </p:nvSpPr>
        <p:spPr>
          <a:xfrm>
            <a:off x="928688" y="528638"/>
            <a:ext cx="1052988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>
                <a:solidFill>
                  <a:srgbClr val="0070C0"/>
                </a:solidFill>
              </a:rPr>
              <a:t>ACCIÓN(ES) REIVINDICATORIA(S)</a:t>
            </a:r>
          </a:p>
          <a:p>
            <a:pPr algn="ctr"/>
            <a:endParaRPr lang="es-CL" sz="3000" b="1" dirty="0"/>
          </a:p>
          <a:p>
            <a:pPr marL="457200" indent="-457200" algn="just">
              <a:buAutoNum type="arabicPeriod"/>
            </a:pPr>
            <a:r>
              <a:rPr lang="es-CL" sz="3000" dirty="0"/>
              <a:t>REIVINDICATORIA: 889</a:t>
            </a:r>
          </a:p>
          <a:p>
            <a:pPr marL="457200" indent="-457200" algn="just">
              <a:buAutoNum type="arabicPeriod"/>
            </a:pPr>
            <a:r>
              <a:rPr lang="es-CL" sz="3000" dirty="0"/>
              <a:t>PUBLICIANA: 894</a:t>
            </a:r>
          </a:p>
          <a:p>
            <a:pPr marL="457200" indent="-457200" algn="just">
              <a:buAutoNum type="arabicPeriod"/>
            </a:pPr>
            <a:r>
              <a:rPr lang="es-CL" sz="3000" dirty="0"/>
              <a:t>REIVINDICATORIA FICTA I: 898</a:t>
            </a:r>
          </a:p>
          <a:p>
            <a:pPr marL="457200" indent="-457200" algn="just">
              <a:buAutoNum type="arabicPeriod"/>
            </a:pPr>
            <a:r>
              <a:rPr lang="es-CL" sz="3000" dirty="0"/>
              <a:t>REIVINDICATORIA FICTA II: 900 (i) y (</a:t>
            </a:r>
            <a:r>
              <a:rPr lang="es-CL" sz="3000" dirty="0" err="1"/>
              <a:t>ii</a:t>
            </a:r>
            <a:r>
              <a:rPr lang="es-CL" sz="3000" dirty="0"/>
              <a:t>)</a:t>
            </a:r>
          </a:p>
          <a:p>
            <a:pPr marL="457200" indent="-457200" algn="just">
              <a:buAutoNum type="arabicPeriod"/>
            </a:pPr>
            <a:r>
              <a:rPr lang="es-CL" sz="3000" dirty="0"/>
              <a:t>REIVINDICATORIA </a:t>
            </a:r>
            <a:r>
              <a:rPr lang="es-CL" sz="3000" i="1" dirty="0"/>
              <a:t>SUI GENERIS: </a:t>
            </a:r>
            <a:r>
              <a:rPr lang="es-CL" sz="3000" dirty="0"/>
              <a:t>915</a:t>
            </a:r>
            <a:endParaRPr lang="es-CL" sz="3000" b="1" i="1" dirty="0"/>
          </a:p>
          <a:p>
            <a:pPr marL="457200" indent="-457200" algn="just">
              <a:buAutoNum type="arabicPeriod"/>
            </a:pPr>
            <a:r>
              <a:rPr lang="es-CL" sz="3000" dirty="0"/>
              <a:t>INNOMINADA  RESTITUTORIA: 582 ?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2309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22DB65-EB8A-C740-814B-102D564D3D28}"/>
              </a:ext>
            </a:extLst>
          </p:cNvPr>
          <p:cNvSpPr txBox="1"/>
          <p:nvPr/>
        </p:nvSpPr>
        <p:spPr>
          <a:xfrm>
            <a:off x="0" y="414338"/>
            <a:ext cx="1183005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 dirty="0">
                <a:solidFill>
                  <a:srgbClr val="0070C0"/>
                </a:solidFill>
              </a:rPr>
              <a:t>1. REIVINDICATORIA ART. 889</a:t>
            </a:r>
          </a:p>
          <a:p>
            <a:pPr marL="514350" indent="-514350" algn="ctr">
              <a:buAutoNum type="arabicPeriod"/>
            </a:pPr>
            <a:endParaRPr lang="es-CL" sz="3000" b="1" dirty="0">
              <a:solidFill>
                <a:srgbClr val="0070C0"/>
              </a:solidFill>
            </a:endParaRPr>
          </a:p>
          <a:p>
            <a:pPr algn="just"/>
            <a:r>
              <a:rPr lang="es-CL" sz="3000" dirty="0"/>
              <a:t>1. Dueño no poseedor contra poseedor no dueño. </a:t>
            </a:r>
          </a:p>
          <a:p>
            <a:pPr algn="just"/>
            <a:r>
              <a:rPr lang="es-CL" sz="3000" dirty="0"/>
              <a:t>2. Cosas “singulares”; corporales raíces o muebles; derechos reales. </a:t>
            </a:r>
          </a:p>
          <a:p>
            <a:pPr algn="just"/>
            <a:r>
              <a:rPr lang="es-CL" sz="3000" dirty="0"/>
              <a:t>3. No contra adquirente de muebles en tiendas o almacenes.</a:t>
            </a:r>
          </a:p>
          <a:p>
            <a:pPr algn="just"/>
            <a:r>
              <a:rPr lang="es-CL" sz="3000" dirty="0"/>
              <a:t>4. Propietario contra el “actual poseedor”. </a:t>
            </a:r>
          </a:p>
          <a:p>
            <a:pPr algn="just"/>
            <a:r>
              <a:rPr lang="es-CL" sz="3000" dirty="0"/>
              <a:t>5. </a:t>
            </a:r>
            <a:r>
              <a:rPr lang="es-CL" sz="3000" u="sng" dirty="0"/>
              <a:t>Problema</a:t>
            </a:r>
            <a:r>
              <a:rPr lang="es-CL" sz="3000" dirty="0"/>
              <a:t>: </a:t>
            </a:r>
            <a:r>
              <a:rPr lang="es-CL" sz="3000" i="1" dirty="0"/>
              <a:t>posesión inscrita</a:t>
            </a:r>
            <a:r>
              <a:rPr lang="es-CL" sz="3000" dirty="0"/>
              <a:t>: ¿ha perdido la posesión el dueño si hay un ocupante material de su inmueble, pero él conserva la inscripción?</a:t>
            </a:r>
          </a:p>
          <a:p>
            <a:pPr algn="just"/>
            <a:r>
              <a:rPr lang="es-CL" sz="3000" dirty="0"/>
              <a:t>6. Medidas precautorias (o prejudiciales precautorias)</a:t>
            </a:r>
          </a:p>
          <a:p>
            <a:pPr algn="just"/>
            <a:r>
              <a:rPr lang="es-CL" sz="3000" dirty="0"/>
              <a:t>7. Juicio ordinario</a:t>
            </a:r>
          </a:p>
          <a:p>
            <a:pPr algn="just"/>
            <a:r>
              <a:rPr lang="es-CL" sz="3000" dirty="0"/>
              <a:t>8. Prescribe extintivamente cuando se ha extinguido el derecho de dominio (por eso no tiene plazo fijo de prescripción; 2517)</a:t>
            </a:r>
          </a:p>
          <a:p>
            <a:pPr marL="457200" indent="-457200" algn="just">
              <a:buAutoNum type="arabicPeriod"/>
            </a:pPr>
            <a:endParaRPr lang="es-CL" sz="2400" dirty="0"/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  <a:p>
            <a:pPr marL="514350" indent="-514350" algn="ctr">
              <a:buAutoNum type="arabicPeriod"/>
            </a:pPr>
            <a:endParaRPr lang="es-CL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5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322DB65-EB8A-C740-814B-102D564D3D28}"/>
              </a:ext>
            </a:extLst>
          </p:cNvPr>
          <p:cNvSpPr txBox="1"/>
          <p:nvPr/>
        </p:nvSpPr>
        <p:spPr>
          <a:xfrm>
            <a:off x="0" y="414338"/>
            <a:ext cx="1183005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b="1">
                <a:solidFill>
                  <a:srgbClr val="0070C0"/>
                </a:solidFill>
              </a:rPr>
              <a:t>2. PUBLICIANA ART. 894</a:t>
            </a:r>
          </a:p>
          <a:p>
            <a:pPr marL="514350" indent="-514350" algn="ctr">
              <a:buAutoNum type="arabicPeriod"/>
            </a:pPr>
            <a:endParaRPr lang="es-CL" sz="3000" b="1">
              <a:solidFill>
                <a:srgbClr val="0070C0"/>
              </a:solidFill>
            </a:endParaRPr>
          </a:p>
          <a:p>
            <a:pPr marL="514350" indent="-514350" algn="just">
              <a:buAutoNum type="arabicPeriod"/>
            </a:pPr>
            <a:r>
              <a:rPr lang="es-CL" sz="3000"/>
              <a:t>“Poseedor regular” que perdió la posesión</a:t>
            </a:r>
          </a:p>
          <a:p>
            <a:pPr marL="514350" indent="-514350" algn="just">
              <a:buAutoNum type="arabicPeriod"/>
            </a:pPr>
            <a:r>
              <a:rPr lang="es-CL" sz="3000"/>
              <a:t>Podía ganar la cosa por prescripción</a:t>
            </a:r>
          </a:p>
          <a:p>
            <a:pPr marL="514350" indent="-514350" algn="just">
              <a:buAutoNum type="arabicPeriod"/>
            </a:pPr>
            <a:r>
              <a:rPr lang="es-CL" sz="3000"/>
              <a:t>Basta cualquier transcurso de tiempo</a:t>
            </a:r>
          </a:p>
          <a:p>
            <a:pPr marL="514350" indent="-514350" algn="just">
              <a:buAutoNum type="arabicPeriod"/>
            </a:pPr>
            <a:r>
              <a:rPr lang="es-CL" sz="3000"/>
              <a:t>Pretor Publicio: 67 a.C.</a:t>
            </a:r>
          </a:p>
          <a:p>
            <a:pPr marL="514350" indent="-514350" algn="just">
              <a:buAutoNum type="arabicPeriod"/>
            </a:pPr>
            <a:r>
              <a:rPr lang="es-CL" sz="3000"/>
              <a:t>No procede contra verdadero dueño ni contra quien posee con igual o mejor derecho (p.ej. el que deriva del dueño vs. el que deriva de usurp.)</a:t>
            </a:r>
          </a:p>
          <a:p>
            <a:pPr marL="514350" indent="-514350" algn="just">
              <a:buAutoNum type="arabicPeriod"/>
            </a:pPr>
            <a:r>
              <a:rPr lang="es-CL" sz="3000" i="1"/>
              <a:t>In pari causa, melior est causa possidentis</a:t>
            </a:r>
          </a:p>
          <a:p>
            <a:pPr marL="514350" indent="-514350" algn="just">
              <a:buAutoNum type="arabicPeriod"/>
            </a:pPr>
            <a:endParaRPr lang="es-CL" sz="3000"/>
          </a:p>
          <a:p>
            <a:pPr marL="457200" indent="-457200" algn="just">
              <a:buAutoNum type="arabicPeriod"/>
            </a:pPr>
            <a:endParaRPr lang="es-CL" sz="2400"/>
          </a:p>
          <a:p>
            <a:pPr marL="514350" indent="-514350" algn="ctr">
              <a:buAutoNum type="arabicPeriod"/>
            </a:pPr>
            <a:endParaRPr lang="es-CL" sz="3200" b="1">
              <a:solidFill>
                <a:srgbClr val="0070C0"/>
              </a:solidFill>
            </a:endParaRPr>
          </a:p>
          <a:p>
            <a:pPr marL="514350" indent="-514350" algn="ctr">
              <a:buAutoNum type="arabicPeriod"/>
            </a:pPr>
            <a:endParaRPr lang="es-CL" sz="32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27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1375</Words>
  <Application>Microsoft Macintosh PowerPoint</Application>
  <PresentationFormat>Panorámica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fgonzalez@gonzalezrioseco.cl</dc:creator>
  <cp:lastModifiedBy>fgonzalez@gonzalezrioseco.cl</cp:lastModifiedBy>
  <cp:revision>26</cp:revision>
  <cp:lastPrinted>2020-06-09T22:41:18Z</cp:lastPrinted>
  <dcterms:created xsi:type="dcterms:W3CDTF">2020-06-09T13:36:14Z</dcterms:created>
  <dcterms:modified xsi:type="dcterms:W3CDTF">2020-06-10T12:35:52Z</dcterms:modified>
</cp:coreProperties>
</file>