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5" r:id="rId4"/>
    <p:sldId id="266" r:id="rId5"/>
    <p:sldId id="269" r:id="rId6"/>
    <p:sldId id="270" r:id="rId7"/>
    <p:sldId id="271" r:id="rId8"/>
    <p:sldId id="272" r:id="rId9"/>
    <p:sldId id="273" r:id="rId10"/>
    <p:sldId id="275"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40" d="100"/>
          <a:sy n="40" d="100"/>
        </p:scale>
        <p:origin x="29" y="98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8D67E-C254-47AD-820C-5F03CC16240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7F0780FF-AFF3-4D47-A064-ABA187D702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7C40C34-40CF-4DD7-9813-4564661DF1F6}"/>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5" name="Marcador de pie de página 4">
            <a:extLst>
              <a:ext uri="{FF2B5EF4-FFF2-40B4-BE49-F238E27FC236}">
                <a16:creationId xmlns:a16="http://schemas.microsoft.com/office/drawing/2014/main" id="{B7070137-206A-4D90-AFAA-509DA5B51DA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E0B59E1-36BA-46F7-9724-205884371B86}"/>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387333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9FD66B-E176-43BF-B9D1-DB2F2BC31B7F}"/>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3B218AA-ECF6-45A1-A28D-72716CBF6BA2}"/>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3DBA731-9EFC-4761-87C0-43EA736DF09E}"/>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5" name="Marcador de pie de página 4">
            <a:extLst>
              <a:ext uri="{FF2B5EF4-FFF2-40B4-BE49-F238E27FC236}">
                <a16:creationId xmlns:a16="http://schemas.microsoft.com/office/drawing/2014/main" id="{ED715AFB-B1DE-470C-AD2B-311ABB7AC3A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FDDAB6C-7E93-4811-94B0-21EC1D88D430}"/>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4092485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B98232A7-F15B-4570-B6AA-923CD04F753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71499AB8-47DE-44E2-BE55-A5BC358C2B2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21419B8-E291-4E5B-ABCC-F1015F55B06D}"/>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5" name="Marcador de pie de página 4">
            <a:extLst>
              <a:ext uri="{FF2B5EF4-FFF2-40B4-BE49-F238E27FC236}">
                <a16:creationId xmlns:a16="http://schemas.microsoft.com/office/drawing/2014/main" id="{3FBDE311-5003-4365-BDDF-007621CAB5C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5FE83B42-3BBC-4163-B836-3C3323DD1B2D}"/>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2450459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9C88A-5D4A-4D6C-BEF5-26673E7228E5}"/>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3F350A4B-BEA0-4244-8D39-FE88D0B0431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ABE989D0-BB09-4306-BA31-9BAB1E66955F}"/>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5" name="Marcador de pie de página 4">
            <a:extLst>
              <a:ext uri="{FF2B5EF4-FFF2-40B4-BE49-F238E27FC236}">
                <a16:creationId xmlns:a16="http://schemas.microsoft.com/office/drawing/2014/main" id="{730D9356-89FF-4F98-B34E-6D7783C688C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6F743F-D301-4CDD-B64F-1953F2E85922}"/>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2747423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E4FEE8-0171-4BB0-92C9-ECC6CBB497D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547EB6F7-72A6-426F-AD8B-545375B882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D02C4A9-10EC-4C73-BB76-CA2986E60698}"/>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5" name="Marcador de pie de página 4">
            <a:extLst>
              <a:ext uri="{FF2B5EF4-FFF2-40B4-BE49-F238E27FC236}">
                <a16:creationId xmlns:a16="http://schemas.microsoft.com/office/drawing/2014/main" id="{9ECF9027-913D-4139-87B1-746471F5CDF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7FCC345-D0FC-446E-BDB1-8120D9C32F1E}"/>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74961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B208D1-2C05-42DA-9758-647B795A861C}"/>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04BF54D-CDAF-474C-9B71-87B782BD07D4}"/>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79F8D8FA-44DC-4E19-B853-8928108BBFE9}"/>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9AACA9EA-3BFA-4262-936F-43A427A2C1BD}"/>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6" name="Marcador de pie de página 5">
            <a:extLst>
              <a:ext uri="{FF2B5EF4-FFF2-40B4-BE49-F238E27FC236}">
                <a16:creationId xmlns:a16="http://schemas.microsoft.com/office/drawing/2014/main" id="{480E6F73-640D-44F0-9121-07811D09D00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9910B2E0-1553-4484-8C1F-CE3A47A567FD}"/>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2520360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448E13-63F8-40D0-9014-1096B50F77DD}"/>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7645CDE-877F-4EDC-AA49-EE01F3145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C817BBA1-A331-4AA6-81B2-6012964247B5}"/>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764BEE3-84A2-4B8D-8927-83FA0F5AC2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F409F60-84A1-48C4-818A-28DD70A04055}"/>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5EC3B06F-07FE-4E76-BD5C-ED8BD190C97C}"/>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8" name="Marcador de pie de página 7">
            <a:extLst>
              <a:ext uri="{FF2B5EF4-FFF2-40B4-BE49-F238E27FC236}">
                <a16:creationId xmlns:a16="http://schemas.microsoft.com/office/drawing/2014/main" id="{FF0C4C77-9AE4-4F8E-B3AF-0E1320137C43}"/>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42EE9E80-0ACE-4EC5-B07F-CF1C8B97BB34}"/>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1726450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8D08B6-40A1-4ADE-A07B-6FF901A2DB2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BE6A4E14-F56E-4A91-A1C0-70E386BF671D}"/>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4" name="Marcador de pie de página 3">
            <a:extLst>
              <a:ext uri="{FF2B5EF4-FFF2-40B4-BE49-F238E27FC236}">
                <a16:creationId xmlns:a16="http://schemas.microsoft.com/office/drawing/2014/main" id="{E2D6B4EC-D9B5-45AD-9CD6-A44A52D1529F}"/>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577799FD-0DE3-47D9-844F-62182308D43E}"/>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136999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8E794B03-9B55-45D0-A416-88747BB97896}"/>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3" name="Marcador de pie de página 2">
            <a:extLst>
              <a:ext uri="{FF2B5EF4-FFF2-40B4-BE49-F238E27FC236}">
                <a16:creationId xmlns:a16="http://schemas.microsoft.com/office/drawing/2014/main" id="{A5ED1EED-6AE0-4E11-A3CD-385D8DDCF9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CC04FE2-291C-461D-A9A3-7B56158E4D0F}"/>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427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F0EC8D-CDFC-4F81-909E-9FA3D8F8214B}"/>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17EC489-766C-49B9-ABF3-7D2696CC59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B699D088-3830-4D80-AF12-6B2DFF27F9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20D8CFD-2A27-4D15-96A4-97C3F1A24A81}"/>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6" name="Marcador de pie de página 5">
            <a:extLst>
              <a:ext uri="{FF2B5EF4-FFF2-40B4-BE49-F238E27FC236}">
                <a16:creationId xmlns:a16="http://schemas.microsoft.com/office/drawing/2014/main" id="{56DF878B-B5A3-4C88-9556-AC901598D7C3}"/>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48FBA8D-9C86-4BF0-ACE7-EAE2F1B6D458}"/>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2150685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1A9126-531F-4B0D-A066-9461BFE8BA3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71DEBF5D-CA5C-4D28-B612-57CBC2370B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F444A95A-2696-4EB1-B043-2E1DA71E4B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E5CF610A-976B-42F6-892F-177A13189CC0}"/>
              </a:ext>
            </a:extLst>
          </p:cNvPr>
          <p:cNvSpPr>
            <a:spLocks noGrp="1"/>
          </p:cNvSpPr>
          <p:nvPr>
            <p:ph type="dt" sz="half" idx="10"/>
          </p:nvPr>
        </p:nvSpPr>
        <p:spPr/>
        <p:txBody>
          <a:bodyPr/>
          <a:lstStyle/>
          <a:p>
            <a:fld id="{21D4AC53-B2E2-419C-9961-4F1DD5A84767}" type="datetimeFigureOut">
              <a:rPr lang="es-MX" smtClean="0"/>
              <a:t>16/06/2020</a:t>
            </a:fld>
            <a:endParaRPr lang="es-MX"/>
          </a:p>
        </p:txBody>
      </p:sp>
      <p:sp>
        <p:nvSpPr>
          <p:cNvPr id="6" name="Marcador de pie de página 5">
            <a:extLst>
              <a:ext uri="{FF2B5EF4-FFF2-40B4-BE49-F238E27FC236}">
                <a16:creationId xmlns:a16="http://schemas.microsoft.com/office/drawing/2014/main" id="{49DB1AAB-93A1-4A99-83D9-AA87803631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5BAE185-DCD7-4015-8355-6FDA4681C9BB}"/>
              </a:ext>
            </a:extLst>
          </p:cNvPr>
          <p:cNvSpPr>
            <a:spLocks noGrp="1"/>
          </p:cNvSpPr>
          <p:nvPr>
            <p:ph type="sldNum" sz="quarter" idx="12"/>
          </p:nvPr>
        </p:nvSpPr>
        <p:spPr/>
        <p:txBody>
          <a:bodyPr/>
          <a:lstStyle/>
          <a:p>
            <a:fld id="{3E89BAAE-46D9-47EB-8895-774DECE37113}" type="slidenum">
              <a:rPr lang="es-MX" smtClean="0"/>
              <a:t>‹Nº›</a:t>
            </a:fld>
            <a:endParaRPr lang="es-MX"/>
          </a:p>
        </p:txBody>
      </p:sp>
    </p:spTree>
    <p:extLst>
      <p:ext uri="{BB962C8B-B14F-4D97-AF65-F5344CB8AC3E}">
        <p14:creationId xmlns:p14="http://schemas.microsoft.com/office/powerpoint/2010/main" val="366250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AC7CCD2-9FB3-44AA-9240-029ECCEE7D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2B8B8AF-2AFA-4E20-93C8-CC0B8B65E0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E2FF437F-433C-4EDD-9ED3-E8140B7B7E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4AC53-B2E2-419C-9961-4F1DD5A84767}" type="datetimeFigureOut">
              <a:rPr lang="es-MX" smtClean="0"/>
              <a:t>16/06/2020</a:t>
            </a:fld>
            <a:endParaRPr lang="es-MX"/>
          </a:p>
        </p:txBody>
      </p:sp>
      <p:sp>
        <p:nvSpPr>
          <p:cNvPr id="5" name="Marcador de pie de página 4">
            <a:extLst>
              <a:ext uri="{FF2B5EF4-FFF2-40B4-BE49-F238E27FC236}">
                <a16:creationId xmlns:a16="http://schemas.microsoft.com/office/drawing/2014/main" id="{BFC49F82-B596-48F7-BE89-3B752FFD02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40EFEEA-6F4C-4618-83ED-E9ED8565DA9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9BAAE-46D9-47EB-8895-774DECE37113}" type="slidenum">
              <a:rPr lang="es-MX" smtClean="0"/>
              <a:t>‹Nº›</a:t>
            </a:fld>
            <a:endParaRPr lang="es-MX"/>
          </a:p>
        </p:txBody>
      </p:sp>
    </p:spTree>
    <p:extLst>
      <p:ext uri="{BB962C8B-B14F-4D97-AF65-F5344CB8AC3E}">
        <p14:creationId xmlns:p14="http://schemas.microsoft.com/office/powerpoint/2010/main" val="23929172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7" name="Rectángulo: esquinas redondeadas 6">
            <a:extLst>
              <a:ext uri="{FF2B5EF4-FFF2-40B4-BE49-F238E27FC236}">
                <a16:creationId xmlns:a16="http://schemas.microsoft.com/office/drawing/2014/main" id="{3AD2F9DC-8327-4056-BE80-791FF59B00E1}"/>
              </a:ext>
            </a:extLst>
          </p:cNvPr>
          <p:cNvSpPr/>
          <p:nvPr/>
        </p:nvSpPr>
        <p:spPr>
          <a:xfrm>
            <a:off x="2362167" y="1749352"/>
            <a:ext cx="7467665" cy="4136542"/>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esquinas redondeadas 3">
            <a:extLst>
              <a:ext uri="{FF2B5EF4-FFF2-40B4-BE49-F238E27FC236}">
                <a16:creationId xmlns:a16="http://schemas.microsoft.com/office/drawing/2014/main" id="{2ACFD70A-DF2E-427A-B2B4-CFD3E733D613}"/>
              </a:ext>
            </a:extLst>
          </p:cNvPr>
          <p:cNvSpPr/>
          <p:nvPr/>
        </p:nvSpPr>
        <p:spPr>
          <a:xfrm>
            <a:off x="2001078" y="1351721"/>
            <a:ext cx="8189844" cy="940905"/>
          </a:xfrm>
          <a:prstGeom prst="roundRect">
            <a:avLst>
              <a:gd name="adj" fmla="val 50000"/>
            </a:avLst>
          </a:prstGeom>
          <a:solidFill>
            <a:schemeClr val="bg1"/>
          </a:solidFill>
          <a:ln w="28575">
            <a:solidFill>
              <a:schemeClr val="tx1"/>
            </a:solidFill>
          </a:ln>
          <a:effectLst>
            <a:outerShdw blurRad="3810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CuadroTexto 15">
            <a:extLst>
              <a:ext uri="{FF2B5EF4-FFF2-40B4-BE49-F238E27FC236}">
                <a16:creationId xmlns:a16="http://schemas.microsoft.com/office/drawing/2014/main" id="{7DFD69DD-C933-4C92-A2FA-C049516C3607}"/>
              </a:ext>
            </a:extLst>
          </p:cNvPr>
          <p:cNvSpPr txBox="1"/>
          <p:nvPr/>
        </p:nvSpPr>
        <p:spPr>
          <a:xfrm>
            <a:off x="2362166" y="1437183"/>
            <a:ext cx="7467665" cy="830997"/>
          </a:xfrm>
          <a:prstGeom prst="rect">
            <a:avLst/>
          </a:prstGeom>
          <a:noFill/>
        </p:spPr>
        <p:txBody>
          <a:bodyPr wrap="square" rtlCol="0">
            <a:spAutoFit/>
          </a:bodyPr>
          <a:lstStyle/>
          <a:p>
            <a:pPr algn="ctr"/>
            <a:r>
              <a:rPr lang="es-MX" sz="2400" dirty="0"/>
              <a:t>La justicia social en la era de la política de la identidad: redistribución, reconocimiento y participación</a:t>
            </a:r>
          </a:p>
        </p:txBody>
      </p:sp>
      <p:sp>
        <p:nvSpPr>
          <p:cNvPr id="2" name="CuadroTexto 1">
            <a:extLst>
              <a:ext uri="{FF2B5EF4-FFF2-40B4-BE49-F238E27FC236}">
                <a16:creationId xmlns:a16="http://schemas.microsoft.com/office/drawing/2014/main" id="{936CCFFF-D5E8-4BB0-84E9-A4FC0182A688}"/>
              </a:ext>
            </a:extLst>
          </p:cNvPr>
          <p:cNvSpPr txBox="1"/>
          <p:nvPr/>
        </p:nvSpPr>
        <p:spPr>
          <a:xfrm>
            <a:off x="1771650" y="2558495"/>
            <a:ext cx="1695416" cy="2862322"/>
          </a:xfrm>
          <a:prstGeom prst="rect">
            <a:avLst/>
          </a:prstGeom>
          <a:noFill/>
        </p:spPr>
        <p:txBody>
          <a:bodyPr wrap="square" rtlCol="0">
            <a:spAutoFit/>
          </a:bodyPr>
          <a:lstStyle/>
          <a:p>
            <a:r>
              <a:rPr lang="es-CL" sz="3600" b="1" dirty="0">
                <a:solidFill>
                  <a:schemeClr val="bg1"/>
                </a:solidFill>
              </a:rPr>
              <a:t>N</a:t>
            </a:r>
          </a:p>
          <a:p>
            <a:r>
              <a:rPr lang="es-CL" sz="3600" b="1" dirty="0">
                <a:solidFill>
                  <a:schemeClr val="bg1"/>
                </a:solidFill>
              </a:rPr>
              <a:t>A</a:t>
            </a:r>
          </a:p>
          <a:p>
            <a:r>
              <a:rPr lang="es-CL" sz="3600" b="1" dirty="0">
                <a:solidFill>
                  <a:schemeClr val="bg1"/>
                </a:solidFill>
              </a:rPr>
              <a:t>N</a:t>
            </a:r>
          </a:p>
          <a:p>
            <a:r>
              <a:rPr lang="es-CL" sz="3600" b="1" dirty="0">
                <a:solidFill>
                  <a:schemeClr val="bg1"/>
                </a:solidFill>
              </a:rPr>
              <a:t>C</a:t>
            </a:r>
          </a:p>
          <a:p>
            <a:r>
              <a:rPr lang="es-CL" sz="3600" b="1" dirty="0">
                <a:solidFill>
                  <a:schemeClr val="bg1"/>
                </a:solidFill>
              </a:rPr>
              <a:t>Y</a:t>
            </a:r>
            <a:endParaRPr lang="en-US" sz="3600" b="1" dirty="0">
              <a:solidFill>
                <a:schemeClr val="bg1"/>
              </a:solidFill>
            </a:endParaRPr>
          </a:p>
        </p:txBody>
      </p:sp>
      <p:sp>
        <p:nvSpPr>
          <p:cNvPr id="3" name="CuadroTexto 2">
            <a:extLst>
              <a:ext uri="{FF2B5EF4-FFF2-40B4-BE49-F238E27FC236}">
                <a16:creationId xmlns:a16="http://schemas.microsoft.com/office/drawing/2014/main" id="{EDCBEF8D-01FA-44FA-AEDA-02F34501D0E6}"/>
              </a:ext>
            </a:extLst>
          </p:cNvPr>
          <p:cNvSpPr txBox="1"/>
          <p:nvPr/>
        </p:nvSpPr>
        <p:spPr>
          <a:xfrm>
            <a:off x="10028136" y="2292626"/>
            <a:ext cx="1047750" cy="3416320"/>
          </a:xfrm>
          <a:prstGeom prst="rect">
            <a:avLst/>
          </a:prstGeom>
          <a:noFill/>
        </p:spPr>
        <p:txBody>
          <a:bodyPr wrap="square" rtlCol="0">
            <a:spAutoFit/>
          </a:bodyPr>
          <a:lstStyle/>
          <a:p>
            <a:r>
              <a:rPr lang="es-CL" sz="3600" b="1" dirty="0">
                <a:solidFill>
                  <a:schemeClr val="bg1"/>
                </a:solidFill>
              </a:rPr>
              <a:t>F</a:t>
            </a:r>
          </a:p>
          <a:p>
            <a:r>
              <a:rPr lang="es-CL" sz="3600" b="1" dirty="0">
                <a:solidFill>
                  <a:schemeClr val="bg1"/>
                </a:solidFill>
              </a:rPr>
              <a:t>R</a:t>
            </a:r>
          </a:p>
          <a:p>
            <a:r>
              <a:rPr lang="es-CL" sz="3600" b="1" dirty="0">
                <a:solidFill>
                  <a:schemeClr val="bg1"/>
                </a:solidFill>
              </a:rPr>
              <a:t>A</a:t>
            </a:r>
          </a:p>
          <a:p>
            <a:r>
              <a:rPr lang="es-CL" sz="3600" b="1" dirty="0">
                <a:solidFill>
                  <a:schemeClr val="bg1"/>
                </a:solidFill>
              </a:rPr>
              <a:t>S</a:t>
            </a:r>
          </a:p>
          <a:p>
            <a:r>
              <a:rPr lang="es-CL" sz="3600" b="1" dirty="0">
                <a:solidFill>
                  <a:schemeClr val="bg1"/>
                </a:solidFill>
              </a:rPr>
              <a:t>E</a:t>
            </a:r>
          </a:p>
          <a:p>
            <a:r>
              <a:rPr lang="es-CL" sz="3600" b="1" dirty="0">
                <a:solidFill>
                  <a:schemeClr val="bg1"/>
                </a:solidFill>
              </a:rPr>
              <a:t>R</a:t>
            </a:r>
            <a:endParaRPr lang="en-US" sz="3600" b="1" dirty="0">
              <a:solidFill>
                <a:schemeClr val="bg1"/>
              </a:solidFill>
            </a:endParaRPr>
          </a:p>
        </p:txBody>
      </p:sp>
    </p:spTree>
    <p:extLst>
      <p:ext uri="{BB962C8B-B14F-4D97-AF65-F5344CB8AC3E}">
        <p14:creationId xmlns:p14="http://schemas.microsoft.com/office/powerpoint/2010/main" val="3550735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203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82BB184-3855-49FE-839E-6EF9BF7248FE}"/>
              </a:ext>
            </a:extLst>
          </p:cNvPr>
          <p:cNvSpPr/>
          <p:nvPr/>
        </p:nvSpPr>
        <p:spPr>
          <a:xfrm>
            <a:off x="0" y="0"/>
            <a:ext cx="12192000" cy="967409"/>
          </a:xfrm>
          <a:prstGeom prst="rect">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esquinas redondeadas 4">
            <a:extLst>
              <a:ext uri="{FF2B5EF4-FFF2-40B4-BE49-F238E27FC236}">
                <a16:creationId xmlns:a16="http://schemas.microsoft.com/office/drawing/2014/main" id="{7C6E24E4-C8E4-4226-BF8A-ED9DA85DA2D7}"/>
              </a:ext>
            </a:extLst>
          </p:cNvPr>
          <p:cNvSpPr/>
          <p:nvPr/>
        </p:nvSpPr>
        <p:spPr>
          <a:xfrm>
            <a:off x="11343861" y="243523"/>
            <a:ext cx="490330" cy="49030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esquinas redondeadas 5">
            <a:extLst>
              <a:ext uri="{FF2B5EF4-FFF2-40B4-BE49-F238E27FC236}">
                <a16:creationId xmlns:a16="http://schemas.microsoft.com/office/drawing/2014/main" id="{BE9A081D-EF08-414D-9F52-1ECBFD208E08}"/>
              </a:ext>
            </a:extLst>
          </p:cNvPr>
          <p:cNvSpPr/>
          <p:nvPr/>
        </p:nvSpPr>
        <p:spPr>
          <a:xfrm>
            <a:off x="10701130" y="243523"/>
            <a:ext cx="490330" cy="49030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87062FB5-5C0D-47B9-B939-AA3F37F8F78C}"/>
              </a:ext>
            </a:extLst>
          </p:cNvPr>
          <p:cNvSpPr txBox="1"/>
          <p:nvPr/>
        </p:nvSpPr>
        <p:spPr>
          <a:xfrm>
            <a:off x="11403497" y="227064"/>
            <a:ext cx="569843" cy="523220"/>
          </a:xfrm>
          <a:prstGeom prst="rect">
            <a:avLst/>
          </a:prstGeom>
          <a:noFill/>
        </p:spPr>
        <p:txBody>
          <a:bodyPr wrap="square" rtlCol="0">
            <a:spAutoFit/>
          </a:bodyPr>
          <a:lstStyle/>
          <a:p>
            <a:r>
              <a:rPr lang="es-MX" sz="2800" b="1" dirty="0"/>
              <a:t>X</a:t>
            </a:r>
          </a:p>
        </p:txBody>
      </p:sp>
      <p:sp>
        <p:nvSpPr>
          <p:cNvPr id="8" name="CuadroTexto 7">
            <a:extLst>
              <a:ext uri="{FF2B5EF4-FFF2-40B4-BE49-F238E27FC236}">
                <a16:creationId xmlns:a16="http://schemas.microsoft.com/office/drawing/2014/main" id="{7CE1C86B-72F7-4490-BACC-96AFB6DEB2F2}"/>
              </a:ext>
            </a:extLst>
          </p:cNvPr>
          <p:cNvSpPr txBox="1"/>
          <p:nvPr/>
        </p:nvSpPr>
        <p:spPr>
          <a:xfrm>
            <a:off x="10760765" y="155713"/>
            <a:ext cx="397564" cy="523220"/>
          </a:xfrm>
          <a:prstGeom prst="rect">
            <a:avLst/>
          </a:prstGeom>
          <a:noFill/>
        </p:spPr>
        <p:txBody>
          <a:bodyPr wrap="square" rtlCol="0">
            <a:spAutoFit/>
          </a:bodyPr>
          <a:lstStyle/>
          <a:p>
            <a:r>
              <a:rPr lang="es-MX" sz="2800" b="1" dirty="0"/>
              <a:t>_</a:t>
            </a:r>
          </a:p>
        </p:txBody>
      </p:sp>
      <p:sp>
        <p:nvSpPr>
          <p:cNvPr id="10" name="Rectángulo: esquinas redondeadas 9">
            <a:extLst>
              <a:ext uri="{FF2B5EF4-FFF2-40B4-BE49-F238E27FC236}">
                <a16:creationId xmlns:a16="http://schemas.microsoft.com/office/drawing/2014/main" id="{F094E947-37CF-48FD-A2E2-B58DC9929A85}"/>
              </a:ext>
            </a:extLst>
          </p:cNvPr>
          <p:cNvSpPr/>
          <p:nvPr/>
        </p:nvSpPr>
        <p:spPr>
          <a:xfrm>
            <a:off x="361122" y="243523"/>
            <a:ext cx="9382537" cy="506761"/>
          </a:xfrm>
          <a:prstGeom prst="roundRect">
            <a:avLst>
              <a:gd name="adj" fmla="val 50000"/>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a16="http://schemas.microsoft.com/office/drawing/2014/main" id="{DBBEF3B7-1DE1-481F-A101-F8F167A88F18}"/>
              </a:ext>
            </a:extLst>
          </p:cNvPr>
          <p:cNvSpPr txBox="1"/>
          <p:nvPr/>
        </p:nvSpPr>
        <p:spPr>
          <a:xfrm>
            <a:off x="715618" y="252871"/>
            <a:ext cx="8209722" cy="461665"/>
          </a:xfrm>
          <a:prstGeom prst="rect">
            <a:avLst/>
          </a:prstGeom>
          <a:noFill/>
        </p:spPr>
        <p:txBody>
          <a:bodyPr wrap="square" rtlCol="0">
            <a:spAutoFit/>
          </a:bodyPr>
          <a:lstStyle/>
          <a:p>
            <a:r>
              <a:rPr lang="es-MX" sz="2400" dirty="0"/>
              <a:t>EL DILEMA REDISTRIBUCIÓN RECONOCIMIENTO</a:t>
            </a:r>
          </a:p>
        </p:txBody>
      </p:sp>
      <p:sp>
        <p:nvSpPr>
          <p:cNvPr id="13" name="Rectángulo 12">
            <a:extLst>
              <a:ext uri="{FF2B5EF4-FFF2-40B4-BE49-F238E27FC236}">
                <a16:creationId xmlns:a16="http://schemas.microsoft.com/office/drawing/2014/main" id="{755A48B9-3B27-416E-A017-13DDDFC95020}"/>
              </a:ext>
            </a:extLst>
          </p:cNvPr>
          <p:cNvSpPr/>
          <p:nvPr/>
        </p:nvSpPr>
        <p:spPr>
          <a:xfrm>
            <a:off x="0" y="6135757"/>
            <a:ext cx="12192000" cy="7222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3" name="Imagen 22">
            <a:extLst>
              <a:ext uri="{FF2B5EF4-FFF2-40B4-BE49-F238E27FC236}">
                <a16:creationId xmlns:a16="http://schemas.microsoft.com/office/drawing/2014/main" id="{74FFC7BA-B523-43F1-B89E-C71E65BFA8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0" y="333154"/>
            <a:ext cx="327498" cy="327498"/>
          </a:xfrm>
          <a:prstGeom prst="rect">
            <a:avLst/>
          </a:prstGeom>
        </p:spPr>
      </p:pic>
      <p:graphicFrame>
        <p:nvGraphicFramePr>
          <p:cNvPr id="12" name="Tabla 11">
            <a:extLst>
              <a:ext uri="{FF2B5EF4-FFF2-40B4-BE49-F238E27FC236}">
                <a16:creationId xmlns:a16="http://schemas.microsoft.com/office/drawing/2014/main" id="{3302542A-C337-44AB-9859-901056206E02}"/>
              </a:ext>
            </a:extLst>
          </p:cNvPr>
          <p:cNvGraphicFramePr>
            <a:graphicFrameLocks noGrp="1"/>
          </p:cNvGraphicFramePr>
          <p:nvPr>
            <p:extLst>
              <p:ext uri="{D42A27DB-BD31-4B8C-83A1-F6EECF244321}">
                <p14:modId xmlns:p14="http://schemas.microsoft.com/office/powerpoint/2010/main" val="3103935885"/>
              </p:ext>
            </p:extLst>
          </p:nvPr>
        </p:nvGraphicFramePr>
        <p:xfrm>
          <a:off x="634448" y="1118780"/>
          <a:ext cx="10923103" cy="4825610"/>
        </p:xfrm>
        <a:graphic>
          <a:graphicData uri="http://schemas.openxmlformats.org/drawingml/2006/table">
            <a:tbl>
              <a:tblPr firstRow="1" firstCol="1" bandRow="1">
                <a:tableStyleId>{00A15C55-8517-42AA-B614-E9B94910E393}</a:tableStyleId>
              </a:tblPr>
              <a:tblGrid>
                <a:gridCol w="3049785">
                  <a:extLst>
                    <a:ext uri="{9D8B030D-6E8A-4147-A177-3AD203B41FA5}">
                      <a16:colId xmlns:a16="http://schemas.microsoft.com/office/drawing/2014/main" val="2845514523"/>
                    </a:ext>
                  </a:extLst>
                </a:gridCol>
                <a:gridCol w="3817398">
                  <a:extLst>
                    <a:ext uri="{9D8B030D-6E8A-4147-A177-3AD203B41FA5}">
                      <a16:colId xmlns:a16="http://schemas.microsoft.com/office/drawing/2014/main" val="3208477920"/>
                    </a:ext>
                  </a:extLst>
                </a:gridCol>
                <a:gridCol w="4055920">
                  <a:extLst>
                    <a:ext uri="{9D8B030D-6E8A-4147-A177-3AD203B41FA5}">
                      <a16:colId xmlns:a16="http://schemas.microsoft.com/office/drawing/2014/main" val="1127889749"/>
                    </a:ext>
                  </a:extLst>
                </a:gridCol>
              </a:tblGrid>
              <a:tr h="221965">
                <a:tc>
                  <a:txBody>
                    <a:bodyPr/>
                    <a:lstStyle/>
                    <a:p>
                      <a:pPr algn="just">
                        <a:lnSpc>
                          <a:spcPct val="107000"/>
                        </a:lnSpc>
                        <a:spcAft>
                          <a:spcPts val="0"/>
                        </a:spcAft>
                      </a:pPr>
                      <a:r>
                        <a:rPr lang="es-CL"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ctr">
                        <a:lnSpc>
                          <a:spcPct val="107000"/>
                        </a:lnSpc>
                        <a:spcAft>
                          <a:spcPts val="0"/>
                        </a:spcAft>
                      </a:pPr>
                      <a:r>
                        <a:rPr lang="es-CL" sz="1400" dirty="0">
                          <a:effectLst/>
                        </a:rPr>
                        <a:t>Redistribución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ctr">
                        <a:lnSpc>
                          <a:spcPct val="107000"/>
                        </a:lnSpc>
                        <a:spcAft>
                          <a:spcPts val="0"/>
                        </a:spcAft>
                      </a:pPr>
                      <a:r>
                        <a:rPr lang="es-CL" sz="1400">
                          <a:effectLst/>
                        </a:rPr>
                        <a:t>Reconocimiento</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extLst>
                  <a:ext uri="{0D108BD9-81ED-4DB2-BD59-A6C34878D82A}">
                    <a16:rowId xmlns:a16="http://schemas.microsoft.com/office/drawing/2014/main" val="2926004554"/>
                  </a:ext>
                </a:extLst>
              </a:tr>
              <a:tr h="1150911">
                <a:tc>
                  <a:txBody>
                    <a:bodyPr/>
                    <a:lstStyle/>
                    <a:p>
                      <a:pPr algn="ctr">
                        <a:lnSpc>
                          <a:spcPct val="107000"/>
                        </a:lnSpc>
                        <a:spcAft>
                          <a:spcPts val="0"/>
                        </a:spcAft>
                      </a:pPr>
                      <a:endParaRPr lang="es-CL" sz="1400" dirty="0">
                        <a:effectLst/>
                      </a:endParaRPr>
                    </a:p>
                    <a:p>
                      <a:pPr algn="ctr">
                        <a:lnSpc>
                          <a:spcPct val="107000"/>
                        </a:lnSpc>
                        <a:spcAft>
                          <a:spcPts val="0"/>
                        </a:spcAft>
                      </a:pPr>
                      <a:r>
                        <a:rPr lang="es-CL" sz="1400" dirty="0">
                          <a:effectLst/>
                        </a:rPr>
                        <a:t>Concepciones de injusticia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just">
                        <a:lnSpc>
                          <a:spcPct val="107000"/>
                        </a:lnSpc>
                        <a:spcAft>
                          <a:spcPts val="0"/>
                        </a:spcAft>
                      </a:pPr>
                      <a:r>
                        <a:rPr lang="es-CL" sz="1400" dirty="0">
                          <a:effectLst/>
                        </a:rPr>
                        <a:t>Injusticias socioeconómicas, enraizadas en la estructura económica de la sociedad.</a:t>
                      </a:r>
                      <a:endParaRPr lang="en-US" sz="1400" dirty="0">
                        <a:effectLst/>
                      </a:endParaRPr>
                    </a:p>
                    <a:p>
                      <a:pPr algn="just">
                        <a:lnSpc>
                          <a:spcPct val="107000"/>
                        </a:lnSpc>
                        <a:spcAft>
                          <a:spcPts val="0"/>
                        </a:spcAft>
                      </a:pPr>
                      <a:r>
                        <a:rPr lang="es-CL" sz="1400" dirty="0">
                          <a:effectLst/>
                        </a:rPr>
                        <a:t>Ej. Explotación, marginación económica y privación.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just">
                        <a:lnSpc>
                          <a:spcPct val="107000"/>
                        </a:lnSpc>
                        <a:spcAft>
                          <a:spcPts val="0"/>
                        </a:spcAft>
                      </a:pPr>
                      <a:r>
                        <a:rPr lang="es-CL" sz="1400" dirty="0">
                          <a:effectLst/>
                        </a:rPr>
                        <a:t>Injusticias culturales, enraizadas en los patrones sociales de representación, interpretación y comunicación.</a:t>
                      </a:r>
                      <a:endParaRPr lang="en-US" sz="1400" dirty="0">
                        <a:effectLst/>
                      </a:endParaRPr>
                    </a:p>
                    <a:p>
                      <a:pPr algn="just">
                        <a:lnSpc>
                          <a:spcPct val="107000"/>
                        </a:lnSpc>
                        <a:spcAft>
                          <a:spcPts val="0"/>
                        </a:spcAft>
                      </a:pPr>
                      <a:r>
                        <a:rPr lang="es-CL" sz="1400" dirty="0">
                          <a:effectLst/>
                        </a:rPr>
                        <a:t>Ej. Dominación cultural, no-reconocimiento y falta de respeto.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extLst>
                  <a:ext uri="{0D108BD9-81ED-4DB2-BD59-A6C34878D82A}">
                    <a16:rowId xmlns:a16="http://schemas.microsoft.com/office/drawing/2014/main" val="1763312905"/>
                  </a:ext>
                </a:extLst>
              </a:tr>
              <a:tr h="918675">
                <a:tc>
                  <a:txBody>
                    <a:bodyPr/>
                    <a:lstStyle/>
                    <a:p>
                      <a:pPr algn="ctr">
                        <a:lnSpc>
                          <a:spcPct val="107000"/>
                        </a:lnSpc>
                        <a:spcAft>
                          <a:spcPts val="0"/>
                        </a:spcAft>
                      </a:pPr>
                      <a:endParaRPr lang="es-CL" sz="1400" dirty="0">
                        <a:effectLst/>
                      </a:endParaRPr>
                    </a:p>
                    <a:p>
                      <a:pPr algn="ctr">
                        <a:lnSpc>
                          <a:spcPct val="107000"/>
                        </a:lnSpc>
                        <a:spcAft>
                          <a:spcPts val="0"/>
                        </a:spcAft>
                      </a:pPr>
                      <a:r>
                        <a:rPr lang="es-CL" sz="1400" dirty="0">
                          <a:effectLst/>
                        </a:rPr>
                        <a:t>Soluciones a la injusticia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just">
                        <a:lnSpc>
                          <a:spcPct val="107000"/>
                        </a:lnSpc>
                        <a:spcAft>
                          <a:spcPts val="0"/>
                        </a:spcAft>
                      </a:pPr>
                      <a:r>
                        <a:rPr lang="es-CL" sz="1400">
                          <a:effectLst/>
                        </a:rPr>
                        <a:t>Restructuración económica.</a:t>
                      </a:r>
                      <a:endParaRPr lang="en-US" sz="1400">
                        <a:effectLst/>
                      </a:endParaRPr>
                    </a:p>
                    <a:p>
                      <a:pPr algn="just">
                        <a:lnSpc>
                          <a:spcPct val="107000"/>
                        </a:lnSpc>
                        <a:spcAft>
                          <a:spcPts val="0"/>
                        </a:spcAft>
                      </a:pPr>
                      <a:r>
                        <a:rPr lang="es-CL" sz="1400">
                          <a:effectLst/>
                        </a:rPr>
                        <a:t>Ej. Mediante la redistribución de ingresos o riqueza, cambio de la estructura de la propiedad, etc.</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just">
                        <a:lnSpc>
                          <a:spcPct val="107000"/>
                        </a:lnSpc>
                        <a:spcAft>
                          <a:spcPts val="0"/>
                        </a:spcAft>
                      </a:pPr>
                      <a:r>
                        <a:rPr lang="es-CL" sz="1400" dirty="0">
                          <a:effectLst/>
                        </a:rPr>
                        <a:t>Cambio cultural o simbólico.</a:t>
                      </a:r>
                      <a:endParaRPr lang="en-US" sz="1400" dirty="0">
                        <a:effectLst/>
                      </a:endParaRPr>
                    </a:p>
                    <a:p>
                      <a:pPr algn="just">
                        <a:lnSpc>
                          <a:spcPct val="107000"/>
                        </a:lnSpc>
                        <a:spcAft>
                          <a:spcPts val="0"/>
                        </a:spcAft>
                      </a:pPr>
                      <a:r>
                        <a:rPr lang="es-CL" sz="1400" dirty="0">
                          <a:effectLst/>
                        </a:rPr>
                        <a:t>Ej. Mediante la revaluación de las identidades no respetados, el reconocimiento de la diversidad cultural, etc.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extLst>
                  <a:ext uri="{0D108BD9-81ED-4DB2-BD59-A6C34878D82A}">
                    <a16:rowId xmlns:a16="http://schemas.microsoft.com/office/drawing/2014/main" val="2573796060"/>
                  </a:ext>
                </a:extLst>
              </a:tr>
              <a:tr h="918675">
                <a:tc>
                  <a:txBody>
                    <a:bodyPr/>
                    <a:lstStyle/>
                    <a:p>
                      <a:pPr algn="ctr">
                        <a:lnSpc>
                          <a:spcPct val="107000"/>
                        </a:lnSpc>
                        <a:spcAft>
                          <a:spcPts val="0"/>
                        </a:spcAft>
                      </a:pPr>
                      <a:endParaRPr lang="es-CL" sz="1400" dirty="0">
                        <a:effectLst/>
                      </a:endParaRPr>
                    </a:p>
                    <a:p>
                      <a:pPr algn="ctr">
                        <a:lnSpc>
                          <a:spcPct val="107000"/>
                        </a:lnSpc>
                        <a:spcAft>
                          <a:spcPts val="0"/>
                        </a:spcAft>
                      </a:pPr>
                      <a:r>
                        <a:rPr lang="es-CL" sz="1400" dirty="0">
                          <a:effectLst/>
                        </a:rPr>
                        <a:t>Colectividades que sufren injusticia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just">
                        <a:lnSpc>
                          <a:spcPct val="107000"/>
                        </a:lnSpc>
                        <a:spcAft>
                          <a:spcPts val="0"/>
                        </a:spcAft>
                      </a:pPr>
                      <a:r>
                        <a:rPr lang="es-CL" sz="1400" dirty="0">
                          <a:effectLst/>
                        </a:rPr>
                        <a:t>Clases o colectividades similares a éstas, que se definen económicamente por una relación característica con el mercado o medio de producción.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just">
                        <a:lnSpc>
                          <a:spcPct val="107000"/>
                        </a:lnSpc>
                        <a:spcAft>
                          <a:spcPts val="0"/>
                        </a:spcAft>
                      </a:pPr>
                      <a:r>
                        <a:rPr lang="es-CL" sz="1400">
                          <a:effectLst/>
                        </a:rPr>
                        <a:t>Grupos de estatus, definidos por las relaciones de reconocimiento, se distinguen por el respeto, estima y prestigio de menor entidad que disfrutan.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extLst>
                  <a:ext uri="{0D108BD9-81ED-4DB2-BD59-A6C34878D82A}">
                    <a16:rowId xmlns:a16="http://schemas.microsoft.com/office/drawing/2014/main" val="366664916"/>
                  </a:ext>
                </a:extLst>
              </a:tr>
              <a:tr h="1615384">
                <a:tc>
                  <a:txBody>
                    <a:bodyPr/>
                    <a:lstStyle/>
                    <a:p>
                      <a:pPr algn="ctr">
                        <a:lnSpc>
                          <a:spcPct val="107000"/>
                        </a:lnSpc>
                        <a:spcAft>
                          <a:spcPts val="0"/>
                        </a:spcAft>
                      </a:pPr>
                      <a:endParaRPr lang="es-CL" sz="1400" dirty="0">
                        <a:effectLst/>
                      </a:endParaRPr>
                    </a:p>
                    <a:p>
                      <a:pPr algn="ctr">
                        <a:lnSpc>
                          <a:spcPct val="107000"/>
                        </a:lnSpc>
                        <a:spcAft>
                          <a:spcPts val="0"/>
                        </a:spcAft>
                      </a:pPr>
                      <a:r>
                        <a:rPr lang="es-CL" sz="1400" dirty="0">
                          <a:effectLst/>
                        </a:rPr>
                        <a:t>Diferencias de grupo</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just">
                        <a:lnSpc>
                          <a:spcPct val="107000"/>
                        </a:lnSpc>
                        <a:spcAft>
                          <a:spcPts val="0"/>
                        </a:spcAft>
                      </a:pPr>
                      <a:r>
                        <a:rPr lang="es-CL" sz="1400" dirty="0">
                          <a:effectLst/>
                        </a:rPr>
                        <a:t>Las diferencias no son intrínsecas, sino que resultados socialmente estructurados de una economía política injusta.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tc>
                  <a:txBody>
                    <a:bodyPr/>
                    <a:lstStyle/>
                    <a:p>
                      <a:pPr algn="just">
                        <a:lnSpc>
                          <a:spcPct val="107000"/>
                        </a:lnSpc>
                        <a:spcAft>
                          <a:spcPts val="0"/>
                        </a:spcAft>
                      </a:pPr>
                      <a:r>
                        <a:rPr lang="es-CL" sz="1400" dirty="0">
                          <a:effectLst/>
                        </a:rPr>
                        <a:t>Dos versiones:</a:t>
                      </a:r>
                      <a:endParaRPr lang="en-US" sz="1400" dirty="0">
                        <a:effectLst/>
                      </a:endParaRPr>
                    </a:p>
                    <a:p>
                      <a:pPr algn="just">
                        <a:lnSpc>
                          <a:spcPct val="107000"/>
                        </a:lnSpc>
                        <a:spcAft>
                          <a:spcPts val="0"/>
                        </a:spcAft>
                      </a:pPr>
                      <a:r>
                        <a:rPr lang="es-CL" sz="1400" dirty="0">
                          <a:effectLst/>
                        </a:rPr>
                        <a:t>1. Variaciones culturales preexistentes que se han transformado en un esquema interpretativo injusto (conlleva celebrar la diferencia).</a:t>
                      </a:r>
                      <a:endParaRPr lang="en-US" sz="1400" dirty="0">
                        <a:effectLst/>
                      </a:endParaRPr>
                    </a:p>
                    <a:p>
                      <a:pPr algn="just">
                        <a:lnSpc>
                          <a:spcPct val="107000"/>
                        </a:lnSpc>
                        <a:spcAft>
                          <a:spcPts val="0"/>
                        </a:spcAft>
                      </a:pPr>
                      <a:r>
                        <a:rPr lang="es-CL" sz="1400" dirty="0">
                          <a:effectLst/>
                        </a:rPr>
                        <a:t>2. Las diferencias no son preexistentes, sino que se crean con el esquema interpretativo injusto (conlleva deconstruir los términos).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57854" marR="57854" marT="0" marB="0"/>
                </a:tc>
                <a:extLst>
                  <a:ext uri="{0D108BD9-81ED-4DB2-BD59-A6C34878D82A}">
                    <a16:rowId xmlns:a16="http://schemas.microsoft.com/office/drawing/2014/main" val="2405628364"/>
                  </a:ext>
                </a:extLst>
              </a:tr>
            </a:tbl>
          </a:graphicData>
        </a:graphic>
      </p:graphicFrame>
      <p:sp>
        <p:nvSpPr>
          <p:cNvPr id="22" name="CuadroTexto 21">
            <a:extLst>
              <a:ext uri="{FF2B5EF4-FFF2-40B4-BE49-F238E27FC236}">
                <a16:creationId xmlns:a16="http://schemas.microsoft.com/office/drawing/2014/main" id="{9B49DEB5-7956-404E-8645-A9C67CB11186}"/>
              </a:ext>
            </a:extLst>
          </p:cNvPr>
          <p:cNvSpPr txBox="1"/>
          <p:nvPr/>
        </p:nvSpPr>
        <p:spPr>
          <a:xfrm>
            <a:off x="4777361" y="6266045"/>
            <a:ext cx="2269532" cy="461665"/>
          </a:xfrm>
          <a:prstGeom prst="rect">
            <a:avLst/>
          </a:prstGeom>
          <a:noFill/>
        </p:spPr>
        <p:txBody>
          <a:bodyPr wrap="square" rtlCol="0">
            <a:spAutoFit/>
          </a:bodyPr>
          <a:lstStyle/>
          <a:p>
            <a:r>
              <a:rPr lang="es-MX" sz="2400" dirty="0"/>
              <a:t>FALSA ANTÍTESIS</a:t>
            </a:r>
          </a:p>
        </p:txBody>
      </p:sp>
    </p:spTree>
    <p:extLst>
      <p:ext uri="{BB962C8B-B14F-4D97-AF65-F5344CB8AC3E}">
        <p14:creationId xmlns:p14="http://schemas.microsoft.com/office/powerpoint/2010/main" val="1137010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9" name="Rectángulo: esquinas redondeadas 8">
            <a:extLst>
              <a:ext uri="{FF2B5EF4-FFF2-40B4-BE49-F238E27FC236}">
                <a16:creationId xmlns:a16="http://schemas.microsoft.com/office/drawing/2014/main" id="{7BCD3B2A-E9E9-47AF-849C-FB5BC372EF83}"/>
              </a:ext>
            </a:extLst>
          </p:cNvPr>
          <p:cNvSpPr/>
          <p:nvPr/>
        </p:nvSpPr>
        <p:spPr>
          <a:xfrm>
            <a:off x="549966" y="455559"/>
            <a:ext cx="11064518" cy="6175513"/>
          </a:xfrm>
          <a:prstGeom prst="roundRect">
            <a:avLst>
              <a:gd name="adj" fmla="val 7725"/>
            </a:avLst>
          </a:prstGeom>
          <a:solidFill>
            <a:schemeClr val="accent4">
              <a:lumMod val="60000"/>
              <a:lumOff val="4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esquinas redondeadas 3">
            <a:extLst>
              <a:ext uri="{FF2B5EF4-FFF2-40B4-BE49-F238E27FC236}">
                <a16:creationId xmlns:a16="http://schemas.microsoft.com/office/drawing/2014/main" id="{4842918D-EDBF-49D7-B117-349A9D3564F2}"/>
              </a:ext>
            </a:extLst>
          </p:cNvPr>
          <p:cNvSpPr/>
          <p:nvPr/>
        </p:nvSpPr>
        <p:spPr>
          <a:xfrm>
            <a:off x="331305" y="248478"/>
            <a:ext cx="11459642" cy="6175513"/>
          </a:xfrm>
          <a:prstGeom prst="roundRect">
            <a:avLst>
              <a:gd name="adj" fmla="val 772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6" name="Conector recto 5">
            <a:extLst>
              <a:ext uri="{FF2B5EF4-FFF2-40B4-BE49-F238E27FC236}">
                <a16:creationId xmlns:a16="http://schemas.microsoft.com/office/drawing/2014/main" id="{41B8FD00-93FB-44CE-B82F-180E902D48FF}"/>
              </a:ext>
            </a:extLst>
          </p:cNvPr>
          <p:cNvCxnSpPr>
            <a:cxnSpLocks/>
          </p:cNvCxnSpPr>
          <p:nvPr/>
        </p:nvCxnSpPr>
        <p:spPr>
          <a:xfrm>
            <a:off x="331305" y="940905"/>
            <a:ext cx="1145964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Rectángulo: esquinas redondeadas 6">
            <a:extLst>
              <a:ext uri="{FF2B5EF4-FFF2-40B4-BE49-F238E27FC236}">
                <a16:creationId xmlns:a16="http://schemas.microsoft.com/office/drawing/2014/main" id="{53508DD2-B23A-40BD-B404-A57AF8E486C8}"/>
              </a:ext>
            </a:extLst>
          </p:cNvPr>
          <p:cNvSpPr/>
          <p:nvPr/>
        </p:nvSpPr>
        <p:spPr>
          <a:xfrm>
            <a:off x="10547784" y="345566"/>
            <a:ext cx="627229" cy="49030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esquinas redondeadas 7">
            <a:extLst>
              <a:ext uri="{FF2B5EF4-FFF2-40B4-BE49-F238E27FC236}">
                <a16:creationId xmlns:a16="http://schemas.microsoft.com/office/drawing/2014/main" id="{E956131F-A5E7-484A-97C5-5A0D00FEC6D5}"/>
              </a:ext>
            </a:extLst>
          </p:cNvPr>
          <p:cNvSpPr/>
          <p:nvPr/>
        </p:nvSpPr>
        <p:spPr>
          <a:xfrm>
            <a:off x="9794698" y="352393"/>
            <a:ext cx="627229" cy="49030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CuadroTexto 9">
            <a:extLst>
              <a:ext uri="{FF2B5EF4-FFF2-40B4-BE49-F238E27FC236}">
                <a16:creationId xmlns:a16="http://schemas.microsoft.com/office/drawing/2014/main" id="{4C3443F9-9CBC-4F39-9E1A-553737DD2206}"/>
              </a:ext>
            </a:extLst>
          </p:cNvPr>
          <p:cNvSpPr txBox="1"/>
          <p:nvPr/>
        </p:nvSpPr>
        <p:spPr>
          <a:xfrm>
            <a:off x="10689962" y="336164"/>
            <a:ext cx="728941" cy="523220"/>
          </a:xfrm>
          <a:prstGeom prst="rect">
            <a:avLst/>
          </a:prstGeom>
          <a:noFill/>
        </p:spPr>
        <p:txBody>
          <a:bodyPr wrap="square" rtlCol="0">
            <a:spAutoFit/>
          </a:bodyPr>
          <a:lstStyle/>
          <a:p>
            <a:r>
              <a:rPr lang="es-MX" sz="2800" b="1" dirty="0"/>
              <a:t>X</a:t>
            </a:r>
          </a:p>
        </p:txBody>
      </p:sp>
      <p:sp>
        <p:nvSpPr>
          <p:cNvPr id="11" name="CuadroTexto 10">
            <a:extLst>
              <a:ext uri="{FF2B5EF4-FFF2-40B4-BE49-F238E27FC236}">
                <a16:creationId xmlns:a16="http://schemas.microsoft.com/office/drawing/2014/main" id="{0F80D3CD-38ED-4EA8-BB69-10B3E5B07566}"/>
              </a:ext>
            </a:extLst>
          </p:cNvPr>
          <p:cNvSpPr txBox="1"/>
          <p:nvPr/>
        </p:nvSpPr>
        <p:spPr>
          <a:xfrm>
            <a:off x="9929890" y="306269"/>
            <a:ext cx="508563" cy="523220"/>
          </a:xfrm>
          <a:prstGeom prst="rect">
            <a:avLst/>
          </a:prstGeom>
          <a:noFill/>
        </p:spPr>
        <p:txBody>
          <a:bodyPr wrap="square" rtlCol="0">
            <a:spAutoFit/>
          </a:bodyPr>
          <a:lstStyle/>
          <a:p>
            <a:r>
              <a:rPr lang="es-MX" sz="2800" b="1" dirty="0"/>
              <a:t>_</a:t>
            </a:r>
          </a:p>
        </p:txBody>
      </p:sp>
      <p:sp>
        <p:nvSpPr>
          <p:cNvPr id="19" name="Rectángulo: esquinas redondeadas 18">
            <a:extLst>
              <a:ext uri="{FF2B5EF4-FFF2-40B4-BE49-F238E27FC236}">
                <a16:creationId xmlns:a16="http://schemas.microsoft.com/office/drawing/2014/main" id="{324D14B2-592A-41AE-995D-166E3831A315}"/>
              </a:ext>
            </a:extLst>
          </p:cNvPr>
          <p:cNvSpPr/>
          <p:nvPr/>
        </p:nvSpPr>
        <p:spPr>
          <a:xfrm>
            <a:off x="1205948" y="444898"/>
            <a:ext cx="8319052" cy="304769"/>
          </a:xfrm>
          <a:prstGeom prst="roundRect">
            <a:avLst>
              <a:gd name="adj" fmla="val 50000"/>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EB752442-351B-45D3-AA45-6072E267F57D}"/>
              </a:ext>
            </a:extLst>
          </p:cNvPr>
          <p:cNvSpPr txBox="1"/>
          <p:nvPr/>
        </p:nvSpPr>
        <p:spPr>
          <a:xfrm>
            <a:off x="1245272" y="413028"/>
            <a:ext cx="7812588" cy="400110"/>
          </a:xfrm>
          <a:prstGeom prst="rect">
            <a:avLst/>
          </a:prstGeom>
          <a:noFill/>
        </p:spPr>
        <p:txBody>
          <a:bodyPr wrap="square" rtlCol="0">
            <a:spAutoFit/>
          </a:bodyPr>
          <a:lstStyle/>
          <a:p>
            <a:r>
              <a:rPr lang="es-MX" sz="2000" dirty="0"/>
              <a:t>Clases explotadas, sexualidades despreciadas y comunidades bivalentes</a:t>
            </a:r>
          </a:p>
        </p:txBody>
      </p:sp>
      <p:pic>
        <p:nvPicPr>
          <p:cNvPr id="30" name="Imagen 29">
            <a:extLst>
              <a:ext uri="{FF2B5EF4-FFF2-40B4-BE49-F238E27FC236}">
                <a16:creationId xmlns:a16="http://schemas.microsoft.com/office/drawing/2014/main" id="{B0E9CFFD-6953-402D-901F-DDE30FE909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037" y="438333"/>
            <a:ext cx="465423" cy="304769"/>
          </a:xfrm>
          <a:prstGeom prst="rect">
            <a:avLst/>
          </a:prstGeom>
        </p:spPr>
      </p:pic>
      <p:pic>
        <p:nvPicPr>
          <p:cNvPr id="31" name="Imagen 30">
            <a:extLst>
              <a:ext uri="{FF2B5EF4-FFF2-40B4-BE49-F238E27FC236}">
                <a16:creationId xmlns:a16="http://schemas.microsoft.com/office/drawing/2014/main" id="{BC7AD527-304F-4673-90DA-0BADB6087C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5979" y="468316"/>
            <a:ext cx="229916" cy="229916"/>
          </a:xfrm>
          <a:prstGeom prst="rect">
            <a:avLst/>
          </a:prstGeom>
        </p:spPr>
      </p:pic>
      <p:graphicFrame>
        <p:nvGraphicFramePr>
          <p:cNvPr id="18" name="Tabla 17">
            <a:extLst>
              <a:ext uri="{FF2B5EF4-FFF2-40B4-BE49-F238E27FC236}">
                <a16:creationId xmlns:a16="http://schemas.microsoft.com/office/drawing/2014/main" id="{B7E4C1A2-6F94-4132-9471-591D8A71930A}"/>
              </a:ext>
            </a:extLst>
          </p:cNvPr>
          <p:cNvGraphicFramePr>
            <a:graphicFrameLocks noGrp="1"/>
          </p:cNvGraphicFramePr>
          <p:nvPr>
            <p:extLst>
              <p:ext uri="{D42A27DB-BD31-4B8C-83A1-F6EECF244321}">
                <p14:modId xmlns:p14="http://schemas.microsoft.com/office/powerpoint/2010/main" val="2869823698"/>
              </p:ext>
            </p:extLst>
          </p:nvPr>
        </p:nvGraphicFramePr>
        <p:xfrm>
          <a:off x="496933" y="1030318"/>
          <a:ext cx="8357508" cy="5225126"/>
        </p:xfrm>
        <a:graphic>
          <a:graphicData uri="http://schemas.openxmlformats.org/drawingml/2006/table">
            <a:tbl>
              <a:tblPr firstRow="1" bandRow="1">
                <a:tableStyleId>{00A15C55-8517-42AA-B614-E9B94910E393}</a:tableStyleId>
              </a:tblPr>
              <a:tblGrid>
                <a:gridCol w="4177865">
                  <a:extLst>
                    <a:ext uri="{9D8B030D-6E8A-4147-A177-3AD203B41FA5}">
                      <a16:colId xmlns:a16="http://schemas.microsoft.com/office/drawing/2014/main" val="1672415187"/>
                    </a:ext>
                  </a:extLst>
                </a:gridCol>
                <a:gridCol w="4179643">
                  <a:extLst>
                    <a:ext uri="{9D8B030D-6E8A-4147-A177-3AD203B41FA5}">
                      <a16:colId xmlns:a16="http://schemas.microsoft.com/office/drawing/2014/main" val="4227872475"/>
                    </a:ext>
                  </a:extLst>
                </a:gridCol>
              </a:tblGrid>
              <a:tr h="292890">
                <a:tc>
                  <a:txBody>
                    <a:bodyPr/>
                    <a:lstStyle/>
                    <a:p>
                      <a:pPr algn="ctr">
                        <a:lnSpc>
                          <a:spcPct val="107000"/>
                        </a:lnSpc>
                        <a:spcAft>
                          <a:spcPts val="0"/>
                        </a:spcAft>
                      </a:pPr>
                      <a:r>
                        <a:rPr lang="es-CL" sz="1800">
                          <a:effectLst/>
                        </a:rPr>
                        <a:t>Extremo de redistribución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L" sz="1800">
                          <a:effectLst/>
                        </a:rPr>
                        <a:t>Extremo del reconocimiento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17158758"/>
                  </a:ext>
                </a:extLst>
              </a:tr>
              <a:tr h="4140869">
                <a:tc>
                  <a:txBody>
                    <a:bodyPr/>
                    <a:lstStyle/>
                    <a:p>
                      <a:pPr algn="just">
                        <a:lnSpc>
                          <a:spcPct val="107000"/>
                        </a:lnSpc>
                        <a:spcAft>
                          <a:spcPts val="0"/>
                        </a:spcAft>
                      </a:pPr>
                      <a:r>
                        <a:rPr lang="es-CL" sz="1800" dirty="0">
                          <a:effectLst/>
                        </a:rPr>
                        <a:t>Cualquier injusticia podrá atribuirse a la economía política y, de existir injusticias culturales, éstas en último término se derivan de la estructura económica. Su remedio es la redistribución.</a:t>
                      </a:r>
                      <a:endParaRPr lang="en-US" sz="1800" dirty="0">
                        <a:effectLst/>
                      </a:endParaRPr>
                    </a:p>
                    <a:p>
                      <a:pPr algn="just">
                        <a:lnSpc>
                          <a:spcPct val="107000"/>
                        </a:lnSpc>
                        <a:spcAft>
                          <a:spcPts val="0"/>
                        </a:spcAft>
                      </a:pPr>
                      <a:r>
                        <a:rPr lang="es-CL" sz="1800" dirty="0">
                          <a:effectLst/>
                        </a:rPr>
                        <a:t> </a:t>
                      </a:r>
                      <a:endParaRPr lang="en-US" sz="1800" dirty="0">
                        <a:effectLst/>
                      </a:endParaRPr>
                    </a:p>
                    <a:p>
                      <a:pPr algn="just">
                        <a:lnSpc>
                          <a:spcPct val="107000"/>
                        </a:lnSpc>
                        <a:spcAft>
                          <a:spcPts val="0"/>
                        </a:spcAft>
                      </a:pPr>
                      <a:r>
                        <a:rPr lang="es-CL" sz="1800" dirty="0">
                          <a:effectLst/>
                        </a:rPr>
                        <a:t>Ejemplo: Diferenciación como la entiende el marxismo economicista ortodoxo. La superación de la explotación de clase requiere reestructurar la economía política, buscando abolir la estructura de clases. El proletario no necesita el reconocimiento de su diferencia, sino eliminar el proletariado como grupo característico.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CL" sz="1800" dirty="0">
                          <a:effectLst/>
                        </a:rPr>
                        <a:t>Cualquier injusticia podrá atribuirse a los patrones institucionalizados de valor cultural de la sociedad y, de existir injusticias económicas, éstas en último término se derivan del orden de estatus. Su remedio es el reconocimiento.</a:t>
                      </a:r>
                      <a:endParaRPr lang="en-US" sz="1800" dirty="0">
                        <a:effectLst/>
                      </a:endParaRPr>
                    </a:p>
                    <a:p>
                      <a:pPr algn="just">
                        <a:lnSpc>
                          <a:spcPct val="107000"/>
                        </a:lnSpc>
                        <a:spcAft>
                          <a:spcPts val="0"/>
                        </a:spcAft>
                      </a:pPr>
                      <a:r>
                        <a:rPr lang="es-CL" sz="1800" dirty="0">
                          <a:effectLst/>
                        </a:rPr>
                        <a:t> </a:t>
                      </a:r>
                      <a:endParaRPr lang="en-US" sz="1800" dirty="0">
                        <a:effectLst/>
                      </a:endParaRPr>
                    </a:p>
                    <a:p>
                      <a:pPr algn="just">
                        <a:lnSpc>
                          <a:spcPct val="107000"/>
                        </a:lnSpc>
                        <a:spcAft>
                          <a:spcPts val="0"/>
                        </a:spcAft>
                      </a:pPr>
                      <a:r>
                        <a:rPr lang="es-CL" sz="1800" dirty="0">
                          <a:effectLst/>
                        </a:rPr>
                        <a:t>Ejemplo: Diferenciación sexual. Requiere cambiar el orden de estatus sexual, desinstitucionalizar los patrones heteronormativos de valor y cambiarlos por unos que expresen la igualdad de respeto a distintas sexualidades. Cualquier error de redistribución que surgiera desaparecería si se cambiaran las relaciones de reconocimiento.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4066786"/>
                  </a:ext>
                </a:extLst>
              </a:tr>
              <a:tr h="220444">
                <a:tc gridSpan="2">
                  <a:txBody>
                    <a:bodyPr/>
                    <a:lstStyle/>
                    <a:p>
                      <a:pPr algn="ctr">
                        <a:lnSpc>
                          <a:spcPct val="107000"/>
                        </a:lnSpc>
                        <a:spcAft>
                          <a:spcPts val="0"/>
                        </a:spcAft>
                      </a:pPr>
                      <a:r>
                        <a:rPr lang="es-CL" sz="1600" dirty="0">
                          <a:effectLst/>
                        </a:rPr>
                        <a:t>Nota: En la práctica es imposible hallar formas puras de estos extremos.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595924685"/>
                  </a:ext>
                </a:extLst>
              </a:tr>
            </a:tbl>
          </a:graphicData>
        </a:graphic>
      </p:graphicFrame>
      <p:sp>
        <p:nvSpPr>
          <p:cNvPr id="35" name="Rectángulo: esquinas redondeadas 34">
            <a:extLst>
              <a:ext uri="{FF2B5EF4-FFF2-40B4-BE49-F238E27FC236}">
                <a16:creationId xmlns:a16="http://schemas.microsoft.com/office/drawing/2014/main" id="{EF337A22-33DA-4F05-85B1-3671CB93C656}"/>
              </a:ext>
            </a:extLst>
          </p:cNvPr>
          <p:cNvSpPr/>
          <p:nvPr/>
        </p:nvSpPr>
        <p:spPr>
          <a:xfrm>
            <a:off x="8975070" y="1457527"/>
            <a:ext cx="3034538" cy="3757414"/>
          </a:xfrm>
          <a:prstGeom prst="roundRect">
            <a:avLst>
              <a:gd name="adj" fmla="val 772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Al alejarnos de estos extremos, nos encontramos con una forma híbrida de división social que toma características de ambos extremos: </a:t>
            </a:r>
          </a:p>
          <a:p>
            <a:pPr algn="ctr"/>
            <a:r>
              <a:rPr lang="es-CL" b="1" dirty="0">
                <a:solidFill>
                  <a:srgbClr val="FFC000"/>
                </a:solidFill>
              </a:rPr>
              <a:t>Divisiones bidimensionales Comunidades bivalentes.</a:t>
            </a:r>
          </a:p>
          <a:p>
            <a:pPr algn="ctr"/>
            <a:r>
              <a:rPr lang="es-CL" dirty="0">
                <a:solidFill>
                  <a:schemeClr val="tx1"/>
                </a:solidFill>
              </a:rPr>
              <a:t>Ejemplos son el género y la raza. </a:t>
            </a:r>
            <a:endParaRPr lang="es-MX" dirty="0">
              <a:solidFill>
                <a:schemeClr val="tx1"/>
              </a:solidFill>
            </a:endParaRPr>
          </a:p>
        </p:txBody>
      </p:sp>
      <p:sp>
        <p:nvSpPr>
          <p:cNvPr id="41" name="Marcador de contenido 4">
            <a:extLst>
              <a:ext uri="{FF2B5EF4-FFF2-40B4-BE49-F238E27FC236}">
                <a16:creationId xmlns:a16="http://schemas.microsoft.com/office/drawing/2014/main" id="{BB52DBF4-92C7-42B6-B030-EAF80A1C0E7B}"/>
              </a:ext>
            </a:extLst>
          </p:cNvPr>
          <p:cNvSpPr txBox="1">
            <a:spLocks/>
          </p:cNvSpPr>
          <p:nvPr/>
        </p:nvSpPr>
        <p:spPr>
          <a:xfrm>
            <a:off x="8998743" y="1800977"/>
            <a:ext cx="2551619" cy="331661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95250" indent="-95250" algn="ctr">
              <a:buFont typeface="Arial" panose="020B0604020202020204" pitchFamily="34" charset="0"/>
              <a:buNone/>
              <a:defRPr/>
            </a:pPr>
            <a:endParaRPr lang="es-MX" sz="2000" dirty="0">
              <a:solidFill>
                <a:schemeClr val="accent4"/>
              </a:solidFill>
              <a:latin typeface="Arial" pitchFamily="34" charset="0"/>
              <a:cs typeface="Arial" pitchFamily="34" charset="0"/>
            </a:endParaRPr>
          </a:p>
        </p:txBody>
      </p:sp>
    </p:spTree>
    <p:extLst>
      <p:ext uri="{BB962C8B-B14F-4D97-AF65-F5344CB8AC3E}">
        <p14:creationId xmlns:p14="http://schemas.microsoft.com/office/powerpoint/2010/main" val="1914205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5DE358-4373-4678-A8F3-2C5E560F0CC8}"/>
              </a:ext>
            </a:extLst>
          </p:cNvPr>
          <p:cNvSpPr/>
          <p:nvPr/>
        </p:nvSpPr>
        <p:spPr>
          <a:xfrm>
            <a:off x="1313622" y="931808"/>
            <a:ext cx="9830628" cy="5297542"/>
          </a:xfrm>
          <a:prstGeom prst="roundRect">
            <a:avLst>
              <a:gd name="adj" fmla="val 7725"/>
            </a:avLst>
          </a:prstGeom>
          <a:solidFill>
            <a:schemeClr val="accent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esquinas redondeadas 8">
            <a:extLst>
              <a:ext uri="{FF2B5EF4-FFF2-40B4-BE49-F238E27FC236}">
                <a16:creationId xmlns:a16="http://schemas.microsoft.com/office/drawing/2014/main" id="{FDD3967F-3E69-4538-989D-7C81C15464B6}"/>
              </a:ext>
            </a:extLst>
          </p:cNvPr>
          <p:cNvSpPr/>
          <p:nvPr/>
        </p:nvSpPr>
        <p:spPr>
          <a:xfrm>
            <a:off x="1094961" y="724727"/>
            <a:ext cx="9830628" cy="5297542"/>
          </a:xfrm>
          <a:prstGeom prst="roundRect">
            <a:avLst>
              <a:gd name="adj" fmla="val 772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cxnSp>
        <p:nvCxnSpPr>
          <p:cNvPr id="10" name="Conector recto 9">
            <a:extLst>
              <a:ext uri="{FF2B5EF4-FFF2-40B4-BE49-F238E27FC236}">
                <a16:creationId xmlns:a16="http://schemas.microsoft.com/office/drawing/2014/main" id="{D2E70830-34D3-45F5-B0A7-EDD822B756B9}"/>
              </a:ext>
            </a:extLst>
          </p:cNvPr>
          <p:cNvCxnSpPr>
            <a:cxnSpLocks/>
          </p:cNvCxnSpPr>
          <p:nvPr/>
        </p:nvCxnSpPr>
        <p:spPr>
          <a:xfrm>
            <a:off x="1094961" y="1347580"/>
            <a:ext cx="98306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CuadroTexto 25">
            <a:extLst>
              <a:ext uri="{FF2B5EF4-FFF2-40B4-BE49-F238E27FC236}">
                <a16:creationId xmlns:a16="http://schemas.microsoft.com/office/drawing/2014/main" id="{D08FDC25-A136-4A01-8105-839F471A71FA}"/>
              </a:ext>
            </a:extLst>
          </p:cNvPr>
          <p:cNvSpPr txBox="1"/>
          <p:nvPr/>
        </p:nvSpPr>
        <p:spPr>
          <a:xfrm>
            <a:off x="1447800" y="1554662"/>
            <a:ext cx="8991600" cy="4293483"/>
          </a:xfrm>
          <a:prstGeom prst="rect">
            <a:avLst/>
          </a:prstGeom>
          <a:noFill/>
        </p:spPr>
        <p:txBody>
          <a:bodyPr wrap="square" rtlCol="0">
            <a:spAutoFit/>
          </a:bodyPr>
          <a:lstStyle/>
          <a:p>
            <a:pPr algn="just"/>
            <a:r>
              <a:rPr lang="es-CL" sz="2100" dirty="0"/>
              <a:t>No todos los ejes de subordinación son bidimensionales del mismo modo ni en el mismo grado, pero en los daños que conllevan comprenden tanto la mala distribución como el reconocimiento erróneo, de manera que ninguna de estas injusticias puede repararse por completo de forma indirecta, sino que cada una requiere cierta atención práctica independiente. </a:t>
            </a:r>
            <a:r>
              <a:rPr lang="es-CL" sz="2100" b="1" dirty="0">
                <a:solidFill>
                  <a:schemeClr val="accent4"/>
                </a:solidFill>
              </a:rPr>
              <a:t>La superación de la injusticia en casi todos los casos exige tanto redistribución como reconocimiento</a:t>
            </a:r>
            <a:r>
              <a:rPr lang="es-CL" sz="2100" dirty="0"/>
              <a:t>, en especial considerando que los ejes de subordinación (raza, género, clase, sexualidad) no se dan de manera aislada, sino que se intersectan entre sí.</a:t>
            </a:r>
          </a:p>
          <a:p>
            <a:pPr algn="just"/>
            <a:endParaRPr lang="en-US" sz="2100" dirty="0"/>
          </a:p>
          <a:p>
            <a:pPr algn="just"/>
            <a:r>
              <a:rPr lang="es-CL" sz="2100" dirty="0"/>
              <a:t>Por ello, afirma Fraser, se debe rechazar la interpretación de que la redistribución y el reconocimiento como alternativas mutuamente excluyentes. En cambio, se debe elaborar un enfoque integrado que englobe y armonice ambas dimensiones de la justicia social. </a:t>
            </a:r>
            <a:endParaRPr lang="en-US" sz="2100" dirty="0"/>
          </a:p>
        </p:txBody>
      </p:sp>
    </p:spTree>
    <p:extLst>
      <p:ext uri="{BB962C8B-B14F-4D97-AF65-F5344CB8AC3E}">
        <p14:creationId xmlns:p14="http://schemas.microsoft.com/office/powerpoint/2010/main" val="802354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82BB184-3855-49FE-839E-6EF9BF7248FE}"/>
              </a:ext>
            </a:extLst>
          </p:cNvPr>
          <p:cNvSpPr/>
          <p:nvPr/>
        </p:nvSpPr>
        <p:spPr>
          <a:xfrm>
            <a:off x="0" y="0"/>
            <a:ext cx="12192000" cy="967409"/>
          </a:xfrm>
          <a:prstGeom prst="rect">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esquinas redondeadas 9">
            <a:extLst>
              <a:ext uri="{FF2B5EF4-FFF2-40B4-BE49-F238E27FC236}">
                <a16:creationId xmlns:a16="http://schemas.microsoft.com/office/drawing/2014/main" id="{F094E947-37CF-48FD-A2E2-B58DC9929A85}"/>
              </a:ext>
            </a:extLst>
          </p:cNvPr>
          <p:cNvSpPr/>
          <p:nvPr/>
        </p:nvSpPr>
        <p:spPr>
          <a:xfrm>
            <a:off x="361121" y="243523"/>
            <a:ext cx="11569621" cy="506761"/>
          </a:xfrm>
          <a:prstGeom prst="roundRect">
            <a:avLst>
              <a:gd name="adj" fmla="val 50000"/>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a16="http://schemas.microsoft.com/office/drawing/2014/main" id="{DBBEF3B7-1DE1-481F-A101-F8F167A88F18}"/>
              </a:ext>
            </a:extLst>
          </p:cNvPr>
          <p:cNvSpPr txBox="1"/>
          <p:nvPr/>
        </p:nvSpPr>
        <p:spPr>
          <a:xfrm>
            <a:off x="715617" y="252871"/>
            <a:ext cx="11837504" cy="461665"/>
          </a:xfrm>
          <a:prstGeom prst="rect">
            <a:avLst/>
          </a:prstGeom>
          <a:noFill/>
        </p:spPr>
        <p:txBody>
          <a:bodyPr wrap="square" rtlCol="0">
            <a:spAutoFit/>
          </a:bodyPr>
          <a:lstStyle/>
          <a:p>
            <a:r>
              <a:rPr lang="es-MX" sz="2400" dirty="0"/>
              <a:t>INTEGRACIÓN DE REDISTRIBUCIÓN Y RECONOCIMIENTO: Problemas filosóficos</a:t>
            </a:r>
          </a:p>
        </p:txBody>
      </p:sp>
      <p:sp>
        <p:nvSpPr>
          <p:cNvPr id="13" name="Rectángulo 12">
            <a:extLst>
              <a:ext uri="{FF2B5EF4-FFF2-40B4-BE49-F238E27FC236}">
                <a16:creationId xmlns:a16="http://schemas.microsoft.com/office/drawing/2014/main" id="{755A48B9-3B27-416E-A017-13DDDFC95020}"/>
              </a:ext>
            </a:extLst>
          </p:cNvPr>
          <p:cNvSpPr/>
          <p:nvPr/>
        </p:nvSpPr>
        <p:spPr>
          <a:xfrm>
            <a:off x="0" y="6135757"/>
            <a:ext cx="12192000" cy="7222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Rectángulo 1">
            <a:extLst>
              <a:ext uri="{FF2B5EF4-FFF2-40B4-BE49-F238E27FC236}">
                <a16:creationId xmlns:a16="http://schemas.microsoft.com/office/drawing/2014/main" id="{9F229C5D-13ED-4D40-BE98-F23046FD293E}"/>
              </a:ext>
            </a:extLst>
          </p:cNvPr>
          <p:cNvSpPr/>
          <p:nvPr/>
        </p:nvSpPr>
        <p:spPr>
          <a:xfrm>
            <a:off x="337101" y="1169745"/>
            <a:ext cx="11312390" cy="56431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18454836-4C82-4B51-9957-F986D0E41B97}"/>
              </a:ext>
            </a:extLst>
          </p:cNvPr>
          <p:cNvSpPr txBox="1"/>
          <p:nvPr/>
        </p:nvSpPr>
        <p:spPr>
          <a:xfrm>
            <a:off x="742119" y="1259291"/>
            <a:ext cx="10449341" cy="677108"/>
          </a:xfrm>
          <a:prstGeom prst="rect">
            <a:avLst/>
          </a:prstGeom>
          <a:noFill/>
        </p:spPr>
        <p:txBody>
          <a:bodyPr wrap="square" rtlCol="0">
            <a:spAutoFit/>
          </a:bodyPr>
          <a:lstStyle/>
          <a:p>
            <a:pPr algn="ctr"/>
            <a:r>
              <a:rPr lang="es-CL" b="1" dirty="0"/>
              <a:t>¿El reconocimiento es una cuestión de justicia o de realización personal?</a:t>
            </a:r>
            <a:endParaRPr lang="en-US" dirty="0"/>
          </a:p>
          <a:p>
            <a:endParaRPr lang="es-MX" sz="2000" dirty="0"/>
          </a:p>
        </p:txBody>
      </p:sp>
      <p:sp>
        <p:nvSpPr>
          <p:cNvPr id="19" name="Elipse 18">
            <a:extLst>
              <a:ext uri="{FF2B5EF4-FFF2-40B4-BE49-F238E27FC236}">
                <a16:creationId xmlns:a16="http://schemas.microsoft.com/office/drawing/2014/main" id="{03BDF78C-BF17-42CA-A440-BB1E4BED6AEA}"/>
              </a:ext>
            </a:extLst>
          </p:cNvPr>
          <p:cNvSpPr/>
          <p:nvPr/>
        </p:nvSpPr>
        <p:spPr>
          <a:xfrm>
            <a:off x="11280912" y="1050233"/>
            <a:ext cx="477078" cy="462291"/>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9C1FB437-ECC6-46DC-B27D-37C84678C7BA}"/>
              </a:ext>
            </a:extLst>
          </p:cNvPr>
          <p:cNvSpPr txBox="1"/>
          <p:nvPr/>
        </p:nvSpPr>
        <p:spPr>
          <a:xfrm>
            <a:off x="11362742" y="1030888"/>
            <a:ext cx="286749" cy="461665"/>
          </a:xfrm>
          <a:prstGeom prst="rect">
            <a:avLst/>
          </a:prstGeom>
          <a:noFill/>
        </p:spPr>
        <p:txBody>
          <a:bodyPr wrap="square" rtlCol="0">
            <a:spAutoFit/>
          </a:bodyPr>
          <a:lstStyle/>
          <a:p>
            <a:r>
              <a:rPr lang="es-MX" sz="2400" b="1" dirty="0">
                <a:solidFill>
                  <a:schemeClr val="bg1"/>
                </a:solidFill>
              </a:rPr>
              <a:t>X</a:t>
            </a:r>
          </a:p>
        </p:txBody>
      </p:sp>
      <p:sp>
        <p:nvSpPr>
          <p:cNvPr id="18" name="Rectángulo: esquinas redondeadas 17">
            <a:extLst>
              <a:ext uri="{FF2B5EF4-FFF2-40B4-BE49-F238E27FC236}">
                <a16:creationId xmlns:a16="http://schemas.microsoft.com/office/drawing/2014/main" id="{03D7534C-6374-4B4E-BE27-3B357FA5F2AA}"/>
              </a:ext>
            </a:extLst>
          </p:cNvPr>
          <p:cNvSpPr/>
          <p:nvPr/>
        </p:nvSpPr>
        <p:spPr>
          <a:xfrm>
            <a:off x="337101" y="1936398"/>
            <a:ext cx="4611057" cy="1560973"/>
          </a:xfrm>
          <a:prstGeom prst="roundRect">
            <a:avLst>
              <a:gd name="adj" fmla="val 772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dirty="0">
                <a:solidFill>
                  <a:schemeClr val="tx1"/>
                </a:solidFill>
              </a:rPr>
              <a:t>AUTORREALIZACIÓN </a:t>
            </a:r>
            <a:r>
              <a:rPr lang="es-CL" i="1" dirty="0">
                <a:solidFill>
                  <a:schemeClr val="tx1"/>
                </a:solidFill>
              </a:rPr>
              <a:t>(Axel Honneth): </a:t>
            </a:r>
          </a:p>
          <a:p>
            <a:pPr algn="ctr"/>
            <a:r>
              <a:rPr lang="es-CL" i="1" dirty="0">
                <a:solidFill>
                  <a:schemeClr val="tx1"/>
                </a:solidFill>
              </a:rPr>
              <a:t>R</a:t>
            </a:r>
            <a:r>
              <a:rPr lang="es-CL" dirty="0">
                <a:solidFill>
                  <a:schemeClr val="tx1"/>
                </a:solidFill>
              </a:rPr>
              <a:t>econocimiento erróneo en relación con la subjetividad afectada y la autoidentidad lesionada, entienden el daño en el plano ético.</a:t>
            </a:r>
            <a:endParaRPr lang="es-MX" dirty="0">
              <a:solidFill>
                <a:schemeClr val="tx1"/>
              </a:solidFill>
            </a:endParaRPr>
          </a:p>
        </p:txBody>
      </p:sp>
      <p:sp>
        <p:nvSpPr>
          <p:cNvPr id="21" name="Rectángulo 20">
            <a:extLst>
              <a:ext uri="{FF2B5EF4-FFF2-40B4-BE49-F238E27FC236}">
                <a16:creationId xmlns:a16="http://schemas.microsoft.com/office/drawing/2014/main" id="{9EA7632B-956B-4178-AE7E-71AC8C22BB50}"/>
              </a:ext>
            </a:extLst>
          </p:cNvPr>
          <p:cNvSpPr/>
          <p:nvPr/>
        </p:nvSpPr>
        <p:spPr>
          <a:xfrm>
            <a:off x="5117433" y="1976071"/>
            <a:ext cx="6570985" cy="1477328"/>
          </a:xfrm>
          <a:prstGeom prst="rect">
            <a:avLst/>
          </a:prstGeom>
        </p:spPr>
        <p:txBody>
          <a:bodyPr wrap="square">
            <a:spAutoFit/>
          </a:bodyPr>
          <a:lstStyle/>
          <a:p>
            <a:pPr algn="just"/>
            <a:r>
              <a:rPr lang="es-CL" b="1" dirty="0"/>
              <a:t>MODELO DE ESTATUS DE RECONOCIMIENTO: Fraser propone concebir el reconocimiento como una cuestión de justicia</a:t>
            </a:r>
            <a:r>
              <a:rPr lang="es-CL" dirty="0"/>
              <a:t>. El reconocimiento es una cuestión de </a:t>
            </a:r>
            <a:r>
              <a:rPr lang="es-CL" b="1" dirty="0"/>
              <a:t>estatus social</a:t>
            </a:r>
            <a:r>
              <a:rPr lang="es-CL" dirty="0"/>
              <a:t>, lleva a examinar los patrones institucionalizados de valor cultural por sus efectos sobre el prestigio relativo de los actores sociales.</a:t>
            </a:r>
          </a:p>
        </p:txBody>
      </p:sp>
      <p:sp>
        <p:nvSpPr>
          <p:cNvPr id="22" name="Rectángulo 21">
            <a:extLst>
              <a:ext uri="{FF2B5EF4-FFF2-40B4-BE49-F238E27FC236}">
                <a16:creationId xmlns:a16="http://schemas.microsoft.com/office/drawing/2014/main" id="{76E70094-A107-4E78-87CE-56C5B164417A}"/>
              </a:ext>
            </a:extLst>
          </p:cNvPr>
          <p:cNvSpPr/>
          <p:nvPr/>
        </p:nvSpPr>
        <p:spPr>
          <a:xfrm>
            <a:off x="337101" y="3677536"/>
            <a:ext cx="11312390" cy="56431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Elipse 23">
            <a:extLst>
              <a:ext uri="{FF2B5EF4-FFF2-40B4-BE49-F238E27FC236}">
                <a16:creationId xmlns:a16="http://schemas.microsoft.com/office/drawing/2014/main" id="{0F11AD4B-AE0E-4C9C-8724-0462B639F3BC}"/>
              </a:ext>
            </a:extLst>
          </p:cNvPr>
          <p:cNvSpPr/>
          <p:nvPr/>
        </p:nvSpPr>
        <p:spPr>
          <a:xfrm>
            <a:off x="11280912" y="3558024"/>
            <a:ext cx="477078" cy="462291"/>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7E443E70-5008-4124-9AC7-B5D3B6A92061}"/>
              </a:ext>
            </a:extLst>
          </p:cNvPr>
          <p:cNvSpPr txBox="1"/>
          <p:nvPr/>
        </p:nvSpPr>
        <p:spPr>
          <a:xfrm>
            <a:off x="11362742" y="3538679"/>
            <a:ext cx="286749" cy="461665"/>
          </a:xfrm>
          <a:prstGeom prst="rect">
            <a:avLst/>
          </a:prstGeom>
          <a:noFill/>
        </p:spPr>
        <p:txBody>
          <a:bodyPr wrap="square" rtlCol="0">
            <a:spAutoFit/>
          </a:bodyPr>
          <a:lstStyle/>
          <a:p>
            <a:r>
              <a:rPr lang="es-MX" sz="2400" b="1" dirty="0">
                <a:solidFill>
                  <a:schemeClr val="bg1"/>
                </a:solidFill>
              </a:rPr>
              <a:t>X</a:t>
            </a:r>
          </a:p>
        </p:txBody>
      </p:sp>
      <p:sp>
        <p:nvSpPr>
          <p:cNvPr id="26" name="CuadroTexto 25">
            <a:extLst>
              <a:ext uri="{FF2B5EF4-FFF2-40B4-BE49-F238E27FC236}">
                <a16:creationId xmlns:a16="http://schemas.microsoft.com/office/drawing/2014/main" id="{06B81C83-6DE1-484B-B02C-3391423645A1}"/>
              </a:ext>
            </a:extLst>
          </p:cNvPr>
          <p:cNvSpPr txBox="1"/>
          <p:nvPr/>
        </p:nvSpPr>
        <p:spPr>
          <a:xfrm>
            <a:off x="337101" y="3660386"/>
            <a:ext cx="10811291" cy="954107"/>
          </a:xfrm>
          <a:prstGeom prst="rect">
            <a:avLst/>
          </a:prstGeom>
          <a:noFill/>
        </p:spPr>
        <p:txBody>
          <a:bodyPr wrap="square" rtlCol="0">
            <a:spAutoFit/>
          </a:bodyPr>
          <a:lstStyle/>
          <a:p>
            <a:pPr algn="ctr"/>
            <a:r>
              <a:rPr lang="es-CL" sz="1700" b="1" dirty="0"/>
              <a:t>¿La justicia distributiva y el reconocimiento constituyen dos paradigmas normativos distintos, o cada uno de ellos puede subsumirse en el otro?</a:t>
            </a:r>
            <a:endParaRPr lang="en-US" sz="1700" dirty="0"/>
          </a:p>
          <a:p>
            <a:endParaRPr lang="es-MX" sz="2000" dirty="0"/>
          </a:p>
        </p:txBody>
      </p:sp>
      <p:sp>
        <p:nvSpPr>
          <p:cNvPr id="27" name="Rectángulo 26">
            <a:extLst>
              <a:ext uri="{FF2B5EF4-FFF2-40B4-BE49-F238E27FC236}">
                <a16:creationId xmlns:a16="http://schemas.microsoft.com/office/drawing/2014/main" id="{7BD1E5A6-9133-4A11-93F0-B2CF2BF0EB33}"/>
              </a:ext>
            </a:extLst>
          </p:cNvPr>
          <p:cNvSpPr/>
          <p:nvPr/>
        </p:nvSpPr>
        <p:spPr>
          <a:xfrm>
            <a:off x="361121" y="4321792"/>
            <a:ext cx="11226673" cy="2031325"/>
          </a:xfrm>
          <a:prstGeom prst="rect">
            <a:avLst/>
          </a:prstGeom>
        </p:spPr>
        <p:txBody>
          <a:bodyPr wrap="square">
            <a:spAutoFit/>
          </a:bodyPr>
          <a:lstStyle/>
          <a:p>
            <a:pPr algn="just"/>
            <a:r>
              <a:rPr lang="es-CL" b="1" dirty="0"/>
              <a:t>CONCEPCIÓN BIDIMENSIONAL DE LA JUSTICIA. </a:t>
            </a:r>
            <a:r>
              <a:rPr lang="es-CL" dirty="0"/>
              <a:t>Su núcleo normativo es la idea de la </a:t>
            </a:r>
            <a:r>
              <a:rPr lang="es-CL" b="1" dirty="0"/>
              <a:t>paridad de la participación, </a:t>
            </a:r>
            <a:r>
              <a:rPr lang="es-CL" dirty="0"/>
              <a:t>según la cual la justicia exige que todos los miembros de la sociedad actúen en pie de igualdad. Condiciones:</a:t>
            </a:r>
            <a:endParaRPr lang="en-US" dirty="0"/>
          </a:p>
          <a:p>
            <a:pPr marL="285750" lvl="0" indent="-285750" algn="just">
              <a:buFont typeface="Wingdings" panose="05000000000000000000" pitchFamily="2" charset="2"/>
              <a:buChar char="§"/>
            </a:pPr>
            <a:r>
              <a:rPr lang="es-CL" b="1" dirty="0"/>
              <a:t>Condición objetiva</a:t>
            </a:r>
            <a:r>
              <a:rPr lang="es-CL" dirty="0"/>
              <a:t>: La distribución de recursos materiales debe hacerse de manera que garantice la independencia y la “voz” de todos los participantes.</a:t>
            </a:r>
            <a:endParaRPr lang="en-US" dirty="0"/>
          </a:p>
          <a:p>
            <a:pPr marL="285750" lvl="0" indent="-285750" algn="just">
              <a:buFont typeface="Wingdings" panose="05000000000000000000" pitchFamily="2" charset="2"/>
              <a:buChar char="§"/>
            </a:pPr>
            <a:r>
              <a:rPr lang="es-CL" b="1" dirty="0"/>
              <a:t>Condición intersubjetiva</a:t>
            </a:r>
            <a:r>
              <a:rPr lang="es-CL" dirty="0"/>
              <a:t>: Los patrones institucionalizados de valor cultural deben expresar el mismo respeto a todos los participantes y garantizar la igualdad de oportunidades de alcanzar la estima social.</a:t>
            </a:r>
            <a:endParaRPr lang="en-US" dirty="0"/>
          </a:p>
          <a:p>
            <a:endParaRPr lang="es-CL" dirty="0"/>
          </a:p>
        </p:txBody>
      </p:sp>
    </p:spTree>
    <p:extLst>
      <p:ext uri="{BB962C8B-B14F-4D97-AF65-F5344CB8AC3E}">
        <p14:creationId xmlns:p14="http://schemas.microsoft.com/office/powerpoint/2010/main" val="1173616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82BB184-3855-49FE-839E-6EF9BF7248FE}"/>
              </a:ext>
            </a:extLst>
          </p:cNvPr>
          <p:cNvSpPr/>
          <p:nvPr/>
        </p:nvSpPr>
        <p:spPr>
          <a:xfrm>
            <a:off x="0" y="0"/>
            <a:ext cx="12192000" cy="967409"/>
          </a:xfrm>
          <a:prstGeom prst="rect">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12">
            <a:extLst>
              <a:ext uri="{FF2B5EF4-FFF2-40B4-BE49-F238E27FC236}">
                <a16:creationId xmlns:a16="http://schemas.microsoft.com/office/drawing/2014/main" id="{755A48B9-3B27-416E-A017-13DDDFC95020}"/>
              </a:ext>
            </a:extLst>
          </p:cNvPr>
          <p:cNvSpPr/>
          <p:nvPr/>
        </p:nvSpPr>
        <p:spPr>
          <a:xfrm>
            <a:off x="0" y="6135757"/>
            <a:ext cx="12192000" cy="7222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Rectángulo 1">
            <a:extLst>
              <a:ext uri="{FF2B5EF4-FFF2-40B4-BE49-F238E27FC236}">
                <a16:creationId xmlns:a16="http://schemas.microsoft.com/office/drawing/2014/main" id="{9F229C5D-13ED-4D40-BE98-F23046FD293E}"/>
              </a:ext>
            </a:extLst>
          </p:cNvPr>
          <p:cNvSpPr/>
          <p:nvPr/>
        </p:nvSpPr>
        <p:spPr>
          <a:xfrm>
            <a:off x="337101" y="1169745"/>
            <a:ext cx="11312390" cy="56431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18454836-4C82-4B51-9957-F986D0E41B97}"/>
              </a:ext>
            </a:extLst>
          </p:cNvPr>
          <p:cNvSpPr txBox="1"/>
          <p:nvPr/>
        </p:nvSpPr>
        <p:spPr>
          <a:xfrm>
            <a:off x="742119" y="1259291"/>
            <a:ext cx="10449341" cy="369332"/>
          </a:xfrm>
          <a:prstGeom prst="rect">
            <a:avLst/>
          </a:prstGeom>
          <a:noFill/>
        </p:spPr>
        <p:txBody>
          <a:bodyPr wrap="square" rtlCol="0">
            <a:spAutoFit/>
          </a:bodyPr>
          <a:lstStyle/>
          <a:p>
            <a:pPr algn="ctr"/>
            <a:r>
              <a:rPr lang="es-CL" b="1" dirty="0"/>
              <a:t>¿Cómo podemos distinguir las reivindicaciones justificadas de reconocimiento de las injustificadas?</a:t>
            </a:r>
            <a:endParaRPr lang="es-MX" sz="2000" dirty="0"/>
          </a:p>
        </p:txBody>
      </p:sp>
      <p:sp>
        <p:nvSpPr>
          <p:cNvPr id="19" name="Elipse 18">
            <a:extLst>
              <a:ext uri="{FF2B5EF4-FFF2-40B4-BE49-F238E27FC236}">
                <a16:creationId xmlns:a16="http://schemas.microsoft.com/office/drawing/2014/main" id="{03BDF78C-BF17-42CA-A440-BB1E4BED6AEA}"/>
              </a:ext>
            </a:extLst>
          </p:cNvPr>
          <p:cNvSpPr/>
          <p:nvPr/>
        </p:nvSpPr>
        <p:spPr>
          <a:xfrm>
            <a:off x="11280912" y="1050233"/>
            <a:ext cx="477078" cy="462291"/>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9C1FB437-ECC6-46DC-B27D-37C84678C7BA}"/>
              </a:ext>
            </a:extLst>
          </p:cNvPr>
          <p:cNvSpPr txBox="1"/>
          <p:nvPr/>
        </p:nvSpPr>
        <p:spPr>
          <a:xfrm>
            <a:off x="11362742" y="1030888"/>
            <a:ext cx="286749" cy="461665"/>
          </a:xfrm>
          <a:prstGeom prst="rect">
            <a:avLst/>
          </a:prstGeom>
          <a:noFill/>
        </p:spPr>
        <p:txBody>
          <a:bodyPr wrap="square" rtlCol="0">
            <a:spAutoFit/>
          </a:bodyPr>
          <a:lstStyle/>
          <a:p>
            <a:r>
              <a:rPr lang="es-MX" sz="2400" b="1" dirty="0">
                <a:solidFill>
                  <a:schemeClr val="bg1"/>
                </a:solidFill>
              </a:rPr>
              <a:t>X</a:t>
            </a:r>
          </a:p>
        </p:txBody>
      </p:sp>
      <p:sp>
        <p:nvSpPr>
          <p:cNvPr id="21" name="Rectángulo 20">
            <a:extLst>
              <a:ext uri="{FF2B5EF4-FFF2-40B4-BE49-F238E27FC236}">
                <a16:creationId xmlns:a16="http://schemas.microsoft.com/office/drawing/2014/main" id="{9EA7632B-956B-4178-AE7E-71AC8C22BB50}"/>
              </a:ext>
            </a:extLst>
          </p:cNvPr>
          <p:cNvSpPr/>
          <p:nvPr/>
        </p:nvSpPr>
        <p:spPr>
          <a:xfrm>
            <a:off x="376029" y="1853575"/>
            <a:ext cx="11312389" cy="1754326"/>
          </a:xfrm>
          <a:prstGeom prst="rect">
            <a:avLst/>
          </a:prstGeom>
        </p:spPr>
        <p:txBody>
          <a:bodyPr wrap="square">
            <a:spAutoFit/>
          </a:bodyPr>
          <a:lstStyle/>
          <a:p>
            <a:r>
              <a:rPr lang="es-CL" dirty="0"/>
              <a:t>Para responder dicha pregunta, el enfoque apela a la </a:t>
            </a:r>
            <a:r>
              <a:rPr lang="es-CL" b="1" dirty="0"/>
              <a:t>paridad participativa</a:t>
            </a:r>
            <a:r>
              <a:rPr lang="es-CL" dirty="0"/>
              <a:t> como norma de evaluación:</a:t>
            </a:r>
          </a:p>
          <a:p>
            <a:pPr marL="285750" indent="-285750">
              <a:buFont typeface="Wingdings" panose="05000000000000000000" pitchFamily="2" charset="2"/>
              <a:buChar char="§"/>
            </a:pPr>
            <a:r>
              <a:rPr lang="es-CL" dirty="0"/>
              <a:t>Demostrar que los acuerdos vigentes (ya sean los acuerdos económicos, respecto de la redistribución, o los patrones institucionalizados de valor cultural, respecto del reconocimiento) les impiden participar en la vida social en calidad de igual con los otros.</a:t>
            </a:r>
            <a:endParaRPr lang="en-US" dirty="0"/>
          </a:p>
          <a:p>
            <a:pPr marL="285750" lvl="0" indent="-285750">
              <a:buFont typeface="Wingdings" panose="05000000000000000000" pitchFamily="2" charset="2"/>
              <a:buChar char="§"/>
            </a:pPr>
            <a:r>
              <a:rPr lang="es-CL" dirty="0"/>
              <a:t>Demostrar que los cambios sociales que pretenden promuevan, de hecho, la paridad de participación y no crearán o empeorarán de manera injustificada otras disparidades.</a:t>
            </a:r>
            <a:endParaRPr lang="en-US" dirty="0"/>
          </a:p>
        </p:txBody>
      </p:sp>
      <p:sp>
        <p:nvSpPr>
          <p:cNvPr id="22" name="Rectángulo 21">
            <a:extLst>
              <a:ext uri="{FF2B5EF4-FFF2-40B4-BE49-F238E27FC236}">
                <a16:creationId xmlns:a16="http://schemas.microsoft.com/office/drawing/2014/main" id="{76E70094-A107-4E78-87CE-56C5B164417A}"/>
              </a:ext>
            </a:extLst>
          </p:cNvPr>
          <p:cNvSpPr/>
          <p:nvPr/>
        </p:nvSpPr>
        <p:spPr>
          <a:xfrm>
            <a:off x="337101" y="3677536"/>
            <a:ext cx="11312390" cy="56431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Elipse 23">
            <a:extLst>
              <a:ext uri="{FF2B5EF4-FFF2-40B4-BE49-F238E27FC236}">
                <a16:creationId xmlns:a16="http://schemas.microsoft.com/office/drawing/2014/main" id="{0F11AD4B-AE0E-4C9C-8724-0462B639F3BC}"/>
              </a:ext>
            </a:extLst>
          </p:cNvPr>
          <p:cNvSpPr/>
          <p:nvPr/>
        </p:nvSpPr>
        <p:spPr>
          <a:xfrm>
            <a:off x="11280912" y="3558024"/>
            <a:ext cx="477078" cy="462291"/>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7E443E70-5008-4124-9AC7-B5D3B6A92061}"/>
              </a:ext>
            </a:extLst>
          </p:cNvPr>
          <p:cNvSpPr txBox="1"/>
          <p:nvPr/>
        </p:nvSpPr>
        <p:spPr>
          <a:xfrm>
            <a:off x="11362742" y="3538679"/>
            <a:ext cx="286749" cy="461665"/>
          </a:xfrm>
          <a:prstGeom prst="rect">
            <a:avLst/>
          </a:prstGeom>
          <a:noFill/>
        </p:spPr>
        <p:txBody>
          <a:bodyPr wrap="square" rtlCol="0">
            <a:spAutoFit/>
          </a:bodyPr>
          <a:lstStyle/>
          <a:p>
            <a:r>
              <a:rPr lang="es-MX" sz="2400" b="1" dirty="0">
                <a:solidFill>
                  <a:schemeClr val="bg1"/>
                </a:solidFill>
              </a:rPr>
              <a:t>X</a:t>
            </a:r>
          </a:p>
        </p:txBody>
      </p:sp>
      <p:sp>
        <p:nvSpPr>
          <p:cNvPr id="26" name="CuadroTexto 25">
            <a:extLst>
              <a:ext uri="{FF2B5EF4-FFF2-40B4-BE49-F238E27FC236}">
                <a16:creationId xmlns:a16="http://schemas.microsoft.com/office/drawing/2014/main" id="{06B81C83-6DE1-484B-B02C-3391423645A1}"/>
              </a:ext>
            </a:extLst>
          </p:cNvPr>
          <p:cNvSpPr txBox="1"/>
          <p:nvPr/>
        </p:nvSpPr>
        <p:spPr>
          <a:xfrm>
            <a:off x="337101" y="3660386"/>
            <a:ext cx="10811291" cy="646331"/>
          </a:xfrm>
          <a:prstGeom prst="rect">
            <a:avLst/>
          </a:prstGeom>
          <a:noFill/>
        </p:spPr>
        <p:txBody>
          <a:bodyPr wrap="square" rtlCol="0">
            <a:spAutoFit/>
          </a:bodyPr>
          <a:lstStyle/>
          <a:p>
            <a:pPr algn="ctr"/>
            <a:r>
              <a:rPr lang="es-CL" b="1" dirty="0"/>
              <a:t>¿Exige la justicia el reconocimiento de lo característico de individuos o grupos, o es suficiente el reconocimiento de nuestra humanidad común?</a:t>
            </a:r>
            <a:endParaRPr lang="es-MX" sz="2000" dirty="0"/>
          </a:p>
        </p:txBody>
      </p:sp>
      <p:sp>
        <p:nvSpPr>
          <p:cNvPr id="27" name="Rectángulo 26">
            <a:extLst>
              <a:ext uri="{FF2B5EF4-FFF2-40B4-BE49-F238E27FC236}">
                <a16:creationId xmlns:a16="http://schemas.microsoft.com/office/drawing/2014/main" id="{7BD1E5A6-9133-4A11-93F0-B2CF2BF0EB33}"/>
              </a:ext>
            </a:extLst>
          </p:cNvPr>
          <p:cNvSpPr/>
          <p:nvPr/>
        </p:nvSpPr>
        <p:spPr>
          <a:xfrm>
            <a:off x="361121" y="4321792"/>
            <a:ext cx="11226673" cy="1754326"/>
          </a:xfrm>
          <a:prstGeom prst="rect">
            <a:avLst/>
          </a:prstGeom>
        </p:spPr>
        <p:txBody>
          <a:bodyPr wrap="square">
            <a:spAutoFit/>
          </a:bodyPr>
          <a:lstStyle/>
          <a:p>
            <a:r>
              <a:rPr lang="es-CL" dirty="0"/>
              <a:t>Dependerá de la naturaleza de los obstáculos:</a:t>
            </a:r>
            <a:endParaRPr lang="en-US" dirty="0"/>
          </a:p>
          <a:p>
            <a:pPr marL="285750" lvl="0" indent="-285750">
              <a:buFont typeface="Wingdings" panose="05000000000000000000" pitchFamily="2" charset="2"/>
              <a:buChar char="§"/>
            </a:pPr>
            <a:r>
              <a:rPr lang="es-CL" dirty="0"/>
              <a:t>En los casos en que el reconocimiento erróneo supone negar la humanidad común, requerirá reconocimiento universalista.</a:t>
            </a:r>
            <a:endParaRPr lang="en-US" dirty="0"/>
          </a:p>
          <a:p>
            <a:pPr marL="285750" lvl="0" indent="-285750">
              <a:buFont typeface="Wingdings" panose="05000000000000000000" pitchFamily="2" charset="2"/>
              <a:buChar char="§"/>
            </a:pPr>
            <a:r>
              <a:rPr lang="es-CL" dirty="0"/>
              <a:t>En los casos en que supone negar los caracteres distintivos de algunos participantes, requerirá reconocimiento de la especificidad.</a:t>
            </a:r>
            <a:endParaRPr lang="en-US" dirty="0"/>
          </a:p>
          <a:p>
            <a:endParaRPr lang="es-CL" dirty="0"/>
          </a:p>
        </p:txBody>
      </p:sp>
      <p:sp>
        <p:nvSpPr>
          <p:cNvPr id="28" name="Rectángulo: esquinas redondeadas 27">
            <a:extLst>
              <a:ext uri="{FF2B5EF4-FFF2-40B4-BE49-F238E27FC236}">
                <a16:creationId xmlns:a16="http://schemas.microsoft.com/office/drawing/2014/main" id="{A5155ABF-AF0C-44C9-A1C7-2BE0B5485255}"/>
              </a:ext>
            </a:extLst>
          </p:cNvPr>
          <p:cNvSpPr/>
          <p:nvPr/>
        </p:nvSpPr>
        <p:spPr>
          <a:xfrm>
            <a:off x="361121" y="243523"/>
            <a:ext cx="11569621" cy="506761"/>
          </a:xfrm>
          <a:prstGeom prst="roundRect">
            <a:avLst>
              <a:gd name="adj" fmla="val 50000"/>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2122EF5E-9DC3-4908-8963-0226D232275C}"/>
              </a:ext>
            </a:extLst>
          </p:cNvPr>
          <p:cNvSpPr txBox="1"/>
          <p:nvPr/>
        </p:nvSpPr>
        <p:spPr>
          <a:xfrm>
            <a:off x="715617" y="252871"/>
            <a:ext cx="11837504" cy="461665"/>
          </a:xfrm>
          <a:prstGeom prst="rect">
            <a:avLst/>
          </a:prstGeom>
          <a:noFill/>
        </p:spPr>
        <p:txBody>
          <a:bodyPr wrap="square" rtlCol="0">
            <a:spAutoFit/>
          </a:bodyPr>
          <a:lstStyle/>
          <a:p>
            <a:r>
              <a:rPr lang="es-MX" sz="2400" dirty="0"/>
              <a:t>INTEGRACIÓN DE REDISTRIBUCIÓN Y RECONOCIMIENTO: Problemas filosóficos</a:t>
            </a:r>
          </a:p>
        </p:txBody>
      </p:sp>
    </p:spTree>
    <p:extLst>
      <p:ext uri="{BB962C8B-B14F-4D97-AF65-F5344CB8AC3E}">
        <p14:creationId xmlns:p14="http://schemas.microsoft.com/office/powerpoint/2010/main" val="196846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82BB184-3855-49FE-839E-6EF9BF7248FE}"/>
              </a:ext>
            </a:extLst>
          </p:cNvPr>
          <p:cNvSpPr/>
          <p:nvPr/>
        </p:nvSpPr>
        <p:spPr>
          <a:xfrm>
            <a:off x="0" y="0"/>
            <a:ext cx="12192000" cy="967409"/>
          </a:xfrm>
          <a:prstGeom prst="rect">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12">
            <a:extLst>
              <a:ext uri="{FF2B5EF4-FFF2-40B4-BE49-F238E27FC236}">
                <a16:creationId xmlns:a16="http://schemas.microsoft.com/office/drawing/2014/main" id="{755A48B9-3B27-416E-A017-13DDDFC95020}"/>
              </a:ext>
            </a:extLst>
          </p:cNvPr>
          <p:cNvSpPr/>
          <p:nvPr/>
        </p:nvSpPr>
        <p:spPr>
          <a:xfrm>
            <a:off x="0" y="6135757"/>
            <a:ext cx="12192000" cy="7222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 name="Rectángulo 1">
            <a:extLst>
              <a:ext uri="{FF2B5EF4-FFF2-40B4-BE49-F238E27FC236}">
                <a16:creationId xmlns:a16="http://schemas.microsoft.com/office/drawing/2014/main" id="{9F229C5D-13ED-4D40-BE98-F23046FD293E}"/>
              </a:ext>
            </a:extLst>
          </p:cNvPr>
          <p:cNvSpPr/>
          <p:nvPr/>
        </p:nvSpPr>
        <p:spPr>
          <a:xfrm>
            <a:off x="337101" y="1169745"/>
            <a:ext cx="11312390" cy="56431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a:extLst>
              <a:ext uri="{FF2B5EF4-FFF2-40B4-BE49-F238E27FC236}">
                <a16:creationId xmlns:a16="http://schemas.microsoft.com/office/drawing/2014/main" id="{18454836-4C82-4B51-9957-F986D0E41B97}"/>
              </a:ext>
            </a:extLst>
          </p:cNvPr>
          <p:cNvSpPr txBox="1"/>
          <p:nvPr/>
        </p:nvSpPr>
        <p:spPr>
          <a:xfrm>
            <a:off x="742119" y="1259291"/>
            <a:ext cx="10449341" cy="369332"/>
          </a:xfrm>
          <a:prstGeom prst="rect">
            <a:avLst/>
          </a:prstGeom>
          <a:noFill/>
        </p:spPr>
        <p:txBody>
          <a:bodyPr wrap="square" rtlCol="0">
            <a:spAutoFit/>
          </a:bodyPr>
          <a:lstStyle/>
          <a:p>
            <a:pPr algn="ctr"/>
            <a:r>
              <a:rPr lang="es-CL" b="1" dirty="0"/>
              <a:t>Modernidad cultural y desigualdad de estatus: hibridación, diferenciación, controversia</a:t>
            </a:r>
            <a:endParaRPr lang="en-US" dirty="0"/>
          </a:p>
        </p:txBody>
      </p:sp>
      <p:sp>
        <p:nvSpPr>
          <p:cNvPr id="19" name="Elipse 18">
            <a:extLst>
              <a:ext uri="{FF2B5EF4-FFF2-40B4-BE49-F238E27FC236}">
                <a16:creationId xmlns:a16="http://schemas.microsoft.com/office/drawing/2014/main" id="{03BDF78C-BF17-42CA-A440-BB1E4BED6AEA}"/>
              </a:ext>
            </a:extLst>
          </p:cNvPr>
          <p:cNvSpPr/>
          <p:nvPr/>
        </p:nvSpPr>
        <p:spPr>
          <a:xfrm>
            <a:off x="11280912" y="1050233"/>
            <a:ext cx="477078" cy="462291"/>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
        <p:nvSpPr>
          <p:cNvPr id="20" name="CuadroTexto 19">
            <a:extLst>
              <a:ext uri="{FF2B5EF4-FFF2-40B4-BE49-F238E27FC236}">
                <a16:creationId xmlns:a16="http://schemas.microsoft.com/office/drawing/2014/main" id="{9C1FB437-ECC6-46DC-B27D-37C84678C7BA}"/>
              </a:ext>
            </a:extLst>
          </p:cNvPr>
          <p:cNvSpPr txBox="1"/>
          <p:nvPr/>
        </p:nvSpPr>
        <p:spPr>
          <a:xfrm>
            <a:off x="11362742" y="1030888"/>
            <a:ext cx="286749" cy="461665"/>
          </a:xfrm>
          <a:prstGeom prst="rect">
            <a:avLst/>
          </a:prstGeom>
          <a:noFill/>
        </p:spPr>
        <p:txBody>
          <a:bodyPr wrap="square" rtlCol="0">
            <a:spAutoFit/>
          </a:bodyPr>
          <a:lstStyle/>
          <a:p>
            <a:r>
              <a:rPr lang="es-MX" sz="2400" b="1" dirty="0">
                <a:solidFill>
                  <a:schemeClr val="bg1"/>
                </a:solidFill>
              </a:rPr>
              <a:t>X</a:t>
            </a:r>
          </a:p>
        </p:txBody>
      </p:sp>
      <p:sp>
        <p:nvSpPr>
          <p:cNvPr id="21" name="Rectángulo 20">
            <a:extLst>
              <a:ext uri="{FF2B5EF4-FFF2-40B4-BE49-F238E27FC236}">
                <a16:creationId xmlns:a16="http://schemas.microsoft.com/office/drawing/2014/main" id="{9EA7632B-956B-4178-AE7E-71AC8C22BB50}"/>
              </a:ext>
            </a:extLst>
          </p:cNvPr>
          <p:cNvSpPr/>
          <p:nvPr/>
        </p:nvSpPr>
        <p:spPr>
          <a:xfrm>
            <a:off x="376029" y="1853575"/>
            <a:ext cx="11312389" cy="1477328"/>
          </a:xfrm>
          <a:prstGeom prst="rect">
            <a:avLst/>
          </a:prstGeom>
        </p:spPr>
        <p:txBody>
          <a:bodyPr wrap="square">
            <a:spAutoFit/>
          </a:bodyPr>
          <a:lstStyle/>
          <a:p>
            <a:pPr algn="just"/>
            <a:r>
              <a:rPr lang="es-CL" dirty="0"/>
              <a:t>Hoy en día, la sociedad moderna es </a:t>
            </a:r>
            <a:r>
              <a:rPr lang="es-CL" b="1" dirty="0"/>
              <a:t>híbrida, diferenciada, pluralista y discutida</a:t>
            </a:r>
            <a:r>
              <a:rPr lang="es-CL" dirty="0"/>
              <a:t>. Los actores sociales no ocupan un lugar predeterminado, sino que participan activamente en un </a:t>
            </a:r>
            <a:r>
              <a:rPr lang="es-CL" b="1" dirty="0"/>
              <a:t>régimen dinámico de luchas continuas por el reconocimiento</a:t>
            </a:r>
            <a:r>
              <a:rPr lang="es-CL" dirty="0"/>
              <a:t>. Sin embargo, no todo el que participa en estas luchas lo hace en términos de igualdad.</a:t>
            </a:r>
          </a:p>
          <a:p>
            <a:pPr algn="just"/>
            <a:r>
              <a:rPr lang="es-CL" dirty="0"/>
              <a:t>Dos grandes procesos han contribuido a modernizar la subordinación de estatus:</a:t>
            </a:r>
            <a:r>
              <a:rPr lang="en-US" dirty="0"/>
              <a:t> </a:t>
            </a:r>
            <a:r>
              <a:rPr lang="es-CL" b="1" dirty="0"/>
              <a:t>mercantilización y la aparición de una sociedad civil pluralista y compleja.</a:t>
            </a:r>
            <a:endParaRPr lang="en-US" dirty="0"/>
          </a:p>
        </p:txBody>
      </p:sp>
      <p:sp>
        <p:nvSpPr>
          <p:cNvPr id="22" name="Rectángulo 21">
            <a:extLst>
              <a:ext uri="{FF2B5EF4-FFF2-40B4-BE49-F238E27FC236}">
                <a16:creationId xmlns:a16="http://schemas.microsoft.com/office/drawing/2014/main" id="{76E70094-A107-4E78-87CE-56C5B164417A}"/>
              </a:ext>
            </a:extLst>
          </p:cNvPr>
          <p:cNvSpPr/>
          <p:nvPr/>
        </p:nvSpPr>
        <p:spPr>
          <a:xfrm>
            <a:off x="337101" y="3429000"/>
            <a:ext cx="11312390" cy="564318"/>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4" name="Elipse 23">
            <a:extLst>
              <a:ext uri="{FF2B5EF4-FFF2-40B4-BE49-F238E27FC236}">
                <a16:creationId xmlns:a16="http://schemas.microsoft.com/office/drawing/2014/main" id="{0F11AD4B-AE0E-4C9C-8724-0462B639F3BC}"/>
              </a:ext>
            </a:extLst>
          </p:cNvPr>
          <p:cNvSpPr/>
          <p:nvPr/>
        </p:nvSpPr>
        <p:spPr>
          <a:xfrm>
            <a:off x="11280912" y="3309488"/>
            <a:ext cx="477078" cy="462291"/>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es-MX"/>
          </a:p>
        </p:txBody>
      </p:sp>
      <p:sp>
        <p:nvSpPr>
          <p:cNvPr id="25" name="CuadroTexto 24">
            <a:extLst>
              <a:ext uri="{FF2B5EF4-FFF2-40B4-BE49-F238E27FC236}">
                <a16:creationId xmlns:a16="http://schemas.microsoft.com/office/drawing/2014/main" id="{7E443E70-5008-4124-9AC7-B5D3B6A92061}"/>
              </a:ext>
            </a:extLst>
          </p:cNvPr>
          <p:cNvSpPr txBox="1"/>
          <p:nvPr/>
        </p:nvSpPr>
        <p:spPr>
          <a:xfrm>
            <a:off x="11362742" y="3290143"/>
            <a:ext cx="286749" cy="461665"/>
          </a:xfrm>
          <a:prstGeom prst="rect">
            <a:avLst/>
          </a:prstGeom>
          <a:noFill/>
        </p:spPr>
        <p:txBody>
          <a:bodyPr wrap="square" rtlCol="0">
            <a:spAutoFit/>
          </a:bodyPr>
          <a:lstStyle/>
          <a:p>
            <a:r>
              <a:rPr lang="es-MX" sz="2400" b="1" dirty="0">
                <a:solidFill>
                  <a:schemeClr val="bg1"/>
                </a:solidFill>
              </a:rPr>
              <a:t>X</a:t>
            </a:r>
          </a:p>
        </p:txBody>
      </p:sp>
      <p:sp>
        <p:nvSpPr>
          <p:cNvPr id="26" name="CuadroTexto 25">
            <a:extLst>
              <a:ext uri="{FF2B5EF4-FFF2-40B4-BE49-F238E27FC236}">
                <a16:creationId xmlns:a16="http://schemas.microsoft.com/office/drawing/2014/main" id="{06B81C83-6DE1-484B-B02C-3391423645A1}"/>
              </a:ext>
            </a:extLst>
          </p:cNvPr>
          <p:cNvSpPr txBox="1"/>
          <p:nvPr/>
        </p:nvSpPr>
        <p:spPr>
          <a:xfrm>
            <a:off x="337101" y="3542664"/>
            <a:ext cx="10811291" cy="369332"/>
          </a:xfrm>
          <a:prstGeom prst="rect">
            <a:avLst/>
          </a:prstGeom>
          <a:noFill/>
        </p:spPr>
        <p:txBody>
          <a:bodyPr wrap="square" rtlCol="0">
            <a:spAutoFit/>
          </a:bodyPr>
          <a:lstStyle/>
          <a:p>
            <a:pPr algn="ctr"/>
            <a:r>
              <a:rPr lang="es-CL" b="1" dirty="0"/>
              <a:t>DUALISMO PERSPECTIVISTA</a:t>
            </a:r>
            <a:endParaRPr lang="es-MX" sz="2000" dirty="0"/>
          </a:p>
        </p:txBody>
      </p:sp>
      <p:sp>
        <p:nvSpPr>
          <p:cNvPr id="27" name="Rectángulo 26">
            <a:extLst>
              <a:ext uri="{FF2B5EF4-FFF2-40B4-BE49-F238E27FC236}">
                <a16:creationId xmlns:a16="http://schemas.microsoft.com/office/drawing/2014/main" id="{7BD1E5A6-9133-4A11-93F0-B2CF2BF0EB33}"/>
              </a:ext>
            </a:extLst>
          </p:cNvPr>
          <p:cNvSpPr/>
          <p:nvPr/>
        </p:nvSpPr>
        <p:spPr>
          <a:xfrm>
            <a:off x="337101" y="4136315"/>
            <a:ext cx="11226673" cy="1846659"/>
          </a:xfrm>
          <a:prstGeom prst="rect">
            <a:avLst/>
          </a:prstGeom>
        </p:spPr>
        <p:txBody>
          <a:bodyPr wrap="square">
            <a:spAutoFit/>
          </a:bodyPr>
          <a:lstStyle/>
          <a:p>
            <a:pPr algn="just"/>
            <a:r>
              <a:rPr lang="es-CL" sz="1900" dirty="0"/>
              <a:t>Para Fraser, una perspectiva verdaderamente crítica debería hacer visibles y criticables los subtextos culturales de los procesos nominalmente económicos y los subtextos económicos de las prácticas nominalmente culturales.</a:t>
            </a:r>
            <a:endParaRPr lang="en-US" sz="1900" dirty="0"/>
          </a:p>
          <a:p>
            <a:pPr algn="just"/>
            <a:r>
              <a:rPr lang="es-CL" sz="1900" dirty="0"/>
              <a:t>El dualismo perspectivista permite evaluar la justicia de cualquier práctica social, esté o no institucionalmente situada, desde dos puntos de vista normativos analíticamente diferentes (economía y cultura), preguntando: </a:t>
            </a:r>
            <a:r>
              <a:rPr lang="es-CL" sz="1900" b="1" dirty="0"/>
              <a:t>¿La práctica en cuestión sirve para garantizar tanto las condiciones objetivas como las subjetivas de la paridad participativa o, en cambio, las debilita?</a:t>
            </a:r>
            <a:r>
              <a:rPr lang="es-CL" sz="1900" dirty="0"/>
              <a:t> </a:t>
            </a:r>
          </a:p>
        </p:txBody>
      </p:sp>
      <p:sp>
        <p:nvSpPr>
          <p:cNvPr id="28" name="Rectángulo: esquinas redondeadas 27">
            <a:extLst>
              <a:ext uri="{FF2B5EF4-FFF2-40B4-BE49-F238E27FC236}">
                <a16:creationId xmlns:a16="http://schemas.microsoft.com/office/drawing/2014/main" id="{A5155ABF-AF0C-44C9-A1C7-2BE0B5485255}"/>
              </a:ext>
            </a:extLst>
          </p:cNvPr>
          <p:cNvSpPr/>
          <p:nvPr/>
        </p:nvSpPr>
        <p:spPr>
          <a:xfrm>
            <a:off x="361121" y="243523"/>
            <a:ext cx="11569621" cy="506761"/>
          </a:xfrm>
          <a:prstGeom prst="roundRect">
            <a:avLst>
              <a:gd name="adj" fmla="val 50000"/>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29" name="CuadroTexto 28">
            <a:extLst>
              <a:ext uri="{FF2B5EF4-FFF2-40B4-BE49-F238E27FC236}">
                <a16:creationId xmlns:a16="http://schemas.microsoft.com/office/drawing/2014/main" id="{2122EF5E-9DC3-4908-8963-0226D232275C}"/>
              </a:ext>
            </a:extLst>
          </p:cNvPr>
          <p:cNvSpPr txBox="1"/>
          <p:nvPr/>
        </p:nvSpPr>
        <p:spPr>
          <a:xfrm>
            <a:off x="715617" y="252871"/>
            <a:ext cx="11837504" cy="461665"/>
          </a:xfrm>
          <a:prstGeom prst="rect">
            <a:avLst/>
          </a:prstGeom>
          <a:noFill/>
        </p:spPr>
        <p:txBody>
          <a:bodyPr wrap="square" rtlCol="0">
            <a:spAutoFit/>
          </a:bodyPr>
          <a:lstStyle/>
          <a:p>
            <a:r>
              <a:rPr lang="es-MX" sz="2400" dirty="0"/>
              <a:t>INTEGRACIÓN DE REDISTRIBUCIÓN Y RECONOCIMIENTO: Teoría social</a:t>
            </a:r>
          </a:p>
        </p:txBody>
      </p:sp>
    </p:spTree>
    <p:extLst>
      <p:ext uri="{BB962C8B-B14F-4D97-AF65-F5344CB8AC3E}">
        <p14:creationId xmlns:p14="http://schemas.microsoft.com/office/powerpoint/2010/main" val="9089594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82BB184-3855-49FE-839E-6EF9BF7248FE}"/>
              </a:ext>
            </a:extLst>
          </p:cNvPr>
          <p:cNvSpPr/>
          <p:nvPr/>
        </p:nvSpPr>
        <p:spPr>
          <a:xfrm>
            <a:off x="0" y="0"/>
            <a:ext cx="12192000" cy="967409"/>
          </a:xfrm>
          <a:prstGeom prst="rect">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esquinas redondeadas 4">
            <a:extLst>
              <a:ext uri="{FF2B5EF4-FFF2-40B4-BE49-F238E27FC236}">
                <a16:creationId xmlns:a16="http://schemas.microsoft.com/office/drawing/2014/main" id="{7C6E24E4-C8E4-4226-BF8A-ED9DA85DA2D7}"/>
              </a:ext>
            </a:extLst>
          </p:cNvPr>
          <p:cNvSpPr/>
          <p:nvPr/>
        </p:nvSpPr>
        <p:spPr>
          <a:xfrm>
            <a:off x="11343861" y="243523"/>
            <a:ext cx="490330" cy="49030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esquinas redondeadas 5">
            <a:extLst>
              <a:ext uri="{FF2B5EF4-FFF2-40B4-BE49-F238E27FC236}">
                <a16:creationId xmlns:a16="http://schemas.microsoft.com/office/drawing/2014/main" id="{BE9A081D-EF08-414D-9F52-1ECBFD208E08}"/>
              </a:ext>
            </a:extLst>
          </p:cNvPr>
          <p:cNvSpPr/>
          <p:nvPr/>
        </p:nvSpPr>
        <p:spPr>
          <a:xfrm>
            <a:off x="10701130" y="243523"/>
            <a:ext cx="490330" cy="490302"/>
          </a:xfrm>
          <a:prstGeom prst="round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CuadroTexto 6">
            <a:extLst>
              <a:ext uri="{FF2B5EF4-FFF2-40B4-BE49-F238E27FC236}">
                <a16:creationId xmlns:a16="http://schemas.microsoft.com/office/drawing/2014/main" id="{87062FB5-5C0D-47B9-B939-AA3F37F8F78C}"/>
              </a:ext>
            </a:extLst>
          </p:cNvPr>
          <p:cNvSpPr txBox="1"/>
          <p:nvPr/>
        </p:nvSpPr>
        <p:spPr>
          <a:xfrm>
            <a:off x="11403497" y="227064"/>
            <a:ext cx="569843" cy="523220"/>
          </a:xfrm>
          <a:prstGeom prst="rect">
            <a:avLst/>
          </a:prstGeom>
          <a:noFill/>
        </p:spPr>
        <p:txBody>
          <a:bodyPr wrap="square" rtlCol="0">
            <a:spAutoFit/>
          </a:bodyPr>
          <a:lstStyle/>
          <a:p>
            <a:r>
              <a:rPr lang="es-MX" sz="2800" b="1" dirty="0"/>
              <a:t>X</a:t>
            </a:r>
          </a:p>
        </p:txBody>
      </p:sp>
      <p:sp>
        <p:nvSpPr>
          <p:cNvPr id="8" name="CuadroTexto 7">
            <a:extLst>
              <a:ext uri="{FF2B5EF4-FFF2-40B4-BE49-F238E27FC236}">
                <a16:creationId xmlns:a16="http://schemas.microsoft.com/office/drawing/2014/main" id="{7CE1C86B-72F7-4490-BACC-96AFB6DEB2F2}"/>
              </a:ext>
            </a:extLst>
          </p:cNvPr>
          <p:cNvSpPr txBox="1"/>
          <p:nvPr/>
        </p:nvSpPr>
        <p:spPr>
          <a:xfrm>
            <a:off x="10760765" y="155713"/>
            <a:ext cx="397564" cy="523220"/>
          </a:xfrm>
          <a:prstGeom prst="rect">
            <a:avLst/>
          </a:prstGeom>
          <a:noFill/>
        </p:spPr>
        <p:txBody>
          <a:bodyPr wrap="square" rtlCol="0">
            <a:spAutoFit/>
          </a:bodyPr>
          <a:lstStyle/>
          <a:p>
            <a:r>
              <a:rPr lang="es-MX" sz="2800" b="1" dirty="0"/>
              <a:t>_</a:t>
            </a:r>
          </a:p>
        </p:txBody>
      </p:sp>
      <p:sp>
        <p:nvSpPr>
          <p:cNvPr id="10" name="Rectángulo: esquinas redondeadas 9">
            <a:extLst>
              <a:ext uri="{FF2B5EF4-FFF2-40B4-BE49-F238E27FC236}">
                <a16:creationId xmlns:a16="http://schemas.microsoft.com/office/drawing/2014/main" id="{F094E947-37CF-48FD-A2E2-B58DC9929A85}"/>
              </a:ext>
            </a:extLst>
          </p:cNvPr>
          <p:cNvSpPr/>
          <p:nvPr/>
        </p:nvSpPr>
        <p:spPr>
          <a:xfrm>
            <a:off x="361122" y="243523"/>
            <a:ext cx="9382537" cy="506761"/>
          </a:xfrm>
          <a:prstGeom prst="roundRect">
            <a:avLst>
              <a:gd name="adj" fmla="val 50000"/>
            </a:avLst>
          </a:prstGeom>
          <a:solidFill>
            <a:schemeClr val="bg1"/>
          </a:solidFill>
          <a:ln w="28575">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CuadroTexto 10">
            <a:extLst>
              <a:ext uri="{FF2B5EF4-FFF2-40B4-BE49-F238E27FC236}">
                <a16:creationId xmlns:a16="http://schemas.microsoft.com/office/drawing/2014/main" id="{DBBEF3B7-1DE1-481F-A101-F8F167A88F18}"/>
              </a:ext>
            </a:extLst>
          </p:cNvPr>
          <p:cNvSpPr txBox="1"/>
          <p:nvPr/>
        </p:nvSpPr>
        <p:spPr>
          <a:xfrm>
            <a:off x="715618" y="252871"/>
            <a:ext cx="8209722" cy="461665"/>
          </a:xfrm>
          <a:prstGeom prst="rect">
            <a:avLst/>
          </a:prstGeom>
          <a:noFill/>
        </p:spPr>
        <p:txBody>
          <a:bodyPr wrap="square" rtlCol="0">
            <a:spAutoFit/>
          </a:bodyPr>
          <a:lstStyle/>
          <a:p>
            <a:r>
              <a:rPr lang="es-MX" sz="2400" dirty="0"/>
              <a:t>LA INSTITUCIONALIZACIÓN DE LA JUSTICIA DEMOCRÁTICA</a:t>
            </a:r>
          </a:p>
        </p:txBody>
      </p:sp>
      <p:sp>
        <p:nvSpPr>
          <p:cNvPr id="13" name="Rectángulo 12">
            <a:extLst>
              <a:ext uri="{FF2B5EF4-FFF2-40B4-BE49-F238E27FC236}">
                <a16:creationId xmlns:a16="http://schemas.microsoft.com/office/drawing/2014/main" id="{755A48B9-3B27-416E-A017-13DDDFC95020}"/>
              </a:ext>
            </a:extLst>
          </p:cNvPr>
          <p:cNvSpPr/>
          <p:nvPr/>
        </p:nvSpPr>
        <p:spPr>
          <a:xfrm>
            <a:off x="0" y="6135757"/>
            <a:ext cx="12192000" cy="722243"/>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3" name="Imagen 22">
            <a:extLst>
              <a:ext uri="{FF2B5EF4-FFF2-40B4-BE49-F238E27FC236}">
                <a16:creationId xmlns:a16="http://schemas.microsoft.com/office/drawing/2014/main" id="{74FFC7BA-B523-43F1-B89E-C71E65BFA8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0" y="333154"/>
            <a:ext cx="327498" cy="327498"/>
          </a:xfrm>
          <a:prstGeom prst="rect">
            <a:avLst/>
          </a:prstGeom>
        </p:spPr>
      </p:pic>
      <p:graphicFrame>
        <p:nvGraphicFramePr>
          <p:cNvPr id="2" name="Tabla 1">
            <a:extLst>
              <a:ext uri="{FF2B5EF4-FFF2-40B4-BE49-F238E27FC236}">
                <a16:creationId xmlns:a16="http://schemas.microsoft.com/office/drawing/2014/main" id="{F282AA91-DB9A-417A-93B5-199E01E10C28}"/>
              </a:ext>
            </a:extLst>
          </p:cNvPr>
          <p:cNvGraphicFramePr>
            <a:graphicFrameLocks noGrp="1"/>
          </p:cNvGraphicFramePr>
          <p:nvPr>
            <p:extLst>
              <p:ext uri="{D42A27DB-BD31-4B8C-83A1-F6EECF244321}">
                <p14:modId xmlns:p14="http://schemas.microsoft.com/office/powerpoint/2010/main" val="1036646817"/>
              </p:ext>
            </p:extLst>
          </p:nvPr>
        </p:nvGraphicFramePr>
        <p:xfrm>
          <a:off x="361121" y="1123122"/>
          <a:ext cx="11473070" cy="4819650"/>
        </p:xfrm>
        <a:graphic>
          <a:graphicData uri="http://schemas.openxmlformats.org/drawingml/2006/table">
            <a:tbl>
              <a:tblPr firstRow="1" bandRow="1">
                <a:tableStyleId>{00A15C55-8517-42AA-B614-E9B94910E393}</a:tableStyleId>
              </a:tblPr>
              <a:tblGrid>
                <a:gridCol w="5736535">
                  <a:extLst>
                    <a:ext uri="{9D8B030D-6E8A-4147-A177-3AD203B41FA5}">
                      <a16:colId xmlns:a16="http://schemas.microsoft.com/office/drawing/2014/main" val="2292115676"/>
                    </a:ext>
                  </a:extLst>
                </a:gridCol>
                <a:gridCol w="5736535">
                  <a:extLst>
                    <a:ext uri="{9D8B030D-6E8A-4147-A177-3AD203B41FA5}">
                      <a16:colId xmlns:a16="http://schemas.microsoft.com/office/drawing/2014/main" val="1147139216"/>
                    </a:ext>
                  </a:extLst>
                </a:gridCol>
              </a:tblGrid>
              <a:tr h="298623">
                <a:tc>
                  <a:txBody>
                    <a:bodyPr/>
                    <a:lstStyle/>
                    <a:p>
                      <a:pPr algn="ctr">
                        <a:lnSpc>
                          <a:spcPct val="107000"/>
                        </a:lnSpc>
                        <a:spcAft>
                          <a:spcPts val="0"/>
                        </a:spcAft>
                      </a:pPr>
                      <a:r>
                        <a:rPr lang="es-CL" sz="2000">
                          <a:effectLst/>
                        </a:rPr>
                        <a:t>Afirmación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CL" sz="2000">
                          <a:effectLst/>
                        </a:rPr>
                        <a:t>Transformación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95674006"/>
                  </a:ext>
                </a:extLst>
              </a:tr>
              <a:tr h="1236109">
                <a:tc>
                  <a:txBody>
                    <a:bodyPr/>
                    <a:lstStyle/>
                    <a:p>
                      <a:pPr algn="just">
                        <a:lnSpc>
                          <a:spcPct val="107000"/>
                        </a:lnSpc>
                        <a:spcAft>
                          <a:spcPts val="0"/>
                        </a:spcAft>
                      </a:pPr>
                      <a:r>
                        <a:rPr lang="es-CL" sz="2000">
                          <a:effectLst/>
                        </a:rPr>
                        <a:t>Para reparar la injusticia intentan corregir los resultados desiguales de los acuerdos sociales sin tocar las estructuras sociales subyacentes que los general.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CL" sz="2000">
                          <a:effectLst/>
                        </a:rPr>
                        <a:t>Para reparar la injusticia intentan corregir los resultandos injustos reestructurando el marco generador subyacentes.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0340430"/>
                  </a:ext>
                </a:extLst>
              </a:tr>
              <a:tr h="298623">
                <a:tc>
                  <a:txBody>
                    <a:bodyPr/>
                    <a:lstStyle/>
                    <a:p>
                      <a:pPr algn="just">
                        <a:lnSpc>
                          <a:spcPct val="107000"/>
                        </a:lnSpc>
                        <a:spcAft>
                          <a:spcPts val="0"/>
                        </a:spcAft>
                      </a:pPr>
                      <a:r>
                        <a:rPr lang="es-CL" sz="2000">
                          <a:effectLst/>
                        </a:rPr>
                        <a:t>Se centra en los resultados.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CL" sz="2000">
                          <a:effectLst/>
                        </a:rPr>
                        <a:t>Se centra en las causas últimas.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35703480"/>
                  </a:ext>
                </a:extLst>
              </a:tr>
              <a:tr h="1236109">
                <a:tc>
                  <a:txBody>
                    <a:bodyPr/>
                    <a:lstStyle/>
                    <a:p>
                      <a:pPr algn="just">
                        <a:lnSpc>
                          <a:spcPct val="107000"/>
                        </a:lnSpc>
                        <a:spcAft>
                          <a:spcPts val="0"/>
                        </a:spcAft>
                      </a:pPr>
                      <a:r>
                        <a:rPr lang="es-CL" sz="2000">
                          <a:effectLst/>
                        </a:rPr>
                        <a:t>Ejemplo 1 (mala distribución): Estado liberal de bienestar. Procura reparar la mala distribución mediante transferencias de renta.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CL" sz="2000">
                          <a:effectLst/>
                        </a:rPr>
                        <a:t>Ejemplo 1 (mala distribución): Socialismo. Busca reparar la distribución injusta modificando la división de trabajo, las formas de propiedad y otras estructuras del sistema económico.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470816"/>
                  </a:ext>
                </a:extLst>
              </a:tr>
              <a:tr h="1548604">
                <a:tc>
                  <a:txBody>
                    <a:bodyPr/>
                    <a:lstStyle/>
                    <a:p>
                      <a:pPr algn="just">
                        <a:lnSpc>
                          <a:spcPct val="107000"/>
                        </a:lnSpc>
                        <a:spcAft>
                          <a:spcPts val="0"/>
                        </a:spcAft>
                      </a:pPr>
                      <a:r>
                        <a:rPr lang="es-CL" sz="2000" dirty="0">
                          <a:effectLst/>
                        </a:rPr>
                        <a:t>Ejemplo 2 (reconocimiento erróneo): Multiculturalismo dominante. Propone reparar la falta de respeto mediante la revaluación de las identidades devaluadas.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s-CL" sz="2000" dirty="0">
                          <a:effectLst/>
                        </a:rPr>
                        <a:t>Ejemplo 2 (reconocimiento erróneo): Desconstrucción. Buscan desestabilizar las diferenciaciones de estatus vigentes y cambiar la autoidentidad de todos.</a:t>
                      </a:r>
                      <a:endParaRPr lang="en-US" sz="2000" dirty="0">
                        <a:effectLst/>
                      </a:endParaRPr>
                    </a:p>
                    <a:p>
                      <a:pPr algn="just">
                        <a:lnSpc>
                          <a:spcPct val="107000"/>
                        </a:lnSpc>
                        <a:spcAft>
                          <a:spcPts val="0"/>
                        </a:spcAft>
                      </a:pPr>
                      <a:endParaRPr lang="en-US" sz="2000" dirty="0">
                        <a:effectLst/>
                      </a:endParaRPr>
                    </a:p>
                  </a:txBody>
                  <a:tcPr marL="68580" marR="68580" marT="0" marB="0"/>
                </a:tc>
                <a:extLst>
                  <a:ext uri="{0D108BD9-81ED-4DB2-BD59-A6C34878D82A}">
                    <a16:rowId xmlns:a16="http://schemas.microsoft.com/office/drawing/2014/main" val="4083073615"/>
                  </a:ext>
                </a:extLst>
              </a:tr>
            </a:tbl>
          </a:graphicData>
        </a:graphic>
      </p:graphicFrame>
      <p:sp>
        <p:nvSpPr>
          <p:cNvPr id="3" name="Rectangle 1">
            <a:extLst>
              <a:ext uri="{FF2B5EF4-FFF2-40B4-BE49-F238E27FC236}">
                <a16:creationId xmlns:a16="http://schemas.microsoft.com/office/drawing/2014/main" id="{D54317F2-B5A7-402B-9AA1-3BE4E3EAE3F1}"/>
              </a:ext>
            </a:extLst>
          </p:cNvPr>
          <p:cNvSpPr>
            <a:spLocks noChangeArrowheads="1"/>
          </p:cNvSpPr>
          <p:nvPr/>
        </p:nvSpPr>
        <p:spPr bwMode="auto">
          <a:xfrm>
            <a:off x="3127375" y="23828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37522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8" name="Rectángulo: esquinas redondeadas 7">
            <a:extLst>
              <a:ext uri="{FF2B5EF4-FFF2-40B4-BE49-F238E27FC236}">
                <a16:creationId xmlns:a16="http://schemas.microsoft.com/office/drawing/2014/main" id="{AA5DE358-4373-4678-A8F3-2C5E560F0CC8}"/>
              </a:ext>
            </a:extLst>
          </p:cNvPr>
          <p:cNvSpPr/>
          <p:nvPr/>
        </p:nvSpPr>
        <p:spPr>
          <a:xfrm>
            <a:off x="1313622" y="931808"/>
            <a:ext cx="9830628" cy="5297542"/>
          </a:xfrm>
          <a:prstGeom prst="roundRect">
            <a:avLst>
              <a:gd name="adj" fmla="val 7725"/>
            </a:avLst>
          </a:prstGeom>
          <a:solidFill>
            <a:schemeClr val="accent4"/>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esquinas redondeadas 8">
            <a:extLst>
              <a:ext uri="{FF2B5EF4-FFF2-40B4-BE49-F238E27FC236}">
                <a16:creationId xmlns:a16="http://schemas.microsoft.com/office/drawing/2014/main" id="{FDD3967F-3E69-4538-989D-7C81C15464B6}"/>
              </a:ext>
            </a:extLst>
          </p:cNvPr>
          <p:cNvSpPr/>
          <p:nvPr/>
        </p:nvSpPr>
        <p:spPr>
          <a:xfrm>
            <a:off x="1094961" y="724727"/>
            <a:ext cx="9830628" cy="5297542"/>
          </a:xfrm>
          <a:prstGeom prst="roundRect">
            <a:avLst>
              <a:gd name="adj" fmla="val 7725"/>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cxnSp>
        <p:nvCxnSpPr>
          <p:cNvPr id="10" name="Conector recto 9">
            <a:extLst>
              <a:ext uri="{FF2B5EF4-FFF2-40B4-BE49-F238E27FC236}">
                <a16:creationId xmlns:a16="http://schemas.microsoft.com/office/drawing/2014/main" id="{D2E70830-34D3-45F5-B0A7-EDD822B756B9}"/>
              </a:ext>
            </a:extLst>
          </p:cNvPr>
          <p:cNvCxnSpPr>
            <a:cxnSpLocks/>
          </p:cNvCxnSpPr>
          <p:nvPr/>
        </p:nvCxnSpPr>
        <p:spPr>
          <a:xfrm>
            <a:off x="1094961" y="1347580"/>
            <a:ext cx="9830628"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CuadroTexto 25">
            <a:extLst>
              <a:ext uri="{FF2B5EF4-FFF2-40B4-BE49-F238E27FC236}">
                <a16:creationId xmlns:a16="http://schemas.microsoft.com/office/drawing/2014/main" id="{D08FDC25-A136-4A01-8105-839F471A71FA}"/>
              </a:ext>
            </a:extLst>
          </p:cNvPr>
          <p:cNvSpPr txBox="1"/>
          <p:nvPr/>
        </p:nvSpPr>
        <p:spPr>
          <a:xfrm>
            <a:off x="1514475" y="1555765"/>
            <a:ext cx="8991600" cy="4370427"/>
          </a:xfrm>
          <a:prstGeom prst="rect">
            <a:avLst/>
          </a:prstGeom>
          <a:noFill/>
        </p:spPr>
        <p:txBody>
          <a:bodyPr wrap="square" rtlCol="0">
            <a:spAutoFit/>
          </a:bodyPr>
          <a:lstStyle/>
          <a:p>
            <a:pPr algn="just"/>
            <a:r>
              <a:rPr lang="es-CL" sz="2000" dirty="0"/>
              <a:t>¿Hay que sacrificar los principios en aras del realismo? Para Fraser, el dilema es menos inabordable de lo que parece: </a:t>
            </a:r>
            <a:r>
              <a:rPr lang="es-CL" sz="2000" b="1" dirty="0"/>
              <a:t>la distinción entre afirmación y transformación no es absoluta, sino contextual</a:t>
            </a:r>
            <a:r>
              <a:rPr lang="es-CL" sz="2000" dirty="0"/>
              <a:t>. </a:t>
            </a:r>
          </a:p>
          <a:p>
            <a:pPr algn="just"/>
            <a:endParaRPr lang="es-CL" sz="2000" dirty="0"/>
          </a:p>
          <a:p>
            <a:pPr algn="just"/>
            <a:r>
              <a:rPr lang="es-CL" sz="2000" dirty="0"/>
              <a:t>Lo que define esta vía media es su dependencia de </a:t>
            </a:r>
            <a:r>
              <a:rPr lang="es-CL" sz="2000" b="1" dirty="0"/>
              <a:t>reformas no reformistas</a:t>
            </a:r>
            <a:r>
              <a:rPr lang="es-CL" sz="2000" dirty="0"/>
              <a:t>: </a:t>
            </a:r>
            <a:r>
              <a:rPr lang="es-CL" sz="2000" b="1" dirty="0"/>
              <a:t>normas que, por una parte, satisfaciendo algunas necesidades, por otra, emprenden una trayectoria de cambio en la que, con el tiempo, terminan haciendo practicables las reformas más radicales</a:t>
            </a:r>
            <a:r>
              <a:rPr lang="es-CL" sz="2000" dirty="0"/>
              <a:t>. El efectivo acumulativo podría consistir en transformar las estructuras subyacentes que generan la injusticia.</a:t>
            </a:r>
          </a:p>
          <a:p>
            <a:pPr algn="just"/>
            <a:endParaRPr lang="es-CL" sz="2000" dirty="0"/>
          </a:p>
          <a:p>
            <a:pPr algn="just"/>
            <a:r>
              <a:rPr lang="es-CL" sz="2000" dirty="0"/>
              <a:t>¿CÓMO INTEGRARLAS?</a:t>
            </a:r>
          </a:p>
          <a:p>
            <a:pPr marL="285750" indent="-285750" algn="just">
              <a:buFont typeface="Wingdings" panose="05000000000000000000" pitchFamily="2" charset="2"/>
              <a:buChar char="§"/>
            </a:pPr>
            <a:r>
              <a:rPr lang="es-CL" sz="2000" dirty="0"/>
              <a:t>Reparación transversal.</a:t>
            </a:r>
          </a:p>
          <a:p>
            <a:pPr marL="285750" indent="-285750" algn="just">
              <a:buFont typeface="Wingdings" panose="05000000000000000000" pitchFamily="2" charset="2"/>
              <a:buChar char="§"/>
            </a:pPr>
            <a:r>
              <a:rPr lang="es-CL" sz="2000" dirty="0"/>
              <a:t>Conciencia de los límites.</a:t>
            </a:r>
            <a:endParaRPr lang="en-US" sz="2000" dirty="0"/>
          </a:p>
          <a:p>
            <a:endParaRPr lang="en-US" dirty="0"/>
          </a:p>
        </p:txBody>
      </p:sp>
      <p:sp>
        <p:nvSpPr>
          <p:cNvPr id="2" name="CuadroTexto 1">
            <a:extLst>
              <a:ext uri="{FF2B5EF4-FFF2-40B4-BE49-F238E27FC236}">
                <a16:creationId xmlns:a16="http://schemas.microsoft.com/office/drawing/2014/main" id="{45D604B1-0245-4714-8BD5-B5B6DE81EAF1}"/>
              </a:ext>
            </a:extLst>
          </p:cNvPr>
          <p:cNvSpPr txBox="1"/>
          <p:nvPr/>
        </p:nvSpPr>
        <p:spPr>
          <a:xfrm>
            <a:off x="2257425" y="814248"/>
            <a:ext cx="7372350" cy="523220"/>
          </a:xfrm>
          <a:prstGeom prst="rect">
            <a:avLst/>
          </a:prstGeom>
          <a:noFill/>
        </p:spPr>
        <p:txBody>
          <a:bodyPr wrap="square" rtlCol="0">
            <a:spAutoFit/>
          </a:bodyPr>
          <a:lstStyle/>
          <a:p>
            <a:pPr algn="ctr"/>
            <a:r>
              <a:rPr lang="es-CL" sz="2800" dirty="0"/>
              <a:t>LA VÍA MEDIA NO REFORMISTA</a:t>
            </a:r>
            <a:endParaRPr lang="en-US" sz="2800" dirty="0"/>
          </a:p>
        </p:txBody>
      </p:sp>
    </p:spTree>
    <p:extLst>
      <p:ext uri="{BB962C8B-B14F-4D97-AF65-F5344CB8AC3E}">
        <p14:creationId xmlns:p14="http://schemas.microsoft.com/office/powerpoint/2010/main" val="259402382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TotalTime>
  <Words>1511</Words>
  <Application>Microsoft Office PowerPoint</Application>
  <PresentationFormat>Panorámica</PresentationFormat>
  <Paragraphs>111</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Calibri</vt:lpstr>
      <vt:lpstr>Calibri Light</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Alejandra Iveth Contreras Rodriguez</dc:creator>
  <cp:lastModifiedBy>Rocío Morales</cp:lastModifiedBy>
  <cp:revision>32</cp:revision>
  <dcterms:created xsi:type="dcterms:W3CDTF">2020-02-03T07:11:50Z</dcterms:created>
  <dcterms:modified xsi:type="dcterms:W3CDTF">2020-06-17T06:17:35Z</dcterms:modified>
</cp:coreProperties>
</file>