
<file path=[Content_Types].xml><?xml version="1.0" encoding="utf-8"?>
<Types xmlns="http://schemas.openxmlformats.org/package/2006/content-types">
  <Default ContentType="image/jpeg" Extension="jpeg"/>
  <Default ContentType="application/vnd.openxmlformats-package.relationships+xml" Extension="rels"/>
  <Default ContentType="image/tiff" Extension="tiff"/>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7"/>
  </p:normalViewPr>
  <p:slideViewPr>
    <p:cSldViewPr snapToGrid="0" snapToObjects="1">
      <p:cViewPr varScale="1">
        <p:scale>
          <a:sx n="110" d="100"/>
          <a:sy n="110" d="100"/>
        </p:scale>
        <p:origin x="5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9334D819-9F07-4261-B09B-9E467E5D9002}" type="datetimeFigureOut">
              <a:rPr lang="en-US" smtClean="0"/>
              <a:pPr/>
              <a:t>9/6/19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val="2886471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9/6/19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250810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9334D819-9F07-4261-B09B-9E467E5D9002}" type="datetimeFigureOut">
              <a:rPr lang="en-US" smtClean="0"/>
              <a:t>9/6/19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3634272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9/6/19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159249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04672" y="320040"/>
            <a:ext cx="3657600" cy="320040"/>
          </a:xfrm>
        </p:spPr>
        <p:txBody>
          <a:bodyPr/>
          <a:lstStyle/>
          <a:p>
            <a:fld id="{9334D819-9F07-4261-B09B-9E467E5D9002}" type="datetimeFigureOut">
              <a:rPr lang="en-US" smtClean="0"/>
              <a:pPr/>
              <a:t>9/6/19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val="1068880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9334D819-9F07-4261-B09B-9E467E5D9002}" type="datetimeFigureOut">
              <a:rPr lang="en-US" smtClean="0"/>
              <a:t>9/6/19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393487628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125305" y="1488985"/>
            <a:ext cx="6264350" cy="169685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118447" y="4351687"/>
            <a:ext cx="6265588" cy="17040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9334D819-9F07-4261-B09B-9E467E5D9002}" type="datetimeFigureOut">
              <a:rPr lang="en-US" smtClean="0"/>
              <a:pPr/>
              <a:t>9/6/19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val="4174575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9/6/19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1728383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9334D819-9F07-4261-B09B-9E467E5D9002}" type="datetimeFigureOut">
              <a:rPr lang="en-US" smtClean="0"/>
              <a:t>9/6/19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158659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334D819-9F07-4261-B09B-9E467E5D9002}" type="datetimeFigureOut">
              <a:rPr lang="en-US" smtClean="0"/>
              <a:t>9/6/19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107566725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804672" y="320040"/>
            <a:ext cx="3657600" cy="320040"/>
          </a:xfrm>
        </p:spPr>
        <p:txBody>
          <a:bodyPr/>
          <a:lstStyle/>
          <a:p>
            <a:fld id="{9334D819-9F07-4261-B09B-9E467E5D9002}" type="datetimeFigureOut">
              <a:rPr lang="en-US" smtClean="0"/>
              <a:t>9/6/19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71766878-3199-4EAB-94E7-2D6D11070E14}" type="slidenum">
              <a:rPr lang="en-US" smtClean="0"/>
              <a:t>‹Nº›</a:t>
            </a:fld>
            <a:endParaRPr lang="en-US" dirty="0"/>
          </a:p>
        </p:txBody>
      </p:sp>
    </p:spTree>
    <p:extLst>
      <p:ext uri="{BB962C8B-B14F-4D97-AF65-F5344CB8AC3E}">
        <p14:creationId xmlns:p14="http://schemas.microsoft.com/office/powerpoint/2010/main" val="152812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9334D819-9F07-4261-B09B-9E467E5D9002}" type="datetimeFigureOut">
              <a:rPr lang="en-US" smtClean="0"/>
              <a:pPr/>
              <a:t>9/6/19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val="1936955757"/>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arget="../media/image1.jpeg" Type="http://schemas.openxmlformats.org/officeDocument/2006/relationships/image"/><Relationship Id="rId1" Target="../slideLayouts/slideLayout2.xml" Type="http://schemas.openxmlformats.org/officeDocument/2006/relationships/slideLayout"/></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arget="../media/image2.jpeg" Type="http://schemas.openxmlformats.org/officeDocument/2006/relationships/image"/><Relationship Id="rId1" Target="../slideLayouts/slideLayout2.xml" Type="http://schemas.openxmlformats.org/officeDocument/2006/relationships/slideLayout"/></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cn.cl/obtienearchivo?id=repositorio/10221/25573/1/Acusacion_Constitucional_Implicancias.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arget="../media/image3.jpeg" Type="http://schemas.openxmlformats.org/officeDocument/2006/relationships/image"/><Relationship Id="rId1" Target="../slideLayouts/slideLayout2.xml" Type="http://schemas.openxmlformats.org/officeDocument/2006/relationships/slideLayout"/></Relationships>
</file>

<file path=ppt/slides/_rels/slide27.xml.rels><?xml version="1.0" encoding="UTF-8" standalone="yes" ?><Relationships xmlns="http://schemas.openxmlformats.org/package/2006/relationships"><Relationship Id="rId2" Target="../media/image4.jpeg" Type="http://schemas.openxmlformats.org/officeDocument/2006/relationships/image"/><Relationship Id="rId1" Target="../slideLayouts/slideLayout2.xml" Type="http://schemas.openxmlformats.org/officeDocument/2006/relationships/slideLayout"/></Relationships>
</file>

<file path=ppt/slides/_rels/slide28.xml.rels><?xml version="1.0" encoding="UTF-8" standalone="yes" ?><Relationships xmlns="http://schemas.openxmlformats.org/package/2006/relationships"><Relationship Id="rId2" Target="../media/image5.jpeg" Type="http://schemas.openxmlformats.org/officeDocument/2006/relationships/image"/><Relationship Id="rId1" Target="../slideLayouts/slideLayout7.xml" Type="http://schemas.openxmlformats.org/officeDocument/2006/relationships/slideLayout"/></Relationships>
</file>

<file path=ppt/slides/_rels/slide29.xml.rels><?xml version="1.0" encoding="UTF-8" standalone="yes" ?><Relationships xmlns="http://schemas.openxmlformats.org/package/2006/relationships"><Relationship Id="rId2" Target="../media/image6.jpeg" Type="http://schemas.openxmlformats.org/officeDocument/2006/relationships/image"/><Relationship Id="rId1" Target="../slideLayouts/slideLayout7.xml" Type="http://schemas.openxmlformats.org/officeDocument/2006/relationships/slideLayout"/></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amara.cl/pdf.aspx?prmID=41557&amp;prmTIPO=DOCUMENTOCOMIS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3E6C35-CB69-2643-9B18-383F1260B6A1}"/>
              </a:ext>
            </a:extLst>
          </p:cNvPr>
          <p:cNvSpPr>
            <a:spLocks noGrp="1"/>
          </p:cNvSpPr>
          <p:nvPr>
            <p:ph type="ctrTitle"/>
          </p:nvPr>
        </p:nvSpPr>
        <p:spPr/>
        <p:txBody>
          <a:bodyPr>
            <a:normAutofit fontScale="90000"/>
          </a:bodyPr>
          <a:lstStyle/>
          <a:p>
            <a:r>
              <a:rPr lang="es-CL" dirty="0"/>
              <a:t>JUICIO POLÍTICO Y RESPONSABILIDAD CONSTITUCIONAL</a:t>
            </a:r>
          </a:p>
        </p:txBody>
      </p:sp>
      <p:sp>
        <p:nvSpPr>
          <p:cNvPr id="3" name="Subtítulo 2">
            <a:extLst>
              <a:ext uri="{FF2B5EF4-FFF2-40B4-BE49-F238E27FC236}">
                <a16:creationId xmlns:a16="http://schemas.microsoft.com/office/drawing/2014/main" id="{FDB12420-D351-8844-9EE7-7F26C89410B8}"/>
              </a:ext>
            </a:extLst>
          </p:cNvPr>
          <p:cNvSpPr>
            <a:spLocks noGrp="1"/>
          </p:cNvSpPr>
          <p:nvPr>
            <p:ph type="subTitle" idx="1"/>
          </p:nvPr>
        </p:nvSpPr>
        <p:spPr/>
        <p:txBody>
          <a:bodyPr/>
          <a:lstStyle/>
          <a:p>
            <a:r>
              <a:rPr lang="es-CL" dirty="0"/>
              <a:t>Derecho Constitucional III, Prof. Ana María García B.</a:t>
            </a:r>
          </a:p>
          <a:p>
            <a:r>
              <a:rPr lang="es-CL" dirty="0"/>
              <a:t>Ayud. Constanza Catalán L.</a:t>
            </a:r>
          </a:p>
          <a:p>
            <a:r>
              <a:rPr lang="es-CL" dirty="0"/>
              <a:t>Agosto de 2019</a:t>
            </a:r>
          </a:p>
        </p:txBody>
      </p:sp>
    </p:spTree>
    <p:extLst>
      <p:ext uri="{BB962C8B-B14F-4D97-AF65-F5344CB8AC3E}">
        <p14:creationId xmlns:p14="http://schemas.microsoft.com/office/powerpoint/2010/main" val="3017797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C72767-BF74-194F-8207-6E87AD2FC139}"/>
              </a:ext>
            </a:extLst>
          </p:cNvPr>
          <p:cNvSpPr>
            <a:spLocks noGrp="1"/>
          </p:cNvSpPr>
          <p:nvPr>
            <p:ph type="title"/>
          </p:nvPr>
        </p:nvSpPr>
        <p:spPr/>
        <p:txBody>
          <a:bodyPr>
            <a:normAutofit fontScale="90000"/>
          </a:bodyPr>
          <a:lstStyle/>
          <a:p>
            <a:r>
              <a:rPr lang="es-CL" dirty="0"/>
              <a:t>Art. 52 numeral 2 CPR.</a:t>
            </a:r>
            <a:br>
              <a:rPr lang="es-CL" dirty="0"/>
            </a:br>
            <a:r>
              <a:rPr lang="es-CL" dirty="0"/>
              <a:t>CAUSALES DE LA ACUSACIÓN C.</a:t>
            </a:r>
          </a:p>
        </p:txBody>
      </p:sp>
      <p:sp>
        <p:nvSpPr>
          <p:cNvPr id="3" name="Marcador de contenido 2">
            <a:extLst>
              <a:ext uri="{FF2B5EF4-FFF2-40B4-BE49-F238E27FC236}">
                <a16:creationId xmlns:a16="http://schemas.microsoft.com/office/drawing/2014/main" id="{C50013A0-D055-604B-86B6-07B7EE7A96CA}"/>
              </a:ext>
            </a:extLst>
          </p:cNvPr>
          <p:cNvSpPr>
            <a:spLocks noGrp="1"/>
          </p:cNvSpPr>
          <p:nvPr>
            <p:ph idx="1"/>
          </p:nvPr>
        </p:nvSpPr>
        <p:spPr>
          <a:xfrm>
            <a:off x="5118447" y="803185"/>
            <a:ext cx="6281873" cy="5484725"/>
          </a:xfrm>
        </p:spPr>
        <p:txBody>
          <a:bodyPr>
            <a:normAutofit fontScale="92500" lnSpcReduction="20000"/>
          </a:bodyPr>
          <a:lstStyle/>
          <a:p>
            <a:pPr marL="0" indent="0">
              <a:buNone/>
            </a:pPr>
            <a:r>
              <a:rPr lang="es-CL" b="1" dirty="0">
                <a:solidFill>
                  <a:schemeClr val="accent1"/>
                </a:solidFill>
              </a:rPr>
              <a:t>2) </a:t>
            </a:r>
            <a:r>
              <a:rPr lang="es-CL" dirty="0"/>
              <a:t>Declarar si han o no lugar las acusaciones que no menos de diez ni más de veinte de sus miembros formulen en contra de las siguientes personas:</a:t>
            </a:r>
          </a:p>
          <a:p>
            <a:pPr marL="0" indent="0">
              <a:buNone/>
            </a:pPr>
            <a:br>
              <a:rPr lang="es-CL" dirty="0"/>
            </a:br>
            <a:r>
              <a:rPr lang="es-CL" b="1" dirty="0">
                <a:solidFill>
                  <a:schemeClr val="accent1"/>
                </a:solidFill>
              </a:rPr>
              <a:t>a) </a:t>
            </a:r>
            <a:r>
              <a:rPr lang="es-CL" dirty="0"/>
              <a:t>Del </a:t>
            </a:r>
            <a:r>
              <a:rPr lang="es-CL" b="1" dirty="0"/>
              <a:t>Presidente de la República</a:t>
            </a:r>
            <a:r>
              <a:rPr lang="es-CL" dirty="0"/>
              <a:t>, por </a:t>
            </a:r>
            <a:r>
              <a:rPr lang="es-CL" u="sng" dirty="0"/>
              <a:t>actos de su administración </a:t>
            </a:r>
            <a:r>
              <a:rPr lang="es-CL" dirty="0"/>
              <a:t>que </a:t>
            </a:r>
          </a:p>
          <a:p>
            <a:pPr>
              <a:buFontTx/>
              <a:buChar char="-"/>
            </a:pPr>
            <a:r>
              <a:rPr lang="es-CL" dirty="0"/>
              <a:t>hayan comprometido gravemente el honor o la seguridad de la Nación, </a:t>
            </a:r>
            <a:r>
              <a:rPr lang="es-CL" b="1" dirty="0"/>
              <a:t>o </a:t>
            </a:r>
          </a:p>
          <a:p>
            <a:pPr>
              <a:buFontTx/>
              <a:buChar char="-"/>
            </a:pPr>
            <a:r>
              <a:rPr lang="es-CL" dirty="0"/>
              <a:t>infringido abiertamente la Constitución o las leyes. </a:t>
            </a:r>
          </a:p>
          <a:p>
            <a:pPr marL="0" indent="0">
              <a:buNone/>
            </a:pPr>
            <a:br>
              <a:rPr lang="es-CL" dirty="0"/>
            </a:br>
            <a:r>
              <a:rPr lang="es-CL" b="1" dirty="0">
                <a:solidFill>
                  <a:schemeClr val="accent1"/>
                </a:solidFill>
              </a:rPr>
              <a:t>b) </a:t>
            </a:r>
            <a:r>
              <a:rPr lang="es-CL" dirty="0"/>
              <a:t>De los </a:t>
            </a:r>
            <a:r>
              <a:rPr lang="es-CL" b="1" dirty="0"/>
              <a:t>Ministros de Estado</a:t>
            </a:r>
            <a:r>
              <a:rPr lang="es-CL" dirty="0"/>
              <a:t>, por </a:t>
            </a:r>
          </a:p>
          <a:p>
            <a:pPr>
              <a:buFontTx/>
              <a:buChar char="-"/>
            </a:pPr>
            <a:r>
              <a:rPr lang="es-CL" dirty="0"/>
              <a:t>haber comprometido gravemente el honor o la seguridad de la Nación, </a:t>
            </a:r>
          </a:p>
          <a:p>
            <a:pPr>
              <a:buFontTx/>
              <a:buChar char="-"/>
            </a:pPr>
            <a:r>
              <a:rPr lang="es-CL" dirty="0"/>
              <a:t>por infringir la Constitución o las leyes o haber dejado éstas sin ejecución, y </a:t>
            </a:r>
          </a:p>
          <a:p>
            <a:pPr>
              <a:buFontTx/>
              <a:buChar char="-"/>
            </a:pPr>
            <a:r>
              <a:rPr lang="es-CL" dirty="0"/>
              <a:t>por los delitos de traición, concusión, malversación de fondos públicos y soborno;</a:t>
            </a:r>
          </a:p>
          <a:p>
            <a:pPr marL="0" indent="0">
              <a:buNone/>
            </a:pPr>
            <a:endParaRPr lang="es-CL" dirty="0"/>
          </a:p>
        </p:txBody>
      </p:sp>
    </p:spTree>
    <p:extLst>
      <p:ext uri="{BB962C8B-B14F-4D97-AF65-F5344CB8AC3E}">
        <p14:creationId xmlns:p14="http://schemas.microsoft.com/office/powerpoint/2010/main" val="2374918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543096-93A3-C94C-879C-D52F1A767F19}"/>
              </a:ext>
            </a:extLst>
          </p:cNvPr>
          <p:cNvSpPr>
            <a:spLocks noGrp="1"/>
          </p:cNvSpPr>
          <p:nvPr>
            <p:ph type="title"/>
          </p:nvPr>
        </p:nvSpPr>
        <p:spPr/>
        <p:txBody>
          <a:bodyPr>
            <a:normAutofit fontScale="90000"/>
          </a:bodyPr>
          <a:lstStyle/>
          <a:p>
            <a:r>
              <a:rPr lang="es-CL" dirty="0"/>
              <a:t>Art. 52 numeral 2 CPR.</a:t>
            </a:r>
            <a:br>
              <a:rPr lang="es-CL" dirty="0"/>
            </a:br>
            <a:r>
              <a:rPr lang="es-CL" dirty="0"/>
              <a:t>CAUSALES DE LA ACUSACIÓN C.</a:t>
            </a:r>
          </a:p>
        </p:txBody>
      </p:sp>
      <p:sp>
        <p:nvSpPr>
          <p:cNvPr id="3" name="Marcador de contenido 2">
            <a:extLst>
              <a:ext uri="{FF2B5EF4-FFF2-40B4-BE49-F238E27FC236}">
                <a16:creationId xmlns:a16="http://schemas.microsoft.com/office/drawing/2014/main" id="{7982D400-D9E1-0345-B8A7-D84303D7EAF4}"/>
              </a:ext>
            </a:extLst>
          </p:cNvPr>
          <p:cNvSpPr>
            <a:spLocks noGrp="1"/>
          </p:cNvSpPr>
          <p:nvPr>
            <p:ph idx="1"/>
          </p:nvPr>
        </p:nvSpPr>
        <p:spPr/>
        <p:txBody>
          <a:bodyPr>
            <a:normAutofit fontScale="92500" lnSpcReduction="20000"/>
          </a:bodyPr>
          <a:lstStyle/>
          <a:p>
            <a:r>
              <a:rPr lang="es-CL" b="1" dirty="0"/>
              <a:t>Haber comprometido gravemente el honor o la seguridad de la Nación</a:t>
            </a:r>
            <a:r>
              <a:rPr lang="es-CL" dirty="0"/>
              <a:t>:</a:t>
            </a:r>
            <a:br>
              <a:rPr lang="es-CL" dirty="0"/>
            </a:br>
            <a:r>
              <a:rPr lang="es-CL" dirty="0"/>
              <a:t>Se afecta el honor de la Nación cuando se discute o</a:t>
            </a:r>
            <a:br>
              <a:rPr lang="es-CL" dirty="0"/>
            </a:br>
            <a:r>
              <a:rPr lang="es-CL" dirty="0"/>
              <a:t>se disminuye la </a:t>
            </a:r>
            <a:r>
              <a:rPr lang="es-CL" u="sng" dirty="0"/>
              <a:t>reputación</a:t>
            </a:r>
            <a:r>
              <a:rPr lang="es-CL" dirty="0"/>
              <a:t>, la </a:t>
            </a:r>
            <a:r>
              <a:rPr lang="es-CL" u="sng" dirty="0"/>
              <a:t>imagen y el buen nombre </a:t>
            </a:r>
            <a:r>
              <a:rPr lang="es-CL" dirty="0"/>
              <a:t>de la Nación</a:t>
            </a:r>
            <a:br>
              <a:rPr lang="es-CL" dirty="0"/>
            </a:br>
            <a:r>
              <a:rPr lang="es-CL" dirty="0"/>
              <a:t>ante la comunidad </a:t>
            </a:r>
            <a:r>
              <a:rPr lang="es-CL" u="sng" dirty="0"/>
              <a:t>internacional</a:t>
            </a:r>
            <a:r>
              <a:rPr lang="es-CL" dirty="0"/>
              <a:t>. </a:t>
            </a:r>
          </a:p>
          <a:p>
            <a:pPr marL="0" indent="0">
              <a:buNone/>
            </a:pPr>
            <a:r>
              <a:rPr lang="es-CL" dirty="0"/>
              <a:t>La seguridad de la Nación es el </a:t>
            </a:r>
            <a:r>
              <a:rPr lang="es-CL" u="sng" dirty="0"/>
              <a:t>estado de vida de la sociedad política </a:t>
            </a:r>
            <a:r>
              <a:rPr lang="es-CL" dirty="0"/>
              <a:t>en que se respetan, garantizan y promueven los derechos de todas las personas y cuerpos intermedios en la concreción del bien común, la </a:t>
            </a:r>
            <a:r>
              <a:rPr lang="es-CL" u="sng" dirty="0"/>
              <a:t>garantía de la integridad territorial y el normal funcionamiento de las autoridades</a:t>
            </a:r>
            <a:r>
              <a:rPr lang="es-CL" dirty="0"/>
              <a:t> constituidas dentro del sistema democrático.</a:t>
            </a:r>
          </a:p>
          <a:p>
            <a:pPr marL="0" indent="0">
              <a:buNone/>
            </a:pPr>
            <a:endParaRPr lang="es-CL" dirty="0"/>
          </a:p>
          <a:p>
            <a:r>
              <a:rPr lang="es-CL" b="1" dirty="0"/>
              <a:t>Infringir la Constitución o las leyes</a:t>
            </a:r>
            <a:r>
              <a:rPr lang="es-CL" dirty="0"/>
              <a:t>:</a:t>
            </a:r>
            <a:br>
              <a:rPr lang="es-CL" dirty="0"/>
            </a:br>
            <a:r>
              <a:rPr lang="es-CL" dirty="0"/>
              <a:t>Transgresiones contra los </a:t>
            </a:r>
            <a:r>
              <a:rPr lang="es-CL" u="sng" dirty="0"/>
              <a:t>bienes jurídicos </a:t>
            </a:r>
            <a:r>
              <a:rPr lang="es-CL" dirty="0"/>
              <a:t>contenidos tanto en la ley como el la Constitución.</a:t>
            </a:r>
            <a:br>
              <a:rPr lang="es-CL" dirty="0"/>
            </a:br>
            <a:endParaRPr lang="es-CL" dirty="0"/>
          </a:p>
        </p:txBody>
      </p:sp>
    </p:spTree>
    <p:extLst>
      <p:ext uri="{BB962C8B-B14F-4D97-AF65-F5344CB8AC3E}">
        <p14:creationId xmlns:p14="http://schemas.microsoft.com/office/powerpoint/2010/main" val="2852512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DC2BAE-264E-C44F-802D-FB5425A193AF}"/>
              </a:ext>
            </a:extLst>
          </p:cNvPr>
          <p:cNvSpPr>
            <a:spLocks noGrp="1"/>
          </p:cNvSpPr>
          <p:nvPr>
            <p:ph type="title"/>
          </p:nvPr>
        </p:nvSpPr>
        <p:spPr/>
        <p:txBody>
          <a:bodyPr>
            <a:normAutofit fontScale="90000"/>
          </a:bodyPr>
          <a:lstStyle/>
          <a:p>
            <a:r>
              <a:rPr lang="es-CL" dirty="0"/>
              <a:t>Art. 52 numeral 2 CPR.</a:t>
            </a:r>
            <a:br>
              <a:rPr lang="es-CL" dirty="0"/>
            </a:br>
            <a:r>
              <a:rPr lang="es-CL" dirty="0"/>
              <a:t>CAUSALES DE LA ACUSACIÓN C.</a:t>
            </a:r>
          </a:p>
        </p:txBody>
      </p:sp>
      <p:sp>
        <p:nvSpPr>
          <p:cNvPr id="3" name="Marcador de contenido 2">
            <a:extLst>
              <a:ext uri="{FF2B5EF4-FFF2-40B4-BE49-F238E27FC236}">
                <a16:creationId xmlns:a16="http://schemas.microsoft.com/office/drawing/2014/main" id="{A29646F5-8F3F-A540-B8C0-E0361F386B4F}"/>
              </a:ext>
            </a:extLst>
          </p:cNvPr>
          <p:cNvSpPr>
            <a:spLocks noGrp="1"/>
          </p:cNvSpPr>
          <p:nvPr>
            <p:ph idx="1"/>
          </p:nvPr>
        </p:nvSpPr>
        <p:spPr/>
        <p:txBody>
          <a:bodyPr>
            <a:normAutofit fontScale="85000" lnSpcReduction="10000"/>
          </a:bodyPr>
          <a:lstStyle/>
          <a:p>
            <a:r>
              <a:rPr lang="es-CL" b="1" dirty="0"/>
              <a:t>Por dejar la Constitución y las leyes sin ejecución</a:t>
            </a:r>
            <a:r>
              <a:rPr lang="es-CL" dirty="0"/>
              <a:t>:</a:t>
            </a:r>
            <a:br>
              <a:rPr lang="es-CL" dirty="0"/>
            </a:br>
            <a:r>
              <a:rPr lang="es-CL" dirty="0"/>
              <a:t>La autoridad no ejecuta las acciones o deja sin efecto los mandatos expresos de las leyes y/o la Constitución.</a:t>
            </a:r>
          </a:p>
          <a:p>
            <a:r>
              <a:rPr lang="es-CL" b="1" dirty="0"/>
              <a:t>Por los delitos de traición, concusión, malversación de fondos públicos y soborno</a:t>
            </a:r>
            <a:r>
              <a:rPr lang="es-CL" dirty="0"/>
              <a:t>:</a:t>
            </a:r>
          </a:p>
          <a:p>
            <a:pPr marL="0" indent="0">
              <a:buNone/>
            </a:pPr>
            <a:r>
              <a:rPr lang="es-CL" b="1" dirty="0">
                <a:solidFill>
                  <a:schemeClr val="accent1"/>
                </a:solidFill>
              </a:rPr>
              <a:t>Traición</a:t>
            </a:r>
            <a:r>
              <a:rPr lang="es-CL" dirty="0"/>
              <a:t>: delito de falta de fidelidad o lealtad a la patria, actuar en contra del honor, seguridad e independencia de la Nación;</a:t>
            </a:r>
          </a:p>
          <a:p>
            <a:pPr marL="0" indent="0">
              <a:buNone/>
            </a:pPr>
            <a:r>
              <a:rPr lang="es-CL" b="1" dirty="0">
                <a:solidFill>
                  <a:schemeClr val="accent1"/>
                </a:solidFill>
              </a:rPr>
              <a:t>Concusión</a:t>
            </a:r>
            <a:r>
              <a:rPr lang="es-CL" dirty="0"/>
              <a:t>: funcionario público en uso de su cargo, exige o hace pagar a una persona una contribución, o cobra más de lo que le corresponde por las funciones que realiza. </a:t>
            </a:r>
          </a:p>
          <a:p>
            <a:pPr marL="0" indent="0">
              <a:buNone/>
            </a:pPr>
            <a:r>
              <a:rPr lang="es-CL" b="1" dirty="0">
                <a:solidFill>
                  <a:schemeClr val="accent1"/>
                </a:solidFill>
              </a:rPr>
              <a:t>Malversación de fondos públicos</a:t>
            </a:r>
            <a:r>
              <a:rPr lang="es-CL" dirty="0"/>
              <a:t>:</a:t>
            </a:r>
            <a:r>
              <a:rPr lang="es-CL" b="1" dirty="0">
                <a:solidFill>
                  <a:schemeClr val="accent1"/>
                </a:solidFill>
              </a:rPr>
              <a:t> </a:t>
            </a:r>
            <a:r>
              <a:rPr lang="es-CL" dirty="0"/>
              <a:t>Inversión ilícita, esto es, el uso indebido, a través de actos de apropiación o alteración de bienes públicos o equiparados a ellos (José Luis Guzmán Dalbora, Estudios y defensas penales, 2009, pág. 332).</a:t>
            </a:r>
          </a:p>
          <a:p>
            <a:pPr marL="0" indent="0">
              <a:buNone/>
            </a:pPr>
            <a:r>
              <a:rPr lang="es-CL" dirty="0"/>
              <a:t>y </a:t>
            </a:r>
            <a:r>
              <a:rPr lang="es-CL" b="1" dirty="0">
                <a:solidFill>
                  <a:schemeClr val="accent1"/>
                </a:solidFill>
              </a:rPr>
              <a:t>Soborno</a:t>
            </a:r>
            <a:r>
              <a:rPr lang="es-CL" dirty="0"/>
              <a:t>: Delito que comete un particular que le ofrece o consiente dar a un empleado público un beneficio económico indebido para que éste ejecute un acto de su cargo, lo omita, infrinja sus deberes, ejerza influencia o cometa un delito funcionario.</a:t>
            </a:r>
          </a:p>
        </p:txBody>
      </p:sp>
    </p:spTree>
    <p:extLst>
      <p:ext uri="{BB962C8B-B14F-4D97-AF65-F5344CB8AC3E}">
        <p14:creationId xmlns:p14="http://schemas.microsoft.com/office/powerpoint/2010/main" val="2601871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2C7818-D955-AC4D-98AD-3B145F4D703A}"/>
              </a:ext>
            </a:extLst>
          </p:cNvPr>
          <p:cNvSpPr>
            <a:spLocks noGrp="1"/>
          </p:cNvSpPr>
          <p:nvPr>
            <p:ph type="title"/>
          </p:nvPr>
        </p:nvSpPr>
        <p:spPr/>
        <p:txBody>
          <a:bodyPr>
            <a:normAutofit fontScale="90000"/>
          </a:bodyPr>
          <a:lstStyle/>
          <a:p>
            <a:r>
              <a:rPr lang="es-CL" dirty="0"/>
              <a:t>Art. 52 numeral 2 CPR.</a:t>
            </a:r>
            <a:br>
              <a:rPr lang="es-CL" dirty="0"/>
            </a:br>
            <a:r>
              <a:rPr lang="es-CL" dirty="0"/>
              <a:t>CAUSALES DE LA ACUSACIÓN C.</a:t>
            </a:r>
          </a:p>
        </p:txBody>
      </p:sp>
      <p:sp>
        <p:nvSpPr>
          <p:cNvPr id="3" name="Marcador de contenido 2">
            <a:extLst>
              <a:ext uri="{FF2B5EF4-FFF2-40B4-BE49-F238E27FC236}">
                <a16:creationId xmlns:a16="http://schemas.microsoft.com/office/drawing/2014/main" id="{4A4701EF-48B1-4C42-9590-4A2A316C4247}"/>
              </a:ext>
            </a:extLst>
          </p:cNvPr>
          <p:cNvSpPr>
            <a:spLocks noGrp="1"/>
          </p:cNvSpPr>
          <p:nvPr>
            <p:ph idx="1"/>
          </p:nvPr>
        </p:nvSpPr>
        <p:spPr/>
        <p:txBody>
          <a:bodyPr>
            <a:normAutofit fontScale="85000" lnSpcReduction="20000"/>
          </a:bodyPr>
          <a:lstStyle/>
          <a:p>
            <a:pPr marL="0" indent="0">
              <a:buNone/>
            </a:pPr>
            <a:r>
              <a:rPr lang="es-CL" b="1" dirty="0">
                <a:solidFill>
                  <a:schemeClr val="accent1"/>
                </a:solidFill>
              </a:rPr>
              <a:t>c) </a:t>
            </a:r>
            <a:r>
              <a:rPr lang="es-CL" dirty="0"/>
              <a:t>De los </a:t>
            </a:r>
            <a:r>
              <a:rPr lang="es-CL" b="1" dirty="0"/>
              <a:t>magistrados de los tribunales superiores de justicia</a:t>
            </a:r>
            <a:r>
              <a:rPr lang="es-CL" dirty="0"/>
              <a:t> y del </a:t>
            </a:r>
            <a:r>
              <a:rPr lang="es-CL" b="1" dirty="0"/>
              <a:t>Contralor General de la República</a:t>
            </a:r>
            <a:r>
              <a:rPr lang="es-CL" dirty="0"/>
              <a:t>, por </a:t>
            </a:r>
            <a:r>
              <a:rPr lang="es-CL" u="sng" dirty="0"/>
              <a:t>notable abandono de sus deberes</a:t>
            </a:r>
            <a:r>
              <a:rPr lang="es-CL" dirty="0"/>
              <a:t>;</a:t>
            </a:r>
          </a:p>
          <a:p>
            <a:pPr marL="0" indent="0">
              <a:buNone/>
            </a:pPr>
            <a:r>
              <a:rPr lang="es-CL" b="1" dirty="0">
                <a:solidFill>
                  <a:schemeClr val="accent1"/>
                </a:solidFill>
              </a:rPr>
              <a:t>Notable abandono de deberes</a:t>
            </a:r>
            <a:r>
              <a:rPr lang="es-CL" dirty="0"/>
              <a:t>: grave infracción administrativa. Dejar en grado digno de atención o cuidado las obligaciones propias del cargo. No basta una simple infracción. Se encuentran excluidos los actos jurisdiccionales (Francisco Cumplido).</a:t>
            </a:r>
          </a:p>
          <a:p>
            <a:pPr marL="0" indent="0">
              <a:buNone/>
            </a:pPr>
            <a:r>
              <a:rPr lang="es-CL" b="1" dirty="0">
                <a:solidFill>
                  <a:schemeClr val="accent1"/>
                </a:solidFill>
              </a:rPr>
              <a:t>d) </a:t>
            </a:r>
            <a:r>
              <a:rPr lang="es-CL" dirty="0"/>
              <a:t>De los </a:t>
            </a:r>
            <a:r>
              <a:rPr lang="es-CL" b="1" dirty="0"/>
              <a:t>generales o almirantes de las instituciones pertenecientes a las Fuerzas de la Defensa Naciona</a:t>
            </a:r>
            <a:r>
              <a:rPr lang="es-CL" dirty="0"/>
              <a:t>l, por </a:t>
            </a:r>
            <a:r>
              <a:rPr lang="es-CL" u="sng" dirty="0"/>
              <a:t>haber comprometido gravemente el honor o la seguridad de la Nación</a:t>
            </a:r>
            <a:r>
              <a:rPr lang="es-CL" dirty="0"/>
              <a:t>, </a:t>
            </a:r>
          </a:p>
          <a:p>
            <a:pPr marL="0" indent="0">
              <a:buNone/>
            </a:pPr>
            <a:r>
              <a:rPr lang="es-CL" dirty="0"/>
              <a:t>y</a:t>
            </a:r>
            <a:br>
              <a:rPr lang="es-CL" dirty="0"/>
            </a:br>
            <a:r>
              <a:rPr lang="es-CL" b="1" dirty="0">
                <a:solidFill>
                  <a:schemeClr val="accent1"/>
                </a:solidFill>
              </a:rPr>
              <a:t>e) </a:t>
            </a:r>
            <a:r>
              <a:rPr lang="es-CL" dirty="0"/>
              <a:t>De los </a:t>
            </a:r>
            <a:r>
              <a:rPr lang="es-CL" b="1" dirty="0"/>
              <a:t>delegados presidenciales regionales, delegados presidenciales provinciales y de la autoridad que ejerza el Gobierno en los territorios especiales a que se refiere el artículo 126 bis,</a:t>
            </a:r>
            <a:r>
              <a:rPr lang="es-CL" dirty="0"/>
              <a:t> por </a:t>
            </a:r>
          </a:p>
          <a:p>
            <a:pPr>
              <a:buFontTx/>
              <a:buChar char="-"/>
            </a:pPr>
            <a:r>
              <a:rPr lang="es-CL" dirty="0"/>
              <a:t>Por infracción de la Constitución y </a:t>
            </a:r>
          </a:p>
          <a:p>
            <a:pPr>
              <a:buFontTx/>
              <a:buChar char="-"/>
            </a:pPr>
            <a:r>
              <a:rPr lang="es-CL" dirty="0"/>
              <a:t>por los delitos de traición, sedición, malversación de fondos públicos y concusión.</a:t>
            </a:r>
          </a:p>
          <a:p>
            <a:pPr marL="0" indent="0">
              <a:buNone/>
            </a:pPr>
            <a:endParaRPr lang="es-CL" dirty="0"/>
          </a:p>
        </p:txBody>
      </p:sp>
    </p:spTree>
    <p:extLst>
      <p:ext uri="{BB962C8B-B14F-4D97-AF65-F5344CB8AC3E}">
        <p14:creationId xmlns:p14="http://schemas.microsoft.com/office/powerpoint/2010/main" val="1006943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D3F171-9844-C94C-B295-C6DA488E5F79}"/>
              </a:ext>
            </a:extLst>
          </p:cNvPr>
          <p:cNvSpPr>
            <a:spLocks noGrp="1"/>
          </p:cNvSpPr>
          <p:nvPr>
            <p:ph type="title"/>
          </p:nvPr>
        </p:nvSpPr>
        <p:spPr/>
        <p:txBody>
          <a:bodyPr>
            <a:normAutofit fontScale="90000"/>
          </a:bodyPr>
          <a:lstStyle/>
          <a:p>
            <a:r>
              <a:rPr lang="es-CL" dirty="0"/>
              <a:t>Art. 52 numeral 2 CPR.</a:t>
            </a:r>
            <a:br>
              <a:rPr lang="es-CL" dirty="0"/>
            </a:br>
            <a:r>
              <a:rPr lang="es-CL" dirty="0"/>
              <a:t>PLAZO DE INTERPOSICIÓN.</a:t>
            </a:r>
          </a:p>
        </p:txBody>
      </p:sp>
      <p:sp>
        <p:nvSpPr>
          <p:cNvPr id="3" name="Marcador de contenido 2">
            <a:extLst>
              <a:ext uri="{FF2B5EF4-FFF2-40B4-BE49-F238E27FC236}">
                <a16:creationId xmlns:a16="http://schemas.microsoft.com/office/drawing/2014/main" id="{BA7E3068-70A0-C64F-9012-FB6821BD0A84}"/>
              </a:ext>
            </a:extLst>
          </p:cNvPr>
          <p:cNvSpPr>
            <a:spLocks noGrp="1"/>
          </p:cNvSpPr>
          <p:nvPr>
            <p:ph idx="1"/>
          </p:nvPr>
        </p:nvSpPr>
        <p:spPr/>
        <p:txBody>
          <a:bodyPr/>
          <a:lstStyle/>
          <a:p>
            <a:r>
              <a:rPr lang="es-CL" dirty="0"/>
              <a:t> </a:t>
            </a:r>
            <a:r>
              <a:rPr lang="es-CL" b="1" dirty="0"/>
              <a:t>Presidente de la República</a:t>
            </a:r>
            <a:r>
              <a:rPr lang="es-CL" dirty="0"/>
              <a:t>:</a:t>
            </a:r>
          </a:p>
          <a:p>
            <a:pPr marL="0" indent="0">
              <a:buNone/>
            </a:pPr>
            <a:r>
              <a:rPr lang="es-CL" dirty="0"/>
              <a:t>Mientras esté en </a:t>
            </a:r>
            <a:r>
              <a:rPr lang="es-CL" b="1" dirty="0">
                <a:solidFill>
                  <a:schemeClr val="accent1"/>
                </a:solidFill>
              </a:rPr>
              <a:t>funciones</a:t>
            </a:r>
            <a:r>
              <a:rPr lang="es-CL" dirty="0"/>
              <a:t> y en los </a:t>
            </a:r>
            <a:r>
              <a:rPr lang="es-CL" b="1" dirty="0">
                <a:solidFill>
                  <a:schemeClr val="accent1"/>
                </a:solidFill>
              </a:rPr>
              <a:t>seis</a:t>
            </a:r>
            <a:r>
              <a:rPr lang="es-CL" dirty="0"/>
              <a:t> meses siguientes a su expiración en el cargo. </a:t>
            </a:r>
          </a:p>
          <a:p>
            <a:r>
              <a:rPr lang="es-CL" b="1" dirty="0"/>
              <a:t>Para el resto de los casos</a:t>
            </a:r>
            <a:r>
              <a:rPr lang="es-CL" dirty="0"/>
              <a:t>:</a:t>
            </a:r>
          </a:p>
          <a:p>
            <a:pPr marL="0" indent="0">
              <a:buNone/>
            </a:pPr>
            <a:r>
              <a:rPr lang="es-CL" dirty="0"/>
              <a:t>Podrán interponerse mientras el afectado esté en </a:t>
            </a:r>
            <a:r>
              <a:rPr lang="es-CL" b="1" dirty="0">
                <a:solidFill>
                  <a:schemeClr val="accent1"/>
                </a:solidFill>
              </a:rPr>
              <a:t>funciones</a:t>
            </a:r>
            <a:r>
              <a:rPr lang="es-CL" dirty="0"/>
              <a:t> o en los </a:t>
            </a:r>
            <a:r>
              <a:rPr lang="es-CL" b="1" dirty="0">
                <a:solidFill>
                  <a:schemeClr val="accent1"/>
                </a:solidFill>
              </a:rPr>
              <a:t>tres</a:t>
            </a:r>
            <a:r>
              <a:rPr lang="es-CL" dirty="0"/>
              <a:t> meses siguientes a la expiración en su cargo. </a:t>
            </a:r>
          </a:p>
          <a:p>
            <a:endParaRPr lang="es-CL" dirty="0"/>
          </a:p>
          <a:p>
            <a:pPr marL="0" indent="0">
              <a:buNone/>
            </a:pPr>
            <a:endParaRPr lang="es-CL" dirty="0"/>
          </a:p>
          <a:p>
            <a:pPr marL="0" indent="0">
              <a:buNone/>
            </a:pPr>
            <a:endParaRPr lang="es-CL" dirty="0"/>
          </a:p>
        </p:txBody>
      </p:sp>
      <p:pic>
        <p:nvPicPr>
          <p:cNvPr id="4" name="Imagen 3">
            <a:extLst>
              <a:ext uri="{FF2B5EF4-FFF2-40B4-BE49-F238E27FC236}">
                <a16:creationId xmlns:a16="http://schemas.microsoft.com/office/drawing/2014/main" id="{63BA5604-953B-7340-BCB1-E2E94425B6F2}"/>
              </a:ext>
            </a:extLst>
          </p:cNvPr>
          <p:cNvPicPr>
            <a:picLocks noChangeAspect="1"/>
          </p:cNvPicPr>
          <p:nvPr/>
        </p:nvPicPr>
        <p:blipFill>
          <a:blip r:embed="rId2"/>
          <a:stretch>
            <a:fillRect/>
          </a:stretch>
        </p:blipFill>
        <p:spPr>
          <a:xfrm>
            <a:off x="8229600" y="4695040"/>
            <a:ext cx="3722515" cy="1932412"/>
          </a:xfrm>
          <a:prstGeom prst="rect">
            <a:avLst/>
          </a:prstGeom>
        </p:spPr>
      </p:pic>
    </p:spTree>
    <p:extLst>
      <p:ext uri="{BB962C8B-B14F-4D97-AF65-F5344CB8AC3E}">
        <p14:creationId xmlns:p14="http://schemas.microsoft.com/office/powerpoint/2010/main" val="1985101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EFA25C-D9D4-5E49-80C4-7AE8864EE1CA}"/>
              </a:ext>
            </a:extLst>
          </p:cNvPr>
          <p:cNvSpPr>
            <a:spLocks noGrp="1"/>
          </p:cNvSpPr>
          <p:nvPr>
            <p:ph type="title"/>
          </p:nvPr>
        </p:nvSpPr>
        <p:spPr/>
        <p:txBody>
          <a:bodyPr>
            <a:normAutofit fontScale="90000"/>
          </a:bodyPr>
          <a:lstStyle/>
          <a:p>
            <a:r>
              <a:rPr lang="es-CL" dirty="0"/>
              <a:t>Art. 52 numeral 2 CPR. Quórum para admitir la acusación constitucional.</a:t>
            </a:r>
          </a:p>
        </p:txBody>
      </p:sp>
      <p:sp>
        <p:nvSpPr>
          <p:cNvPr id="3" name="Marcador de contenido 2">
            <a:extLst>
              <a:ext uri="{FF2B5EF4-FFF2-40B4-BE49-F238E27FC236}">
                <a16:creationId xmlns:a16="http://schemas.microsoft.com/office/drawing/2014/main" id="{D0B39BA5-CD1B-D24E-8F5F-45C56AAA3E53}"/>
              </a:ext>
            </a:extLst>
          </p:cNvPr>
          <p:cNvSpPr>
            <a:spLocks noGrp="1"/>
          </p:cNvSpPr>
          <p:nvPr>
            <p:ph idx="1"/>
          </p:nvPr>
        </p:nvSpPr>
        <p:spPr/>
        <p:txBody>
          <a:bodyPr>
            <a:normAutofit/>
          </a:bodyPr>
          <a:lstStyle/>
          <a:p>
            <a:r>
              <a:rPr lang="es-CL" dirty="0"/>
              <a:t>Para </a:t>
            </a:r>
            <a:r>
              <a:rPr lang="es-CL" dirty="0">
                <a:solidFill>
                  <a:schemeClr val="accent2"/>
                </a:solidFill>
              </a:rPr>
              <a:t>declarar que ha lugar </a:t>
            </a:r>
            <a:r>
              <a:rPr lang="es-CL" dirty="0"/>
              <a:t>la acusación en contra del </a:t>
            </a:r>
            <a:r>
              <a:rPr lang="es-CL" b="1" dirty="0"/>
              <a:t>Presidente de la República</a:t>
            </a:r>
            <a:r>
              <a:rPr lang="es-CL" dirty="0"/>
              <a:t> o de un </a:t>
            </a:r>
            <a:r>
              <a:rPr lang="es-CL" b="1" dirty="0"/>
              <a:t>gobernador regional</a:t>
            </a:r>
            <a:r>
              <a:rPr lang="es-CL" dirty="0"/>
              <a:t>:</a:t>
            </a:r>
          </a:p>
          <a:p>
            <a:pPr marL="0" indent="0">
              <a:buNone/>
            </a:pPr>
            <a:r>
              <a:rPr lang="es-CL" dirty="0"/>
              <a:t>Se necesitará el voto de la </a:t>
            </a:r>
            <a:r>
              <a:rPr lang="es-CL" b="1" dirty="0">
                <a:solidFill>
                  <a:schemeClr val="accent1"/>
                </a:solidFill>
              </a:rPr>
              <a:t>mayoría de los diputados </a:t>
            </a:r>
            <a:r>
              <a:rPr lang="es-CL" b="1" u="sng" dirty="0">
                <a:solidFill>
                  <a:schemeClr val="accent2"/>
                </a:solidFill>
              </a:rPr>
              <a:t>en ejercicio</a:t>
            </a:r>
            <a:r>
              <a:rPr lang="es-CL" b="1" dirty="0">
                <a:solidFill>
                  <a:schemeClr val="accent2"/>
                </a:solidFill>
              </a:rPr>
              <a:t>.</a:t>
            </a:r>
          </a:p>
          <a:p>
            <a:pPr marL="0" indent="0">
              <a:buNone/>
            </a:pPr>
            <a:endParaRPr lang="es-CL" dirty="0"/>
          </a:p>
          <a:p>
            <a:r>
              <a:rPr lang="es-CL" b="1" dirty="0"/>
              <a:t>En los demás casos</a:t>
            </a:r>
            <a:r>
              <a:rPr lang="es-CL" dirty="0"/>
              <a:t>:</a:t>
            </a:r>
          </a:p>
          <a:p>
            <a:pPr marL="0" indent="0">
              <a:buNone/>
            </a:pPr>
            <a:r>
              <a:rPr lang="es-CL" dirty="0"/>
              <a:t>Se requerirá el de la </a:t>
            </a:r>
            <a:r>
              <a:rPr lang="es-CL" b="1" dirty="0">
                <a:solidFill>
                  <a:schemeClr val="accent1"/>
                </a:solidFill>
              </a:rPr>
              <a:t>mayoría de los diputados </a:t>
            </a:r>
            <a:r>
              <a:rPr lang="es-CL" b="1" u="sng" dirty="0">
                <a:solidFill>
                  <a:schemeClr val="accent2"/>
                </a:solidFill>
              </a:rPr>
              <a:t>presentes</a:t>
            </a:r>
            <a:r>
              <a:rPr lang="es-CL" b="1" dirty="0">
                <a:solidFill>
                  <a:schemeClr val="accent1"/>
                </a:solidFill>
              </a:rPr>
              <a:t> </a:t>
            </a:r>
            <a:r>
              <a:rPr lang="es-CL" dirty="0"/>
              <a:t>y el acusado quedará suspendido en sus funciones desde el momento en que la Cámara declare que ha lugar la acusación. </a:t>
            </a:r>
          </a:p>
        </p:txBody>
      </p:sp>
    </p:spTree>
    <p:extLst>
      <p:ext uri="{BB962C8B-B14F-4D97-AF65-F5344CB8AC3E}">
        <p14:creationId xmlns:p14="http://schemas.microsoft.com/office/powerpoint/2010/main" val="4033022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57B56A-EA6D-B245-AA3C-2D9654340971}"/>
              </a:ext>
            </a:extLst>
          </p:cNvPr>
          <p:cNvSpPr>
            <a:spLocks noGrp="1"/>
          </p:cNvSpPr>
          <p:nvPr>
            <p:ph type="title"/>
          </p:nvPr>
        </p:nvSpPr>
        <p:spPr/>
        <p:txBody>
          <a:bodyPr>
            <a:normAutofit fontScale="90000"/>
          </a:bodyPr>
          <a:lstStyle/>
          <a:p>
            <a:r>
              <a:rPr lang="es-ES" b="1" dirty="0"/>
              <a:t>Artículo 53 atribución primera de la CPR</a:t>
            </a:r>
            <a:endParaRPr lang="es-CL" dirty="0"/>
          </a:p>
        </p:txBody>
      </p:sp>
      <p:sp>
        <p:nvSpPr>
          <p:cNvPr id="3" name="Marcador de contenido 2">
            <a:extLst>
              <a:ext uri="{FF2B5EF4-FFF2-40B4-BE49-F238E27FC236}">
                <a16:creationId xmlns:a16="http://schemas.microsoft.com/office/drawing/2014/main" id="{38A13423-9BBE-0C4A-B44D-112BE039E47F}"/>
              </a:ext>
            </a:extLst>
          </p:cNvPr>
          <p:cNvSpPr>
            <a:spLocks noGrp="1"/>
          </p:cNvSpPr>
          <p:nvPr>
            <p:ph idx="1"/>
          </p:nvPr>
        </p:nvSpPr>
        <p:spPr>
          <a:xfrm>
            <a:off x="4978401" y="508000"/>
            <a:ext cx="6421920" cy="6073422"/>
          </a:xfrm>
        </p:spPr>
        <p:txBody>
          <a:bodyPr>
            <a:normAutofit fontScale="92500" lnSpcReduction="20000"/>
          </a:bodyPr>
          <a:lstStyle/>
          <a:p>
            <a:pPr marL="0" indent="0">
              <a:buNone/>
            </a:pPr>
            <a:r>
              <a:rPr lang="es-CL" dirty="0"/>
              <a:t>Son atribuciones exclusivas del </a:t>
            </a:r>
            <a:r>
              <a:rPr lang="es-CL" b="1" dirty="0">
                <a:solidFill>
                  <a:schemeClr val="accent2"/>
                </a:solidFill>
              </a:rPr>
              <a:t>Senado</a:t>
            </a:r>
            <a:r>
              <a:rPr lang="es-CL" dirty="0"/>
              <a:t>:</a:t>
            </a:r>
            <a:br>
              <a:rPr lang="es-CL" dirty="0"/>
            </a:br>
            <a:r>
              <a:rPr lang="es-CL" b="1" dirty="0">
                <a:solidFill>
                  <a:schemeClr val="accent1"/>
                </a:solidFill>
              </a:rPr>
              <a:t>1) </a:t>
            </a:r>
            <a:r>
              <a:rPr lang="es-CL" b="1" dirty="0">
                <a:solidFill>
                  <a:schemeClr val="accent2"/>
                </a:solidFill>
              </a:rPr>
              <a:t>Conocer</a:t>
            </a:r>
            <a:r>
              <a:rPr lang="es-CL" dirty="0"/>
              <a:t> de las acusaciones que la Cámara de Diputados entable con arreglo al artículo anterior. </a:t>
            </a:r>
            <a:br>
              <a:rPr lang="es-CL" dirty="0"/>
            </a:br>
            <a:r>
              <a:rPr lang="es-CL" dirty="0"/>
              <a:t>     El Senado resolverá como </a:t>
            </a:r>
            <a:r>
              <a:rPr lang="es-CL" b="1" dirty="0"/>
              <a:t>jurado</a:t>
            </a:r>
            <a:r>
              <a:rPr lang="es-CL" dirty="0"/>
              <a:t> y se limitará a declarar si el acusado es o no culpable del delito, infracción o abuso de poder que se le imputa.</a:t>
            </a:r>
            <a:br>
              <a:rPr lang="es-CL" dirty="0"/>
            </a:br>
            <a:r>
              <a:rPr lang="es-CL" dirty="0"/>
              <a:t>    La </a:t>
            </a:r>
            <a:r>
              <a:rPr lang="es-CL" b="1" dirty="0"/>
              <a:t>declaración de culpabilidad </a:t>
            </a:r>
            <a:r>
              <a:rPr lang="es-CL" dirty="0"/>
              <a:t>deberá ser pronunciada por</a:t>
            </a:r>
          </a:p>
          <a:p>
            <a:r>
              <a:rPr lang="es-CL" dirty="0"/>
              <a:t>los </a:t>
            </a:r>
            <a:r>
              <a:rPr lang="es-CL" b="1" dirty="0">
                <a:solidFill>
                  <a:schemeClr val="accent1"/>
                </a:solidFill>
              </a:rPr>
              <a:t>dos tercios de los senadores </a:t>
            </a:r>
            <a:r>
              <a:rPr lang="es-CL" b="1" u="sng" dirty="0">
                <a:solidFill>
                  <a:schemeClr val="accent2"/>
                </a:solidFill>
              </a:rPr>
              <a:t>en ejercicio</a:t>
            </a:r>
            <a:r>
              <a:rPr lang="es-CL" b="1" dirty="0">
                <a:solidFill>
                  <a:schemeClr val="accent2"/>
                </a:solidFill>
              </a:rPr>
              <a:t> </a:t>
            </a:r>
            <a:r>
              <a:rPr lang="es-CL" dirty="0"/>
              <a:t>cuando se trate de una acusación en contra del </a:t>
            </a:r>
            <a:r>
              <a:rPr lang="es-CL" b="1" dirty="0"/>
              <a:t>Presidente de la República o de un gobernador regional</a:t>
            </a:r>
            <a:r>
              <a:rPr lang="es-CL" dirty="0"/>
              <a:t>, y</a:t>
            </a:r>
          </a:p>
          <a:p>
            <a:r>
              <a:rPr lang="es-CL" dirty="0"/>
              <a:t>por la </a:t>
            </a:r>
            <a:r>
              <a:rPr lang="es-CL" b="1" dirty="0">
                <a:solidFill>
                  <a:schemeClr val="accent1"/>
                </a:solidFill>
              </a:rPr>
              <a:t>mayoría de los senadores </a:t>
            </a:r>
            <a:r>
              <a:rPr lang="es-CL" b="1" u="sng" dirty="0">
                <a:solidFill>
                  <a:schemeClr val="accent2"/>
                </a:solidFill>
              </a:rPr>
              <a:t>en ejercicio</a:t>
            </a:r>
            <a:r>
              <a:rPr lang="es-CL" b="1" dirty="0">
                <a:solidFill>
                  <a:schemeClr val="accent2"/>
                </a:solidFill>
              </a:rPr>
              <a:t> </a:t>
            </a:r>
            <a:r>
              <a:rPr lang="es-CL" dirty="0"/>
              <a:t>en los</a:t>
            </a:r>
            <a:r>
              <a:rPr lang="es-CL" b="1" dirty="0"/>
              <a:t> demás casos</a:t>
            </a:r>
            <a:r>
              <a:rPr lang="es-CL" dirty="0"/>
              <a:t>.</a:t>
            </a:r>
          </a:p>
          <a:p>
            <a:endParaRPr lang="es-CL" dirty="0"/>
          </a:p>
          <a:p>
            <a:pPr marL="0" indent="0">
              <a:buNone/>
            </a:pPr>
            <a:r>
              <a:rPr lang="es-CL" b="1" dirty="0">
                <a:solidFill>
                  <a:schemeClr val="accent1"/>
                </a:solidFill>
              </a:rPr>
              <a:t>EFECTOS DE LA DECLARACIÓN DE CULPABILIDAD</a:t>
            </a:r>
            <a:r>
              <a:rPr lang="es-CL" dirty="0"/>
              <a:t>:</a:t>
            </a:r>
          </a:p>
          <a:p>
            <a:pPr marL="0" indent="0">
              <a:buNone/>
            </a:pPr>
            <a:r>
              <a:rPr lang="es-CL" dirty="0"/>
              <a:t>Por la declaración de culpabilidad queda el acusado </a:t>
            </a:r>
            <a:r>
              <a:rPr lang="es-CL" b="1" dirty="0"/>
              <a:t>destituido de su cargo</a:t>
            </a:r>
            <a:r>
              <a:rPr lang="es-CL" dirty="0"/>
              <a:t>, y no podrá desempeñar ninguna </a:t>
            </a:r>
            <a:r>
              <a:rPr lang="es-CL" b="1" dirty="0"/>
              <a:t>función pública</a:t>
            </a:r>
            <a:r>
              <a:rPr lang="es-CL" dirty="0"/>
              <a:t>, sea o no de elección popular, por el término de </a:t>
            </a:r>
            <a:r>
              <a:rPr lang="es-CL" b="1" dirty="0"/>
              <a:t>cinco</a:t>
            </a:r>
            <a:r>
              <a:rPr lang="es-CL" dirty="0"/>
              <a:t> años.</a:t>
            </a:r>
            <a:br>
              <a:rPr lang="es-CL" dirty="0"/>
            </a:br>
            <a:r>
              <a:rPr lang="es-CL" dirty="0"/>
              <a:t> </a:t>
            </a:r>
          </a:p>
        </p:txBody>
      </p:sp>
    </p:spTree>
    <p:extLst>
      <p:ext uri="{BB962C8B-B14F-4D97-AF65-F5344CB8AC3E}">
        <p14:creationId xmlns:p14="http://schemas.microsoft.com/office/powerpoint/2010/main" val="2602625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CA2FD7-20E1-FF4D-8689-C1D2633536BA}"/>
              </a:ext>
            </a:extLst>
          </p:cNvPr>
          <p:cNvSpPr>
            <a:spLocks noGrp="1"/>
          </p:cNvSpPr>
          <p:nvPr>
            <p:ph type="title"/>
          </p:nvPr>
        </p:nvSpPr>
        <p:spPr/>
        <p:txBody>
          <a:bodyPr>
            <a:normAutofit fontScale="90000"/>
          </a:bodyPr>
          <a:lstStyle/>
          <a:p>
            <a:r>
              <a:rPr lang="es-ES" dirty="0"/>
              <a:t>TRAMITACIÓN. </a:t>
            </a:r>
            <a:br>
              <a:rPr lang="es-ES" dirty="0"/>
            </a:br>
            <a:r>
              <a:rPr lang="es-ES" dirty="0"/>
              <a:t>Tramitación en Cámara de Diputados.</a:t>
            </a:r>
            <a:endParaRPr lang="es-CL" dirty="0"/>
          </a:p>
        </p:txBody>
      </p:sp>
      <p:sp>
        <p:nvSpPr>
          <p:cNvPr id="3" name="Marcador de contenido 2">
            <a:extLst>
              <a:ext uri="{FF2B5EF4-FFF2-40B4-BE49-F238E27FC236}">
                <a16:creationId xmlns:a16="http://schemas.microsoft.com/office/drawing/2014/main" id="{262DF515-5617-EC45-9C70-B78DB9BC7268}"/>
              </a:ext>
            </a:extLst>
          </p:cNvPr>
          <p:cNvSpPr>
            <a:spLocks noGrp="1"/>
          </p:cNvSpPr>
          <p:nvPr>
            <p:ph idx="1"/>
          </p:nvPr>
        </p:nvSpPr>
        <p:spPr>
          <a:xfrm>
            <a:off x="5161989" y="-442255"/>
            <a:ext cx="6281873" cy="5248622"/>
          </a:xfrm>
        </p:spPr>
        <p:txBody>
          <a:bodyPr/>
          <a:lstStyle/>
          <a:p>
            <a:pPr marL="0" indent="0">
              <a:buNone/>
            </a:pPr>
            <a:r>
              <a:rPr lang="es-CL" dirty="0"/>
              <a:t>La acusación se tramitará en conformidad a la </a:t>
            </a:r>
            <a:r>
              <a:rPr lang="es-CL" b="1" u="sng" dirty="0">
                <a:solidFill>
                  <a:schemeClr val="accent1"/>
                </a:solidFill>
              </a:rPr>
              <a:t>LOC relativa al Congreso</a:t>
            </a:r>
            <a:r>
              <a:rPr lang="es-CL" dirty="0"/>
              <a:t> (</a:t>
            </a:r>
            <a:r>
              <a:rPr lang="es-ES" dirty="0"/>
              <a:t>Artículos 37 y siguientes de la LOCCN)</a:t>
            </a:r>
          </a:p>
          <a:p>
            <a:pPr marL="0" indent="0">
              <a:buNone/>
            </a:pPr>
            <a:r>
              <a:rPr lang="es-CL" b="1" dirty="0">
                <a:solidFill>
                  <a:schemeClr val="accent1"/>
                </a:solidFill>
              </a:rPr>
              <a:t>1) Presentación de la acusación por escrito</a:t>
            </a:r>
            <a:r>
              <a:rPr lang="es-CL" dirty="0"/>
              <a:t>: esto siempre debe que ser así y </a:t>
            </a:r>
            <a:r>
              <a:rPr lang="es-CL" b="1" dirty="0"/>
              <a:t>no</a:t>
            </a:r>
            <a:r>
              <a:rPr lang="es-CL" dirty="0"/>
              <a:t> se tomarán en cuenta las hechas a </a:t>
            </a:r>
            <a:r>
              <a:rPr lang="es-CL" b="1" dirty="0"/>
              <a:t>viva voz. </a:t>
            </a:r>
            <a:r>
              <a:rPr lang="es-CL" dirty="0"/>
              <a:t>Se tendrán </a:t>
            </a:r>
            <a:r>
              <a:rPr lang="es-CL" b="1" dirty="0">
                <a:solidFill>
                  <a:schemeClr val="accent1"/>
                </a:solidFill>
              </a:rPr>
              <a:t>por presentadas </a:t>
            </a:r>
            <a:r>
              <a:rPr lang="es-CL" dirty="0"/>
              <a:t>desde el momento que </a:t>
            </a:r>
            <a:r>
              <a:rPr lang="es-CL" b="1" dirty="0"/>
              <a:t>se da cuenta de ellas en la Cámara </a:t>
            </a:r>
            <a:r>
              <a:rPr lang="es-CL" dirty="0"/>
              <a:t>de</a:t>
            </a:r>
            <a:br>
              <a:rPr lang="es-CL" dirty="0"/>
            </a:br>
            <a:r>
              <a:rPr lang="es-CL" dirty="0"/>
              <a:t>Diputados, lo que deberá hacerse en la sesión más próxima que ésta celebre (art. 37 LOCCN).</a:t>
            </a:r>
            <a:br>
              <a:rPr lang="es-CL" dirty="0"/>
            </a:br>
            <a:endParaRPr lang="es-CL" dirty="0"/>
          </a:p>
        </p:txBody>
      </p:sp>
      <p:pic>
        <p:nvPicPr>
          <p:cNvPr id="4" name="Imagen 3">
            <a:extLst>
              <a:ext uri="{FF2B5EF4-FFF2-40B4-BE49-F238E27FC236}">
                <a16:creationId xmlns:a16="http://schemas.microsoft.com/office/drawing/2014/main" id="{7EEC86C2-A430-6D4F-9728-25688030809A}"/>
              </a:ext>
            </a:extLst>
          </p:cNvPr>
          <p:cNvPicPr>
            <a:picLocks noChangeAspect="1"/>
          </p:cNvPicPr>
          <p:nvPr/>
        </p:nvPicPr>
        <p:blipFill>
          <a:blip r:embed="rId2"/>
          <a:stretch>
            <a:fillRect/>
          </a:stretch>
        </p:blipFill>
        <p:spPr>
          <a:xfrm>
            <a:off x="6792685" y="4158342"/>
            <a:ext cx="5399315" cy="2699658"/>
          </a:xfrm>
          <a:prstGeom prst="rect">
            <a:avLst/>
          </a:prstGeom>
        </p:spPr>
      </p:pic>
    </p:spTree>
    <p:extLst>
      <p:ext uri="{BB962C8B-B14F-4D97-AF65-F5344CB8AC3E}">
        <p14:creationId xmlns:p14="http://schemas.microsoft.com/office/powerpoint/2010/main" val="3324310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193A1A-2E00-0841-AACC-E21FF8361ECA}"/>
              </a:ext>
            </a:extLst>
          </p:cNvPr>
          <p:cNvSpPr>
            <a:spLocks noGrp="1"/>
          </p:cNvSpPr>
          <p:nvPr>
            <p:ph type="title"/>
          </p:nvPr>
        </p:nvSpPr>
        <p:spPr/>
        <p:txBody>
          <a:bodyPr/>
          <a:lstStyle/>
          <a:p>
            <a:r>
              <a:rPr lang="es-CL" dirty="0"/>
              <a:t>Tramitación en Cámara de Diputados</a:t>
            </a:r>
          </a:p>
        </p:txBody>
      </p:sp>
      <p:sp>
        <p:nvSpPr>
          <p:cNvPr id="3" name="Marcador de contenido 2">
            <a:extLst>
              <a:ext uri="{FF2B5EF4-FFF2-40B4-BE49-F238E27FC236}">
                <a16:creationId xmlns:a16="http://schemas.microsoft.com/office/drawing/2014/main" id="{65778951-E541-894E-A4E2-C264D22E4FF4}"/>
              </a:ext>
            </a:extLst>
          </p:cNvPr>
          <p:cNvSpPr>
            <a:spLocks noGrp="1"/>
          </p:cNvSpPr>
          <p:nvPr>
            <p:ph idx="1"/>
          </p:nvPr>
        </p:nvSpPr>
        <p:spPr/>
        <p:txBody>
          <a:bodyPr/>
          <a:lstStyle/>
          <a:p>
            <a:pPr marL="0" indent="0">
              <a:buNone/>
            </a:pPr>
            <a:r>
              <a:rPr lang="es-CL" b="1" dirty="0">
                <a:solidFill>
                  <a:schemeClr val="accent1"/>
                </a:solidFill>
              </a:rPr>
              <a:t>2) Nombramiento de una comisión informante </a:t>
            </a:r>
            <a:r>
              <a:rPr lang="es-CL" dirty="0"/>
              <a:t>de la</a:t>
            </a:r>
            <a:br>
              <a:rPr lang="es-CL" dirty="0"/>
            </a:br>
            <a:r>
              <a:rPr lang="es-CL" dirty="0"/>
              <a:t>misma, lo que se hace por </a:t>
            </a:r>
            <a:r>
              <a:rPr lang="es-CL" b="1" dirty="0">
                <a:solidFill>
                  <a:schemeClr val="accent2"/>
                </a:solidFill>
              </a:rPr>
              <a:t>sorteo</a:t>
            </a:r>
            <a:r>
              <a:rPr lang="es-CL" dirty="0"/>
              <a:t> sin que la integran los acusadores</a:t>
            </a:r>
          </a:p>
          <a:p>
            <a:r>
              <a:rPr lang="es-CL" dirty="0"/>
              <a:t>  Artículo 38 LOCCN.- En la misma sesión en que se dé cuenta de una acusación, la Cámara de Diputados procederá a </a:t>
            </a:r>
            <a:r>
              <a:rPr lang="es-CL" b="1" dirty="0"/>
              <a:t>elegir</a:t>
            </a:r>
            <a:r>
              <a:rPr lang="es-CL" dirty="0"/>
              <a:t>, a la suerte y con exclusión de los acusadores y de los miembros de la mesa, una </a:t>
            </a:r>
            <a:r>
              <a:rPr lang="es-CL" b="1" dirty="0">
                <a:solidFill>
                  <a:schemeClr val="accent2"/>
                </a:solidFill>
              </a:rPr>
              <a:t>comisión de 5 diputados </a:t>
            </a:r>
            <a:r>
              <a:rPr lang="es-CL" b="1" dirty="0"/>
              <a:t>para que informe </a:t>
            </a:r>
            <a:r>
              <a:rPr lang="es-CL" b="1" u="sng" dirty="0"/>
              <a:t>si procede o no la acusación</a:t>
            </a:r>
            <a:r>
              <a:rPr lang="es-CL" dirty="0"/>
              <a:t>.</a:t>
            </a:r>
          </a:p>
          <a:p>
            <a:pPr marL="0" indent="0">
              <a:buNone/>
            </a:pPr>
            <a:endParaRPr lang="es-CL" dirty="0"/>
          </a:p>
        </p:txBody>
      </p:sp>
    </p:spTree>
    <p:extLst>
      <p:ext uri="{BB962C8B-B14F-4D97-AF65-F5344CB8AC3E}">
        <p14:creationId xmlns:p14="http://schemas.microsoft.com/office/powerpoint/2010/main" val="2562078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498DC5-E8F5-EE48-A306-B9DEE8EB7F4A}"/>
              </a:ext>
            </a:extLst>
          </p:cNvPr>
          <p:cNvSpPr>
            <a:spLocks noGrp="1"/>
          </p:cNvSpPr>
          <p:nvPr>
            <p:ph type="title"/>
          </p:nvPr>
        </p:nvSpPr>
        <p:spPr/>
        <p:txBody>
          <a:bodyPr/>
          <a:lstStyle/>
          <a:p>
            <a:r>
              <a:rPr lang="es-CL" dirty="0"/>
              <a:t>Tramitación en Cámara de Diputados</a:t>
            </a:r>
          </a:p>
        </p:txBody>
      </p:sp>
      <p:sp>
        <p:nvSpPr>
          <p:cNvPr id="3" name="Marcador de contenido 2">
            <a:extLst>
              <a:ext uri="{FF2B5EF4-FFF2-40B4-BE49-F238E27FC236}">
                <a16:creationId xmlns:a16="http://schemas.microsoft.com/office/drawing/2014/main" id="{78B4E750-C6BC-524B-9A76-E2922A579FC5}"/>
              </a:ext>
            </a:extLst>
          </p:cNvPr>
          <p:cNvSpPr>
            <a:spLocks noGrp="1"/>
          </p:cNvSpPr>
          <p:nvPr>
            <p:ph idx="1"/>
          </p:nvPr>
        </p:nvSpPr>
        <p:spPr/>
        <p:txBody>
          <a:bodyPr/>
          <a:lstStyle/>
          <a:p>
            <a:pPr marL="0" indent="0">
              <a:buNone/>
            </a:pPr>
            <a:r>
              <a:rPr lang="es-CL" b="1" dirty="0">
                <a:solidFill>
                  <a:schemeClr val="accent1"/>
                </a:solidFill>
              </a:rPr>
              <a:t>3) Solicitud de informe al acusado</a:t>
            </a:r>
            <a:r>
              <a:rPr lang="es-CL" dirty="0"/>
              <a:t>:</a:t>
            </a:r>
          </a:p>
          <a:p>
            <a:r>
              <a:rPr lang="es-CL" dirty="0"/>
              <a:t> Artículo 39 LOCCN.- El afectado con la acusación será </a:t>
            </a:r>
            <a:r>
              <a:rPr lang="es-CL" b="1" dirty="0">
                <a:solidFill>
                  <a:schemeClr val="accent2"/>
                </a:solidFill>
              </a:rPr>
              <a:t>notificado</a:t>
            </a:r>
            <a:r>
              <a:rPr lang="es-CL" dirty="0"/>
              <a:t>, personalmente o por cédula por el secretario de la Cámara de Diputados o por el funcionario que éste designe, dentro de </a:t>
            </a:r>
            <a:r>
              <a:rPr lang="es-CL" b="1" dirty="0">
                <a:solidFill>
                  <a:schemeClr val="accent2"/>
                </a:solidFill>
              </a:rPr>
              <a:t>3°</a:t>
            </a:r>
            <a:r>
              <a:rPr lang="es-CL" dirty="0">
                <a:solidFill>
                  <a:schemeClr val="accent2"/>
                </a:solidFill>
              </a:rPr>
              <a:t> día contado desde que se dé cuenta de la acusación</a:t>
            </a:r>
            <a:r>
              <a:rPr lang="es-CL" dirty="0"/>
              <a:t>. </a:t>
            </a:r>
          </a:p>
          <a:p>
            <a:pPr marL="0" indent="0">
              <a:buNone/>
            </a:pPr>
            <a:br>
              <a:rPr lang="es-CL" dirty="0"/>
            </a:br>
            <a:r>
              <a:rPr lang="es-CL" dirty="0"/>
              <a:t>    El </a:t>
            </a:r>
            <a:r>
              <a:rPr lang="es-CL" b="1" dirty="0">
                <a:solidFill>
                  <a:schemeClr val="accent1"/>
                </a:solidFill>
              </a:rPr>
              <a:t>afectado podrá, </a:t>
            </a:r>
            <a:r>
              <a:rPr lang="es-CL" b="1" dirty="0">
                <a:solidFill>
                  <a:schemeClr val="accent2"/>
                </a:solidFill>
              </a:rPr>
              <a:t>dentro de 10° día de notificado</a:t>
            </a:r>
            <a:r>
              <a:rPr lang="es-CL" b="1" dirty="0">
                <a:solidFill>
                  <a:schemeClr val="accent1"/>
                </a:solidFill>
              </a:rPr>
              <a:t>, concurrir a la comisión a hacer su defensa personalmente </a:t>
            </a:r>
            <a:r>
              <a:rPr lang="es-CL" b="1" u="sng" dirty="0">
                <a:solidFill>
                  <a:schemeClr val="accent2"/>
                </a:solidFill>
              </a:rPr>
              <a:t>o</a:t>
            </a:r>
            <a:r>
              <a:rPr lang="es-CL" b="1" dirty="0">
                <a:solidFill>
                  <a:schemeClr val="accent1"/>
                </a:solidFill>
              </a:rPr>
              <a:t> presentarla por escrito</a:t>
            </a:r>
            <a:r>
              <a:rPr lang="es-CL" dirty="0"/>
              <a:t>.</a:t>
            </a:r>
          </a:p>
          <a:p>
            <a:pPr marL="0" indent="0">
              <a:buNone/>
            </a:pPr>
            <a:endParaRPr lang="es-CL" dirty="0"/>
          </a:p>
          <a:p>
            <a:r>
              <a:rPr lang="es-CL" dirty="0"/>
              <a:t>Artículo 40 LOCCN.- Si el afectado no asistiere a la sesión a que se le cite o no enviare defensa escrita se procederá sin su defensa.</a:t>
            </a:r>
          </a:p>
          <a:p>
            <a:pPr marL="0" indent="0">
              <a:buNone/>
            </a:pPr>
            <a:endParaRPr lang="es-CL" dirty="0"/>
          </a:p>
        </p:txBody>
      </p:sp>
    </p:spTree>
    <p:extLst>
      <p:ext uri="{BB962C8B-B14F-4D97-AF65-F5344CB8AC3E}">
        <p14:creationId xmlns:p14="http://schemas.microsoft.com/office/powerpoint/2010/main" val="104385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A612D6-7F22-484E-8D9F-57D1B6FF0098}"/>
              </a:ext>
            </a:extLst>
          </p:cNvPr>
          <p:cNvSpPr>
            <a:spLocks noGrp="1"/>
          </p:cNvSpPr>
          <p:nvPr>
            <p:ph type="title"/>
          </p:nvPr>
        </p:nvSpPr>
        <p:spPr/>
        <p:txBody>
          <a:bodyPr/>
          <a:lstStyle/>
          <a:p>
            <a:r>
              <a:rPr lang="es-CL" dirty="0"/>
              <a:t>Introducción</a:t>
            </a:r>
          </a:p>
        </p:txBody>
      </p:sp>
      <p:sp>
        <p:nvSpPr>
          <p:cNvPr id="3" name="Marcador de contenido 2">
            <a:extLst>
              <a:ext uri="{FF2B5EF4-FFF2-40B4-BE49-F238E27FC236}">
                <a16:creationId xmlns:a16="http://schemas.microsoft.com/office/drawing/2014/main" id="{EC1AD60A-969F-2F44-9417-15BD6489E6A5}"/>
              </a:ext>
            </a:extLst>
          </p:cNvPr>
          <p:cNvSpPr>
            <a:spLocks noGrp="1"/>
          </p:cNvSpPr>
          <p:nvPr>
            <p:ph idx="1"/>
          </p:nvPr>
        </p:nvSpPr>
        <p:spPr/>
        <p:txBody>
          <a:bodyPr>
            <a:normAutofit lnSpcReduction="10000"/>
          </a:bodyPr>
          <a:lstStyle/>
          <a:p>
            <a:pPr marL="0" indent="0">
              <a:buNone/>
            </a:pPr>
            <a:r>
              <a:rPr lang="es-CL" dirty="0"/>
              <a:t>“La acusación constitucional en los sistemas políticos de carácter </a:t>
            </a:r>
            <a:r>
              <a:rPr lang="es-CL" b="1" dirty="0"/>
              <a:t>presidencial</a:t>
            </a:r>
            <a:r>
              <a:rPr lang="es-CL" dirty="0"/>
              <a:t> ha sido concebida y aplicada como un </a:t>
            </a:r>
            <a:r>
              <a:rPr lang="es-CL" b="1" dirty="0"/>
              <a:t>mecanismo de control político</a:t>
            </a:r>
            <a:r>
              <a:rPr lang="es-CL" dirty="0"/>
              <a:t> que la </a:t>
            </a:r>
            <a:r>
              <a:rPr lang="es-CL" b="1" dirty="0"/>
              <a:t>legislatura</a:t>
            </a:r>
            <a:r>
              <a:rPr lang="es-CL" dirty="0"/>
              <a:t> ejerce respecto de </a:t>
            </a:r>
            <a:r>
              <a:rPr lang="es-CL" b="1" dirty="0"/>
              <a:t>otras autoridades de gobierno</a:t>
            </a:r>
            <a:r>
              <a:rPr lang="es-CL" dirty="0"/>
              <a:t>, asegurando así la </a:t>
            </a:r>
            <a:r>
              <a:rPr lang="es-CL" b="1" dirty="0"/>
              <a:t>separación</a:t>
            </a:r>
            <a:r>
              <a:rPr lang="es-CL" dirty="0"/>
              <a:t> y el equilibrio entre los </a:t>
            </a:r>
            <a:r>
              <a:rPr lang="es-CL" b="1" dirty="0"/>
              <a:t>Poderes</a:t>
            </a:r>
            <a:r>
              <a:rPr lang="es-CL" dirty="0"/>
              <a:t> del Estado”. </a:t>
            </a:r>
          </a:p>
          <a:p>
            <a:pPr marL="0" indent="0">
              <a:buNone/>
            </a:pPr>
            <a:endParaRPr lang="es-CL" dirty="0"/>
          </a:p>
          <a:p>
            <a:pPr marL="0" indent="0">
              <a:buNone/>
            </a:pPr>
            <a:r>
              <a:rPr lang="es-CL" dirty="0"/>
              <a:t>Andrea Vargas C., </a:t>
            </a:r>
            <a:r>
              <a:rPr lang="es-CL" i="1" dirty="0"/>
              <a:t>La acusación constitucional en el sistema político</a:t>
            </a:r>
            <a:r>
              <a:rPr lang="es-CL" dirty="0"/>
              <a:t>, disponible en: </a:t>
            </a:r>
            <a:r>
              <a:rPr lang="es-CL" u="sng" dirty="0">
                <a:hlinkClick r:id="rId2"/>
              </a:rPr>
              <a:t>https://www.bcn.cl/obtienearchivo?id=repositorio/10221/25573/1/Acusacion_Constitucional_Implicancias.pdf</a:t>
            </a:r>
            <a:endParaRPr lang="es-CL" u="sng" dirty="0"/>
          </a:p>
          <a:p>
            <a:pPr marL="0" indent="0">
              <a:buNone/>
            </a:pPr>
            <a:endParaRPr lang="es-CL" u="sng" dirty="0"/>
          </a:p>
          <a:p>
            <a:pPr marL="0" indent="0">
              <a:buNone/>
            </a:pPr>
            <a:r>
              <a:rPr lang="es-CL" dirty="0"/>
              <a:t>* CPR 1980: se agrega sanción, adicional a la destitución, de inhabilidad, por el término de 5 años para el ejercicio de cargos públicos . En lo demás, igual a CPR de 1925.</a:t>
            </a:r>
          </a:p>
        </p:txBody>
      </p:sp>
    </p:spTree>
    <p:extLst>
      <p:ext uri="{BB962C8B-B14F-4D97-AF65-F5344CB8AC3E}">
        <p14:creationId xmlns:p14="http://schemas.microsoft.com/office/powerpoint/2010/main" val="293734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A3D914-79A6-0248-A028-7974AF5CBBBD}"/>
              </a:ext>
            </a:extLst>
          </p:cNvPr>
          <p:cNvSpPr>
            <a:spLocks noGrp="1"/>
          </p:cNvSpPr>
          <p:nvPr>
            <p:ph type="title"/>
          </p:nvPr>
        </p:nvSpPr>
        <p:spPr/>
        <p:txBody>
          <a:bodyPr/>
          <a:lstStyle/>
          <a:p>
            <a:r>
              <a:rPr lang="es-CL" dirty="0"/>
              <a:t>Tramitación en Cámara de Diputados</a:t>
            </a:r>
          </a:p>
        </p:txBody>
      </p:sp>
      <p:sp>
        <p:nvSpPr>
          <p:cNvPr id="3" name="Marcador de contenido 2">
            <a:extLst>
              <a:ext uri="{FF2B5EF4-FFF2-40B4-BE49-F238E27FC236}">
                <a16:creationId xmlns:a16="http://schemas.microsoft.com/office/drawing/2014/main" id="{74662780-EDE7-564B-90AA-93F7D33BA9D0}"/>
              </a:ext>
            </a:extLst>
          </p:cNvPr>
          <p:cNvSpPr>
            <a:spLocks noGrp="1"/>
          </p:cNvSpPr>
          <p:nvPr>
            <p:ph idx="1"/>
          </p:nvPr>
        </p:nvSpPr>
        <p:spPr/>
        <p:txBody>
          <a:bodyPr>
            <a:noAutofit/>
          </a:bodyPr>
          <a:lstStyle/>
          <a:p>
            <a:pPr marL="0" indent="0">
              <a:buNone/>
            </a:pPr>
            <a:r>
              <a:rPr lang="es-CL" sz="1600" b="1" dirty="0">
                <a:solidFill>
                  <a:schemeClr val="accent1"/>
                </a:solidFill>
              </a:rPr>
              <a:t>4) Presentación del informe de la Comisión y del acusado:</a:t>
            </a:r>
            <a:endParaRPr lang="es-CL" sz="1600" dirty="0"/>
          </a:p>
          <a:p>
            <a:r>
              <a:rPr lang="es-CL" sz="1600" dirty="0"/>
              <a:t>Artículo 41 LOCCN.- La </a:t>
            </a:r>
            <a:r>
              <a:rPr lang="es-CL" sz="1600" b="1" dirty="0"/>
              <a:t>comisión</a:t>
            </a:r>
            <a:r>
              <a:rPr lang="es-CL" sz="1600" dirty="0"/>
              <a:t> tendrá un plazo de </a:t>
            </a:r>
            <a:r>
              <a:rPr lang="es-CL" sz="1600" b="1" dirty="0">
                <a:solidFill>
                  <a:schemeClr val="accent2"/>
                </a:solidFill>
              </a:rPr>
              <a:t>6 días</a:t>
            </a:r>
            <a:r>
              <a:rPr lang="es-CL" sz="1600" dirty="0">
                <a:solidFill>
                  <a:schemeClr val="accent2"/>
                </a:solidFill>
              </a:rPr>
              <a:t>, contado desde la fecha de comparecencia del afectado o desde que se hubiere acordado proceder sin su defensa</a:t>
            </a:r>
            <a:r>
              <a:rPr lang="es-CL" sz="1600" dirty="0"/>
              <a:t>, para </a:t>
            </a:r>
            <a:r>
              <a:rPr lang="es-CL" sz="1600" b="1" dirty="0"/>
              <a:t>estudiar la acusación y pronunciarse sobre ella</a:t>
            </a:r>
            <a:r>
              <a:rPr lang="es-CL" sz="1600" dirty="0"/>
              <a:t>.</a:t>
            </a:r>
          </a:p>
          <a:p>
            <a:pPr marL="0" indent="0">
              <a:buNone/>
            </a:pPr>
            <a:r>
              <a:rPr lang="es-CL" sz="1600" dirty="0"/>
              <a:t>El </a:t>
            </a:r>
            <a:r>
              <a:rPr lang="es-CL" sz="1600" b="1" dirty="0">
                <a:solidFill>
                  <a:schemeClr val="accent2"/>
                </a:solidFill>
              </a:rPr>
              <a:t>informe de la comisión</a:t>
            </a:r>
            <a:r>
              <a:rPr lang="es-CL" sz="1600" dirty="0">
                <a:solidFill>
                  <a:schemeClr val="accent2"/>
                </a:solidFill>
              </a:rPr>
              <a:t> </a:t>
            </a:r>
            <a:r>
              <a:rPr lang="es-CL" sz="1600" dirty="0"/>
              <a:t>deberá contener, a lo menos:</a:t>
            </a:r>
          </a:p>
          <a:p>
            <a:pPr marL="0" indent="0">
              <a:buNone/>
            </a:pPr>
            <a:r>
              <a:rPr lang="es-CL" sz="1600" dirty="0"/>
              <a:t>- una relación de las actuaciones y diligencias practicadas por la comisión; </a:t>
            </a:r>
          </a:p>
          <a:p>
            <a:pPr marL="0" indent="0">
              <a:buNone/>
            </a:pPr>
            <a:r>
              <a:rPr lang="es-CL" sz="1600" dirty="0"/>
              <a:t>- una síntesis de la acusación, de los hechos que le sirvan de base y de los delitos, infracciones o abusos de poder que se imputen en ella; </a:t>
            </a:r>
          </a:p>
          <a:p>
            <a:pPr marL="0" indent="0">
              <a:buNone/>
            </a:pPr>
            <a:r>
              <a:rPr lang="es-CL" sz="1600" dirty="0"/>
              <a:t>- una relación de la defensa del o de los acusados; </a:t>
            </a:r>
          </a:p>
          <a:p>
            <a:pPr marL="0" indent="0">
              <a:buNone/>
            </a:pPr>
            <a:r>
              <a:rPr lang="es-CL" sz="1600" dirty="0"/>
              <a:t>- un examen de los hechos y de las consideraciones de derecho, y </a:t>
            </a:r>
          </a:p>
          <a:p>
            <a:pPr marL="0" indent="0">
              <a:buNone/>
            </a:pPr>
            <a:r>
              <a:rPr lang="es-CL" sz="1600" dirty="0"/>
              <a:t>- la o las resoluciones adoptadas por la comisión.</a:t>
            </a:r>
          </a:p>
        </p:txBody>
      </p:sp>
    </p:spTree>
    <p:extLst>
      <p:ext uri="{BB962C8B-B14F-4D97-AF65-F5344CB8AC3E}">
        <p14:creationId xmlns:p14="http://schemas.microsoft.com/office/powerpoint/2010/main" val="2580977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67AF31-4F1D-2648-BD4C-18C35A23F65D}"/>
              </a:ext>
            </a:extLst>
          </p:cNvPr>
          <p:cNvSpPr>
            <a:spLocks noGrp="1"/>
          </p:cNvSpPr>
          <p:nvPr>
            <p:ph type="title"/>
          </p:nvPr>
        </p:nvSpPr>
        <p:spPr/>
        <p:txBody>
          <a:bodyPr/>
          <a:lstStyle/>
          <a:p>
            <a:r>
              <a:rPr lang="es-CL" dirty="0"/>
              <a:t>Tramitación en la Cámara de Diputados</a:t>
            </a:r>
          </a:p>
        </p:txBody>
      </p:sp>
      <p:sp>
        <p:nvSpPr>
          <p:cNvPr id="3" name="Marcador de contenido 2">
            <a:extLst>
              <a:ext uri="{FF2B5EF4-FFF2-40B4-BE49-F238E27FC236}">
                <a16:creationId xmlns:a16="http://schemas.microsoft.com/office/drawing/2014/main" id="{A06FC4A7-8F1A-C54F-B293-E21D563C0716}"/>
              </a:ext>
            </a:extLst>
          </p:cNvPr>
          <p:cNvSpPr>
            <a:spLocks noGrp="1"/>
          </p:cNvSpPr>
          <p:nvPr>
            <p:ph idx="1"/>
          </p:nvPr>
        </p:nvSpPr>
        <p:spPr/>
        <p:txBody>
          <a:bodyPr/>
          <a:lstStyle/>
          <a:p>
            <a:pPr marL="0" indent="0">
              <a:buNone/>
            </a:pPr>
            <a:r>
              <a:rPr lang="es-CL" b="1" dirty="0">
                <a:solidFill>
                  <a:schemeClr val="accent1"/>
                </a:solidFill>
              </a:rPr>
              <a:t>5) Discusión.</a:t>
            </a:r>
            <a:br>
              <a:rPr lang="es-CL" dirty="0"/>
            </a:br>
            <a:endParaRPr lang="es-CL" dirty="0"/>
          </a:p>
          <a:p>
            <a:r>
              <a:rPr lang="es-CL" dirty="0"/>
              <a:t>Artículo 42 LOCCN.- Transcurrido el plazo de 6 días para que la Comisión de pronuncie sobre la acusación, y aunque dentro de él no se haya presentado el informe, la </a:t>
            </a:r>
            <a:r>
              <a:rPr lang="es-CL" b="1" dirty="0">
                <a:solidFill>
                  <a:schemeClr val="accent2"/>
                </a:solidFill>
              </a:rPr>
              <a:t>Cámara sesionará diariamente para ocuparse de la acusación</a:t>
            </a:r>
            <a:r>
              <a:rPr lang="es-CL" dirty="0">
                <a:solidFill>
                  <a:schemeClr val="accent2"/>
                </a:solidFill>
              </a:rPr>
              <a:t>. </a:t>
            </a:r>
          </a:p>
          <a:p>
            <a:pPr marL="0" indent="0">
              <a:buNone/>
            </a:pPr>
            <a:endParaRPr lang="es-CL" dirty="0">
              <a:solidFill>
                <a:schemeClr val="accent2"/>
              </a:solidFill>
            </a:endParaRPr>
          </a:p>
          <a:p>
            <a:r>
              <a:rPr lang="es-CL" dirty="0"/>
              <a:t>Artículo 43 inciso primero LOCCN.- </a:t>
            </a:r>
            <a:r>
              <a:rPr lang="es-CL" b="1" dirty="0">
                <a:solidFill>
                  <a:schemeClr val="accent2"/>
                </a:solidFill>
              </a:rPr>
              <a:t>Antes</a:t>
            </a:r>
            <a:r>
              <a:rPr lang="es-CL" dirty="0">
                <a:solidFill>
                  <a:schemeClr val="accent2"/>
                </a:solidFill>
              </a:rPr>
              <a:t> de que la Cámara de Diputados inicie el </a:t>
            </a:r>
            <a:r>
              <a:rPr lang="es-CL" b="1" dirty="0">
                <a:solidFill>
                  <a:schemeClr val="accent2"/>
                </a:solidFill>
              </a:rPr>
              <a:t>debate</a:t>
            </a:r>
            <a:r>
              <a:rPr lang="es-CL" dirty="0"/>
              <a:t>, </a:t>
            </a:r>
            <a:r>
              <a:rPr lang="es-CL" b="1" dirty="0"/>
              <a:t>sólo el </a:t>
            </a:r>
            <a:r>
              <a:rPr lang="es-CL" b="1" u="sng" dirty="0"/>
              <a:t>afectado</a:t>
            </a:r>
            <a:r>
              <a:rPr lang="es-CL" b="1" dirty="0"/>
              <a:t> podrá deducir, de palabra o por escrito, la </a:t>
            </a:r>
            <a:r>
              <a:rPr lang="es-CL" b="1" u="sng" dirty="0">
                <a:solidFill>
                  <a:schemeClr val="accent2"/>
                </a:solidFill>
              </a:rPr>
              <a:t>cuestión previa</a:t>
            </a:r>
            <a:r>
              <a:rPr lang="es-CL" b="1" dirty="0">
                <a:solidFill>
                  <a:schemeClr val="accent2"/>
                </a:solidFill>
              </a:rPr>
              <a:t> </a:t>
            </a:r>
            <a:r>
              <a:rPr lang="es-CL" b="1" dirty="0"/>
              <a:t>de que la acusación </a:t>
            </a:r>
            <a:r>
              <a:rPr lang="es-CL" b="1" dirty="0">
                <a:solidFill>
                  <a:schemeClr val="accent1"/>
                </a:solidFill>
              </a:rPr>
              <a:t>no</a:t>
            </a:r>
            <a:r>
              <a:rPr lang="es-CL" b="1" dirty="0"/>
              <a:t> cumple con los </a:t>
            </a:r>
            <a:r>
              <a:rPr lang="es-CL" b="1" dirty="0">
                <a:solidFill>
                  <a:schemeClr val="accent1"/>
                </a:solidFill>
              </a:rPr>
              <a:t>requisitos</a:t>
            </a:r>
            <a:r>
              <a:rPr lang="es-CL" b="1" dirty="0"/>
              <a:t> </a:t>
            </a:r>
            <a:r>
              <a:rPr lang="es-CL" dirty="0"/>
              <a:t>que la Constitución Política señala.</a:t>
            </a:r>
          </a:p>
          <a:p>
            <a:pPr marL="0" indent="0">
              <a:buNone/>
            </a:pPr>
            <a:endParaRPr lang="es-CL" dirty="0"/>
          </a:p>
        </p:txBody>
      </p:sp>
    </p:spTree>
    <p:extLst>
      <p:ext uri="{BB962C8B-B14F-4D97-AF65-F5344CB8AC3E}">
        <p14:creationId xmlns:p14="http://schemas.microsoft.com/office/powerpoint/2010/main" val="305968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D1E6C0-0FE2-4A49-B994-E25D638475B3}"/>
              </a:ext>
            </a:extLst>
          </p:cNvPr>
          <p:cNvSpPr>
            <a:spLocks noGrp="1"/>
          </p:cNvSpPr>
          <p:nvPr>
            <p:ph type="title"/>
          </p:nvPr>
        </p:nvSpPr>
        <p:spPr/>
        <p:txBody>
          <a:bodyPr/>
          <a:lstStyle/>
          <a:p>
            <a:r>
              <a:rPr lang="es-CL" dirty="0"/>
              <a:t>Tramitación en la Cámara de Diputados</a:t>
            </a:r>
          </a:p>
        </p:txBody>
      </p:sp>
      <p:sp>
        <p:nvSpPr>
          <p:cNvPr id="3" name="Marcador de contenido 2">
            <a:extLst>
              <a:ext uri="{FF2B5EF4-FFF2-40B4-BE49-F238E27FC236}">
                <a16:creationId xmlns:a16="http://schemas.microsoft.com/office/drawing/2014/main" id="{AF91E1EA-1BED-EE4C-821F-24AF7071DCAF}"/>
              </a:ext>
            </a:extLst>
          </p:cNvPr>
          <p:cNvSpPr>
            <a:spLocks noGrp="1"/>
          </p:cNvSpPr>
          <p:nvPr>
            <p:ph idx="1"/>
          </p:nvPr>
        </p:nvSpPr>
        <p:spPr/>
        <p:txBody>
          <a:bodyPr>
            <a:normAutofit fontScale="85000" lnSpcReduction="20000"/>
          </a:bodyPr>
          <a:lstStyle/>
          <a:p>
            <a:pPr marL="0" indent="0">
              <a:buNone/>
            </a:pPr>
            <a:r>
              <a:rPr lang="es-CL" b="1" dirty="0">
                <a:solidFill>
                  <a:schemeClr val="accent1"/>
                </a:solidFill>
              </a:rPr>
              <a:t>6) Votación.</a:t>
            </a:r>
            <a:br>
              <a:rPr lang="es-CL" dirty="0"/>
            </a:br>
            <a:r>
              <a:rPr lang="es-CL" dirty="0"/>
              <a:t> </a:t>
            </a:r>
          </a:p>
          <a:p>
            <a:r>
              <a:rPr lang="es-CL" dirty="0"/>
              <a:t>Artículo 43 incisos segundo y final:</a:t>
            </a:r>
          </a:p>
          <a:p>
            <a:pPr marL="0" indent="0">
              <a:buNone/>
            </a:pPr>
            <a:r>
              <a:rPr lang="es-CL" b="1" dirty="0">
                <a:solidFill>
                  <a:schemeClr val="accent1"/>
                </a:solidFill>
              </a:rPr>
              <a:t>Deducida la cuestión previa</a:t>
            </a:r>
            <a:r>
              <a:rPr lang="es-CL" dirty="0"/>
              <a:t>, la Cámara la </a:t>
            </a:r>
            <a:r>
              <a:rPr lang="es-CL" b="1" dirty="0"/>
              <a:t>resolverá</a:t>
            </a:r>
            <a:r>
              <a:rPr lang="es-CL" dirty="0"/>
              <a:t> por </a:t>
            </a:r>
            <a:r>
              <a:rPr lang="es-CL" b="1" dirty="0"/>
              <a:t>mayoría</a:t>
            </a:r>
            <a:r>
              <a:rPr lang="es-CL" dirty="0"/>
              <a:t> de los diputados </a:t>
            </a:r>
            <a:r>
              <a:rPr lang="es-CL" b="1" dirty="0"/>
              <a:t>presentes</a:t>
            </a:r>
            <a:r>
              <a:rPr lang="es-CL" dirty="0"/>
              <a:t>, después de oír a los diputados miembros de la comisión informante.</a:t>
            </a:r>
          </a:p>
          <a:p>
            <a:pPr>
              <a:buFontTx/>
              <a:buChar char="-"/>
            </a:pPr>
            <a:r>
              <a:rPr lang="es-CL" b="1" u="sng" dirty="0"/>
              <a:t>Si la Cámara </a:t>
            </a:r>
            <a:r>
              <a:rPr lang="es-CL" b="1" u="sng" dirty="0">
                <a:solidFill>
                  <a:schemeClr val="accent2"/>
                </a:solidFill>
              </a:rPr>
              <a:t>acogiere</a:t>
            </a:r>
            <a:r>
              <a:rPr lang="es-CL" b="1" u="sng" dirty="0"/>
              <a:t> la </a:t>
            </a:r>
            <a:r>
              <a:rPr lang="es-CL" b="1" u="sng" dirty="0">
                <a:solidFill>
                  <a:schemeClr val="accent2"/>
                </a:solidFill>
              </a:rPr>
              <a:t>cuestión previa</a:t>
            </a:r>
            <a:r>
              <a:rPr lang="es-CL" dirty="0"/>
              <a:t>, la acusación se tendrá por no interpuesta. </a:t>
            </a:r>
          </a:p>
          <a:p>
            <a:pPr>
              <a:buFontTx/>
              <a:buChar char="-"/>
            </a:pPr>
            <a:r>
              <a:rPr lang="es-CL" b="1" u="sng" dirty="0"/>
              <a:t>Si la </a:t>
            </a:r>
            <a:r>
              <a:rPr lang="es-CL" b="1" u="sng" dirty="0">
                <a:solidFill>
                  <a:schemeClr val="accent2"/>
                </a:solidFill>
              </a:rPr>
              <a:t>desechare</a:t>
            </a:r>
            <a:r>
              <a:rPr lang="es-CL" dirty="0"/>
              <a:t>, no podrá renovarse la discusión sobre la improcedencia de la acusación y nadie podrá insistir en ella. </a:t>
            </a:r>
          </a:p>
          <a:p>
            <a:pPr>
              <a:buFontTx/>
              <a:buChar char="-"/>
            </a:pPr>
            <a:endParaRPr lang="es-CL" dirty="0"/>
          </a:p>
          <a:p>
            <a:r>
              <a:rPr lang="es-CL" dirty="0"/>
              <a:t>   Artículo 46.- En la </a:t>
            </a:r>
            <a:r>
              <a:rPr lang="es-CL" b="1" dirty="0">
                <a:solidFill>
                  <a:schemeClr val="accent2"/>
                </a:solidFill>
              </a:rPr>
              <a:t>última sesión </a:t>
            </a:r>
            <a:r>
              <a:rPr lang="es-CL" dirty="0">
                <a:solidFill>
                  <a:schemeClr val="accent1"/>
                </a:solidFill>
              </a:rPr>
              <a:t>que celebre la Cámara para conocer de la acusación, </a:t>
            </a:r>
            <a:r>
              <a:rPr lang="es-CL" b="1" dirty="0">
                <a:solidFill>
                  <a:schemeClr val="accent2"/>
                </a:solidFill>
              </a:rPr>
              <a:t>SE VOTARÁ SU ADMISIBILIDAD</a:t>
            </a:r>
            <a:r>
              <a:rPr lang="es-CL" dirty="0">
                <a:solidFill>
                  <a:schemeClr val="accent2"/>
                </a:solidFill>
              </a:rPr>
              <a:t>.</a:t>
            </a:r>
          </a:p>
          <a:p>
            <a:pPr marL="0" indent="0">
              <a:buNone/>
            </a:pPr>
            <a:r>
              <a:rPr lang="es-CL" dirty="0"/>
              <a:t>- </a:t>
            </a:r>
            <a:r>
              <a:rPr lang="es-CL" dirty="0">
                <a:solidFill>
                  <a:schemeClr val="accent2"/>
                </a:solidFill>
              </a:rPr>
              <a:t>Si se acepta </a:t>
            </a:r>
            <a:r>
              <a:rPr lang="es-CL" dirty="0"/>
              <a:t>la acusación, se nombrará una </a:t>
            </a:r>
            <a:r>
              <a:rPr lang="es-CL" b="1" dirty="0">
                <a:solidFill>
                  <a:schemeClr val="accent2"/>
                </a:solidFill>
              </a:rPr>
              <a:t>comisión de 3 diputados</a:t>
            </a:r>
            <a:r>
              <a:rPr lang="es-CL" dirty="0">
                <a:solidFill>
                  <a:schemeClr val="accent2"/>
                </a:solidFill>
              </a:rPr>
              <a:t> </a:t>
            </a:r>
            <a:r>
              <a:rPr lang="es-CL" dirty="0"/>
              <a:t>para que la formalice y prosiga ante el Senado.</a:t>
            </a:r>
            <a:br>
              <a:rPr lang="es-CL" dirty="0"/>
            </a:br>
            <a:r>
              <a:rPr lang="es-CL" dirty="0"/>
              <a:t>- la Cámara deberá </a:t>
            </a:r>
            <a:r>
              <a:rPr lang="es-CL" b="1" dirty="0"/>
              <a:t>comunicar este hecho al Senado y al afectado</a:t>
            </a:r>
            <a:r>
              <a:rPr lang="es-CL" dirty="0"/>
              <a:t>, dentro de las </a:t>
            </a:r>
            <a:r>
              <a:rPr lang="es-CL" b="1" dirty="0">
                <a:solidFill>
                  <a:schemeClr val="accent1"/>
                </a:solidFill>
              </a:rPr>
              <a:t>24</a:t>
            </a:r>
            <a:r>
              <a:rPr lang="es-CL" dirty="0"/>
              <a:t> horas siguientes de concluida la sesión.</a:t>
            </a:r>
          </a:p>
          <a:p>
            <a:pPr marL="0" indent="0">
              <a:buNone/>
            </a:pPr>
            <a:endParaRPr lang="es-CL" dirty="0"/>
          </a:p>
        </p:txBody>
      </p:sp>
    </p:spTree>
    <p:extLst>
      <p:ext uri="{BB962C8B-B14F-4D97-AF65-F5344CB8AC3E}">
        <p14:creationId xmlns:p14="http://schemas.microsoft.com/office/powerpoint/2010/main" val="2598792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41CFC1-7C41-0540-9BF7-8A9BAF3EF03D}"/>
              </a:ext>
            </a:extLst>
          </p:cNvPr>
          <p:cNvSpPr>
            <a:spLocks noGrp="1"/>
          </p:cNvSpPr>
          <p:nvPr>
            <p:ph type="title"/>
          </p:nvPr>
        </p:nvSpPr>
        <p:spPr/>
        <p:txBody>
          <a:bodyPr/>
          <a:lstStyle/>
          <a:p>
            <a:r>
              <a:rPr lang="es-CL" dirty="0"/>
              <a:t>Tramitación en el Senado</a:t>
            </a:r>
          </a:p>
        </p:txBody>
      </p:sp>
      <p:sp>
        <p:nvSpPr>
          <p:cNvPr id="3" name="Marcador de contenido 2">
            <a:extLst>
              <a:ext uri="{FF2B5EF4-FFF2-40B4-BE49-F238E27FC236}">
                <a16:creationId xmlns:a16="http://schemas.microsoft.com/office/drawing/2014/main" id="{FFE407FD-B56F-D041-89BD-9DD6C25C5161}"/>
              </a:ext>
            </a:extLst>
          </p:cNvPr>
          <p:cNvSpPr>
            <a:spLocks noGrp="1"/>
          </p:cNvSpPr>
          <p:nvPr>
            <p:ph idx="1"/>
          </p:nvPr>
        </p:nvSpPr>
        <p:spPr/>
        <p:txBody>
          <a:bodyPr>
            <a:normAutofit fontScale="85000" lnSpcReduction="10000"/>
          </a:bodyPr>
          <a:lstStyle/>
          <a:p>
            <a:pPr marL="0" indent="0">
              <a:buNone/>
            </a:pPr>
            <a:r>
              <a:rPr lang="es-CL" dirty="0"/>
              <a:t>Luego de aprobada la acusación por la Cámara,  </a:t>
            </a:r>
          </a:p>
          <a:p>
            <a:r>
              <a:rPr lang="es-CL" dirty="0"/>
              <a:t>Artículo 48.- El Senado fijará como </a:t>
            </a:r>
            <a:r>
              <a:rPr lang="es-CL" b="1" dirty="0">
                <a:solidFill>
                  <a:schemeClr val="accent2"/>
                </a:solidFill>
              </a:rPr>
              <a:t>día inicial para comenzar a tratar de la acusación</a:t>
            </a:r>
            <a:r>
              <a:rPr lang="es-CL" dirty="0"/>
              <a:t> entre el </a:t>
            </a:r>
            <a:r>
              <a:rPr lang="es-CL" dirty="0">
                <a:solidFill>
                  <a:schemeClr val="accent1"/>
                </a:solidFill>
              </a:rPr>
              <a:t>4° y 6° </a:t>
            </a:r>
            <a:r>
              <a:rPr lang="es-CL" dirty="0"/>
              <a:t>después de que se haya dado cuenta de la acusación.</a:t>
            </a:r>
          </a:p>
          <a:p>
            <a:r>
              <a:rPr lang="es-CL" dirty="0"/>
              <a:t>Artículo 49.- El Senado </a:t>
            </a:r>
            <a:r>
              <a:rPr lang="es-CL" b="1" dirty="0"/>
              <a:t>citará al </a:t>
            </a:r>
            <a:r>
              <a:rPr lang="es-CL" b="1" dirty="0">
                <a:solidFill>
                  <a:schemeClr val="accent2"/>
                </a:solidFill>
              </a:rPr>
              <a:t>acusado</a:t>
            </a:r>
            <a:r>
              <a:rPr lang="es-CL" b="1" dirty="0"/>
              <a:t> y a la </a:t>
            </a:r>
            <a:r>
              <a:rPr lang="es-CL" b="1" dirty="0">
                <a:solidFill>
                  <a:schemeClr val="accent2"/>
                </a:solidFill>
              </a:rPr>
              <a:t>comisión</a:t>
            </a:r>
            <a:r>
              <a:rPr lang="es-CL" b="1" dirty="0"/>
              <a:t> de diputados designada</a:t>
            </a:r>
            <a:r>
              <a:rPr lang="es-CL" dirty="0"/>
              <a:t> para formalizar y proseguir la acusación a cada una de las sesiones que celebre para tratarla.</a:t>
            </a:r>
          </a:p>
          <a:p>
            <a:r>
              <a:rPr lang="es-CL" dirty="0"/>
              <a:t>   Artículo 50.- </a:t>
            </a:r>
            <a:r>
              <a:rPr lang="es-CL" b="1" dirty="0">
                <a:solidFill>
                  <a:schemeClr val="accent1"/>
                </a:solidFill>
              </a:rPr>
              <a:t>Formalizarán</a:t>
            </a:r>
            <a:r>
              <a:rPr lang="es-CL" b="1" dirty="0"/>
              <a:t> la </a:t>
            </a:r>
            <a:r>
              <a:rPr lang="es-CL" b="1" dirty="0">
                <a:solidFill>
                  <a:schemeClr val="accent1"/>
                </a:solidFill>
              </a:rPr>
              <a:t>acusación</a:t>
            </a:r>
            <a:r>
              <a:rPr lang="es-CL" b="1" dirty="0"/>
              <a:t> los Diputados miembros de la comisión</a:t>
            </a:r>
            <a:r>
              <a:rPr lang="es-CL" dirty="0"/>
              <a:t> especial. Si no concurren, se tendrá por formalizada con el oficio de la Cámara de Diputados.</a:t>
            </a:r>
            <a:br>
              <a:rPr lang="es-CL" dirty="0"/>
            </a:br>
            <a:r>
              <a:rPr lang="es-CL" dirty="0"/>
              <a:t>    A continuación </a:t>
            </a:r>
            <a:r>
              <a:rPr lang="es-CL" b="1" dirty="0"/>
              <a:t>hablará el </a:t>
            </a:r>
            <a:r>
              <a:rPr lang="es-CL" b="1" dirty="0">
                <a:solidFill>
                  <a:schemeClr val="accent1"/>
                </a:solidFill>
              </a:rPr>
              <a:t>acusado</a:t>
            </a:r>
            <a:r>
              <a:rPr lang="es-CL" b="1" dirty="0"/>
              <a:t> </a:t>
            </a:r>
            <a:r>
              <a:rPr lang="es-CL" b="1" u="sng" dirty="0"/>
              <a:t>o</a:t>
            </a:r>
            <a:r>
              <a:rPr lang="es-CL" b="1" dirty="0"/>
              <a:t> se leerá su defensa escrita</a:t>
            </a:r>
            <a:r>
              <a:rPr lang="es-CL" dirty="0"/>
              <a:t>. El acusado podrá ser representado por un </a:t>
            </a:r>
            <a:r>
              <a:rPr lang="es-CL" dirty="0">
                <a:solidFill>
                  <a:schemeClr val="accent1"/>
                </a:solidFill>
              </a:rPr>
              <a:t>abogado</a:t>
            </a:r>
            <a:r>
              <a:rPr lang="es-CL" dirty="0"/>
              <a:t>.</a:t>
            </a:r>
            <a:br>
              <a:rPr lang="es-CL" dirty="0"/>
            </a:br>
            <a:r>
              <a:rPr lang="es-CL" dirty="0"/>
              <a:t>    Los diputados miembros de la comisión especial tendrán derecho a </a:t>
            </a:r>
            <a:r>
              <a:rPr lang="es-CL" b="1" dirty="0">
                <a:solidFill>
                  <a:schemeClr val="accent2"/>
                </a:solidFill>
              </a:rPr>
              <a:t>réplica</a:t>
            </a:r>
            <a:r>
              <a:rPr lang="es-CL" dirty="0"/>
              <a:t>, y el acusado, a </a:t>
            </a:r>
            <a:r>
              <a:rPr lang="es-CL" b="1" dirty="0">
                <a:solidFill>
                  <a:schemeClr val="accent2"/>
                </a:solidFill>
              </a:rPr>
              <a:t>dúplica</a:t>
            </a:r>
            <a:r>
              <a:rPr lang="es-CL" dirty="0"/>
              <a:t>.  </a:t>
            </a:r>
          </a:p>
          <a:p>
            <a:pPr marL="0" indent="0">
              <a:buNone/>
            </a:pPr>
            <a:r>
              <a:rPr lang="es-CL" dirty="0"/>
              <a:t>       Cumplido lo anterior, el presidente anunciará que la </a:t>
            </a:r>
            <a:r>
              <a:rPr lang="es-CL" b="1" dirty="0">
                <a:solidFill>
                  <a:schemeClr val="accent1"/>
                </a:solidFill>
              </a:rPr>
              <a:t>acusación se votará en la </a:t>
            </a:r>
            <a:r>
              <a:rPr lang="es-CL" b="1" u="sng" dirty="0">
                <a:solidFill>
                  <a:schemeClr val="accent1"/>
                </a:solidFill>
              </a:rPr>
              <a:t>sesión especial </a:t>
            </a:r>
            <a:r>
              <a:rPr lang="es-CL" b="1" dirty="0">
                <a:solidFill>
                  <a:schemeClr val="accent1"/>
                </a:solidFill>
              </a:rPr>
              <a:t>siguiente</a:t>
            </a:r>
            <a:r>
              <a:rPr lang="es-CL" dirty="0">
                <a:solidFill>
                  <a:schemeClr val="accent1"/>
                </a:solidFill>
              </a:rPr>
              <a:t>.</a:t>
            </a:r>
            <a:endParaRPr lang="es-CL" dirty="0"/>
          </a:p>
        </p:txBody>
      </p:sp>
    </p:spTree>
    <p:extLst>
      <p:ext uri="{BB962C8B-B14F-4D97-AF65-F5344CB8AC3E}">
        <p14:creationId xmlns:p14="http://schemas.microsoft.com/office/powerpoint/2010/main" val="3886493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B84A8-9392-3142-AF85-AB4AA8AE3B91}"/>
              </a:ext>
            </a:extLst>
          </p:cNvPr>
          <p:cNvSpPr>
            <a:spLocks noGrp="1"/>
          </p:cNvSpPr>
          <p:nvPr>
            <p:ph type="title"/>
          </p:nvPr>
        </p:nvSpPr>
        <p:spPr/>
        <p:txBody>
          <a:bodyPr/>
          <a:lstStyle/>
          <a:p>
            <a:r>
              <a:rPr lang="es-CL" dirty="0"/>
              <a:t>Tramitación en Senado</a:t>
            </a:r>
          </a:p>
        </p:txBody>
      </p:sp>
      <p:sp>
        <p:nvSpPr>
          <p:cNvPr id="3" name="Marcador de contenido 2">
            <a:extLst>
              <a:ext uri="{FF2B5EF4-FFF2-40B4-BE49-F238E27FC236}">
                <a16:creationId xmlns:a16="http://schemas.microsoft.com/office/drawing/2014/main" id="{E94E59CE-7F92-C547-A115-689245898891}"/>
              </a:ext>
            </a:extLst>
          </p:cNvPr>
          <p:cNvSpPr>
            <a:spLocks noGrp="1"/>
          </p:cNvSpPr>
          <p:nvPr>
            <p:ph idx="1"/>
          </p:nvPr>
        </p:nvSpPr>
        <p:spPr/>
        <p:txBody>
          <a:bodyPr/>
          <a:lstStyle/>
          <a:p>
            <a:r>
              <a:rPr lang="es-CL" dirty="0"/>
              <a:t>Artículo 51.- </a:t>
            </a:r>
            <a:r>
              <a:rPr lang="es-CL" b="1" dirty="0"/>
              <a:t>Cada </a:t>
            </a:r>
            <a:r>
              <a:rPr lang="es-CL" b="1" dirty="0">
                <a:solidFill>
                  <a:schemeClr val="accent1"/>
                </a:solidFill>
              </a:rPr>
              <a:t>capítulo</a:t>
            </a:r>
            <a:r>
              <a:rPr lang="es-CL" b="1" dirty="0"/>
              <a:t> de la acusación se votará por </a:t>
            </a:r>
            <a:r>
              <a:rPr lang="es-CL" b="1" dirty="0">
                <a:solidFill>
                  <a:schemeClr val="accent1"/>
                </a:solidFill>
              </a:rPr>
              <a:t>separado</a:t>
            </a:r>
            <a:r>
              <a:rPr lang="es-CL" dirty="0"/>
              <a:t>. Se entenderá por </a:t>
            </a:r>
            <a:r>
              <a:rPr lang="es-CL" b="1" u="sng" dirty="0"/>
              <a:t>capítulo</a:t>
            </a:r>
            <a:r>
              <a:rPr lang="es-CL" dirty="0"/>
              <a:t> el conjunto de los hechos específicos que, a juicio de la Cámara de Diputados, constituyan cada uno de los delitos, infracciones o abusos de poder que, según la Constitución Política, autorizan para imponerla. </a:t>
            </a:r>
            <a:br>
              <a:rPr lang="es-CL" dirty="0"/>
            </a:br>
            <a:br>
              <a:rPr lang="es-CL" dirty="0"/>
            </a:br>
            <a:r>
              <a:rPr lang="es-CL" dirty="0"/>
              <a:t>El Senado para efectos de la acusación, resuelve el asunto como </a:t>
            </a:r>
            <a:r>
              <a:rPr lang="es-CL" b="1" dirty="0">
                <a:solidFill>
                  <a:schemeClr val="accent1"/>
                </a:solidFill>
              </a:rPr>
              <a:t>jurado</a:t>
            </a:r>
            <a:r>
              <a:rPr lang="es-CL" dirty="0"/>
              <a:t>, y solamente </a:t>
            </a:r>
            <a:r>
              <a:rPr lang="es-CL" dirty="0">
                <a:solidFill>
                  <a:schemeClr val="accent2"/>
                </a:solidFill>
              </a:rPr>
              <a:t>se limitará a declarar si el acusado es </a:t>
            </a:r>
            <a:r>
              <a:rPr lang="es-CL" b="1" dirty="0">
                <a:solidFill>
                  <a:schemeClr val="accent2"/>
                </a:solidFill>
              </a:rPr>
              <a:t>culpable o no del delito, infracción o abuso de poder</a:t>
            </a:r>
            <a:r>
              <a:rPr lang="es-CL" b="1" dirty="0"/>
              <a:t> </a:t>
            </a:r>
            <a:r>
              <a:rPr lang="es-CL" dirty="0"/>
              <a:t>que se le imputa.</a:t>
            </a:r>
          </a:p>
          <a:p>
            <a:pPr marL="0" indent="0">
              <a:buNone/>
            </a:pPr>
            <a:endParaRPr lang="es-CL" dirty="0"/>
          </a:p>
        </p:txBody>
      </p:sp>
    </p:spTree>
    <p:extLst>
      <p:ext uri="{BB962C8B-B14F-4D97-AF65-F5344CB8AC3E}">
        <p14:creationId xmlns:p14="http://schemas.microsoft.com/office/powerpoint/2010/main" val="3442267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C3AF9E-DE0F-7047-A613-F6EA847DD2BF}"/>
              </a:ext>
            </a:extLst>
          </p:cNvPr>
          <p:cNvSpPr>
            <a:spLocks noGrp="1"/>
          </p:cNvSpPr>
          <p:nvPr>
            <p:ph type="title"/>
          </p:nvPr>
        </p:nvSpPr>
        <p:spPr/>
        <p:txBody>
          <a:bodyPr/>
          <a:lstStyle/>
          <a:p>
            <a:r>
              <a:rPr lang="es-CL" dirty="0"/>
              <a:t>Tramitación en el Senado</a:t>
            </a:r>
          </a:p>
        </p:txBody>
      </p:sp>
      <p:sp>
        <p:nvSpPr>
          <p:cNvPr id="3" name="Marcador de contenido 2">
            <a:extLst>
              <a:ext uri="{FF2B5EF4-FFF2-40B4-BE49-F238E27FC236}">
                <a16:creationId xmlns:a16="http://schemas.microsoft.com/office/drawing/2014/main" id="{C150354B-99CA-7148-A68F-9A847DB21400}"/>
              </a:ext>
            </a:extLst>
          </p:cNvPr>
          <p:cNvSpPr>
            <a:spLocks noGrp="1"/>
          </p:cNvSpPr>
          <p:nvPr>
            <p:ph idx="1"/>
          </p:nvPr>
        </p:nvSpPr>
        <p:spPr/>
        <p:txBody>
          <a:bodyPr>
            <a:normAutofit fontScale="85000" lnSpcReduction="10000"/>
          </a:bodyPr>
          <a:lstStyle/>
          <a:p>
            <a:r>
              <a:rPr lang="es-CL" b="1" dirty="0">
                <a:solidFill>
                  <a:schemeClr val="accent1"/>
                </a:solidFill>
              </a:rPr>
              <a:t>Quórum para la declaración de culpabilidad</a:t>
            </a:r>
            <a:r>
              <a:rPr lang="es-CL" dirty="0"/>
              <a:t>:</a:t>
            </a:r>
          </a:p>
          <a:p>
            <a:pPr>
              <a:buFontTx/>
              <a:buChar char="-"/>
            </a:pPr>
            <a:r>
              <a:rPr lang="es-CL" b="1" dirty="0"/>
              <a:t>Presidente de la R.</a:t>
            </a:r>
            <a:r>
              <a:rPr lang="es-CL" dirty="0"/>
              <a:t>: 2/3 de los senadores en ejercicio.</a:t>
            </a:r>
          </a:p>
          <a:p>
            <a:pPr>
              <a:buFontTx/>
              <a:buChar char="-"/>
            </a:pPr>
            <a:r>
              <a:rPr lang="es-CL" b="1" dirty="0"/>
              <a:t>Demás casos</a:t>
            </a:r>
            <a:r>
              <a:rPr lang="es-CL" dirty="0"/>
              <a:t>: mayoría de los senadores en ejercicio.</a:t>
            </a:r>
          </a:p>
          <a:p>
            <a:endParaRPr lang="es-CL" dirty="0"/>
          </a:p>
          <a:p>
            <a:r>
              <a:rPr lang="es-CL" b="1" dirty="0"/>
              <a:t>Comunicación del resultado </a:t>
            </a:r>
            <a:r>
              <a:rPr lang="es-CL" dirty="0"/>
              <a:t>al acusado, a la Cámara y, según corresponda, al Presidente de la República, a la Corte Suprema o al Contralor General de la República.</a:t>
            </a:r>
          </a:p>
          <a:p>
            <a:pPr marL="0" indent="0">
              <a:buNone/>
            </a:pPr>
            <a:endParaRPr lang="es-CL" dirty="0"/>
          </a:p>
          <a:p>
            <a:r>
              <a:rPr lang="es-CL" dirty="0"/>
              <a:t>Para finalizar, el Senado </a:t>
            </a:r>
            <a:r>
              <a:rPr lang="es-CL" b="1" dirty="0"/>
              <a:t>remite todos los antecedentes a los tribunales ordinarios de justicia</a:t>
            </a:r>
            <a:r>
              <a:rPr lang="es-CL" dirty="0"/>
              <a:t> para que conozcan acerca de la posible responsabilidad penal y/o civil de la autoridad, si corresponde.</a:t>
            </a:r>
          </a:p>
          <a:p>
            <a:pPr marL="0" indent="0">
              <a:buNone/>
            </a:pPr>
            <a:endParaRPr lang="es-CL" dirty="0"/>
          </a:p>
          <a:p>
            <a:r>
              <a:rPr lang="es-CL" b="1" dirty="0">
                <a:solidFill>
                  <a:schemeClr val="accent1"/>
                </a:solidFill>
              </a:rPr>
              <a:t>Efecto de la declaración de culpabilidad de la autoridad</a:t>
            </a:r>
            <a:r>
              <a:rPr lang="es-CL" dirty="0"/>
              <a:t>:</a:t>
            </a:r>
          </a:p>
          <a:p>
            <a:pPr marL="0" indent="0">
              <a:buNone/>
            </a:pPr>
            <a:r>
              <a:rPr lang="es-CL" dirty="0"/>
              <a:t>Destitución del cargo y no podrá desempeñar ningún cargo público por un periódo de 5 años, sea este o no de elección popular.</a:t>
            </a:r>
          </a:p>
        </p:txBody>
      </p:sp>
    </p:spTree>
    <p:extLst>
      <p:ext uri="{BB962C8B-B14F-4D97-AF65-F5344CB8AC3E}">
        <p14:creationId xmlns:p14="http://schemas.microsoft.com/office/powerpoint/2010/main" val="4029298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C48990-8F91-F445-8266-3AC4C0467F49}"/>
              </a:ext>
            </a:extLst>
          </p:cNvPr>
          <p:cNvSpPr>
            <a:spLocks noGrp="1"/>
          </p:cNvSpPr>
          <p:nvPr>
            <p:ph type="title"/>
          </p:nvPr>
        </p:nvSpPr>
        <p:spPr/>
        <p:txBody>
          <a:bodyPr>
            <a:normAutofit fontScale="90000"/>
          </a:bodyPr>
          <a:lstStyle/>
          <a:p>
            <a:r>
              <a:rPr lang="es-ES" dirty="0"/>
              <a:t>Acusación interpuesta en contra de </a:t>
            </a:r>
            <a:r>
              <a:rPr lang="es-ES" b="1" dirty="0" err="1"/>
              <a:t>Yasna</a:t>
            </a:r>
            <a:r>
              <a:rPr lang="es-ES" b="1" dirty="0"/>
              <a:t> </a:t>
            </a:r>
            <a:r>
              <a:rPr lang="es-ES" b="1" dirty="0" err="1"/>
              <a:t>Provoste</a:t>
            </a:r>
            <a:r>
              <a:rPr lang="es-ES" dirty="0"/>
              <a:t>, el año 2008.</a:t>
            </a:r>
            <a:endParaRPr lang="es-CL" dirty="0"/>
          </a:p>
        </p:txBody>
      </p:sp>
      <p:sp>
        <p:nvSpPr>
          <p:cNvPr id="3" name="Marcador de contenido 2">
            <a:extLst>
              <a:ext uri="{FF2B5EF4-FFF2-40B4-BE49-F238E27FC236}">
                <a16:creationId xmlns:a16="http://schemas.microsoft.com/office/drawing/2014/main" id="{9A601C31-221E-694E-A18B-F50F3D10F1D3}"/>
              </a:ext>
            </a:extLst>
          </p:cNvPr>
          <p:cNvSpPr>
            <a:spLocks noGrp="1"/>
          </p:cNvSpPr>
          <p:nvPr>
            <p:ph idx="1"/>
          </p:nvPr>
        </p:nvSpPr>
        <p:spPr>
          <a:xfrm>
            <a:off x="4659086" y="2815770"/>
            <a:ext cx="6923313" cy="3599544"/>
          </a:xfrm>
        </p:spPr>
        <p:txBody>
          <a:bodyPr>
            <a:normAutofit fontScale="92500" lnSpcReduction="20000"/>
          </a:bodyPr>
          <a:lstStyle/>
          <a:p>
            <a:pPr marL="0" indent="0">
              <a:buNone/>
            </a:pPr>
            <a:r>
              <a:rPr lang="es-CL" dirty="0"/>
              <a:t>Acusación presentada por 10 Diputados de la Alianza por Chile, en el contexto de una polémica surgida por la publicación de información proveniente de la CGR contenida en evaluaciones de fiscalizaciones anuales hechas por ese organismo. En esta se afirmaba </a:t>
            </a:r>
            <a:r>
              <a:rPr lang="es-CL" b="1" dirty="0"/>
              <a:t>se había perdido el rastro de mas de 260 mil millones de pesos de cuentas bancarias del Ministerio de Educación.</a:t>
            </a:r>
            <a:br>
              <a:rPr lang="es-CL" dirty="0"/>
            </a:br>
            <a:br>
              <a:rPr lang="es-CL" dirty="0"/>
            </a:br>
            <a:r>
              <a:rPr lang="es-CL" dirty="0"/>
              <a:t>La causal invocada para la acusación fue "</a:t>
            </a:r>
            <a:r>
              <a:rPr lang="es-CL" i="1" dirty="0">
                <a:solidFill>
                  <a:schemeClr val="accent2"/>
                </a:solidFill>
              </a:rPr>
              <a:t>haber dejado la Constitución y las leyes sin ejecución</a:t>
            </a:r>
            <a:r>
              <a:rPr lang="es-CL" dirty="0"/>
              <a:t>”.</a:t>
            </a:r>
          </a:p>
          <a:p>
            <a:pPr marL="0" indent="0">
              <a:buNone/>
            </a:pPr>
            <a:r>
              <a:rPr lang="es-CL" dirty="0"/>
              <a:t>Fue destituida del cargo de Ministra de Educación e inhabilitada para ejercer cargos públicos hasta 2013.</a:t>
            </a:r>
          </a:p>
          <a:p>
            <a:pPr marL="0" indent="0">
              <a:buNone/>
            </a:pPr>
            <a:r>
              <a:rPr lang="es-CL" dirty="0"/>
              <a:t> </a:t>
            </a:r>
          </a:p>
        </p:txBody>
      </p:sp>
      <p:pic>
        <p:nvPicPr>
          <p:cNvPr id="5" name="Imagen 4">
            <a:extLst>
              <a:ext uri="{FF2B5EF4-FFF2-40B4-BE49-F238E27FC236}">
                <a16:creationId xmlns:a16="http://schemas.microsoft.com/office/drawing/2014/main" id="{A802A6B5-1A80-D14E-B9EF-1A2CDC315F55}"/>
              </a:ext>
            </a:extLst>
          </p:cNvPr>
          <p:cNvPicPr>
            <a:picLocks noChangeAspect="1"/>
          </p:cNvPicPr>
          <p:nvPr/>
        </p:nvPicPr>
        <p:blipFill>
          <a:blip r:embed="rId2"/>
          <a:stretch>
            <a:fillRect/>
          </a:stretch>
        </p:blipFill>
        <p:spPr>
          <a:xfrm>
            <a:off x="6283531" y="0"/>
            <a:ext cx="3951703" cy="2213417"/>
          </a:xfrm>
          <a:prstGeom prst="rect">
            <a:avLst/>
          </a:prstGeom>
        </p:spPr>
      </p:pic>
    </p:spTree>
    <p:extLst>
      <p:ext uri="{BB962C8B-B14F-4D97-AF65-F5344CB8AC3E}">
        <p14:creationId xmlns:p14="http://schemas.microsoft.com/office/powerpoint/2010/main" val="2537342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539B9A-1452-6745-88AE-F6477809A01B}"/>
              </a:ext>
            </a:extLst>
          </p:cNvPr>
          <p:cNvSpPr>
            <a:spLocks noGrp="1"/>
          </p:cNvSpPr>
          <p:nvPr>
            <p:ph type="title"/>
          </p:nvPr>
        </p:nvSpPr>
        <p:spPr/>
        <p:txBody>
          <a:bodyPr>
            <a:normAutofit fontScale="90000"/>
          </a:bodyPr>
          <a:lstStyle/>
          <a:p>
            <a:r>
              <a:rPr lang="es-ES" dirty="0"/>
              <a:t>Acusación interpuesta en contra </a:t>
            </a:r>
            <a:r>
              <a:rPr lang="es-CL" dirty="0"/>
              <a:t>de Educación </a:t>
            </a:r>
            <a:r>
              <a:rPr lang="es-CL" b="1" dirty="0"/>
              <a:t>Harald Beyer</a:t>
            </a:r>
            <a:r>
              <a:rPr lang="es-CL" dirty="0"/>
              <a:t> , año 2013</a:t>
            </a:r>
          </a:p>
        </p:txBody>
      </p:sp>
      <p:sp>
        <p:nvSpPr>
          <p:cNvPr id="3" name="Marcador de contenido 2">
            <a:extLst>
              <a:ext uri="{FF2B5EF4-FFF2-40B4-BE49-F238E27FC236}">
                <a16:creationId xmlns:a16="http://schemas.microsoft.com/office/drawing/2014/main" id="{16F0314C-E52A-CD4C-8DCF-FACDAE7837CE}"/>
              </a:ext>
            </a:extLst>
          </p:cNvPr>
          <p:cNvSpPr>
            <a:spLocks noGrp="1"/>
          </p:cNvSpPr>
          <p:nvPr>
            <p:ph idx="1"/>
          </p:nvPr>
        </p:nvSpPr>
        <p:spPr/>
        <p:txBody>
          <a:bodyPr>
            <a:normAutofit fontScale="92500" lnSpcReduction="10000"/>
          </a:bodyPr>
          <a:lstStyle/>
          <a:p>
            <a:endParaRPr lang="es-CL" dirty="0"/>
          </a:p>
          <a:p>
            <a:endParaRPr lang="es-CL" dirty="0"/>
          </a:p>
          <a:p>
            <a:endParaRPr lang="es-CL" dirty="0"/>
          </a:p>
          <a:p>
            <a:endParaRPr lang="es-CL" dirty="0"/>
          </a:p>
          <a:p>
            <a:endParaRPr lang="es-CL" dirty="0"/>
          </a:p>
          <a:p>
            <a:r>
              <a:rPr lang="es-CL" dirty="0"/>
              <a:t>El 17 de abril de 2013 el Senado lo consideró culpable de uno de los tres capítulos de la acusación constitucional, que le imputaba la </a:t>
            </a:r>
            <a:r>
              <a:rPr lang="es-CL" b="1" dirty="0"/>
              <a:t>negativa de fiscalizar la existencia de lucro en la educación superior pese a existir denuncias al respecto</a:t>
            </a:r>
            <a:r>
              <a:rPr lang="es-CL" dirty="0"/>
              <a:t>, por 20 votos a favor y 18 en contra, siendo destituido del cargo de ministro de Educación e inhabilitado para ejercer cargos públicos hasta 2018.</a:t>
            </a:r>
          </a:p>
          <a:p>
            <a:r>
              <a:rPr lang="es-CL" dirty="0"/>
              <a:t>La causal invocada para la acusación fue "</a:t>
            </a:r>
            <a:r>
              <a:rPr lang="es-CL" i="1" dirty="0">
                <a:solidFill>
                  <a:schemeClr val="accent2"/>
                </a:solidFill>
              </a:rPr>
              <a:t>haber dejado la Constitución y las leyes sin ejecución</a:t>
            </a:r>
            <a:r>
              <a:rPr lang="es-CL" dirty="0"/>
              <a:t>”.</a:t>
            </a:r>
          </a:p>
          <a:p>
            <a:endParaRPr lang="es-CL" dirty="0"/>
          </a:p>
        </p:txBody>
      </p:sp>
      <p:pic>
        <p:nvPicPr>
          <p:cNvPr id="4" name="Imagen 3">
            <a:extLst>
              <a:ext uri="{FF2B5EF4-FFF2-40B4-BE49-F238E27FC236}">
                <a16:creationId xmlns:a16="http://schemas.microsoft.com/office/drawing/2014/main" id="{4B281520-4E69-9A48-B8D0-9DCD95DEAC42}"/>
              </a:ext>
            </a:extLst>
          </p:cNvPr>
          <p:cNvPicPr>
            <a:picLocks noChangeAspect="1"/>
          </p:cNvPicPr>
          <p:nvPr/>
        </p:nvPicPr>
        <p:blipFill>
          <a:blip r:embed="rId2"/>
          <a:stretch>
            <a:fillRect/>
          </a:stretch>
        </p:blipFill>
        <p:spPr>
          <a:xfrm>
            <a:off x="5746763" y="0"/>
            <a:ext cx="4650908" cy="2611664"/>
          </a:xfrm>
          <a:prstGeom prst="rect">
            <a:avLst/>
          </a:prstGeom>
        </p:spPr>
      </p:pic>
    </p:spTree>
    <p:extLst>
      <p:ext uri="{BB962C8B-B14F-4D97-AF65-F5344CB8AC3E}">
        <p14:creationId xmlns:p14="http://schemas.microsoft.com/office/powerpoint/2010/main" val="1601348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6A4FC4E-A826-8548-998A-4ABAEE7B87B0}"/>
              </a:ext>
            </a:extLst>
          </p:cNvPr>
          <p:cNvPicPr>
            <a:picLocks noChangeAspect="1"/>
          </p:cNvPicPr>
          <p:nvPr/>
        </p:nvPicPr>
        <p:blipFill>
          <a:blip r:embed="rId2"/>
          <a:stretch>
            <a:fillRect/>
          </a:stretch>
        </p:blipFill>
        <p:spPr>
          <a:xfrm>
            <a:off x="1736236" y="317369"/>
            <a:ext cx="7628842" cy="6223261"/>
          </a:xfrm>
          <a:prstGeom prst="rect">
            <a:avLst/>
          </a:prstGeom>
        </p:spPr>
      </p:pic>
    </p:spTree>
    <p:extLst>
      <p:ext uri="{BB962C8B-B14F-4D97-AF65-F5344CB8AC3E}">
        <p14:creationId xmlns:p14="http://schemas.microsoft.com/office/powerpoint/2010/main" val="3554049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B9A9718-8EC7-9345-BF8A-7E0D91C6468E}"/>
              </a:ext>
            </a:extLst>
          </p:cNvPr>
          <p:cNvPicPr>
            <a:picLocks noChangeAspect="1"/>
          </p:cNvPicPr>
          <p:nvPr/>
        </p:nvPicPr>
        <p:blipFill>
          <a:blip r:embed="rId2"/>
          <a:stretch>
            <a:fillRect/>
          </a:stretch>
        </p:blipFill>
        <p:spPr>
          <a:xfrm>
            <a:off x="167302" y="442686"/>
            <a:ext cx="7895771" cy="6415314"/>
          </a:xfrm>
          <a:prstGeom prst="rect">
            <a:avLst/>
          </a:prstGeom>
        </p:spPr>
      </p:pic>
      <p:sp>
        <p:nvSpPr>
          <p:cNvPr id="5" name="CuadroTexto 4">
            <a:extLst>
              <a:ext uri="{FF2B5EF4-FFF2-40B4-BE49-F238E27FC236}">
                <a16:creationId xmlns:a16="http://schemas.microsoft.com/office/drawing/2014/main" id="{A0787961-1517-6646-A2EF-E1A5438A4C91}"/>
              </a:ext>
            </a:extLst>
          </p:cNvPr>
          <p:cNvSpPr txBox="1"/>
          <p:nvPr/>
        </p:nvSpPr>
        <p:spPr>
          <a:xfrm>
            <a:off x="8461829" y="1074057"/>
            <a:ext cx="3149600" cy="3139321"/>
          </a:xfrm>
          <a:prstGeom prst="rect">
            <a:avLst/>
          </a:prstGeom>
          <a:noFill/>
        </p:spPr>
        <p:txBody>
          <a:bodyPr wrap="square" rtlCol="0">
            <a:spAutoFit/>
          </a:bodyPr>
          <a:lstStyle/>
          <a:p>
            <a:r>
              <a:rPr lang="es-CL" b="1" dirty="0">
                <a:solidFill>
                  <a:schemeClr val="accent1"/>
                </a:solidFill>
              </a:rPr>
              <a:t>DOS GRUPOS</a:t>
            </a:r>
            <a:r>
              <a:rPr lang="es-CL" dirty="0"/>
              <a:t>:</a:t>
            </a:r>
          </a:p>
          <a:p>
            <a:pPr marL="285750" indent="-285750">
              <a:buFontTx/>
              <a:buChar char="-"/>
            </a:pPr>
            <a:r>
              <a:rPr lang="es-CL" dirty="0"/>
              <a:t>Uno de ellos estará a favor de la acusación constitucional, y </a:t>
            </a:r>
          </a:p>
          <a:p>
            <a:pPr marL="285750" indent="-285750">
              <a:buFontTx/>
              <a:buChar char="-"/>
            </a:pPr>
            <a:r>
              <a:rPr lang="es-CL" dirty="0"/>
              <a:t>el otro en contra. </a:t>
            </a:r>
          </a:p>
          <a:p>
            <a:pPr marL="285750" indent="-285750">
              <a:buFontTx/>
              <a:buChar char="-"/>
            </a:pPr>
            <a:endParaRPr lang="es-CL" dirty="0"/>
          </a:p>
          <a:p>
            <a:r>
              <a:rPr lang="es-CL" dirty="0"/>
              <a:t>Ambos grupos tendrán que elaborar al menos </a:t>
            </a:r>
            <a:r>
              <a:rPr lang="es-CL" b="1" dirty="0"/>
              <a:t>dos argumentos</a:t>
            </a:r>
            <a:r>
              <a:rPr lang="es-CL" dirty="0"/>
              <a:t> en defensa de sus posturas y exponerlos al curso.</a:t>
            </a:r>
          </a:p>
        </p:txBody>
      </p:sp>
    </p:spTree>
    <p:extLst>
      <p:ext uri="{BB962C8B-B14F-4D97-AF65-F5344CB8AC3E}">
        <p14:creationId xmlns:p14="http://schemas.microsoft.com/office/powerpoint/2010/main" val="2033774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5A95B7-D15D-EA4D-B597-1EC870C74599}"/>
              </a:ext>
            </a:extLst>
          </p:cNvPr>
          <p:cNvSpPr>
            <a:spLocks noGrp="1"/>
          </p:cNvSpPr>
          <p:nvPr>
            <p:ph type="title"/>
          </p:nvPr>
        </p:nvSpPr>
        <p:spPr/>
        <p:txBody>
          <a:bodyPr/>
          <a:lstStyle/>
          <a:p>
            <a:r>
              <a:rPr lang="es-CL" dirty="0"/>
              <a:t>Definición / Finalidad</a:t>
            </a:r>
          </a:p>
        </p:txBody>
      </p:sp>
      <p:sp>
        <p:nvSpPr>
          <p:cNvPr id="3" name="Marcador de contenido 2">
            <a:extLst>
              <a:ext uri="{FF2B5EF4-FFF2-40B4-BE49-F238E27FC236}">
                <a16:creationId xmlns:a16="http://schemas.microsoft.com/office/drawing/2014/main" id="{375517D4-5164-E34F-856F-8254CDB83E8D}"/>
              </a:ext>
            </a:extLst>
          </p:cNvPr>
          <p:cNvSpPr>
            <a:spLocks noGrp="1"/>
          </p:cNvSpPr>
          <p:nvPr>
            <p:ph idx="1"/>
          </p:nvPr>
        </p:nvSpPr>
        <p:spPr/>
        <p:txBody>
          <a:bodyPr/>
          <a:lstStyle/>
          <a:p>
            <a:pPr marL="0" indent="0">
              <a:buNone/>
            </a:pPr>
            <a:r>
              <a:rPr lang="es-CL" dirty="0"/>
              <a:t>“Constituye un </a:t>
            </a:r>
            <a:r>
              <a:rPr lang="es-CL" b="1" dirty="0">
                <a:solidFill>
                  <a:srgbClr val="FF0000"/>
                </a:solidFill>
              </a:rPr>
              <a:t>mecanismo de control interorgánico de base constitucional</a:t>
            </a:r>
            <a:r>
              <a:rPr lang="es-CL" dirty="0"/>
              <a:t>, cuyo </a:t>
            </a:r>
            <a:r>
              <a:rPr lang="es-CL" b="1" u="sng" dirty="0">
                <a:solidFill>
                  <a:schemeClr val="accent1"/>
                </a:solidFill>
              </a:rPr>
              <a:t>objeto</a:t>
            </a:r>
            <a:r>
              <a:rPr lang="es-CL" dirty="0"/>
              <a:t> es </a:t>
            </a:r>
            <a:r>
              <a:rPr lang="es-CL" b="1" dirty="0"/>
              <a:t>contener y sancionar </a:t>
            </a:r>
          </a:p>
          <a:p>
            <a:pPr marL="0" indent="0">
              <a:buNone/>
            </a:pPr>
            <a:r>
              <a:rPr lang="es-CL" b="1" dirty="0"/>
              <a:t>el abuso o desviación de poder,</a:t>
            </a:r>
          </a:p>
          <a:p>
            <a:pPr marL="0" indent="0">
              <a:buNone/>
            </a:pPr>
            <a:r>
              <a:rPr lang="es-CL" b="1" dirty="0"/>
              <a:t>las infracciones constitucionales y </a:t>
            </a:r>
          </a:p>
          <a:p>
            <a:pPr marL="0" indent="0">
              <a:buNone/>
            </a:pPr>
            <a:r>
              <a:rPr lang="es-CL" b="1" dirty="0"/>
              <a:t>delitos cometidos en el ejercicio de sus funciones </a:t>
            </a:r>
          </a:p>
          <a:p>
            <a:pPr marL="0" indent="0">
              <a:buNone/>
            </a:pPr>
            <a:r>
              <a:rPr lang="es-CL" dirty="0"/>
              <a:t>por parte de las</a:t>
            </a:r>
            <a:r>
              <a:rPr lang="es-CL" b="1" dirty="0"/>
              <a:t> personas o autoridades acusables</a:t>
            </a:r>
            <a:r>
              <a:rPr lang="es-CL" dirty="0"/>
              <a:t>, resguardando y garantizando el orden institucional de la República Democrática, los derechos fundamentales y humanos de las personas” (Humberto Nogueira).</a:t>
            </a:r>
          </a:p>
          <a:p>
            <a:endParaRPr lang="es-CL" dirty="0"/>
          </a:p>
        </p:txBody>
      </p:sp>
    </p:spTree>
    <p:extLst>
      <p:ext uri="{BB962C8B-B14F-4D97-AF65-F5344CB8AC3E}">
        <p14:creationId xmlns:p14="http://schemas.microsoft.com/office/powerpoint/2010/main" val="288585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BD633C-90F3-0447-8F6A-1796471D3266}"/>
              </a:ext>
            </a:extLst>
          </p:cNvPr>
          <p:cNvSpPr>
            <a:spLocks noGrp="1"/>
          </p:cNvSpPr>
          <p:nvPr>
            <p:ph type="title"/>
          </p:nvPr>
        </p:nvSpPr>
        <p:spPr/>
        <p:txBody>
          <a:bodyPr>
            <a:normAutofit fontScale="90000"/>
          </a:bodyPr>
          <a:lstStyle/>
          <a:p>
            <a:r>
              <a:rPr lang="es-CL" dirty="0"/>
              <a:t>Acusación constitucional como juicio político</a:t>
            </a:r>
          </a:p>
        </p:txBody>
      </p:sp>
      <p:sp>
        <p:nvSpPr>
          <p:cNvPr id="3" name="Marcador de contenido 2">
            <a:extLst>
              <a:ext uri="{FF2B5EF4-FFF2-40B4-BE49-F238E27FC236}">
                <a16:creationId xmlns:a16="http://schemas.microsoft.com/office/drawing/2014/main" id="{F87FCD5D-EF4A-9F42-82BF-5883C2AD623B}"/>
              </a:ext>
            </a:extLst>
          </p:cNvPr>
          <p:cNvSpPr>
            <a:spLocks noGrp="1"/>
          </p:cNvSpPr>
          <p:nvPr>
            <p:ph idx="1"/>
          </p:nvPr>
        </p:nvSpPr>
        <p:spPr>
          <a:xfrm>
            <a:off x="5118447" y="441942"/>
            <a:ext cx="6281873" cy="5248622"/>
          </a:xfrm>
        </p:spPr>
        <p:txBody>
          <a:bodyPr/>
          <a:lstStyle/>
          <a:p>
            <a:pPr marL="0" indent="0">
              <a:buNone/>
            </a:pPr>
            <a:r>
              <a:rPr lang="es-CL" dirty="0"/>
              <a:t>“Pero que sea un juicio político no implica que para que la acusación sea procedente es suficiente que la Cámara primero y luego el Senado declaren que el ministro en cuestión </a:t>
            </a:r>
            <a:r>
              <a:rPr lang="es-CL" b="1" dirty="0"/>
              <a:t>ya no cuenta con la confianza del Congreso</a:t>
            </a:r>
            <a:r>
              <a:rPr lang="es-CL" dirty="0"/>
              <a:t>. </a:t>
            </a:r>
            <a:r>
              <a:rPr lang="es-CL" b="1" dirty="0"/>
              <a:t>En un régimen presidencial los ministros son de la confianza del Presidente de la República, no del Congreso</a:t>
            </a:r>
            <a:r>
              <a:rPr lang="es-CL" dirty="0"/>
              <a:t>”.</a:t>
            </a:r>
          </a:p>
          <a:p>
            <a:pPr marL="0" indent="0">
              <a:buNone/>
            </a:pPr>
            <a:r>
              <a:rPr lang="es-CL" dirty="0"/>
              <a:t>“</a:t>
            </a:r>
            <a:r>
              <a:rPr lang="es-CL" b="1" dirty="0">
                <a:solidFill>
                  <a:schemeClr val="accent1"/>
                </a:solidFill>
              </a:rPr>
              <a:t>No es suficiente para que se acoja una acusación constitucional el hecho de que el Congreso retire su confianza a un ministro</a:t>
            </a:r>
            <a:r>
              <a:rPr lang="es-CL" b="1" dirty="0"/>
              <a:t>, y como un juicio político sería precisamente eso</a:t>
            </a:r>
            <a:r>
              <a:rPr lang="es-CL" dirty="0"/>
              <a:t>” (Fernando Atria).</a:t>
            </a:r>
          </a:p>
          <a:p>
            <a:pPr marL="0" indent="0">
              <a:buNone/>
            </a:pPr>
            <a:endParaRPr lang="es-CL" dirty="0"/>
          </a:p>
        </p:txBody>
      </p:sp>
      <p:sp>
        <p:nvSpPr>
          <p:cNvPr id="4" name="CuadroTexto 3">
            <a:extLst>
              <a:ext uri="{FF2B5EF4-FFF2-40B4-BE49-F238E27FC236}">
                <a16:creationId xmlns:a16="http://schemas.microsoft.com/office/drawing/2014/main" id="{701F52ED-258E-FD44-A58C-A468E0B6C777}"/>
              </a:ext>
            </a:extLst>
          </p:cNvPr>
          <p:cNvSpPr txBox="1"/>
          <p:nvPr/>
        </p:nvSpPr>
        <p:spPr>
          <a:xfrm>
            <a:off x="4387610" y="5174645"/>
            <a:ext cx="7461955" cy="1754326"/>
          </a:xfrm>
          <a:prstGeom prst="rect">
            <a:avLst/>
          </a:prstGeom>
          <a:noFill/>
        </p:spPr>
        <p:txBody>
          <a:bodyPr wrap="square" rtlCol="0">
            <a:spAutoFit/>
          </a:bodyPr>
          <a:lstStyle/>
          <a:p>
            <a:r>
              <a:rPr lang="es-CL" b="1" dirty="0"/>
              <a:t>Fernando Atria, </a:t>
            </a:r>
            <a:r>
              <a:rPr lang="es-CL" i="1" dirty="0"/>
              <a:t>Observaciones sobre la acusación constitucional</a:t>
            </a:r>
            <a:endParaRPr lang="es-CL" dirty="0"/>
          </a:p>
          <a:p>
            <a:r>
              <a:rPr lang="es-CL" i="1" dirty="0"/>
              <a:t>presentada en contra de la Ministra de Salud, Sra. Carmen</a:t>
            </a:r>
            <a:endParaRPr lang="es-CL" dirty="0"/>
          </a:p>
          <a:p>
            <a:r>
              <a:rPr lang="es-CL" i="1" dirty="0"/>
              <a:t>Castillo Taucher</a:t>
            </a:r>
            <a:r>
              <a:rPr lang="es-CL" dirty="0"/>
              <a:t>, disponible en: </a:t>
            </a:r>
            <a:r>
              <a:rPr lang="es-CL" u="sng" dirty="0">
                <a:hlinkClick r:id="rId2"/>
              </a:rPr>
              <a:t>https://www.camara.cl/pdf.aspx?prmID=41557&amp;prmTIPO=DOCUMENTOCOMISION</a:t>
            </a:r>
            <a:endParaRPr lang="es-CL" dirty="0"/>
          </a:p>
          <a:p>
            <a:endParaRPr lang="es-CL" dirty="0"/>
          </a:p>
        </p:txBody>
      </p:sp>
    </p:spTree>
    <p:extLst>
      <p:ext uri="{BB962C8B-B14F-4D97-AF65-F5344CB8AC3E}">
        <p14:creationId xmlns:p14="http://schemas.microsoft.com/office/powerpoint/2010/main" val="159013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C9EEEB-4A0D-B743-BD03-3EC6959B2401}"/>
              </a:ext>
            </a:extLst>
          </p:cNvPr>
          <p:cNvSpPr>
            <a:spLocks noGrp="1"/>
          </p:cNvSpPr>
          <p:nvPr>
            <p:ph type="title"/>
          </p:nvPr>
        </p:nvSpPr>
        <p:spPr/>
        <p:txBody>
          <a:bodyPr>
            <a:normAutofit fontScale="90000"/>
          </a:bodyPr>
          <a:lstStyle/>
          <a:p>
            <a:r>
              <a:rPr lang="es-CL" dirty="0"/>
              <a:t>Características de la acusación constitucional, según E. Navarro</a:t>
            </a:r>
          </a:p>
        </p:txBody>
      </p:sp>
      <p:sp>
        <p:nvSpPr>
          <p:cNvPr id="3" name="Marcador de contenido 2">
            <a:extLst>
              <a:ext uri="{FF2B5EF4-FFF2-40B4-BE49-F238E27FC236}">
                <a16:creationId xmlns:a16="http://schemas.microsoft.com/office/drawing/2014/main" id="{A2862CE9-675F-4E44-97CC-1D66D1C5A43F}"/>
              </a:ext>
            </a:extLst>
          </p:cNvPr>
          <p:cNvSpPr>
            <a:spLocks noGrp="1"/>
          </p:cNvSpPr>
          <p:nvPr>
            <p:ph idx="1"/>
          </p:nvPr>
        </p:nvSpPr>
        <p:spPr>
          <a:xfrm>
            <a:off x="5118447" y="588697"/>
            <a:ext cx="6281873" cy="5248622"/>
          </a:xfrm>
        </p:spPr>
        <p:txBody>
          <a:bodyPr/>
          <a:lstStyle/>
          <a:p>
            <a:pPr marL="342900" indent="-342900">
              <a:buAutoNum type="arabicParenR"/>
            </a:pPr>
            <a:r>
              <a:rPr lang="es-CL" dirty="0"/>
              <a:t>Se suele hablar en doctrina más bien de “</a:t>
            </a:r>
            <a:r>
              <a:rPr lang="es-CL" b="1" dirty="0"/>
              <a:t>acusación constitucional</a:t>
            </a:r>
            <a:r>
              <a:rPr lang="es-CL" dirty="0"/>
              <a:t>”, dado el carácter de nuestro régimen presidencial, teniendo sí componentes jurídico-políticos.</a:t>
            </a:r>
          </a:p>
          <a:p>
            <a:pPr marL="342900" indent="-342900">
              <a:buAutoNum type="arabicParenR"/>
            </a:pPr>
            <a:r>
              <a:rPr lang="es-CL" dirty="0"/>
              <a:t>El Senado al actuar como </a:t>
            </a:r>
            <a:r>
              <a:rPr lang="es-CL" b="1" dirty="0"/>
              <a:t>jurado</a:t>
            </a:r>
            <a:r>
              <a:rPr lang="es-CL" dirty="0"/>
              <a:t> se desempeña como un “órgano que ejerce jurisdicción”.</a:t>
            </a:r>
          </a:p>
          <a:p>
            <a:pPr marL="342900" indent="-342900">
              <a:buAutoNum type="arabicParenR" startAt="3"/>
            </a:pPr>
            <a:r>
              <a:rPr lang="es-CL" dirty="0"/>
              <a:t>En tanto ejercicio de la jurisdicción debe adecuarse a las exigencias de un </a:t>
            </a:r>
            <a:r>
              <a:rPr lang="es-CL" b="1" dirty="0"/>
              <a:t>justo y racional proceso</a:t>
            </a:r>
            <a:r>
              <a:rPr lang="es-CL" dirty="0"/>
              <a:t>, como lo exige el artículo 19 Nº3, inciso 6º, de la CPR.</a:t>
            </a:r>
          </a:p>
          <a:p>
            <a:pPr marL="0" indent="0">
              <a:buNone/>
            </a:pPr>
            <a:endParaRPr lang="es-CL" dirty="0"/>
          </a:p>
        </p:txBody>
      </p:sp>
      <p:sp>
        <p:nvSpPr>
          <p:cNvPr id="4" name="CuadroTexto 3">
            <a:extLst>
              <a:ext uri="{FF2B5EF4-FFF2-40B4-BE49-F238E27FC236}">
                <a16:creationId xmlns:a16="http://schemas.microsoft.com/office/drawing/2014/main" id="{51E83824-AB61-364D-AD0C-D004891613B7}"/>
              </a:ext>
            </a:extLst>
          </p:cNvPr>
          <p:cNvSpPr txBox="1"/>
          <p:nvPr/>
        </p:nvSpPr>
        <p:spPr>
          <a:xfrm>
            <a:off x="888631" y="5305778"/>
            <a:ext cx="11190480" cy="1754326"/>
          </a:xfrm>
          <a:prstGeom prst="rect">
            <a:avLst/>
          </a:prstGeom>
          <a:noFill/>
        </p:spPr>
        <p:txBody>
          <a:bodyPr wrap="square" rtlCol="0">
            <a:spAutoFit/>
          </a:bodyPr>
          <a:lstStyle/>
          <a:p>
            <a:r>
              <a:rPr lang="es-CL" dirty="0"/>
              <a:t>* </a:t>
            </a:r>
            <a:r>
              <a:rPr lang="es-CL" b="1" u="sng" dirty="0">
                <a:solidFill>
                  <a:schemeClr val="accent1"/>
                </a:solidFill>
              </a:rPr>
              <a:t>Jurado</a:t>
            </a:r>
            <a:r>
              <a:rPr lang="es-CL" dirty="0"/>
              <a:t>: El profesor Alejandro Silva Bascuñan, en una definición tomada del Diccionario de la R.A.E., se refiere al jurado como un “</a:t>
            </a:r>
            <a:r>
              <a:rPr lang="es-CL" i="1" dirty="0"/>
              <a:t>Tribunal no profesional permanente, de origen inglés</a:t>
            </a:r>
            <a:r>
              <a:rPr lang="es-CL" dirty="0"/>
              <a:t>, introducido luego a otras naciones, cuyo esencial cometido es </a:t>
            </a:r>
            <a:r>
              <a:rPr lang="es-CL" i="1" dirty="0"/>
              <a:t>determinar y declarar el hecho justificable o la culpabilidad del acusado</a:t>
            </a:r>
            <a:r>
              <a:rPr lang="es-CL" dirty="0"/>
              <a:t>, quedando al cuidado de los magistrados la imposición de la pena que por las leyes corresponden al caso”.</a:t>
            </a:r>
          </a:p>
          <a:p>
            <a:endParaRPr lang="es-CL" dirty="0"/>
          </a:p>
        </p:txBody>
      </p:sp>
    </p:spTree>
    <p:extLst>
      <p:ext uri="{BB962C8B-B14F-4D97-AF65-F5344CB8AC3E}">
        <p14:creationId xmlns:p14="http://schemas.microsoft.com/office/powerpoint/2010/main" val="3587691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19013B-62D5-5E46-BB2F-C27C5246BC09}"/>
              </a:ext>
            </a:extLst>
          </p:cNvPr>
          <p:cNvSpPr>
            <a:spLocks noGrp="1"/>
          </p:cNvSpPr>
          <p:nvPr>
            <p:ph type="title"/>
          </p:nvPr>
        </p:nvSpPr>
        <p:spPr/>
        <p:txBody>
          <a:bodyPr>
            <a:normAutofit fontScale="90000"/>
          </a:bodyPr>
          <a:lstStyle/>
          <a:p>
            <a:r>
              <a:rPr lang="es-CL" dirty="0"/>
              <a:t>Características de la acusación constitucional, según E. Navarro</a:t>
            </a:r>
          </a:p>
        </p:txBody>
      </p:sp>
      <p:sp>
        <p:nvSpPr>
          <p:cNvPr id="3" name="Marcador de contenido 2">
            <a:extLst>
              <a:ext uri="{FF2B5EF4-FFF2-40B4-BE49-F238E27FC236}">
                <a16:creationId xmlns:a16="http://schemas.microsoft.com/office/drawing/2014/main" id="{4247A0F5-9EE6-FC4A-BD20-3E7C31870EBD}"/>
              </a:ext>
            </a:extLst>
          </p:cNvPr>
          <p:cNvSpPr>
            <a:spLocks noGrp="1"/>
          </p:cNvSpPr>
          <p:nvPr>
            <p:ph idx="1"/>
          </p:nvPr>
        </p:nvSpPr>
        <p:spPr>
          <a:xfrm>
            <a:off x="5118447" y="953835"/>
            <a:ext cx="6281873" cy="5248622"/>
          </a:xfrm>
        </p:spPr>
        <p:txBody>
          <a:bodyPr>
            <a:normAutofit/>
          </a:bodyPr>
          <a:lstStyle/>
          <a:p>
            <a:pPr marL="0" indent="0">
              <a:buNone/>
            </a:pPr>
            <a:r>
              <a:rPr lang="es-CL" b="1" dirty="0">
                <a:solidFill>
                  <a:schemeClr val="accent1"/>
                </a:solidFill>
              </a:rPr>
              <a:t>4) </a:t>
            </a:r>
            <a:r>
              <a:rPr lang="es-CL" dirty="0"/>
              <a:t>Se trata más bien de un </a:t>
            </a:r>
            <a:r>
              <a:rPr lang="es-CL" b="1" dirty="0"/>
              <a:t>mecanismo de “responsabilidad constitucional</a:t>
            </a:r>
            <a:r>
              <a:rPr lang="es-CL" dirty="0"/>
              <a:t>”. </a:t>
            </a:r>
          </a:p>
          <a:p>
            <a:pPr marL="0" indent="0">
              <a:buNone/>
            </a:pPr>
            <a:r>
              <a:rPr lang="es-CL" b="1" dirty="0">
                <a:solidFill>
                  <a:schemeClr val="accent1"/>
                </a:solidFill>
              </a:rPr>
              <a:t>5) </a:t>
            </a:r>
            <a:r>
              <a:rPr lang="es-CL" dirty="0"/>
              <a:t>Al corresponder a sanciones y como emanación del ius puniendi estatal, corresponde a un mecanismo de “</a:t>
            </a:r>
            <a:r>
              <a:rPr lang="es-CL" b="1" dirty="0"/>
              <a:t>ultima ratio</a:t>
            </a:r>
            <a:r>
              <a:rPr lang="es-CL" dirty="0"/>
              <a:t>”. </a:t>
            </a:r>
          </a:p>
          <a:p>
            <a:pPr marL="0" indent="0">
              <a:buNone/>
            </a:pPr>
            <a:r>
              <a:rPr lang="es-CL" b="1" dirty="0">
                <a:solidFill>
                  <a:schemeClr val="accent1"/>
                </a:solidFill>
              </a:rPr>
              <a:t>6) </a:t>
            </a:r>
            <a:r>
              <a:rPr lang="es-CL" dirty="0"/>
              <a:t>Las </a:t>
            </a:r>
            <a:r>
              <a:rPr lang="es-CL" b="1" dirty="0"/>
              <a:t>causales</a:t>
            </a:r>
            <a:r>
              <a:rPr lang="es-CL" dirty="0"/>
              <a:t> se encuentran </a:t>
            </a:r>
            <a:r>
              <a:rPr lang="es-CL" b="1" dirty="0"/>
              <a:t>expresamente tasadas </a:t>
            </a:r>
            <a:r>
              <a:rPr lang="es-CL" dirty="0"/>
              <a:t>en la CPR. Su </a:t>
            </a:r>
            <a:r>
              <a:rPr lang="es-CL" b="1" dirty="0"/>
              <a:t>interpretación</a:t>
            </a:r>
            <a:r>
              <a:rPr lang="es-CL" dirty="0"/>
              <a:t> deberá ser siempre </a:t>
            </a:r>
            <a:r>
              <a:rPr lang="es-CL" b="1" dirty="0"/>
              <a:t>restrictiva</a:t>
            </a:r>
            <a:r>
              <a:rPr lang="es-CL" dirty="0"/>
              <a:t> y no aplicarse en términos extensivos.</a:t>
            </a:r>
          </a:p>
          <a:p>
            <a:pPr marL="0" indent="0">
              <a:buNone/>
            </a:pPr>
            <a:r>
              <a:rPr lang="es-CL" b="1" dirty="0">
                <a:solidFill>
                  <a:schemeClr val="accent1"/>
                </a:solidFill>
              </a:rPr>
              <a:t>7) </a:t>
            </a:r>
            <a:r>
              <a:rPr lang="es-CL" dirty="0"/>
              <a:t>Entre los </a:t>
            </a:r>
            <a:r>
              <a:rPr lang="es-CL" b="1" dirty="0"/>
              <a:t>principios</a:t>
            </a:r>
            <a:r>
              <a:rPr lang="es-CL" dirty="0"/>
              <a:t> esenciales en materia sancionatoria se encuentra el de </a:t>
            </a:r>
            <a:r>
              <a:rPr lang="es-CL" b="1" dirty="0"/>
              <a:t>proporcionalidad</a:t>
            </a:r>
            <a:r>
              <a:rPr lang="es-CL" dirty="0"/>
              <a:t>, lo que significa que sólo podrá sancionarse en caso que se encuentre debidamente justificada y acreditada la conducta grave y abusiva.</a:t>
            </a:r>
          </a:p>
          <a:p>
            <a:endParaRPr lang="es-CL" dirty="0"/>
          </a:p>
        </p:txBody>
      </p:sp>
    </p:spTree>
    <p:extLst>
      <p:ext uri="{BB962C8B-B14F-4D97-AF65-F5344CB8AC3E}">
        <p14:creationId xmlns:p14="http://schemas.microsoft.com/office/powerpoint/2010/main" val="570735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01C935-FD18-5146-ACB0-6938C0A000A8}"/>
              </a:ext>
            </a:extLst>
          </p:cNvPr>
          <p:cNvSpPr>
            <a:spLocks noGrp="1"/>
          </p:cNvSpPr>
          <p:nvPr>
            <p:ph type="title"/>
          </p:nvPr>
        </p:nvSpPr>
        <p:spPr>
          <a:xfrm>
            <a:off x="888631" y="2349925"/>
            <a:ext cx="3498979" cy="2456442"/>
          </a:xfrm>
        </p:spPr>
        <p:txBody>
          <a:bodyPr>
            <a:normAutofit fontScale="90000"/>
          </a:bodyPr>
          <a:lstStyle/>
          <a:p>
            <a:r>
              <a:rPr lang="es-ES" dirty="0"/>
              <a:t>Artículo 52 numeral 2 de la CPR. SUJETOS PASIVOS.</a:t>
            </a:r>
            <a:endParaRPr lang="es-CL" dirty="0"/>
          </a:p>
        </p:txBody>
      </p:sp>
      <p:sp>
        <p:nvSpPr>
          <p:cNvPr id="3" name="Marcador de contenido 2">
            <a:extLst>
              <a:ext uri="{FF2B5EF4-FFF2-40B4-BE49-F238E27FC236}">
                <a16:creationId xmlns:a16="http://schemas.microsoft.com/office/drawing/2014/main" id="{BFE00393-4D82-7541-B6B8-822558AD882B}"/>
              </a:ext>
            </a:extLst>
          </p:cNvPr>
          <p:cNvSpPr>
            <a:spLocks noGrp="1"/>
          </p:cNvSpPr>
          <p:nvPr>
            <p:ph idx="1"/>
          </p:nvPr>
        </p:nvSpPr>
        <p:spPr>
          <a:xfrm>
            <a:off x="4787153" y="494852"/>
            <a:ext cx="6871351" cy="5567714"/>
          </a:xfrm>
        </p:spPr>
        <p:txBody>
          <a:bodyPr>
            <a:normAutofit fontScale="70000" lnSpcReduction="20000"/>
          </a:bodyPr>
          <a:lstStyle/>
          <a:p>
            <a:pPr marL="0" indent="0">
              <a:buNone/>
            </a:pPr>
            <a:endParaRPr lang="es-CL" b="1" dirty="0">
              <a:solidFill>
                <a:schemeClr val="accent1"/>
              </a:solidFill>
            </a:endParaRPr>
          </a:p>
          <a:p>
            <a:pPr marL="0" indent="0">
              <a:buNone/>
            </a:pPr>
            <a:endParaRPr lang="es-CL" b="1" dirty="0">
              <a:solidFill>
                <a:schemeClr val="accent1"/>
              </a:solidFill>
            </a:endParaRPr>
          </a:p>
          <a:p>
            <a:pPr marL="0" indent="0">
              <a:buNone/>
            </a:pPr>
            <a:endParaRPr lang="es-CL" b="1" dirty="0">
              <a:solidFill>
                <a:schemeClr val="accent1"/>
              </a:solidFill>
            </a:endParaRPr>
          </a:p>
          <a:p>
            <a:pPr marL="0" indent="0">
              <a:buNone/>
            </a:pPr>
            <a:r>
              <a:rPr lang="es-CL" sz="2100" b="1" dirty="0">
                <a:solidFill>
                  <a:schemeClr val="accent1"/>
                </a:solidFill>
              </a:rPr>
              <a:t>SUJETOS PASIVOS DE LA ACUSACIÓN CONSTITUCIONAL </a:t>
            </a:r>
            <a:r>
              <a:rPr lang="es-ES" sz="2100" dirty="0"/>
              <a:t>(quienes pueden ser acusados).</a:t>
            </a:r>
          </a:p>
          <a:p>
            <a:pPr marL="0" indent="0">
              <a:buNone/>
            </a:pPr>
            <a:r>
              <a:rPr lang="es-CL" sz="2100" dirty="0"/>
              <a:t>Artículo 52 CPR.- Son atribuciones exclusivas de la Cámara de Diputados: </a:t>
            </a:r>
          </a:p>
          <a:p>
            <a:pPr marL="0" indent="0">
              <a:buNone/>
            </a:pPr>
            <a:r>
              <a:rPr lang="es-CL" sz="2100" b="1" dirty="0">
                <a:solidFill>
                  <a:schemeClr val="accent1"/>
                </a:solidFill>
              </a:rPr>
              <a:t>2) </a:t>
            </a:r>
            <a:r>
              <a:rPr lang="es-CL" sz="2100" dirty="0"/>
              <a:t>Declarar si han o no lugar las acusaciones que </a:t>
            </a:r>
            <a:r>
              <a:rPr lang="es-CL" sz="2100" b="1" dirty="0">
                <a:solidFill>
                  <a:schemeClr val="accent2"/>
                </a:solidFill>
              </a:rPr>
              <a:t>no menos de 10 ni más de 20 de sus miembros</a:t>
            </a:r>
            <a:r>
              <a:rPr lang="es-CL" sz="2100" dirty="0"/>
              <a:t> </a:t>
            </a:r>
            <a:r>
              <a:rPr lang="es-CL" sz="2100" b="1" dirty="0">
                <a:solidFill>
                  <a:schemeClr val="accent2"/>
                </a:solidFill>
              </a:rPr>
              <a:t>formulen</a:t>
            </a:r>
            <a:r>
              <a:rPr lang="es-CL" sz="2100" dirty="0"/>
              <a:t> en contra de las siguientes personas:</a:t>
            </a:r>
          </a:p>
          <a:p>
            <a:pPr marL="0" indent="0">
              <a:buNone/>
            </a:pPr>
            <a:r>
              <a:rPr lang="es-CL" sz="2100" b="1" dirty="0">
                <a:solidFill>
                  <a:schemeClr val="accent1"/>
                </a:solidFill>
              </a:rPr>
              <a:t>a) </a:t>
            </a:r>
            <a:r>
              <a:rPr lang="es-CL" sz="2100" dirty="0"/>
              <a:t>Del Presidente de la República.</a:t>
            </a:r>
          </a:p>
          <a:p>
            <a:pPr marL="0" indent="0">
              <a:buNone/>
            </a:pPr>
            <a:r>
              <a:rPr lang="es-CL" sz="2100" b="1" dirty="0">
                <a:solidFill>
                  <a:schemeClr val="accent1"/>
                </a:solidFill>
              </a:rPr>
              <a:t>b) </a:t>
            </a:r>
            <a:r>
              <a:rPr lang="es-CL" sz="2100" dirty="0"/>
              <a:t>De los Ministros de Estado.</a:t>
            </a:r>
          </a:p>
          <a:p>
            <a:pPr marL="0" indent="0">
              <a:buNone/>
            </a:pPr>
            <a:r>
              <a:rPr lang="es-CL" sz="2100" b="1" dirty="0">
                <a:solidFill>
                  <a:schemeClr val="accent1"/>
                </a:solidFill>
              </a:rPr>
              <a:t>c) </a:t>
            </a:r>
            <a:r>
              <a:rPr lang="es-CL" sz="2100" dirty="0"/>
              <a:t>De los magistrados de los tribunales superiores de justicia y del Contralor General de la República.</a:t>
            </a:r>
          </a:p>
          <a:p>
            <a:pPr marL="0" indent="0">
              <a:buNone/>
            </a:pPr>
            <a:r>
              <a:rPr lang="es-CL" sz="2100" dirty="0"/>
              <a:t>* </a:t>
            </a:r>
            <a:r>
              <a:rPr lang="es-CL" sz="2100" u="sng" dirty="0"/>
              <a:t>Magistrados de los Tribunales Superiores de Justicia</a:t>
            </a:r>
            <a:r>
              <a:rPr lang="es-CL" sz="2100" dirty="0"/>
              <a:t>: integrantes de las Cortes de Apelaciones de jurisdicción ordinaria y las Cortes especializadas (Corte Marcial, los auditores y oficiales vocales que los integran por ser jueces permanentes), y los Ministros de la Corte Suprema.</a:t>
            </a:r>
          </a:p>
          <a:p>
            <a:pPr marL="0" indent="0">
              <a:buNone/>
            </a:pPr>
            <a:endParaRPr lang="es-CL" dirty="0"/>
          </a:p>
          <a:p>
            <a:pPr marL="0" indent="0">
              <a:buNone/>
            </a:pPr>
            <a:endParaRPr lang="es-CL" dirty="0"/>
          </a:p>
          <a:p>
            <a:pPr marL="0" indent="0">
              <a:buNone/>
            </a:pPr>
            <a:endParaRPr lang="es-CL" dirty="0"/>
          </a:p>
        </p:txBody>
      </p:sp>
    </p:spTree>
    <p:extLst>
      <p:ext uri="{BB962C8B-B14F-4D97-AF65-F5344CB8AC3E}">
        <p14:creationId xmlns:p14="http://schemas.microsoft.com/office/powerpoint/2010/main" val="3638552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DC11FA-BF58-6A47-A99D-9D5FB82CDFF3}"/>
              </a:ext>
            </a:extLst>
          </p:cNvPr>
          <p:cNvSpPr>
            <a:spLocks noGrp="1"/>
          </p:cNvSpPr>
          <p:nvPr>
            <p:ph type="title"/>
          </p:nvPr>
        </p:nvSpPr>
        <p:spPr/>
        <p:txBody>
          <a:bodyPr>
            <a:normAutofit fontScale="90000"/>
          </a:bodyPr>
          <a:lstStyle/>
          <a:p>
            <a:r>
              <a:rPr lang="es-ES" dirty="0"/>
              <a:t>Artículo 52 numeral 2 de la CPR. SUJETOS PASIVOS.</a:t>
            </a:r>
            <a:endParaRPr lang="es-CL" dirty="0"/>
          </a:p>
        </p:txBody>
      </p:sp>
      <p:sp>
        <p:nvSpPr>
          <p:cNvPr id="3" name="Marcador de contenido 2">
            <a:extLst>
              <a:ext uri="{FF2B5EF4-FFF2-40B4-BE49-F238E27FC236}">
                <a16:creationId xmlns:a16="http://schemas.microsoft.com/office/drawing/2014/main" id="{059E922E-3DA0-0548-9801-887BFC07E733}"/>
              </a:ext>
            </a:extLst>
          </p:cNvPr>
          <p:cNvSpPr>
            <a:spLocks noGrp="1"/>
          </p:cNvSpPr>
          <p:nvPr>
            <p:ph idx="1"/>
          </p:nvPr>
        </p:nvSpPr>
        <p:spPr/>
        <p:txBody>
          <a:bodyPr/>
          <a:lstStyle/>
          <a:p>
            <a:pPr marL="0" indent="0">
              <a:buNone/>
            </a:pPr>
            <a:r>
              <a:rPr lang="es-CL" b="1" dirty="0">
                <a:solidFill>
                  <a:schemeClr val="accent1"/>
                </a:solidFill>
              </a:rPr>
              <a:t>d) </a:t>
            </a:r>
            <a:r>
              <a:rPr lang="es-CL" dirty="0"/>
              <a:t>De los generales o almirantes de las instituciones pertenecientes a las Fuerzas de la Defensa Nacional.</a:t>
            </a:r>
          </a:p>
          <a:p>
            <a:pPr marL="0" indent="0">
              <a:buNone/>
            </a:pPr>
            <a:endParaRPr lang="es-CL" dirty="0"/>
          </a:p>
          <a:p>
            <a:pPr marL="0" indent="0">
              <a:buNone/>
            </a:pPr>
            <a:r>
              <a:rPr lang="es-CL" b="1" dirty="0">
                <a:solidFill>
                  <a:schemeClr val="accent1"/>
                </a:solidFill>
              </a:rPr>
              <a:t>e) </a:t>
            </a:r>
            <a:r>
              <a:rPr lang="es-CL" dirty="0"/>
              <a:t>De los delegados presidenciales regionales, delegados presidenciales provinciales y de la autoridad que ejerza el Gobierno en los territorios especiales a que se refiere el artículo 126 bis.</a:t>
            </a:r>
          </a:p>
          <a:p>
            <a:pPr marL="0" indent="0">
              <a:buNone/>
            </a:pPr>
            <a:endParaRPr lang="es-CL" dirty="0"/>
          </a:p>
          <a:p>
            <a:pPr marL="0" indent="0">
              <a:buNone/>
            </a:pPr>
            <a:endParaRPr lang="es-CL" dirty="0"/>
          </a:p>
        </p:txBody>
      </p:sp>
      <p:sp>
        <p:nvSpPr>
          <p:cNvPr id="5" name="CuadroTexto 4">
            <a:extLst>
              <a:ext uri="{FF2B5EF4-FFF2-40B4-BE49-F238E27FC236}">
                <a16:creationId xmlns:a16="http://schemas.microsoft.com/office/drawing/2014/main" id="{496FF6AC-A99E-204D-A203-EBC1FF4513E6}"/>
              </a:ext>
            </a:extLst>
          </p:cNvPr>
          <p:cNvSpPr txBox="1"/>
          <p:nvPr/>
        </p:nvSpPr>
        <p:spPr>
          <a:xfrm>
            <a:off x="3048000" y="5174645"/>
            <a:ext cx="8647289" cy="1754326"/>
          </a:xfrm>
          <a:prstGeom prst="rect">
            <a:avLst/>
          </a:prstGeom>
          <a:noFill/>
        </p:spPr>
        <p:txBody>
          <a:bodyPr wrap="square" rtlCol="0">
            <a:spAutoFit/>
          </a:bodyPr>
          <a:lstStyle/>
          <a:p>
            <a:r>
              <a:rPr lang="es-CL" dirty="0"/>
              <a:t>Dentro de las </a:t>
            </a:r>
            <a:r>
              <a:rPr lang="es-CL" b="1" dirty="0"/>
              <a:t>disposiciones especiales </a:t>
            </a:r>
            <a:r>
              <a:rPr lang="es-CL" dirty="0"/>
              <a:t>se encuentra el </a:t>
            </a:r>
            <a:r>
              <a:rPr lang="es-CL" b="1" dirty="0"/>
              <a:t>artículo 126 bis</a:t>
            </a:r>
            <a:r>
              <a:rPr lang="es-CL" dirty="0"/>
              <a:t>, inciso primero: “Son </a:t>
            </a:r>
            <a:r>
              <a:rPr lang="es-CL" b="1" dirty="0"/>
              <a:t>territorios especiales </a:t>
            </a:r>
            <a:r>
              <a:rPr lang="es-CL" dirty="0"/>
              <a:t>los correspondientes a Isla de Pascua y al Archipiélago Juan Fernández. El Gobierno y Administración de estos territorios se regirá por los estatutos especiales que establezcan las leyes orgánicas constitucionales respectivas”.</a:t>
            </a:r>
          </a:p>
          <a:p>
            <a:endParaRPr lang="es-CL" dirty="0"/>
          </a:p>
        </p:txBody>
      </p:sp>
    </p:spTree>
    <p:extLst>
      <p:ext uri="{BB962C8B-B14F-4D97-AF65-F5344CB8AC3E}">
        <p14:creationId xmlns:p14="http://schemas.microsoft.com/office/powerpoint/2010/main" val="423583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B46615-EB6A-EA4E-B5AB-25C4FFC2000A}"/>
              </a:ext>
            </a:extLst>
          </p:cNvPr>
          <p:cNvSpPr>
            <a:spLocks noGrp="1"/>
          </p:cNvSpPr>
          <p:nvPr>
            <p:ph type="title"/>
          </p:nvPr>
        </p:nvSpPr>
        <p:spPr/>
        <p:txBody>
          <a:bodyPr/>
          <a:lstStyle/>
          <a:p>
            <a:r>
              <a:rPr lang="es-CL" dirty="0"/>
              <a:t>Observaciones</a:t>
            </a:r>
          </a:p>
        </p:txBody>
      </p:sp>
      <p:sp>
        <p:nvSpPr>
          <p:cNvPr id="3" name="Marcador de contenido 2">
            <a:extLst>
              <a:ext uri="{FF2B5EF4-FFF2-40B4-BE49-F238E27FC236}">
                <a16:creationId xmlns:a16="http://schemas.microsoft.com/office/drawing/2014/main" id="{9E264082-00F7-E649-ADFA-843F43DCCA43}"/>
              </a:ext>
            </a:extLst>
          </p:cNvPr>
          <p:cNvSpPr>
            <a:spLocks noGrp="1"/>
          </p:cNvSpPr>
          <p:nvPr>
            <p:ph idx="1"/>
          </p:nvPr>
        </p:nvSpPr>
        <p:spPr>
          <a:xfrm>
            <a:off x="4744123" y="580913"/>
            <a:ext cx="6656198" cy="5470895"/>
          </a:xfrm>
        </p:spPr>
        <p:txBody>
          <a:bodyPr>
            <a:noAutofit/>
          </a:bodyPr>
          <a:lstStyle/>
          <a:p>
            <a:pPr marL="0" indent="0">
              <a:buNone/>
            </a:pPr>
            <a:r>
              <a:rPr lang="es-CL" sz="1600" b="1" dirty="0">
                <a:solidFill>
                  <a:schemeClr val="accent1"/>
                </a:solidFill>
              </a:rPr>
              <a:t>Ley N° 20.990 (05/01/2017), Dispone la elección Popular del Órgano Ejecutivo del Gobierno Regional</a:t>
            </a:r>
            <a:r>
              <a:rPr lang="es-CL" sz="1600" dirty="0"/>
              <a:t>. Art. Único, modifica CPR.</a:t>
            </a:r>
          </a:p>
          <a:p>
            <a:pPr marL="0" indent="0">
              <a:buNone/>
            </a:pPr>
            <a:r>
              <a:rPr lang="es-CL" sz="1600" dirty="0"/>
              <a:t>2) Introdúcense en el número 2) del </a:t>
            </a:r>
            <a:r>
              <a:rPr lang="es-CL" sz="1600" b="1" dirty="0"/>
              <a:t>artículo 52</a:t>
            </a:r>
            <a:r>
              <a:rPr lang="es-CL" sz="1600" dirty="0"/>
              <a:t>, las siguientes enmiendas:</a:t>
            </a:r>
            <a:br>
              <a:rPr lang="es-CL" sz="1600" dirty="0"/>
            </a:br>
            <a:r>
              <a:rPr lang="es-CL" sz="1600" dirty="0"/>
              <a:t>a) Reemplázase, en el literal e) de su párrafo primero la expresión "</a:t>
            </a:r>
            <a:r>
              <a:rPr lang="es-CL" sz="1600" i="1" dirty="0"/>
              <a:t>intendentes, gobernadores</a:t>
            </a:r>
            <a:r>
              <a:rPr lang="es-CL" sz="1600" dirty="0"/>
              <a:t>" por "</a:t>
            </a:r>
            <a:r>
              <a:rPr lang="es-CL" sz="1600" i="1" dirty="0"/>
              <a:t>delegados presidenciales regionales, delegados presidenciales provinciales</a:t>
            </a:r>
            <a:r>
              <a:rPr lang="es-CL" sz="1600" dirty="0"/>
              <a:t>".  </a:t>
            </a:r>
          </a:p>
          <a:p>
            <a:pPr marL="0" indent="0">
              <a:buNone/>
            </a:pPr>
            <a:r>
              <a:rPr lang="es-CL" sz="1600" dirty="0"/>
              <a:t>10) Modifícase el artículo 116, en los siguientes términos:</a:t>
            </a:r>
            <a:br>
              <a:rPr lang="es-CL" sz="1600" dirty="0"/>
            </a:br>
            <a:r>
              <a:rPr lang="es-CL" sz="1600" dirty="0"/>
              <a:t> a) Sustitúyese su inciso primero, por el que sigue:</a:t>
            </a:r>
            <a:br>
              <a:rPr lang="es-CL" sz="1600" dirty="0"/>
            </a:br>
            <a:r>
              <a:rPr lang="es-CL" sz="1600" dirty="0"/>
              <a:t>     "Artículo 116.- En cada provincia existirá una </a:t>
            </a:r>
            <a:r>
              <a:rPr lang="es-CL" sz="1600" b="1" dirty="0"/>
              <a:t>delegación presidencial provincial</a:t>
            </a:r>
            <a:r>
              <a:rPr lang="es-CL" sz="1600" dirty="0"/>
              <a:t>, que será un órgano territorialmente desconcentrado del </a:t>
            </a:r>
            <a:r>
              <a:rPr lang="es-CL" sz="1600" b="1" dirty="0"/>
              <a:t>delegado presidencial regional</a:t>
            </a:r>
            <a:r>
              <a:rPr lang="es-CL" sz="1600" dirty="0"/>
              <a:t>, y estará a cargo de un </a:t>
            </a:r>
            <a:r>
              <a:rPr lang="es-CL" sz="1600" b="1" dirty="0"/>
              <a:t>delegado presidencial provincial</a:t>
            </a:r>
            <a:r>
              <a:rPr lang="es-CL" sz="1600" dirty="0"/>
              <a:t>, quien será nombrado y removido libremente por el </a:t>
            </a:r>
            <a:r>
              <a:rPr lang="es-CL" sz="1600" u="sng" dirty="0"/>
              <a:t>Presidente de la República</a:t>
            </a:r>
            <a:r>
              <a:rPr lang="es-CL" sz="1600" dirty="0"/>
              <a:t>. En la provincia asiento de la capital regional, el delegado presidencial regional ejercerá las funciones y atribuciones del delegado presidencial provincial.". </a:t>
            </a:r>
          </a:p>
          <a:p>
            <a:pPr marL="0" indent="0">
              <a:buNone/>
            </a:pPr>
            <a:r>
              <a:rPr lang="es-CL" sz="1600" dirty="0"/>
              <a:t>* Figura del Gobernador regional.</a:t>
            </a:r>
          </a:p>
        </p:txBody>
      </p:sp>
    </p:spTree>
    <p:extLst>
      <p:ext uri="{BB962C8B-B14F-4D97-AF65-F5344CB8AC3E}">
        <p14:creationId xmlns:p14="http://schemas.microsoft.com/office/powerpoint/2010/main" val="60347146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3960F"/>
      </a:accent1>
      <a:accent2>
        <a:srgbClr val="E04116"/>
      </a:accent2>
      <a:accent3>
        <a:srgbClr val="9D4DE7"/>
      </a:accent3>
      <a:accent4>
        <a:srgbClr val="449EF3"/>
      </a:accent4>
      <a:accent5>
        <a:srgbClr val="39C6BE"/>
      </a:accent5>
      <a:accent6>
        <a:srgbClr val="88C933"/>
      </a:accent6>
      <a:hlink>
        <a:srgbClr val="EBB41F"/>
      </a:hlink>
      <a:folHlink>
        <a:srgbClr val="E1D676"/>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29B3952A-A5A2-4E72-A5C9-A88B41734E04}"/>
    </a:ext>
  </a:extLst>
</a:theme>
</file>

<file path=docProps/app.xml><?xml version="1.0" encoding="utf-8"?>
<Properties xmlns="http://schemas.openxmlformats.org/officeDocument/2006/extended-properties" xmlns:vt="http://schemas.openxmlformats.org/officeDocument/2006/docPropsVTypes">
  <Template>{C4F9AF32-413D-6D4C-B5A4-7CF136EFE4B7}tf16401369</Template>
  <TotalTime>218</TotalTime>
  <Words>1879</Words>
  <Application>Microsoft Macintosh PowerPoint</Application>
  <PresentationFormat>Panorámica</PresentationFormat>
  <Paragraphs>172</Paragraphs>
  <Slides>29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Calibri Light</vt:lpstr>
      <vt:lpstr>Rockwell</vt:lpstr>
      <vt:lpstr>Wingdings</vt:lpstr>
      <vt:lpstr>Atlas</vt:lpstr>
      <vt:lpstr>JUICIO POLÍTICO Y RESPONSABILIDAD CONSTITUCIONAL</vt:lpstr>
      <vt:lpstr>Introducción</vt:lpstr>
      <vt:lpstr>Definición / Finalidad</vt:lpstr>
      <vt:lpstr>Acusación constitucional como juicio político</vt:lpstr>
      <vt:lpstr>Características de la acusación constitucional, según E. Navarro</vt:lpstr>
      <vt:lpstr>Características de la acusación constitucional, según E. Navarro</vt:lpstr>
      <vt:lpstr>Artículo 52 numeral 2 de la CPR. SUJETOS PASIVOS.</vt:lpstr>
      <vt:lpstr>Artículo 52 numeral 2 de la CPR. SUJETOS PASIVOS.</vt:lpstr>
      <vt:lpstr>Observaciones</vt:lpstr>
      <vt:lpstr>Art. 52 numeral 2 CPR. CAUSALES DE LA ACUSACIÓN C.</vt:lpstr>
      <vt:lpstr>Art. 52 numeral 2 CPR. CAUSALES DE LA ACUSACIÓN C.</vt:lpstr>
      <vt:lpstr>Art. 52 numeral 2 CPR. CAUSALES DE LA ACUSACIÓN C.</vt:lpstr>
      <vt:lpstr>Art. 52 numeral 2 CPR. CAUSALES DE LA ACUSACIÓN C.</vt:lpstr>
      <vt:lpstr>Art. 52 numeral 2 CPR. PLAZO DE INTERPOSICIÓN.</vt:lpstr>
      <vt:lpstr>Art. 52 numeral 2 CPR. Quórum para admitir la acusación constitucional.</vt:lpstr>
      <vt:lpstr>Artículo 53 atribución primera de la CPR</vt:lpstr>
      <vt:lpstr>TRAMITACIÓN.  Tramitación en Cámara de Diputados.</vt:lpstr>
      <vt:lpstr>Tramitación en Cámara de Diputados</vt:lpstr>
      <vt:lpstr>Tramitación en Cámara de Diputados</vt:lpstr>
      <vt:lpstr>Tramitación en Cámara de Diputados</vt:lpstr>
      <vt:lpstr>Tramitación en la Cámara de Diputados</vt:lpstr>
      <vt:lpstr>Tramitación en la Cámara de Diputados</vt:lpstr>
      <vt:lpstr>Tramitación en el Senado</vt:lpstr>
      <vt:lpstr>Tramitación en Senado</vt:lpstr>
      <vt:lpstr>Tramitación en el Senado</vt:lpstr>
      <vt:lpstr>Acusación interpuesta en contra de Yasna Provoste, el año 2008.</vt:lpstr>
      <vt:lpstr>Acusación interpuesta en contra de Educación Harald Beyer , año 2013</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JUICIO POLÍTICO Y RESPONSABILIDAD CONSTITUCIONAL</dc:title>
  <dc:creator>Constanza Catalán</dc:creator>
  <cp:lastModifiedBy>Constanza Catalán</cp:lastModifiedBy>
  <cp:revision>14</cp:revision>
  <dcterms:created xsi:type="dcterms:W3CDTF">2019-08-29T16:30:50Z</dcterms:created>
  <dcterms:modified xsi:type="dcterms:W3CDTF">2019-09-06T13:12:06Z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290404</vt:lpwstr>
  </property>
  <property fmtid="{D5CDD505-2E9C-101B-9397-08002B2CF9AE}" name="NXPowerLiteSettings" pid="3">
    <vt:lpwstr>C7000400038000</vt:lpwstr>
  </property>
  <property fmtid="{D5CDD505-2E9C-101B-9397-08002B2CF9AE}" name="NXPowerLiteVersion" pid="4">
    <vt:lpwstr>S8.2.2</vt:lpwstr>
  </property>
</Properties>
</file>