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91"/>
    <p:restoredTop sz="94668"/>
  </p:normalViewPr>
  <p:slideViewPr>
    <p:cSldViewPr snapToGrid="0" snapToObjects="1">
      <p:cViewPr varScale="1">
        <p:scale>
          <a:sx n="97" d="100"/>
          <a:sy n="97" d="100"/>
        </p:scale>
        <p:origin x="24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867740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5/1/19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212909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5/1/19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652359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5/1/19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06138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5/1/19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700666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5/1/19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637028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5/1/19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65229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199544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50147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48A87A34-81AB-432B-8DAE-1953F412C126}" type="datetimeFigureOut">
              <a:rPr lang="en-US" smtClean="0"/>
              <a:t>5/1/19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4462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5/1/19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93839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4234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11175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t>5/1/19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9586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t>5/1/19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96752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48A87A34-81AB-432B-8DAE-1953F412C126}" type="datetimeFigureOut">
              <a:rPr lang="en-US" smtClean="0"/>
              <a:t>5/1/19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809231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5/1/19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498511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8A87A34-81AB-432B-8DAE-1953F412C126}" type="datetimeFigureOut">
              <a:rPr lang="en-US" smtClean="0"/>
              <a:pPr/>
              <a:t>5/1/19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067903590"/>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BD62CE-FA55-0A44-BDBB-B1C520BE5FBF}"/>
              </a:ext>
            </a:extLst>
          </p:cNvPr>
          <p:cNvSpPr>
            <a:spLocks noGrp="1"/>
          </p:cNvSpPr>
          <p:nvPr>
            <p:ph type="ctrTitle"/>
          </p:nvPr>
        </p:nvSpPr>
        <p:spPr/>
        <p:txBody>
          <a:bodyPr/>
          <a:lstStyle/>
          <a:p>
            <a:r>
              <a:rPr lang="es-CL" dirty="0"/>
              <a:t>MEDIDAS CAUTELARES</a:t>
            </a:r>
          </a:p>
        </p:txBody>
      </p:sp>
      <p:sp>
        <p:nvSpPr>
          <p:cNvPr id="3" name="Subtítulo 2">
            <a:extLst>
              <a:ext uri="{FF2B5EF4-FFF2-40B4-BE49-F238E27FC236}">
                <a16:creationId xmlns:a16="http://schemas.microsoft.com/office/drawing/2014/main" id="{8C011BD3-53B6-6642-BF0B-261A22368B02}"/>
              </a:ext>
            </a:extLst>
          </p:cNvPr>
          <p:cNvSpPr>
            <a:spLocks noGrp="1"/>
          </p:cNvSpPr>
          <p:nvPr>
            <p:ph type="subTitle" idx="1"/>
          </p:nvPr>
        </p:nvSpPr>
        <p:spPr/>
        <p:txBody>
          <a:bodyPr/>
          <a:lstStyle/>
          <a:p>
            <a:r>
              <a:rPr lang="es-CL" dirty="0"/>
              <a:t>CLÍNICA JURÍDICA PENAL</a:t>
            </a:r>
          </a:p>
          <a:p>
            <a:r>
              <a:rPr lang="es-CL" dirty="0"/>
              <a:t>PROFESOR CRISTIÁN ARIAS</a:t>
            </a:r>
          </a:p>
        </p:txBody>
      </p:sp>
    </p:spTree>
    <p:extLst>
      <p:ext uri="{BB962C8B-B14F-4D97-AF65-F5344CB8AC3E}">
        <p14:creationId xmlns:p14="http://schemas.microsoft.com/office/powerpoint/2010/main" val="2604638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EF83B5-1119-0E4D-8EC7-3DCF344193DE}"/>
              </a:ext>
            </a:extLst>
          </p:cNvPr>
          <p:cNvSpPr>
            <a:spLocks noGrp="1"/>
          </p:cNvSpPr>
          <p:nvPr>
            <p:ph type="title"/>
          </p:nvPr>
        </p:nvSpPr>
        <p:spPr/>
        <p:txBody>
          <a:bodyPr/>
          <a:lstStyle/>
          <a:p>
            <a:r>
              <a:rPr lang="es-CL" dirty="0"/>
              <a:t>Prisión Preventiva</a:t>
            </a:r>
          </a:p>
        </p:txBody>
      </p:sp>
      <p:sp>
        <p:nvSpPr>
          <p:cNvPr id="3" name="Marcador de contenido 2">
            <a:extLst>
              <a:ext uri="{FF2B5EF4-FFF2-40B4-BE49-F238E27FC236}">
                <a16:creationId xmlns:a16="http://schemas.microsoft.com/office/drawing/2014/main" id="{C4D83AB7-C66B-4645-9032-F66776F36719}"/>
              </a:ext>
            </a:extLst>
          </p:cNvPr>
          <p:cNvSpPr>
            <a:spLocks noGrp="1"/>
          </p:cNvSpPr>
          <p:nvPr>
            <p:ph idx="1"/>
          </p:nvPr>
        </p:nvSpPr>
        <p:spPr/>
        <p:txBody>
          <a:bodyPr>
            <a:normAutofit/>
          </a:bodyPr>
          <a:lstStyle/>
          <a:p>
            <a:pPr algn="just"/>
            <a:r>
              <a:rPr lang="es-CL" dirty="0"/>
              <a:t>No se podrá ordenar la prisión preventiva: </a:t>
            </a:r>
          </a:p>
          <a:p>
            <a:pPr lvl="1" algn="just"/>
            <a:r>
              <a:rPr lang="es-CL" dirty="0"/>
              <a:t>Cuando el delito imputado estuviere sancionado únicamente con penas pecuniarias o privativas de derechos; </a:t>
            </a:r>
          </a:p>
          <a:p>
            <a:pPr lvl="1" algn="just"/>
            <a:r>
              <a:rPr lang="es-CL" dirty="0"/>
              <a:t>Cuando se tratare de delitos de acción privada; y </a:t>
            </a:r>
          </a:p>
          <a:p>
            <a:pPr lvl="1" algn="just"/>
            <a:r>
              <a:rPr lang="es-CL" dirty="0"/>
              <a:t>Cuando el imputado se encontrare cumpliendo efectivamente una pena privativa de libertad. Si por cualquier motivo fuere a cesar el cumplimiento efectivo de la pena y el fiscal o el querellante estimaren necesaria la prisión preventiva o alguna de las medidas previstas en el párrafo 6o, podrá solicitarlas anticipadamente, de conformidad a las disposiciones de este Párrafo, a fin de que, si el tribunal acogiere la solicitud, la medida se aplique al imputado en cuanto cese el cumplimiento efectivo de la pena, sin solución de continuidad. </a:t>
            </a:r>
          </a:p>
          <a:p>
            <a:endParaRPr lang="es-CL" dirty="0"/>
          </a:p>
        </p:txBody>
      </p:sp>
    </p:spTree>
    <p:extLst>
      <p:ext uri="{BB962C8B-B14F-4D97-AF65-F5344CB8AC3E}">
        <p14:creationId xmlns:p14="http://schemas.microsoft.com/office/powerpoint/2010/main" val="510458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E788DD-DAB9-5043-AEF5-608057ED87BD}"/>
              </a:ext>
            </a:extLst>
          </p:cNvPr>
          <p:cNvSpPr>
            <a:spLocks noGrp="1"/>
          </p:cNvSpPr>
          <p:nvPr>
            <p:ph type="title"/>
          </p:nvPr>
        </p:nvSpPr>
        <p:spPr/>
        <p:txBody>
          <a:bodyPr/>
          <a:lstStyle/>
          <a:p>
            <a:r>
              <a:rPr lang="es-CL" dirty="0"/>
              <a:t>Prisión Preventiva</a:t>
            </a:r>
          </a:p>
        </p:txBody>
      </p:sp>
      <p:sp>
        <p:nvSpPr>
          <p:cNvPr id="3" name="Marcador de contenido 2">
            <a:extLst>
              <a:ext uri="{FF2B5EF4-FFF2-40B4-BE49-F238E27FC236}">
                <a16:creationId xmlns:a16="http://schemas.microsoft.com/office/drawing/2014/main" id="{E2D235F9-FF86-AF49-9F48-EEBCA44F2432}"/>
              </a:ext>
            </a:extLst>
          </p:cNvPr>
          <p:cNvSpPr>
            <a:spLocks noGrp="1"/>
          </p:cNvSpPr>
          <p:nvPr>
            <p:ph idx="1"/>
          </p:nvPr>
        </p:nvSpPr>
        <p:spPr/>
        <p:txBody>
          <a:bodyPr>
            <a:normAutofit fontScale="85000" lnSpcReduction="10000"/>
          </a:bodyPr>
          <a:lstStyle/>
          <a:p>
            <a:r>
              <a:rPr lang="es-CL" dirty="0"/>
              <a:t>Requisitos de la Prisión Preventiva</a:t>
            </a:r>
          </a:p>
          <a:p>
            <a:pPr lvl="1"/>
            <a:r>
              <a:rPr lang="es-CL" dirty="0"/>
              <a:t>Ser decretada en audiencia </a:t>
            </a:r>
          </a:p>
          <a:p>
            <a:pPr lvl="1"/>
            <a:r>
              <a:rPr lang="es-CL" dirty="0"/>
              <a:t>Haberse formalizado la investigación </a:t>
            </a:r>
          </a:p>
          <a:p>
            <a:pPr lvl="1"/>
            <a:r>
              <a:rPr lang="es-CL" dirty="0"/>
              <a:t>Existencia de solicitud del Ministerio Público o del querellante </a:t>
            </a:r>
          </a:p>
          <a:p>
            <a:pPr lvl="1"/>
            <a:r>
              <a:rPr lang="es-CL" dirty="0"/>
              <a:t>Existencia de antecedentes que justifiquen la existencia del delito investigado </a:t>
            </a:r>
          </a:p>
          <a:p>
            <a:pPr lvl="1"/>
            <a:r>
              <a:rPr lang="es-CL" dirty="0"/>
              <a:t>Existencia de antecedentes que permitan presumir fundadamente que el imputado ha tenido participación en el delito como autor, cómplice o encubridor. </a:t>
            </a:r>
          </a:p>
          <a:p>
            <a:pPr lvl="1"/>
            <a:r>
              <a:rPr lang="es-CL" dirty="0"/>
              <a:t>Que existan antecedentes calificados que permitan al tribunal considerar que la prisión preventiva es indispensable para el éxito de diligencias precisas y determinadas de la investigación, o que la libertad del imputado sea peligrosa para la seguridad de la sociedad o del ofendido. </a:t>
            </a:r>
          </a:p>
          <a:p>
            <a:pPr lvl="2"/>
            <a:r>
              <a:rPr lang="es-CL" dirty="0"/>
              <a:t>Indispensable para el éxito de la investigación. </a:t>
            </a:r>
          </a:p>
          <a:p>
            <a:pPr lvl="2"/>
            <a:r>
              <a:rPr lang="es-CL" dirty="0"/>
              <a:t>Libertad del imputado peligrosa para la seguridad de la sociedad.</a:t>
            </a:r>
          </a:p>
          <a:p>
            <a:pPr lvl="2"/>
            <a:r>
              <a:rPr lang="es-CL" dirty="0"/>
              <a:t>Libertad del imputado peligrosa para la seguridad del ofendido. </a:t>
            </a:r>
          </a:p>
        </p:txBody>
      </p:sp>
      <p:pic>
        <p:nvPicPr>
          <p:cNvPr id="4" name="Imagen 3">
            <a:extLst>
              <a:ext uri="{FF2B5EF4-FFF2-40B4-BE49-F238E27FC236}">
                <a16:creationId xmlns:a16="http://schemas.microsoft.com/office/drawing/2014/main" id="{55D8A926-C3B8-3449-A982-C1FF21F652A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24437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CAFE30-553F-4844-8B34-BF11BB685EAB}"/>
              </a:ext>
            </a:extLst>
          </p:cNvPr>
          <p:cNvSpPr>
            <a:spLocks noGrp="1"/>
          </p:cNvSpPr>
          <p:nvPr>
            <p:ph type="title"/>
          </p:nvPr>
        </p:nvSpPr>
        <p:spPr/>
        <p:txBody>
          <a:bodyPr/>
          <a:lstStyle/>
          <a:p>
            <a:r>
              <a:rPr lang="es-CL" dirty="0"/>
              <a:t>Prisión Preventiva</a:t>
            </a:r>
          </a:p>
        </p:txBody>
      </p:sp>
      <p:sp>
        <p:nvSpPr>
          <p:cNvPr id="3" name="Marcador de contenido 2">
            <a:extLst>
              <a:ext uri="{FF2B5EF4-FFF2-40B4-BE49-F238E27FC236}">
                <a16:creationId xmlns:a16="http://schemas.microsoft.com/office/drawing/2014/main" id="{617CA34C-D4D4-5C45-9C63-EC1B894E596F}"/>
              </a:ext>
            </a:extLst>
          </p:cNvPr>
          <p:cNvSpPr>
            <a:spLocks noGrp="1"/>
          </p:cNvSpPr>
          <p:nvPr>
            <p:ph idx="1"/>
          </p:nvPr>
        </p:nvSpPr>
        <p:spPr/>
        <p:txBody>
          <a:bodyPr>
            <a:normAutofit fontScale="70000" lnSpcReduction="20000"/>
          </a:bodyPr>
          <a:lstStyle/>
          <a:p>
            <a:r>
              <a:rPr lang="es-CL" dirty="0"/>
              <a:t>Tramitación	</a:t>
            </a:r>
          </a:p>
          <a:p>
            <a:pPr lvl="1" algn="just"/>
            <a:r>
              <a:rPr lang="es-CL" dirty="0"/>
              <a:t>Verbalmente: en tres oportunidades: audiencia de formalización de la investigación, audiencia de preparación de juicio oral, y audiencia de juicio oral.</a:t>
            </a:r>
          </a:p>
          <a:p>
            <a:pPr lvl="1" algn="just"/>
            <a:r>
              <a:rPr lang="es-CL" dirty="0"/>
              <a:t>Escrito: en cualquier etapa de la investigación respecto del imputado formalizado. </a:t>
            </a:r>
          </a:p>
          <a:p>
            <a:pPr lvl="1" algn="just"/>
            <a:r>
              <a:rPr lang="es-CL" dirty="0"/>
              <a:t>Resolución: al fin de la audiencia el tribunal se pronunciará sobre la prisión preventiva por medio de una resolución fundada. </a:t>
            </a:r>
          </a:p>
          <a:p>
            <a:pPr algn="just"/>
            <a:r>
              <a:rPr lang="es-CL" dirty="0"/>
              <a:t>Modificación y revocación prisión preventiva</a:t>
            </a:r>
          </a:p>
          <a:p>
            <a:pPr lvl="1" algn="just"/>
            <a:r>
              <a:rPr lang="es-CL" dirty="0"/>
              <a:t>De oficio o a petición de cualquiera de los intervinientes en cualquier estado del procedimiento. </a:t>
            </a:r>
          </a:p>
          <a:p>
            <a:pPr lvl="1" algn="just"/>
            <a:r>
              <a:rPr lang="es-CL" dirty="0"/>
              <a:t>Imputado solicita la revocación de la prisión preventiva, el tribunal puede: (i) rechazar de plano y (ii) citar a todos los intervinientes a audiencia para abrir debate sobre la subsistencia de requisitos que autorizan la medida. </a:t>
            </a:r>
          </a:p>
          <a:p>
            <a:pPr lvl="1" algn="just"/>
            <a:r>
              <a:rPr lang="es-CL" dirty="0"/>
              <a:t>La prisión preventiva rechazada puede ser decretada, con posterioridad, cuando existan otros antecedentes.</a:t>
            </a:r>
          </a:p>
          <a:p>
            <a:pPr lvl="1" algn="just"/>
            <a:r>
              <a:rPr lang="es-CL" dirty="0"/>
              <a:t>Sustitución de la prisión preventiva. De oficio o a petición de parte, se puede sustituir la prisión preventiva por otra medida cautelar. </a:t>
            </a:r>
          </a:p>
          <a:p>
            <a:pPr lvl="1" algn="just"/>
            <a:r>
              <a:rPr lang="es-CL" dirty="0"/>
              <a:t>Revisión de oficio. Transcurridos 6 meses desde que se ha ordenado la prisión preventiva o desde el último debate oral en que ella se ha decidido, el tribunal citará de oficio a una audiencia, con el fin de considerar su cesación o prolongación. </a:t>
            </a:r>
          </a:p>
          <a:p>
            <a:pPr lvl="1" algn="just"/>
            <a:endParaRPr lang="es-CL" dirty="0"/>
          </a:p>
        </p:txBody>
      </p:sp>
    </p:spTree>
    <p:extLst>
      <p:ext uri="{BB962C8B-B14F-4D97-AF65-F5344CB8AC3E}">
        <p14:creationId xmlns:p14="http://schemas.microsoft.com/office/powerpoint/2010/main" val="4228804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E16964-9AC9-FD47-9893-A757B8D212CA}"/>
              </a:ext>
            </a:extLst>
          </p:cNvPr>
          <p:cNvSpPr>
            <a:spLocks noGrp="1"/>
          </p:cNvSpPr>
          <p:nvPr>
            <p:ph type="title"/>
          </p:nvPr>
        </p:nvSpPr>
        <p:spPr/>
        <p:txBody>
          <a:bodyPr/>
          <a:lstStyle/>
          <a:p>
            <a:r>
              <a:rPr lang="es-CL" dirty="0"/>
              <a:t>Prisión Preventiva</a:t>
            </a:r>
          </a:p>
        </p:txBody>
      </p:sp>
      <p:sp>
        <p:nvSpPr>
          <p:cNvPr id="3" name="Marcador de contenido 2">
            <a:extLst>
              <a:ext uri="{FF2B5EF4-FFF2-40B4-BE49-F238E27FC236}">
                <a16:creationId xmlns:a16="http://schemas.microsoft.com/office/drawing/2014/main" id="{C683177D-485B-7040-95DD-16DB002746B5}"/>
              </a:ext>
            </a:extLst>
          </p:cNvPr>
          <p:cNvSpPr>
            <a:spLocks noGrp="1"/>
          </p:cNvSpPr>
          <p:nvPr>
            <p:ph idx="1"/>
          </p:nvPr>
        </p:nvSpPr>
        <p:spPr/>
        <p:txBody>
          <a:bodyPr>
            <a:normAutofit/>
          </a:bodyPr>
          <a:lstStyle/>
          <a:p>
            <a:r>
              <a:rPr lang="es-CL" dirty="0"/>
              <a:t>Substitución y reemplazo</a:t>
            </a:r>
          </a:p>
          <a:p>
            <a:pPr lvl="1" algn="just"/>
            <a:r>
              <a:rPr lang="es-CL" dirty="0"/>
              <a:t>Cuando la prisión preventiva ha sido o deba ser impuesta únicamente para garantizar la comparecencia del imputado al juicio y a la eventual ejecución de la penal, el tribunal podrá autorizar su reemplazo por una caución económica suficiente, cuyo monto fijará. Esta caución puede consistir en el depósito por el imputado u otra persona de dinero o valores, la constitución de prendas o hipotecas, o la fianza de una o más personas idóneas calificadas por el tribunal. </a:t>
            </a:r>
          </a:p>
          <a:p>
            <a:pPr algn="just"/>
            <a:r>
              <a:rPr lang="es-CL" sz="2200" dirty="0"/>
              <a:t>Recursos</a:t>
            </a:r>
          </a:p>
          <a:p>
            <a:pPr lvl="1" algn="just"/>
            <a:r>
              <a:rPr lang="es-CL" dirty="0"/>
              <a:t>La resolución que ordena, mantiene, niega lugar o revoca una prisión preventiva es apelable cuando se ha dictado en una audiencia. En los demás casos, no procede recurso alguno.</a:t>
            </a:r>
          </a:p>
          <a:p>
            <a:pPr marL="457200" lvl="1" indent="0" algn="just">
              <a:buNone/>
            </a:pPr>
            <a:endParaRPr lang="es-CL" sz="2000" dirty="0"/>
          </a:p>
          <a:p>
            <a:pPr lvl="1" algn="just"/>
            <a:endParaRPr lang="es-CL" sz="2000" dirty="0"/>
          </a:p>
          <a:p>
            <a:pPr lvl="1"/>
            <a:endParaRPr lang="es-CL" dirty="0"/>
          </a:p>
        </p:txBody>
      </p:sp>
      <p:pic>
        <p:nvPicPr>
          <p:cNvPr id="4" name="Imagen 3">
            <a:extLst>
              <a:ext uri="{FF2B5EF4-FFF2-40B4-BE49-F238E27FC236}">
                <a16:creationId xmlns:a16="http://schemas.microsoft.com/office/drawing/2014/main" id="{8C657490-7E8F-5D4E-98C9-7674DC0AF69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87615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46FBAF-4131-C44D-A6DF-843FA074A0D7}"/>
              </a:ext>
            </a:extLst>
          </p:cNvPr>
          <p:cNvSpPr>
            <a:spLocks noGrp="1"/>
          </p:cNvSpPr>
          <p:nvPr>
            <p:ph type="title"/>
          </p:nvPr>
        </p:nvSpPr>
        <p:spPr/>
        <p:txBody>
          <a:bodyPr/>
          <a:lstStyle/>
          <a:p>
            <a:r>
              <a:rPr lang="es-CL" dirty="0"/>
              <a:t>Prisión Preventiva</a:t>
            </a:r>
          </a:p>
        </p:txBody>
      </p:sp>
      <p:sp>
        <p:nvSpPr>
          <p:cNvPr id="3" name="Marcador de contenido 2">
            <a:extLst>
              <a:ext uri="{FF2B5EF4-FFF2-40B4-BE49-F238E27FC236}">
                <a16:creationId xmlns:a16="http://schemas.microsoft.com/office/drawing/2014/main" id="{E1C8B916-55E0-024C-AB4E-2FDD1E6754C6}"/>
              </a:ext>
            </a:extLst>
          </p:cNvPr>
          <p:cNvSpPr>
            <a:spLocks noGrp="1"/>
          </p:cNvSpPr>
          <p:nvPr>
            <p:ph idx="1"/>
          </p:nvPr>
        </p:nvSpPr>
        <p:spPr/>
        <p:txBody>
          <a:bodyPr>
            <a:normAutofit/>
          </a:bodyPr>
          <a:lstStyle/>
          <a:p>
            <a:r>
              <a:rPr lang="es-CL" dirty="0"/>
              <a:t>Ejecución </a:t>
            </a:r>
          </a:p>
          <a:p>
            <a:pPr lvl="1" algn="just"/>
            <a:r>
              <a:rPr lang="es-CL" dirty="0"/>
              <a:t>El tribunal que la dicta, deberá supervisar la ejecución. </a:t>
            </a:r>
          </a:p>
          <a:p>
            <a:pPr lvl="1" algn="just"/>
            <a:r>
              <a:rPr lang="es-CL" dirty="0"/>
              <a:t>Deberá además conocer de las solicitudes y presentaciones realizadas con ocasión de la ejecución de la medida. </a:t>
            </a:r>
          </a:p>
          <a:p>
            <a:pPr lvl="1" algn="just"/>
            <a:r>
              <a:rPr lang="es-CL" dirty="0"/>
              <a:t>Se ejecutará en establecimientos especiales.</a:t>
            </a:r>
          </a:p>
          <a:p>
            <a:pPr lvl="1" algn="just"/>
            <a:r>
              <a:rPr lang="es-CL" dirty="0"/>
              <a:t>El imputado será tratado en todo momento como inocente. </a:t>
            </a:r>
          </a:p>
          <a:p>
            <a:pPr lvl="1" algn="just"/>
            <a:r>
              <a:rPr lang="es-CL" dirty="0"/>
              <a:t>La prisión preventiva se cumplirá de modo tal que no adquiera características de  una pena, ni provoque más limitaciones que las necesarias para evitar la fuga y garantizar la seguridad de los demás internos o personas que se encuentren en el recinto. </a:t>
            </a:r>
          </a:p>
          <a:p>
            <a:pPr lvl="1" algn="just"/>
            <a:r>
              <a:rPr lang="es-CL" dirty="0"/>
              <a:t>El tribunal debe adoptar y disponer las medidas necesarias para la protección de la integridad física del imputado.</a:t>
            </a:r>
          </a:p>
          <a:p>
            <a:pPr lvl="1"/>
            <a:endParaRPr lang="es-CL" dirty="0"/>
          </a:p>
        </p:txBody>
      </p:sp>
    </p:spTree>
    <p:extLst>
      <p:ext uri="{BB962C8B-B14F-4D97-AF65-F5344CB8AC3E}">
        <p14:creationId xmlns:p14="http://schemas.microsoft.com/office/powerpoint/2010/main" val="2247228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077418-D60F-4943-B421-CD8A6D39F4CE}"/>
              </a:ext>
            </a:extLst>
          </p:cNvPr>
          <p:cNvSpPr>
            <a:spLocks noGrp="1"/>
          </p:cNvSpPr>
          <p:nvPr>
            <p:ph type="title"/>
          </p:nvPr>
        </p:nvSpPr>
        <p:spPr/>
        <p:txBody>
          <a:bodyPr/>
          <a:lstStyle/>
          <a:p>
            <a:r>
              <a:rPr lang="es-CL" dirty="0"/>
              <a:t>Prisión Preventiva</a:t>
            </a:r>
          </a:p>
        </p:txBody>
      </p:sp>
      <p:sp>
        <p:nvSpPr>
          <p:cNvPr id="3" name="Marcador de contenido 2">
            <a:extLst>
              <a:ext uri="{FF2B5EF4-FFF2-40B4-BE49-F238E27FC236}">
                <a16:creationId xmlns:a16="http://schemas.microsoft.com/office/drawing/2014/main" id="{7B8C0CE0-FFA3-5842-AF3C-6221200EAFCB}"/>
              </a:ext>
            </a:extLst>
          </p:cNvPr>
          <p:cNvSpPr>
            <a:spLocks noGrp="1"/>
          </p:cNvSpPr>
          <p:nvPr>
            <p:ph idx="1"/>
          </p:nvPr>
        </p:nvSpPr>
        <p:spPr/>
        <p:txBody>
          <a:bodyPr>
            <a:normAutofit fontScale="92500"/>
          </a:bodyPr>
          <a:lstStyle/>
          <a:p>
            <a:pPr algn="just"/>
            <a:r>
              <a:rPr lang="es-CL" dirty="0"/>
              <a:t>No subsistiendo los motivos que la justifiquen, el tribunal, de oficio o a petición de cualquier interviniente, decretará la terminación de la prisión preventiva. </a:t>
            </a:r>
          </a:p>
          <a:p>
            <a:pPr algn="just"/>
            <a:r>
              <a:rPr lang="es-CL" dirty="0"/>
              <a:t>En todo caso, cuando la prisión preventiva haya alcanzado la mitad de la duración de lo que la pena privativa de libertad que se pudiera esperar (en el evento de una sentencia condenatoria o de la impuesta existiendo recursos pendientes) el tribunal citará de oficio a una audiencia, con el fin de considerar su cesación o prolongación. </a:t>
            </a:r>
          </a:p>
          <a:p>
            <a:pPr algn="just"/>
            <a:r>
              <a:rPr lang="es-CL" dirty="0"/>
              <a:t>En caso de dictarse sentencia absolutoria, decretarse sobreseimiento definitivo o temporal, y aun cuando las resoluciones no se encuentren ejecutoriadas, el tribunal deberá poner término a la prisión preventiva. En tales casos, se puede imponer alguna de las medidas del párrafo 6o, cuando sea aconsejable para asegurar la presencia del imputado. </a:t>
            </a:r>
          </a:p>
          <a:p>
            <a:endParaRPr lang="es-CL" dirty="0"/>
          </a:p>
        </p:txBody>
      </p:sp>
    </p:spTree>
    <p:extLst>
      <p:ext uri="{BB962C8B-B14F-4D97-AF65-F5344CB8AC3E}">
        <p14:creationId xmlns:p14="http://schemas.microsoft.com/office/powerpoint/2010/main" val="2774891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6D0B17-7234-A74F-AB85-0074D426E617}"/>
              </a:ext>
            </a:extLst>
          </p:cNvPr>
          <p:cNvSpPr>
            <a:spLocks noGrp="1"/>
          </p:cNvSpPr>
          <p:nvPr>
            <p:ph type="title"/>
          </p:nvPr>
        </p:nvSpPr>
        <p:spPr/>
        <p:txBody>
          <a:bodyPr/>
          <a:lstStyle/>
          <a:p>
            <a:r>
              <a:rPr lang="es-CL" dirty="0"/>
              <a:t>Otras medidas cautelares</a:t>
            </a:r>
          </a:p>
        </p:txBody>
      </p:sp>
      <p:sp>
        <p:nvSpPr>
          <p:cNvPr id="3" name="Marcador de contenido 2">
            <a:extLst>
              <a:ext uri="{FF2B5EF4-FFF2-40B4-BE49-F238E27FC236}">
                <a16:creationId xmlns:a16="http://schemas.microsoft.com/office/drawing/2014/main" id="{7B864174-1B7A-7E42-90CD-890104BD9026}"/>
              </a:ext>
            </a:extLst>
          </p:cNvPr>
          <p:cNvSpPr>
            <a:spLocks noGrp="1"/>
          </p:cNvSpPr>
          <p:nvPr>
            <p:ph idx="1"/>
          </p:nvPr>
        </p:nvSpPr>
        <p:spPr/>
        <p:txBody>
          <a:bodyPr>
            <a:normAutofit fontScale="70000" lnSpcReduction="20000"/>
          </a:bodyPr>
          <a:lstStyle/>
          <a:p>
            <a:r>
              <a:rPr lang="es-CL" dirty="0"/>
              <a:t>a)  La privación de libertad, total o parcial, en su casa o en la que el propio imputado señalare, si aquélla se encontrare fuera de la ciudad asiento del tribunal; </a:t>
            </a:r>
          </a:p>
          <a:p>
            <a:r>
              <a:rPr lang="es-CL" dirty="0"/>
              <a:t>b)  La sujeción a la vigilancia de una persona o institución determinada, las que informarán periódicamente al juez; </a:t>
            </a:r>
          </a:p>
          <a:p>
            <a:r>
              <a:rPr lang="es-CL" dirty="0"/>
              <a:t>c)  La obligación de presentarse periódicamente ante el juez o ante la autoridad que él designare; </a:t>
            </a:r>
          </a:p>
          <a:p>
            <a:r>
              <a:rPr lang="es-CL" dirty="0"/>
              <a:t>d)  La prohibición de salir del país, de la localidad en la cual residiere o del ámbito territorial que fijare el tribunal; </a:t>
            </a:r>
          </a:p>
          <a:p>
            <a:r>
              <a:rPr lang="es-CL" dirty="0"/>
              <a:t>e)  La prohibición de asistir a determinadas reuniones, recintos o espectáculos públicos, o de visitar determinados lugares; </a:t>
            </a:r>
          </a:p>
          <a:p>
            <a:r>
              <a:rPr lang="es-CL" dirty="0"/>
              <a:t>f)  La prohibición de comunicarse con personas determinadas, siempre que no se afectare el derecho a defensa; </a:t>
            </a:r>
          </a:p>
          <a:p>
            <a:r>
              <a:rPr lang="es-CL" dirty="0"/>
              <a:t>g)  La prohibición de aproximarse al ofendido o su familia y, en su caso, la obligación de abandonar el hogar que compartiere con aquél; </a:t>
            </a:r>
          </a:p>
          <a:p>
            <a:r>
              <a:rPr lang="es-CL" dirty="0"/>
              <a:t>h)  La prohibición de poseer, tener o portar armas de Art. 2 N° 1, a), fuego, municiones o cartuchos, y </a:t>
            </a:r>
          </a:p>
          <a:p>
            <a:r>
              <a:rPr lang="es-CL" dirty="0"/>
              <a:t>i)  La obligación del imputado de abandonar un inmueble determinado.</a:t>
            </a:r>
          </a:p>
        </p:txBody>
      </p:sp>
    </p:spTree>
    <p:extLst>
      <p:ext uri="{BB962C8B-B14F-4D97-AF65-F5344CB8AC3E}">
        <p14:creationId xmlns:p14="http://schemas.microsoft.com/office/powerpoint/2010/main" val="1659215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44604-B63F-474F-99A8-93FB578CB7CE}"/>
              </a:ext>
            </a:extLst>
          </p:cNvPr>
          <p:cNvSpPr>
            <a:spLocks noGrp="1"/>
          </p:cNvSpPr>
          <p:nvPr>
            <p:ph type="title"/>
          </p:nvPr>
        </p:nvSpPr>
        <p:spPr/>
        <p:txBody>
          <a:bodyPr/>
          <a:lstStyle/>
          <a:p>
            <a:r>
              <a:rPr lang="es-CL" dirty="0"/>
              <a:t>Medidas Cautelares</a:t>
            </a:r>
          </a:p>
        </p:txBody>
      </p:sp>
      <p:sp>
        <p:nvSpPr>
          <p:cNvPr id="3" name="Marcador de contenido 2">
            <a:extLst>
              <a:ext uri="{FF2B5EF4-FFF2-40B4-BE49-F238E27FC236}">
                <a16:creationId xmlns:a16="http://schemas.microsoft.com/office/drawing/2014/main" id="{B232AD0C-C8A8-BE4C-923A-0649AAB9DDF3}"/>
              </a:ext>
            </a:extLst>
          </p:cNvPr>
          <p:cNvSpPr>
            <a:spLocks noGrp="1"/>
          </p:cNvSpPr>
          <p:nvPr>
            <p:ph idx="1"/>
          </p:nvPr>
        </p:nvSpPr>
        <p:spPr/>
        <p:txBody>
          <a:bodyPr>
            <a:normAutofit fontScale="70000" lnSpcReduction="20000"/>
          </a:bodyPr>
          <a:lstStyle/>
          <a:p>
            <a:pPr algn="just"/>
            <a:r>
              <a:rPr lang="es-CL" dirty="0"/>
              <a:t>”</a:t>
            </a:r>
            <a:r>
              <a:rPr lang="es-CL" i="1" dirty="0"/>
              <a:t>Son resoluciones motivadas del órgano jurisdiccional, que pueden adoptarse contra el presunto responsable de la acción delictuosa [...] por las que se limita provisionalmente la libertad o la libre disposición de sus bienes con el fin de garantizar los efectos, penales y civiles, de la sentencia</a:t>
            </a:r>
            <a:r>
              <a:rPr lang="es-CL" dirty="0"/>
              <a:t>” (Gimeno). </a:t>
            </a:r>
          </a:p>
          <a:p>
            <a:pPr algn="just"/>
            <a:r>
              <a:rPr lang="es-CL" dirty="0"/>
              <a:t>Clasificaciones</a:t>
            </a:r>
          </a:p>
          <a:p>
            <a:pPr algn="just"/>
            <a:r>
              <a:rPr lang="es-CL" dirty="0"/>
              <a:t>Finalidad de las medidas cautelares</a:t>
            </a:r>
          </a:p>
          <a:p>
            <a:pPr lvl="1" algn="just"/>
            <a:r>
              <a:rPr lang="es-CL" dirty="0"/>
              <a:t>Sólo cuando sean indispensables.</a:t>
            </a:r>
          </a:p>
          <a:p>
            <a:pPr lvl="1" algn="just"/>
            <a:r>
              <a:rPr lang="es-CL" dirty="0"/>
              <a:t>Duran mientras subsista la neesidad de su aplicación.</a:t>
            </a:r>
          </a:p>
          <a:p>
            <a:pPr lvl="1" algn="just"/>
            <a:r>
              <a:rPr lang="es-CL" dirty="0"/>
              <a:t>Deben ser decretadas por resolución judicial fundada.</a:t>
            </a:r>
          </a:p>
          <a:p>
            <a:pPr lvl="1" algn="just"/>
            <a:r>
              <a:rPr lang="es-CL" dirty="0"/>
              <a:t>Principio de legalidad cautelar: artículo 5 del CPP. </a:t>
            </a:r>
          </a:p>
          <a:p>
            <a:pPr algn="just"/>
            <a:r>
              <a:rPr lang="es-CL" dirty="0"/>
              <a:t>Medidas Cautelares:</a:t>
            </a:r>
          </a:p>
          <a:p>
            <a:pPr lvl="1" algn="just"/>
            <a:r>
              <a:rPr lang="es-CL" dirty="0"/>
              <a:t>Citación</a:t>
            </a:r>
          </a:p>
          <a:p>
            <a:pPr lvl="1" algn="just"/>
            <a:r>
              <a:rPr lang="es-CL" dirty="0"/>
              <a:t>Detención</a:t>
            </a:r>
          </a:p>
          <a:p>
            <a:pPr lvl="1" algn="just"/>
            <a:r>
              <a:rPr lang="es-CL" dirty="0"/>
              <a:t>Prisión preventiva</a:t>
            </a:r>
          </a:p>
          <a:p>
            <a:pPr lvl="1" algn="just"/>
            <a:r>
              <a:rPr lang="es-CL" dirty="0"/>
              <a:t>Otras medidas cautelares personales</a:t>
            </a:r>
          </a:p>
          <a:p>
            <a:pPr lvl="1"/>
            <a:endParaRPr lang="es-CL" dirty="0"/>
          </a:p>
        </p:txBody>
      </p:sp>
    </p:spTree>
    <p:extLst>
      <p:ext uri="{BB962C8B-B14F-4D97-AF65-F5344CB8AC3E}">
        <p14:creationId xmlns:p14="http://schemas.microsoft.com/office/powerpoint/2010/main" val="1892496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B73D04-2BEC-C64A-8980-0E76AEE2906B}"/>
              </a:ext>
            </a:extLst>
          </p:cNvPr>
          <p:cNvSpPr>
            <a:spLocks noGrp="1"/>
          </p:cNvSpPr>
          <p:nvPr>
            <p:ph type="title"/>
          </p:nvPr>
        </p:nvSpPr>
        <p:spPr/>
        <p:txBody>
          <a:bodyPr/>
          <a:lstStyle/>
          <a:p>
            <a:r>
              <a:rPr lang="es-CL" dirty="0"/>
              <a:t>Citación</a:t>
            </a:r>
          </a:p>
        </p:txBody>
      </p:sp>
      <p:sp>
        <p:nvSpPr>
          <p:cNvPr id="3" name="Marcador de contenido 2">
            <a:extLst>
              <a:ext uri="{FF2B5EF4-FFF2-40B4-BE49-F238E27FC236}">
                <a16:creationId xmlns:a16="http://schemas.microsoft.com/office/drawing/2014/main" id="{A55E42FA-1D6A-6940-85A7-93AC56FBBFD7}"/>
              </a:ext>
            </a:extLst>
          </p:cNvPr>
          <p:cNvSpPr>
            <a:spLocks noGrp="1"/>
          </p:cNvSpPr>
          <p:nvPr>
            <p:ph idx="1"/>
          </p:nvPr>
        </p:nvSpPr>
        <p:spPr/>
        <p:txBody>
          <a:bodyPr>
            <a:normAutofit fontScale="85000" lnSpcReduction="10000"/>
          </a:bodyPr>
          <a:lstStyle/>
          <a:p>
            <a:r>
              <a:rPr lang="es-CL" dirty="0"/>
              <a:t>La citación es una orden de comparecencia al tribunal, indicándose que la no comparecencia dará lugar a que pueda ser llevado por la fuerza pública. </a:t>
            </a:r>
          </a:p>
          <a:p>
            <a:pPr algn="just"/>
            <a:r>
              <a:rPr lang="es-CL" dirty="0"/>
              <a:t>El artículo 33 del CPP, en lo pertinente, prescribe que: “</a:t>
            </a:r>
            <a:r>
              <a:rPr lang="es-CL" i="1" dirty="0"/>
              <a:t>Cuando fuere necesario citar a alguna persona para llevar a cabo una actuación ante el tribunal, se le notificará la resolución que ordenare su comparecencia.</a:t>
            </a:r>
          </a:p>
          <a:p>
            <a:pPr algn="just"/>
            <a:r>
              <a:rPr lang="es-CL" i="1" dirty="0"/>
              <a:t>Se hará saber a los citados el tribunal ante el cual debieren comparecer, su domicilio, la fecha y hora de la audiencia, la identificación del proceso de que se tratare y el motivo de su comparecencia. Al mismo tiempo se les advertirá que la no comparecencia injustificada dará lugar a que sean conducidos por medio de la fuerza pública, que quedarán obligados al pago de las costas que causaren y que pueden imponérseles sanciones. También se les deberá indicar que, en caso de impedimento, deberán comunicarlo y justificarlo ante el tribunal, con anterioridad a la fecha de la audiencia, si fuere posible”.</a:t>
            </a:r>
            <a:endParaRPr lang="es-CL" dirty="0"/>
          </a:p>
        </p:txBody>
      </p:sp>
    </p:spTree>
    <p:extLst>
      <p:ext uri="{BB962C8B-B14F-4D97-AF65-F5344CB8AC3E}">
        <p14:creationId xmlns:p14="http://schemas.microsoft.com/office/powerpoint/2010/main" val="3777057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FE1271-6451-1F40-A925-D6FD32907A8E}"/>
              </a:ext>
            </a:extLst>
          </p:cNvPr>
          <p:cNvSpPr>
            <a:spLocks noGrp="1"/>
          </p:cNvSpPr>
          <p:nvPr>
            <p:ph type="title"/>
          </p:nvPr>
        </p:nvSpPr>
        <p:spPr/>
        <p:txBody>
          <a:bodyPr/>
          <a:lstStyle/>
          <a:p>
            <a:r>
              <a:rPr lang="es-CL" dirty="0"/>
              <a:t>Citación</a:t>
            </a:r>
          </a:p>
        </p:txBody>
      </p:sp>
      <p:sp>
        <p:nvSpPr>
          <p:cNvPr id="3" name="Marcador de contenido 2">
            <a:extLst>
              <a:ext uri="{FF2B5EF4-FFF2-40B4-BE49-F238E27FC236}">
                <a16:creationId xmlns:a16="http://schemas.microsoft.com/office/drawing/2014/main" id="{C5D41170-5EB1-4947-9C07-F9E70F233B99}"/>
              </a:ext>
            </a:extLst>
          </p:cNvPr>
          <p:cNvSpPr>
            <a:spLocks noGrp="1"/>
          </p:cNvSpPr>
          <p:nvPr>
            <p:ph idx="1"/>
          </p:nvPr>
        </p:nvSpPr>
        <p:spPr/>
        <p:txBody>
          <a:bodyPr/>
          <a:lstStyle/>
          <a:p>
            <a:pPr algn="just"/>
            <a:r>
              <a:rPr lang="es-CL" dirty="0"/>
              <a:t>El artículo 124 del CPP señala que: “</a:t>
            </a:r>
            <a:r>
              <a:rPr lang="es-CL" i="1" dirty="0"/>
              <a:t>Cuando la imputación se refiriere a faltas, o delitos que la ley no sancionare con penas privativas ni restrictivas de libertad, no se podrán ordenar medidas cautelares que recaigan sobre la libertad del imputado, con excepción de la citación.</a:t>
            </a:r>
          </a:p>
          <a:p>
            <a:pPr algn="just"/>
            <a:r>
              <a:rPr lang="es-CL" i="1" dirty="0"/>
              <a:t>Lo dispuesto en el inciso anterior no tendrá lugar en los casos a que se refiere el </a:t>
            </a:r>
            <a:r>
              <a:rPr lang="es-CL" i="1" u="sng" dirty="0"/>
              <a:t>inciso cuarto del artículo 134</a:t>
            </a:r>
            <a:r>
              <a:rPr lang="es-CL" i="1" dirty="0"/>
              <a:t> o cuando procediere el arresto por falta de comparecencia, la detención o la prisión preventiva de acuerdo a lo dispuesto en el </a:t>
            </a:r>
            <a:r>
              <a:rPr lang="es-CL" i="1" u="sng" dirty="0"/>
              <a:t>artículo 33</a:t>
            </a:r>
            <a:r>
              <a:rPr lang="es-CL" dirty="0"/>
              <a:t>”.</a:t>
            </a:r>
          </a:p>
          <a:p>
            <a:endParaRPr lang="es-CL" dirty="0"/>
          </a:p>
        </p:txBody>
      </p:sp>
    </p:spTree>
    <p:extLst>
      <p:ext uri="{BB962C8B-B14F-4D97-AF65-F5344CB8AC3E}">
        <p14:creationId xmlns:p14="http://schemas.microsoft.com/office/powerpoint/2010/main" val="470766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347FAC-31F1-A445-B839-F471B594FE25}"/>
              </a:ext>
            </a:extLst>
          </p:cNvPr>
          <p:cNvSpPr>
            <a:spLocks noGrp="1"/>
          </p:cNvSpPr>
          <p:nvPr>
            <p:ph type="title"/>
          </p:nvPr>
        </p:nvSpPr>
        <p:spPr/>
        <p:txBody>
          <a:bodyPr/>
          <a:lstStyle/>
          <a:p>
            <a:r>
              <a:rPr lang="es-CL" dirty="0"/>
              <a:t>Detención</a:t>
            </a:r>
          </a:p>
        </p:txBody>
      </p:sp>
      <p:sp>
        <p:nvSpPr>
          <p:cNvPr id="3" name="Marcador de contenido 2">
            <a:extLst>
              <a:ext uri="{FF2B5EF4-FFF2-40B4-BE49-F238E27FC236}">
                <a16:creationId xmlns:a16="http://schemas.microsoft.com/office/drawing/2014/main" id="{9AAEF7AA-80F8-1B44-9E4E-6BCF85C9A7A4}"/>
              </a:ext>
            </a:extLst>
          </p:cNvPr>
          <p:cNvSpPr>
            <a:spLocks noGrp="1"/>
          </p:cNvSpPr>
          <p:nvPr>
            <p:ph idx="1"/>
          </p:nvPr>
        </p:nvSpPr>
        <p:spPr/>
        <p:txBody>
          <a:bodyPr>
            <a:normAutofit fontScale="92500" lnSpcReduction="20000"/>
          </a:bodyPr>
          <a:lstStyle/>
          <a:p>
            <a:pPr algn="just"/>
            <a:r>
              <a:rPr lang="es-CL" dirty="0"/>
              <a:t>Detención Judicial</a:t>
            </a:r>
          </a:p>
          <a:p>
            <a:pPr lvl="1" algn="just"/>
            <a:r>
              <a:rPr lang="es-CL" dirty="0"/>
              <a:t>Concepto: es aquella que ha sido ordenada y que emana del juez de garantía o, excepcionalmente, por el tribunal oral en lo penal. </a:t>
            </a:r>
          </a:p>
          <a:p>
            <a:pPr lvl="1" algn="just"/>
            <a:r>
              <a:rPr lang="es-CL" dirty="0"/>
              <a:t>Procedencia: (i) el tribunal puede ordenar la detención del imputado para ser conducido a su presencia, sin previa citación, cuando de otra manera la comparecencia pudiere verse demorada o dificultada (artículo 127 CPP) (ii)tratándose de crimen o simple delito el juez puede considerar como razón suficiente el imputado haya concurrido voluntariamente ante el fiscal o la policía, reconociendo voluntariamente su participación en el crimen o simple delito y (iii) también cuando la presencia del imputado en una audiencia judicial fuere condición de ésta y que, legalmente citado, no compareciere sin causa justificada (artículo 127 CPP).</a:t>
            </a:r>
          </a:p>
          <a:p>
            <a:pPr algn="just"/>
            <a:r>
              <a:rPr lang="es-CL" dirty="0"/>
              <a:t>Detención decretada por cualquier tribunal</a:t>
            </a:r>
          </a:p>
          <a:p>
            <a:pPr lvl="1" algn="just"/>
            <a:r>
              <a:rPr lang="es-CL" dirty="0"/>
              <a:t>Cualquier tribunal, aunque no ejerza jurisdicción en lo criminal, podrá dictar órdenes de detención contra las personas que dentro de la sala de su despacho, cometieren algún crimen o simple delito.</a:t>
            </a:r>
          </a:p>
        </p:txBody>
      </p:sp>
    </p:spTree>
    <p:extLst>
      <p:ext uri="{BB962C8B-B14F-4D97-AF65-F5344CB8AC3E}">
        <p14:creationId xmlns:p14="http://schemas.microsoft.com/office/powerpoint/2010/main" val="2400248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501CD-920D-104E-A217-1A955046D695}"/>
              </a:ext>
            </a:extLst>
          </p:cNvPr>
          <p:cNvSpPr>
            <a:spLocks noGrp="1"/>
          </p:cNvSpPr>
          <p:nvPr>
            <p:ph type="title"/>
          </p:nvPr>
        </p:nvSpPr>
        <p:spPr/>
        <p:txBody>
          <a:bodyPr/>
          <a:lstStyle/>
          <a:p>
            <a:r>
              <a:rPr lang="es-CL" dirty="0"/>
              <a:t>Detención</a:t>
            </a:r>
          </a:p>
        </p:txBody>
      </p:sp>
      <p:sp>
        <p:nvSpPr>
          <p:cNvPr id="3" name="Marcador de contenido 2">
            <a:extLst>
              <a:ext uri="{FF2B5EF4-FFF2-40B4-BE49-F238E27FC236}">
                <a16:creationId xmlns:a16="http://schemas.microsoft.com/office/drawing/2014/main" id="{4ECFF953-161A-9042-BE4E-9727F530580B}"/>
              </a:ext>
            </a:extLst>
          </p:cNvPr>
          <p:cNvSpPr>
            <a:spLocks noGrp="1"/>
          </p:cNvSpPr>
          <p:nvPr>
            <p:ph idx="1"/>
          </p:nvPr>
        </p:nvSpPr>
        <p:spPr/>
        <p:txBody>
          <a:bodyPr>
            <a:normAutofit/>
          </a:bodyPr>
          <a:lstStyle/>
          <a:p>
            <a:r>
              <a:rPr lang="es-CL" dirty="0"/>
              <a:t>Detención en caso de flagrancia</a:t>
            </a:r>
          </a:p>
          <a:p>
            <a:pPr lvl="1" algn="just"/>
            <a:r>
              <a:rPr lang="es-CL" dirty="0"/>
              <a:t>Delito in fraganti: se atrapa al autor en el mismo instante de cometer el delito o inmediatamente después de cometido.</a:t>
            </a:r>
          </a:p>
          <a:p>
            <a:pPr lvl="1" algn="just"/>
            <a:r>
              <a:rPr lang="es-CL" dirty="0"/>
              <a:t> La detención en flagrancia la puede realizar: (i) civil o (ii) polícia.</a:t>
            </a:r>
          </a:p>
          <a:p>
            <a:pPr lvl="1" algn="just"/>
            <a:r>
              <a:rPr lang="es-CL" dirty="0"/>
              <a:t>Los agentes policiales están obligados a detener: (i) A quienes sorprenden in fraganti en la comisión de un delito; (ii) Al sentenciado a penas privativas de libertad que hubiere quebrantado su condena; (iii) Al que se fugare estando detenido; (iv) Al que tuviere orden de detención pendiente;  (v) A quien fuere sorprendido en violación flagrante de las medidas cautelares personales; y (vi) Al que violare la condición del 238 b), impuesta para la protección de otras personas (relativa a suspensión condicional del procedimiento). </a:t>
            </a:r>
          </a:p>
          <a:p>
            <a:pPr lvl="1"/>
            <a:endParaRPr lang="es-CL" dirty="0"/>
          </a:p>
        </p:txBody>
      </p:sp>
    </p:spTree>
    <p:extLst>
      <p:ext uri="{BB962C8B-B14F-4D97-AF65-F5344CB8AC3E}">
        <p14:creationId xmlns:p14="http://schemas.microsoft.com/office/powerpoint/2010/main" val="2014717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96E5D9-5360-6744-8853-D9D5DDE05C13}"/>
              </a:ext>
            </a:extLst>
          </p:cNvPr>
          <p:cNvSpPr>
            <a:spLocks noGrp="1"/>
          </p:cNvSpPr>
          <p:nvPr>
            <p:ph type="title"/>
          </p:nvPr>
        </p:nvSpPr>
        <p:spPr/>
        <p:txBody>
          <a:bodyPr/>
          <a:lstStyle/>
          <a:p>
            <a:r>
              <a:rPr lang="es-CL" dirty="0"/>
              <a:t>Detención</a:t>
            </a:r>
          </a:p>
        </p:txBody>
      </p:sp>
      <p:sp>
        <p:nvSpPr>
          <p:cNvPr id="3" name="Marcador de contenido 2">
            <a:extLst>
              <a:ext uri="{FF2B5EF4-FFF2-40B4-BE49-F238E27FC236}">
                <a16:creationId xmlns:a16="http://schemas.microsoft.com/office/drawing/2014/main" id="{21ECCB73-3231-6D47-9A16-5C137F4CB965}"/>
              </a:ext>
            </a:extLst>
          </p:cNvPr>
          <p:cNvSpPr>
            <a:spLocks noGrp="1"/>
          </p:cNvSpPr>
          <p:nvPr>
            <p:ph idx="1"/>
          </p:nvPr>
        </p:nvSpPr>
        <p:spPr/>
        <p:txBody>
          <a:bodyPr>
            <a:normAutofit fontScale="85000" lnSpcReduction="20000"/>
          </a:bodyPr>
          <a:lstStyle/>
          <a:p>
            <a:pPr algn="just"/>
            <a:r>
              <a:rPr lang="es-CL" dirty="0"/>
              <a:t>El artículo 130 del CPP prescribe que:“</a:t>
            </a:r>
            <a:r>
              <a:rPr lang="es-CL" i="1" dirty="0"/>
              <a:t>Se entiende que se encuentra en situación de flagrancia: </a:t>
            </a:r>
          </a:p>
          <a:p>
            <a:pPr algn="just"/>
            <a:r>
              <a:rPr lang="es-CL" i="1" dirty="0"/>
              <a:t>El que actualmente se encontrare cometiendo el delito </a:t>
            </a:r>
          </a:p>
          <a:p>
            <a:pPr algn="just"/>
            <a:r>
              <a:rPr lang="es-CL" i="1" dirty="0"/>
              <a:t>El que acabare de cometerlo </a:t>
            </a:r>
          </a:p>
          <a:p>
            <a:pPr algn="just"/>
            <a:r>
              <a:rPr lang="es-CL" i="1" dirty="0"/>
              <a:t>El que huyere del lugar de comisión del delito y fuere designado por el ofendido u otra persona como autor o cómplice</a:t>
            </a:r>
          </a:p>
          <a:p>
            <a:pPr algn="just"/>
            <a:r>
              <a:rPr lang="es-CL" i="1" dirty="0"/>
              <a:t>El que, en un tiempo inmediato a la perpetración de un delito, fuere encontrado con objetos procedentes de aquél o con señales, en sí mismo o en sus vestidos, que permitieren sospechar su participación en él, o con las armas o instrumentos que hubieren sido empleados para cometerlo</a:t>
            </a:r>
          </a:p>
          <a:p>
            <a:pPr algn="just"/>
            <a:r>
              <a:rPr lang="es-CL" i="1" dirty="0"/>
              <a:t>El que las víctimas de un delito que reclamen auxilio, o testigos presenciales, señalen como autor o cómplice de un delito que se hubiere cometido en un tiempo inmediato (12 horas).</a:t>
            </a:r>
          </a:p>
          <a:p>
            <a:pPr algn="just"/>
            <a:r>
              <a:rPr lang="es-CL" i="1" dirty="0"/>
              <a:t>El que aparezca en un registro audiovisual cometiendo un crimen o simple delito al cual la policía tenga acceso en un tiempo inmediato</a:t>
            </a:r>
            <a:r>
              <a:rPr lang="es-CL" dirty="0"/>
              <a:t>”. </a:t>
            </a:r>
          </a:p>
        </p:txBody>
      </p:sp>
    </p:spTree>
    <p:extLst>
      <p:ext uri="{BB962C8B-B14F-4D97-AF65-F5344CB8AC3E}">
        <p14:creationId xmlns:p14="http://schemas.microsoft.com/office/powerpoint/2010/main" val="3440778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D62FAB-8C7A-274F-A716-3E95C43442E1}"/>
              </a:ext>
            </a:extLst>
          </p:cNvPr>
          <p:cNvSpPr>
            <a:spLocks noGrp="1"/>
          </p:cNvSpPr>
          <p:nvPr>
            <p:ph type="title"/>
          </p:nvPr>
        </p:nvSpPr>
        <p:spPr/>
        <p:txBody>
          <a:bodyPr/>
          <a:lstStyle/>
          <a:p>
            <a:r>
              <a:rPr lang="es-CL" dirty="0"/>
              <a:t>Detención</a:t>
            </a:r>
          </a:p>
        </p:txBody>
      </p:sp>
      <p:sp>
        <p:nvSpPr>
          <p:cNvPr id="3" name="Marcador de contenido 2">
            <a:extLst>
              <a:ext uri="{FF2B5EF4-FFF2-40B4-BE49-F238E27FC236}">
                <a16:creationId xmlns:a16="http://schemas.microsoft.com/office/drawing/2014/main" id="{1E101634-208C-FD43-B246-F710C997263D}"/>
              </a:ext>
            </a:extLst>
          </p:cNvPr>
          <p:cNvSpPr>
            <a:spLocks noGrp="1"/>
          </p:cNvSpPr>
          <p:nvPr>
            <p:ph idx="1"/>
          </p:nvPr>
        </p:nvSpPr>
        <p:spPr/>
        <p:txBody>
          <a:bodyPr>
            <a:normAutofit fontScale="85000" lnSpcReduction="20000"/>
          </a:bodyPr>
          <a:lstStyle/>
          <a:p>
            <a:pPr algn="just"/>
            <a:r>
              <a:rPr lang="es-CL" dirty="0"/>
              <a:t>Detención policial con orden judicial: los agentes policiales que la hubieren realizado o el encargado del recinto de detención conducirán inmediatamente al detenido a presencia del juez que hubiere expedido la orden. En caso de no ser posible, por no ser hora de despacho, el detenido podrá permanecer en el recinto policial o de detención hasta el momento de la primera audiencia judicial, por un período que en caso alguno excederá las 24 horas. </a:t>
            </a:r>
          </a:p>
          <a:p>
            <a:pPr algn="just"/>
            <a:r>
              <a:rPr lang="es-CL" dirty="0"/>
              <a:t>Detención sin orden judicial: cuando la detención se practique en virtud de los artículos 129 (detención flagrante) y 130 (situación de flagrancia), el agente policial que la realice o el agente encargado del recinto de detención debe informar de ella al Ministerio Público dentro de un plazo máximo de 12 horas. El fiscal puede: </a:t>
            </a:r>
          </a:p>
          <a:p>
            <a:pPr lvl="1" algn="just"/>
            <a:r>
              <a:rPr lang="es-CL" dirty="0"/>
              <a:t>Dejar sin efecto la detención; u </a:t>
            </a:r>
          </a:p>
          <a:p>
            <a:pPr lvl="1" algn="just"/>
            <a:r>
              <a:rPr lang="es-CL" dirty="0"/>
              <a:t>Ordenar que el detenido sea conducido ante el juez dentro del plazo máximo de 24 horas, contado desde que la detención se hubiere practicado. En el mismo acto, deberá dar conocimiento de la situación al abogado de confianza del detenido o a la Defensoría Penal Pública. </a:t>
            </a:r>
          </a:p>
          <a:p>
            <a:endParaRPr lang="es-CL" dirty="0"/>
          </a:p>
        </p:txBody>
      </p:sp>
    </p:spTree>
    <p:extLst>
      <p:ext uri="{BB962C8B-B14F-4D97-AF65-F5344CB8AC3E}">
        <p14:creationId xmlns:p14="http://schemas.microsoft.com/office/powerpoint/2010/main" val="3331987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6BCC62-49D9-854A-A5D0-1D2D8E5957A5}"/>
              </a:ext>
            </a:extLst>
          </p:cNvPr>
          <p:cNvSpPr>
            <a:spLocks noGrp="1"/>
          </p:cNvSpPr>
          <p:nvPr>
            <p:ph type="title"/>
          </p:nvPr>
        </p:nvSpPr>
        <p:spPr/>
        <p:txBody>
          <a:bodyPr/>
          <a:lstStyle/>
          <a:p>
            <a:r>
              <a:rPr lang="es-CL" dirty="0"/>
              <a:t>Prisión Preventiva</a:t>
            </a:r>
          </a:p>
        </p:txBody>
      </p:sp>
      <p:sp>
        <p:nvSpPr>
          <p:cNvPr id="3" name="Marcador de contenido 2">
            <a:extLst>
              <a:ext uri="{FF2B5EF4-FFF2-40B4-BE49-F238E27FC236}">
                <a16:creationId xmlns:a16="http://schemas.microsoft.com/office/drawing/2014/main" id="{FA9018AA-CC2D-A147-8501-2C8DF28381C2}"/>
              </a:ext>
            </a:extLst>
          </p:cNvPr>
          <p:cNvSpPr>
            <a:spLocks noGrp="1"/>
          </p:cNvSpPr>
          <p:nvPr>
            <p:ph idx="1"/>
          </p:nvPr>
        </p:nvSpPr>
        <p:spPr/>
        <p:txBody>
          <a:bodyPr>
            <a:normAutofit fontScale="92500" lnSpcReduction="20000"/>
          </a:bodyPr>
          <a:lstStyle/>
          <a:p>
            <a:pPr algn="just"/>
            <a:r>
              <a:rPr lang="es-CL" dirty="0"/>
              <a:t>Función: (i) prevenir la fuga del imputado, (ii) prevenir la ocultación de medios de prueba, (iii) prevención especial, y (iv</a:t>
            </a:r>
            <a:r>
              <a:rPr lang="es-CL"/>
              <a:t>) seguridad sociedad. </a:t>
            </a:r>
            <a:endParaRPr lang="es-CL" dirty="0"/>
          </a:p>
          <a:p>
            <a:pPr algn="just"/>
            <a:r>
              <a:rPr lang="es-CL" dirty="0"/>
              <a:t>Procedencia de la prisión preventiva: cuando las demás medidas cautelares personales fueren estimadas por el juez como (a) insuficientes para asegurar las finalidades del procedimiento; (b) insuficientes para asegurar la seguridad del ofendido; o (c) insuficientes para asegurar la seguridad de la sociedad. </a:t>
            </a:r>
          </a:p>
          <a:p>
            <a:pPr algn="just"/>
            <a:r>
              <a:rPr lang="es-CL" dirty="0"/>
              <a:t>La prisión preventiva es doblemente excepcional, lo cual se deriva del juego de las siguientes normas: </a:t>
            </a:r>
          </a:p>
          <a:p>
            <a:pPr lvl="1" algn="just"/>
            <a:r>
              <a:rPr lang="es-CL" dirty="0"/>
              <a:t>Art. 5: estricta legalidad de las medidas cautelares personales.</a:t>
            </a:r>
          </a:p>
          <a:p>
            <a:pPr lvl="1" algn="just"/>
            <a:r>
              <a:rPr lang="es-CL" dirty="0"/>
              <a:t>Art. 122: las medidas cautelares en general son excepcionales, debiendo aplicarse sólo cuando sean absolutamente indispensables para asegurar la realización de los fines del procedimiento, durando sólo mientras exista necesidad. </a:t>
            </a:r>
          </a:p>
          <a:p>
            <a:pPr lvl="1" algn="just"/>
            <a:r>
              <a:rPr lang="es-CL" dirty="0"/>
              <a:t> Art. 139 ya señalada </a:t>
            </a:r>
          </a:p>
          <a:p>
            <a:endParaRPr lang="es-CL" dirty="0"/>
          </a:p>
        </p:txBody>
      </p:sp>
    </p:spTree>
    <p:extLst>
      <p:ext uri="{BB962C8B-B14F-4D97-AF65-F5344CB8AC3E}">
        <p14:creationId xmlns:p14="http://schemas.microsoft.com/office/powerpoint/2010/main" val="54508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{062F1FCF-89D3-4C43-817B-2205FAF950DD}tf10001062</Template>
  <TotalTime>259</TotalTime>
  <Words>1822</Words>
  <Application>Microsoft Macintosh PowerPoint</Application>
  <PresentationFormat>Panorámica</PresentationFormat>
  <Paragraphs>109</Paragraphs>
  <Slides>16</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16</vt:i4>
      </vt:variant>
    </vt:vector>
  </HeadingPairs>
  <TitlesOfParts>
    <vt:vector size="20" baseType="lpstr">
      <vt:lpstr>Arial</vt:lpstr>
      <vt:lpstr>Century Gothic</vt:lpstr>
      <vt:lpstr>Wingdings 3</vt:lpstr>
      <vt:lpstr>Ion</vt:lpstr>
      <vt:lpstr>MEDIDAS CAUTELARES</vt:lpstr>
      <vt:lpstr>Medidas Cautelares</vt:lpstr>
      <vt:lpstr>Citación</vt:lpstr>
      <vt:lpstr>Citación</vt:lpstr>
      <vt:lpstr>Detención</vt:lpstr>
      <vt:lpstr>Detención</vt:lpstr>
      <vt:lpstr>Detención</vt:lpstr>
      <vt:lpstr>Detención</vt:lpstr>
      <vt:lpstr>Prisión Preventiva</vt:lpstr>
      <vt:lpstr>Prisión Preventiva</vt:lpstr>
      <vt:lpstr>Prisión Preventiva</vt:lpstr>
      <vt:lpstr>Prisión Preventiva</vt:lpstr>
      <vt:lpstr>Prisión Preventiva</vt:lpstr>
      <vt:lpstr>Prisión Preventiva</vt:lpstr>
      <vt:lpstr>Prisión Preventiva</vt:lpstr>
      <vt:lpstr>Otras medidas cautelares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MEDIDAS CAUTELARES</dc:title>
  <dc:creator>Diego Lizama Castro</dc:creator>
  <cp:lastModifiedBy>Diego Lizama Castro</cp:lastModifiedBy>
  <cp:revision>15</cp:revision>
  <dcterms:created xsi:type="dcterms:W3CDTF">2019-04-30T01:38:29Z</dcterms:created>
  <dcterms:modified xsi:type="dcterms:W3CDTF">2019-05-01T13:49:07Z</dcterms:modified>
</cp:coreProperties>
</file>