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6858000" cx="12192000"/>
  <p:notesSz cx="6858000" cy="9144000"/>
  <p:embeddedFontLst>
    <p:embeddedFont>
      <p:font typeface="Century Gothic"/>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CenturyGothic-bold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CenturyGothic-regular.fntdata"/><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CenturyGothic-italic.fntdata"/><Relationship Id="rId16" Type="http://schemas.openxmlformats.org/officeDocument/2006/relationships/slide" Target="slides/slide12.xml"/><Relationship Id="rId38" Type="http://schemas.openxmlformats.org/officeDocument/2006/relationships/font" Target="fonts/CenturyGothic-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55a49f3720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55a49f3720_1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55a49f3720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g55a49f3720_1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55a49f3720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55a49f3720_1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55a49f3720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55a49f3720_1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55a49f3720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55a49f3720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55a49f3720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55a49f3720_1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55a49f3720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55a49f372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55a49f3720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55a49f372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55a49f372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55a49f3720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55a49f372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55a49f3720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55a49f372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55a49f3720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55a49f3720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55a49f372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55a49f3720_2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55a49f3720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55a49f3720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55a49f372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55a49f3720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55a49f3720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55a49f3720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55a49f372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55a49f3720_1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55a49f3720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55a49f3720_1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55a49f3720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55a49f3720_1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55a49f3720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55a49f3720_1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55a49f3720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55a49f3720_1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55a49f3720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55a49f3720_1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55a49f3720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g55a49f3720_1_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55a49f3720_1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55a49f372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55a49f3720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55a49f372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55a49f3720_1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55a49f3720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55a49f3720_1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55a49f3720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55a49f3720_1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55a49f3720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55a49f3720_1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type="title">
  <p:cSld name="TITLE">
    <p:spTree>
      <p:nvGrpSpPr>
        <p:cNvPr id="12" name="Shape 12"/>
        <p:cNvGrpSpPr/>
        <p:nvPr/>
      </p:nvGrpSpPr>
      <p:grpSpPr>
        <a:xfrm>
          <a:off x="0" y="0"/>
          <a:ext cx="0" cy="0"/>
          <a:chOff x="0" y="0"/>
          <a:chExt cx="0" cy="0"/>
        </a:xfrm>
      </p:grpSpPr>
      <p:pic>
        <p:nvPicPr>
          <p:cNvPr descr="C0-HD-BTM.png" id="13" name="Google Shape;13;p2"/>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14" name="Google Shape;14;p2"/>
          <p:cNvSpPr txBox="1"/>
          <p:nvPr>
            <p:ph type="ctrTitle"/>
          </p:nvPr>
        </p:nvSpPr>
        <p:spPr>
          <a:xfrm>
            <a:off x="1371600" y="1803405"/>
            <a:ext cx="9448800" cy="1825096"/>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lt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 type="subTitle"/>
          </p:nvPr>
        </p:nvSpPr>
        <p:spPr>
          <a:xfrm>
            <a:off x="1371600" y="3632201"/>
            <a:ext cx="9448800" cy="685800"/>
          </a:xfrm>
          <a:prstGeom prst="rect">
            <a:avLst/>
          </a:prstGeom>
          <a:noFill/>
          <a:ln>
            <a:noFill/>
          </a:ln>
        </p:spPr>
        <p:txBody>
          <a:bodyPr anchorCtr="0" anchor="t" bIns="45700" lIns="91425" spcFirstLastPara="1" rIns="91425" wrap="square" tIns="45700"/>
          <a:lstStyle>
            <a:lvl1pPr lvl="0" algn="l">
              <a:lnSpc>
                <a:spcPct val="90000"/>
              </a:lnSpc>
              <a:spcBef>
                <a:spcPts val="1000"/>
              </a:spcBef>
              <a:spcAft>
                <a:spcPts val="0"/>
              </a:spcAft>
              <a:buClr>
                <a:schemeClr val="lt1"/>
              </a:buClr>
              <a:buSzPts val="2000"/>
              <a:buNone/>
              <a:defRPr sz="20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6" name="Google Shape;16;p2"/>
          <p:cNvSpPr txBox="1"/>
          <p:nvPr>
            <p:ph idx="10" type="dt"/>
          </p:nvPr>
        </p:nvSpPr>
        <p:spPr>
          <a:xfrm>
            <a:off x="7909561" y="4314328"/>
            <a:ext cx="2910840" cy="374642"/>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1371600" y="4323845"/>
            <a:ext cx="6400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8077200" y="143086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panorámica con descripción">
  <p:cSld name="Imagen panorámica con descripción">
    <p:spTree>
      <p:nvGrpSpPr>
        <p:cNvPr id="71" name="Shape 71"/>
        <p:cNvGrpSpPr/>
        <p:nvPr/>
      </p:nvGrpSpPr>
      <p:grpSpPr>
        <a:xfrm>
          <a:off x="0" y="0"/>
          <a:ext cx="0" cy="0"/>
          <a:chOff x="0" y="0"/>
          <a:chExt cx="0" cy="0"/>
        </a:xfrm>
      </p:grpSpPr>
      <p:sp>
        <p:nvSpPr>
          <p:cNvPr id="72" name="Google Shape;72;p11"/>
          <p:cNvSpPr txBox="1"/>
          <p:nvPr>
            <p:ph type="title"/>
          </p:nvPr>
        </p:nvSpPr>
        <p:spPr>
          <a:xfrm>
            <a:off x="685777" y="4697360"/>
            <a:ext cx="10822034" cy="819355"/>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1"/>
          <p:cNvSpPr/>
          <p:nvPr>
            <p:ph idx="2" type="pic"/>
          </p:nvPr>
        </p:nvSpPr>
        <p:spPr>
          <a:xfrm>
            <a:off x="681727" y="941439"/>
            <a:ext cx="10821840" cy="3478161"/>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lt1"/>
              </a:buClr>
              <a:buSzPts val="3200"/>
              <a:buFont typeface="Arial"/>
              <a:buNone/>
              <a:defRPr b="0" i="0" sz="3200" u="none" cap="none" strike="noStrike">
                <a:solidFill>
                  <a:schemeClr val="lt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lt1"/>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lt1"/>
              </a:buClr>
              <a:buSzPts val="2400"/>
              <a:buFont typeface="Arial"/>
              <a:buNone/>
              <a:defRPr b="0" i="0" sz="2400" u="none" cap="none" strike="noStrike">
                <a:solidFill>
                  <a:schemeClr val="lt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9pPr>
          </a:lstStyle>
          <a:p/>
        </p:txBody>
      </p:sp>
      <p:sp>
        <p:nvSpPr>
          <p:cNvPr id="74" name="Google Shape;74;p11"/>
          <p:cNvSpPr txBox="1"/>
          <p:nvPr>
            <p:ph idx="1" type="body"/>
          </p:nvPr>
        </p:nvSpPr>
        <p:spPr>
          <a:xfrm>
            <a:off x="685800" y="5516715"/>
            <a:ext cx="10820400" cy="701969"/>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75" name="Google Shape;75;p11"/>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descripción" showMasterSp="0">
  <p:cSld name="Título y descripción">
    <p:spTree>
      <p:nvGrpSpPr>
        <p:cNvPr id="78" name="Shape 78"/>
        <p:cNvGrpSpPr/>
        <p:nvPr/>
      </p:nvGrpSpPr>
      <p:grpSpPr>
        <a:xfrm>
          <a:off x="0" y="0"/>
          <a:ext cx="0" cy="0"/>
          <a:chOff x="0" y="0"/>
          <a:chExt cx="0" cy="0"/>
        </a:xfrm>
      </p:grpSpPr>
      <p:pic>
        <p:nvPicPr>
          <p:cNvPr descr="C0-HD-BTM.png" id="79" name="Google Shape;79;p12"/>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80" name="Google Shape;80;p12"/>
          <p:cNvSpPr txBox="1"/>
          <p:nvPr>
            <p:ph type="title"/>
          </p:nvPr>
        </p:nvSpPr>
        <p:spPr>
          <a:xfrm>
            <a:off x="685800" y="753532"/>
            <a:ext cx="10820400" cy="2802467"/>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 type="body"/>
          </p:nvPr>
        </p:nvSpPr>
        <p:spPr>
          <a:xfrm>
            <a:off x="1024467" y="3649133"/>
            <a:ext cx="10130516" cy="999067"/>
          </a:xfrm>
          <a:prstGeom prst="rect">
            <a:avLst/>
          </a:prstGeom>
          <a:noFill/>
          <a:ln>
            <a:noFill/>
          </a:ln>
        </p:spPr>
        <p:txBody>
          <a:bodyPr anchorCtr="0" anchor="ctr" bIns="45700" lIns="91425" spcFirstLastPara="1" rIns="91425" wrap="square" tIns="45700"/>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82" name="Google Shape;82;p12"/>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685800" y="379941"/>
            <a:ext cx="6991492"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ita con descripción" showMasterSp="0">
  <p:cSld name="Cita con descripción">
    <p:spTree>
      <p:nvGrpSpPr>
        <p:cNvPr id="85" name="Shape 85"/>
        <p:cNvGrpSpPr/>
        <p:nvPr/>
      </p:nvGrpSpPr>
      <p:grpSpPr>
        <a:xfrm>
          <a:off x="0" y="0"/>
          <a:ext cx="0" cy="0"/>
          <a:chOff x="0" y="0"/>
          <a:chExt cx="0" cy="0"/>
        </a:xfrm>
      </p:grpSpPr>
      <p:pic>
        <p:nvPicPr>
          <p:cNvPr descr="C0-HD-BTM.png" id="86" name="Google Shape;86;p13"/>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87" name="Google Shape;87;p13"/>
          <p:cNvSpPr txBox="1"/>
          <p:nvPr>
            <p:ph type="title"/>
          </p:nvPr>
        </p:nvSpPr>
        <p:spPr>
          <a:xfrm>
            <a:off x="1024467" y="753533"/>
            <a:ext cx="10151533" cy="2604495"/>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3"/>
          <p:cNvSpPr txBox="1"/>
          <p:nvPr>
            <p:ph idx="1" type="body"/>
          </p:nvPr>
        </p:nvSpPr>
        <p:spPr>
          <a:xfrm>
            <a:off x="1303865" y="3365556"/>
            <a:ext cx="9592736" cy="444443"/>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89" name="Google Shape;89;p13"/>
          <p:cNvSpPr txBox="1"/>
          <p:nvPr>
            <p:ph idx="2" type="body"/>
          </p:nvPr>
        </p:nvSpPr>
        <p:spPr>
          <a:xfrm>
            <a:off x="1024467" y="3959862"/>
            <a:ext cx="10151533" cy="679871"/>
          </a:xfrm>
          <a:prstGeom prst="rect">
            <a:avLst/>
          </a:prstGeom>
          <a:noFill/>
          <a:ln>
            <a:noFill/>
          </a:ln>
        </p:spPr>
        <p:txBody>
          <a:bodyPr anchorCtr="0" anchor="ctr" bIns="45700" lIns="91425" spcFirstLastPara="1" rIns="91425" wrap="square" tIns="45700"/>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90" name="Google Shape;90;p13"/>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3"/>
          <p:cNvSpPr txBox="1"/>
          <p:nvPr>
            <p:ph idx="11" type="ftr"/>
          </p:nvPr>
        </p:nvSpPr>
        <p:spPr>
          <a:xfrm>
            <a:off x="685800" y="379941"/>
            <a:ext cx="6991492"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3"/>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
        <p:nvSpPr>
          <p:cNvPr id="93" name="Google Shape;93;p13"/>
          <p:cNvSpPr txBox="1"/>
          <p:nvPr/>
        </p:nvSpPr>
        <p:spPr>
          <a:xfrm>
            <a:off x="476250" y="933450"/>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8000"/>
              <a:buFont typeface="Century Gothic"/>
              <a:buNone/>
            </a:pPr>
            <a:r>
              <a:rPr b="0" lang="es-CL" sz="8000" cap="none">
                <a:solidFill>
                  <a:schemeClr val="lt1"/>
                </a:solidFill>
                <a:latin typeface="Century Gothic"/>
                <a:ea typeface="Century Gothic"/>
                <a:cs typeface="Century Gothic"/>
                <a:sym typeface="Century Gothic"/>
              </a:rPr>
              <a:t>“</a:t>
            </a:r>
            <a:endParaRPr/>
          </a:p>
        </p:txBody>
      </p:sp>
      <p:sp>
        <p:nvSpPr>
          <p:cNvPr id="94" name="Google Shape;94;p13"/>
          <p:cNvSpPr txBox="1"/>
          <p:nvPr/>
        </p:nvSpPr>
        <p:spPr>
          <a:xfrm>
            <a:off x="10984230" y="270129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entury Gothic"/>
              <a:buNone/>
            </a:pPr>
            <a:r>
              <a:rPr b="0" lang="es-CL" sz="8000" cap="none">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rjeta de nombre" showMasterSp="0">
  <p:cSld name="Tarjeta de nombre">
    <p:spTree>
      <p:nvGrpSpPr>
        <p:cNvPr id="95" name="Shape 95"/>
        <p:cNvGrpSpPr/>
        <p:nvPr/>
      </p:nvGrpSpPr>
      <p:grpSpPr>
        <a:xfrm>
          <a:off x="0" y="0"/>
          <a:ext cx="0" cy="0"/>
          <a:chOff x="0" y="0"/>
          <a:chExt cx="0" cy="0"/>
        </a:xfrm>
      </p:grpSpPr>
      <p:pic>
        <p:nvPicPr>
          <p:cNvPr descr="C0-HD-BTM.png" id="96" name="Google Shape;96;p14"/>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97" name="Google Shape;97;p14"/>
          <p:cNvSpPr txBox="1"/>
          <p:nvPr>
            <p:ph type="title"/>
          </p:nvPr>
        </p:nvSpPr>
        <p:spPr>
          <a:xfrm>
            <a:off x="1024495" y="1124701"/>
            <a:ext cx="10146186" cy="2511835"/>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4"/>
          <p:cNvSpPr txBox="1"/>
          <p:nvPr>
            <p:ph idx="1" type="body"/>
          </p:nvPr>
        </p:nvSpPr>
        <p:spPr>
          <a:xfrm>
            <a:off x="1024467" y="3648315"/>
            <a:ext cx="10144654" cy="999885"/>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99" name="Google Shape;99;p14"/>
          <p:cNvSpPr txBox="1"/>
          <p:nvPr>
            <p:ph idx="10" type="dt"/>
          </p:nvPr>
        </p:nvSpPr>
        <p:spPr>
          <a:xfrm>
            <a:off x="7814452" y="378883"/>
            <a:ext cx="291084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4"/>
          <p:cNvSpPr txBox="1"/>
          <p:nvPr>
            <p:ph idx="11" type="ftr"/>
          </p:nvPr>
        </p:nvSpPr>
        <p:spPr>
          <a:xfrm>
            <a:off x="685800" y="378883"/>
            <a:ext cx="6991492"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4"/>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lumna 3">
  <p:cSld name="Columna 3">
    <p:spTree>
      <p:nvGrpSpPr>
        <p:cNvPr id="102" name="Shape 102"/>
        <p:cNvGrpSpPr/>
        <p:nvPr/>
      </p:nvGrpSpPr>
      <p:grpSpPr>
        <a:xfrm>
          <a:off x="0" y="0"/>
          <a:ext cx="0" cy="0"/>
          <a:chOff x="0" y="0"/>
          <a:chExt cx="0" cy="0"/>
        </a:xfrm>
      </p:grpSpPr>
      <p:sp>
        <p:nvSpPr>
          <p:cNvPr id="103" name="Google Shape;103;p15"/>
          <p:cNvSpPr txBox="1"/>
          <p:nvPr>
            <p:ph type="title"/>
          </p:nvPr>
        </p:nvSpPr>
        <p:spPr>
          <a:xfrm>
            <a:off x="2895600" y="761999"/>
            <a:ext cx="8610599" cy="1303867"/>
          </a:xfrm>
          <a:prstGeom prst="rect">
            <a:avLst/>
          </a:prstGeom>
          <a:noFill/>
          <a:ln>
            <a:noFill/>
          </a:ln>
        </p:spPr>
        <p:txBody>
          <a:bodyPr anchorCtr="0" anchor="ctr" bIns="45700" lIns="91425" spcFirstLastPara="1" rIns="91425" wrap="square" tIns="45700"/>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5"/>
          <p:cNvSpPr txBox="1"/>
          <p:nvPr>
            <p:ph idx="1" type="body"/>
          </p:nvPr>
        </p:nvSpPr>
        <p:spPr>
          <a:xfrm>
            <a:off x="685800" y="2202080"/>
            <a:ext cx="3456432" cy="617320"/>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05" name="Google Shape;105;p15"/>
          <p:cNvSpPr txBox="1"/>
          <p:nvPr>
            <p:ph idx="2" type="body"/>
          </p:nvPr>
        </p:nvSpPr>
        <p:spPr>
          <a:xfrm>
            <a:off x="685799" y="2904565"/>
            <a:ext cx="3456432" cy="3314132"/>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06" name="Google Shape;106;p15"/>
          <p:cNvSpPr txBox="1"/>
          <p:nvPr>
            <p:ph idx="3" type="body"/>
          </p:nvPr>
        </p:nvSpPr>
        <p:spPr>
          <a:xfrm>
            <a:off x="4368800" y="2201333"/>
            <a:ext cx="3456432" cy="626534"/>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07" name="Google Shape;107;p15"/>
          <p:cNvSpPr txBox="1"/>
          <p:nvPr>
            <p:ph idx="4" type="body"/>
          </p:nvPr>
        </p:nvSpPr>
        <p:spPr>
          <a:xfrm>
            <a:off x="4366858" y="2904067"/>
            <a:ext cx="3456432" cy="331461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08" name="Google Shape;108;p15"/>
          <p:cNvSpPr txBox="1"/>
          <p:nvPr>
            <p:ph idx="5" type="body"/>
          </p:nvPr>
        </p:nvSpPr>
        <p:spPr>
          <a:xfrm>
            <a:off x="8051800" y="2192866"/>
            <a:ext cx="3456432" cy="626534"/>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09" name="Google Shape;109;p15"/>
          <p:cNvSpPr txBox="1"/>
          <p:nvPr>
            <p:ph idx="6" type="body"/>
          </p:nvPr>
        </p:nvSpPr>
        <p:spPr>
          <a:xfrm>
            <a:off x="8051801" y="2904565"/>
            <a:ext cx="3456432" cy="3314132"/>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10" name="Google Shape;110;p15"/>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5"/>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5"/>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lumna de imagen 3">
  <p:cSld name="Columna de imagen 3">
    <p:spTree>
      <p:nvGrpSpPr>
        <p:cNvPr id="113" name="Shape 113"/>
        <p:cNvGrpSpPr/>
        <p:nvPr/>
      </p:nvGrpSpPr>
      <p:grpSpPr>
        <a:xfrm>
          <a:off x="0" y="0"/>
          <a:ext cx="0" cy="0"/>
          <a:chOff x="0" y="0"/>
          <a:chExt cx="0" cy="0"/>
        </a:xfrm>
      </p:grpSpPr>
      <p:sp>
        <p:nvSpPr>
          <p:cNvPr id="114" name="Google Shape;114;p16"/>
          <p:cNvSpPr txBox="1"/>
          <p:nvPr>
            <p:ph type="title"/>
          </p:nvPr>
        </p:nvSpPr>
        <p:spPr>
          <a:xfrm>
            <a:off x="2895600" y="762000"/>
            <a:ext cx="8610599" cy="1295400"/>
          </a:xfrm>
          <a:prstGeom prst="rect">
            <a:avLst/>
          </a:prstGeom>
          <a:noFill/>
          <a:ln>
            <a:noFill/>
          </a:ln>
        </p:spPr>
        <p:txBody>
          <a:bodyPr anchorCtr="0" anchor="ctr" bIns="45700" lIns="91425" spcFirstLastPara="1" rIns="91425" wrap="square" tIns="45700"/>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16"/>
          <p:cNvSpPr txBox="1"/>
          <p:nvPr>
            <p:ph idx="1" type="body"/>
          </p:nvPr>
        </p:nvSpPr>
        <p:spPr>
          <a:xfrm>
            <a:off x="688618" y="4191000"/>
            <a:ext cx="3451582" cy="682765"/>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16" name="Google Shape;116;p16"/>
          <p:cNvSpPr/>
          <p:nvPr>
            <p:ph idx="2" type="pic"/>
          </p:nvPr>
        </p:nvSpPr>
        <p:spPr>
          <a:xfrm>
            <a:off x="688618" y="2362200"/>
            <a:ext cx="3451582" cy="1524000"/>
          </a:xfrm>
          <a:prstGeom prst="roundRect">
            <a:avLst>
              <a:gd fmla="val 0"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lstStyle>
            <a:lvl1pPr lvl="0" marR="0" rtl="0" algn="ctr">
              <a:lnSpc>
                <a:spcPct val="90000"/>
              </a:lnSpc>
              <a:spcBef>
                <a:spcPts val="10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9pPr>
          </a:lstStyle>
          <a:p/>
        </p:txBody>
      </p:sp>
      <p:sp>
        <p:nvSpPr>
          <p:cNvPr id="117" name="Google Shape;117;p16"/>
          <p:cNvSpPr txBox="1"/>
          <p:nvPr>
            <p:ph idx="3" type="body"/>
          </p:nvPr>
        </p:nvSpPr>
        <p:spPr>
          <a:xfrm>
            <a:off x="688618" y="4873764"/>
            <a:ext cx="3451582" cy="1344921"/>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18" name="Google Shape;118;p16"/>
          <p:cNvSpPr txBox="1"/>
          <p:nvPr>
            <p:ph idx="4" type="body"/>
          </p:nvPr>
        </p:nvSpPr>
        <p:spPr>
          <a:xfrm>
            <a:off x="4374263" y="4191000"/>
            <a:ext cx="3448935" cy="682765"/>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19" name="Google Shape;119;p16"/>
          <p:cNvSpPr/>
          <p:nvPr>
            <p:ph idx="5" type="pic"/>
          </p:nvPr>
        </p:nvSpPr>
        <p:spPr>
          <a:xfrm>
            <a:off x="4374263" y="2362200"/>
            <a:ext cx="3448936" cy="1524000"/>
          </a:xfrm>
          <a:prstGeom prst="roundRect">
            <a:avLst>
              <a:gd fmla="val 0"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lstStyle>
            <a:lvl1pPr lvl="0" marR="0" rtl="0" algn="ctr">
              <a:lnSpc>
                <a:spcPct val="90000"/>
              </a:lnSpc>
              <a:spcBef>
                <a:spcPts val="10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9pPr>
          </a:lstStyle>
          <a:p/>
        </p:txBody>
      </p:sp>
      <p:sp>
        <p:nvSpPr>
          <p:cNvPr id="120" name="Google Shape;120;p16"/>
          <p:cNvSpPr txBox="1"/>
          <p:nvPr>
            <p:ph idx="6" type="body"/>
          </p:nvPr>
        </p:nvSpPr>
        <p:spPr>
          <a:xfrm>
            <a:off x="4374264" y="4873763"/>
            <a:ext cx="3448935" cy="1344921"/>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21" name="Google Shape;121;p16"/>
          <p:cNvSpPr txBox="1"/>
          <p:nvPr>
            <p:ph idx="7" type="body"/>
          </p:nvPr>
        </p:nvSpPr>
        <p:spPr>
          <a:xfrm>
            <a:off x="8049731" y="4191000"/>
            <a:ext cx="3456469" cy="682765"/>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22" name="Google Shape;122;p16"/>
          <p:cNvSpPr/>
          <p:nvPr>
            <p:ph idx="8" type="pic"/>
          </p:nvPr>
        </p:nvSpPr>
        <p:spPr>
          <a:xfrm>
            <a:off x="8049855" y="2362200"/>
            <a:ext cx="3447878" cy="1524000"/>
          </a:xfrm>
          <a:prstGeom prst="roundRect">
            <a:avLst>
              <a:gd fmla="val 0"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lstStyle>
            <a:lvl1pPr lvl="0" marR="0" rtl="0" algn="ctr">
              <a:lnSpc>
                <a:spcPct val="90000"/>
              </a:lnSpc>
              <a:spcBef>
                <a:spcPts val="10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9pPr>
          </a:lstStyle>
          <a:p/>
        </p:txBody>
      </p:sp>
      <p:sp>
        <p:nvSpPr>
          <p:cNvPr id="123" name="Google Shape;123;p16"/>
          <p:cNvSpPr txBox="1"/>
          <p:nvPr>
            <p:ph idx="9" type="body"/>
          </p:nvPr>
        </p:nvSpPr>
        <p:spPr>
          <a:xfrm>
            <a:off x="8049731" y="4873761"/>
            <a:ext cx="3452445" cy="1344921"/>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24" name="Google Shape;124;p16"/>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6"/>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6"/>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exto vertical" type="vertTx">
  <p:cSld name="VERTICAL_TEXT">
    <p:spTree>
      <p:nvGrpSpPr>
        <p:cNvPr id="127" name="Shape 127"/>
        <p:cNvGrpSpPr/>
        <p:nvPr/>
      </p:nvGrpSpPr>
      <p:grpSpPr>
        <a:xfrm>
          <a:off x="0" y="0"/>
          <a:ext cx="0" cy="0"/>
          <a:chOff x="0" y="0"/>
          <a:chExt cx="0" cy="0"/>
        </a:xfrm>
      </p:grpSpPr>
      <p:sp>
        <p:nvSpPr>
          <p:cNvPr id="128" name="Google Shape;128;p17"/>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17"/>
          <p:cNvSpPr txBox="1"/>
          <p:nvPr>
            <p:ph idx="1" type="body"/>
          </p:nvPr>
        </p:nvSpPr>
        <p:spPr>
          <a:xfrm rot="5400000">
            <a:off x="4083937" y="-1203579"/>
            <a:ext cx="4024125" cy="108204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30" name="Google Shape;130;p17"/>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7"/>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vertical y texto" showMasterSp="0" type="vertTitleAndTx">
  <p:cSld name="VERTICAL_TITLE_AND_VERTICAL_TEXT">
    <p:spTree>
      <p:nvGrpSpPr>
        <p:cNvPr id="133" name="Shape 133"/>
        <p:cNvGrpSpPr/>
        <p:nvPr/>
      </p:nvGrpSpPr>
      <p:grpSpPr>
        <a:xfrm>
          <a:off x="0" y="0"/>
          <a:ext cx="0" cy="0"/>
          <a:chOff x="0" y="0"/>
          <a:chExt cx="0" cy="0"/>
        </a:xfrm>
      </p:grpSpPr>
      <p:pic>
        <p:nvPicPr>
          <p:cNvPr descr="C0-HD-BTM.png" id="134" name="Google Shape;134;p18"/>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135" name="Google Shape;135;p18"/>
          <p:cNvSpPr txBox="1"/>
          <p:nvPr>
            <p:ph type="title"/>
          </p:nvPr>
        </p:nvSpPr>
        <p:spPr>
          <a:xfrm rot="5400000">
            <a:off x="8525933" y="1667933"/>
            <a:ext cx="3903133" cy="205740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lt1"/>
              </a:buClr>
              <a:buSzPts val="4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18"/>
          <p:cNvSpPr txBox="1"/>
          <p:nvPr>
            <p:ph idx="1" type="body"/>
          </p:nvPr>
        </p:nvSpPr>
        <p:spPr>
          <a:xfrm rot="5400000">
            <a:off x="3175000" y="-1405467"/>
            <a:ext cx="3903133" cy="8204201"/>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37" name="Google Shape;137;p18"/>
          <p:cNvSpPr txBox="1"/>
          <p:nvPr>
            <p:ph idx="10" type="dt"/>
          </p:nvPr>
        </p:nvSpPr>
        <p:spPr>
          <a:xfrm>
            <a:off x="7814452" y="379941"/>
            <a:ext cx="291084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8"/>
          <p:cNvSpPr txBox="1"/>
          <p:nvPr>
            <p:ph idx="11" type="ftr"/>
          </p:nvPr>
        </p:nvSpPr>
        <p:spPr>
          <a:xfrm>
            <a:off x="685800" y="381000"/>
            <a:ext cx="6991492"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18"/>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2" name="Google Shape;22;p3"/>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showMasterSp="0" type="secHead">
  <p:cSld name="SECTION_HEADER">
    <p:spTree>
      <p:nvGrpSpPr>
        <p:cNvPr id="25" name="Shape 25"/>
        <p:cNvGrpSpPr/>
        <p:nvPr/>
      </p:nvGrpSpPr>
      <p:grpSpPr>
        <a:xfrm>
          <a:off x="0" y="0"/>
          <a:ext cx="0" cy="0"/>
          <a:chOff x="0" y="0"/>
          <a:chExt cx="0" cy="0"/>
        </a:xfrm>
      </p:grpSpPr>
      <p:pic>
        <p:nvPicPr>
          <p:cNvPr descr="C0-HD-BTM.png" id="26" name="Google Shape;26;p4"/>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27" name="Google Shape;27;p4"/>
          <p:cNvSpPr txBox="1"/>
          <p:nvPr>
            <p:ph type="title"/>
          </p:nvPr>
        </p:nvSpPr>
        <p:spPr>
          <a:xfrm>
            <a:off x="685800" y="753533"/>
            <a:ext cx="10820399" cy="2801935"/>
          </a:xfrm>
          <a:prstGeom prst="rect">
            <a:avLst/>
          </a:prstGeom>
          <a:noFill/>
          <a:ln>
            <a:noFill/>
          </a:ln>
        </p:spPr>
        <p:txBody>
          <a:bodyPr anchorCtr="0" anchor="b" bIns="45700" lIns="91425" spcFirstLastPara="1" rIns="91425" wrap="square" tIns="45700"/>
          <a:lstStyle>
            <a:lvl1pPr lvl="0" algn="r">
              <a:lnSpc>
                <a:spcPct val="90000"/>
              </a:lnSpc>
              <a:spcBef>
                <a:spcPts val="0"/>
              </a:spcBef>
              <a:spcAft>
                <a:spcPts val="0"/>
              </a:spcAft>
              <a:buClr>
                <a:schemeClr val="lt1"/>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1" type="body"/>
          </p:nvPr>
        </p:nvSpPr>
        <p:spPr>
          <a:xfrm>
            <a:off x="1024467" y="3641725"/>
            <a:ext cx="10490200" cy="955675"/>
          </a:xfrm>
          <a:prstGeom prst="rect">
            <a:avLst/>
          </a:prstGeom>
          <a:noFill/>
          <a:ln>
            <a:noFill/>
          </a:ln>
        </p:spPr>
        <p:txBody>
          <a:bodyPr anchorCtr="0" anchor="t" bIns="45700" lIns="91425" spcFirstLastPara="1" rIns="91425" wrap="square" tIns="45700"/>
          <a:lstStyle>
            <a:lvl1pPr indent="-228600" lvl="0" marL="457200" algn="r">
              <a:lnSpc>
                <a:spcPct val="90000"/>
              </a:lnSpc>
              <a:spcBef>
                <a:spcPts val="1000"/>
              </a:spcBef>
              <a:spcAft>
                <a:spcPts val="0"/>
              </a:spcAft>
              <a:buClr>
                <a:schemeClr val="lt1"/>
              </a:buClr>
              <a:buSzPts val="2200"/>
              <a:buNone/>
              <a:defRPr sz="2200">
                <a:solidFill>
                  <a:schemeClr val="lt1"/>
                </a:solidFil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29" name="Google Shape;29;p4"/>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1" type="ftr"/>
          </p:nvPr>
        </p:nvSpPr>
        <p:spPr>
          <a:xfrm>
            <a:off x="685800" y="381001"/>
            <a:ext cx="6991492" cy="36406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type="twoObj">
  <p:cSld name="TWO_OBJECTS">
    <p:spTree>
      <p:nvGrpSpPr>
        <p:cNvPr id="32" name="Shape 32"/>
        <p:cNvGrpSpPr/>
        <p:nvPr/>
      </p:nvGrpSpPr>
      <p:grpSpPr>
        <a:xfrm>
          <a:off x="0" y="0"/>
          <a:ext cx="0" cy="0"/>
          <a:chOff x="0" y="0"/>
          <a:chExt cx="0" cy="0"/>
        </a:xfrm>
      </p:grpSpPr>
      <p:sp>
        <p:nvSpPr>
          <p:cNvPr id="33" name="Google Shape;33;p5"/>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txBox="1"/>
          <p:nvPr>
            <p:ph idx="1" type="body"/>
          </p:nvPr>
        </p:nvSpPr>
        <p:spPr>
          <a:xfrm>
            <a:off x="685800" y="2194559"/>
            <a:ext cx="5334000" cy="4024125"/>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5" name="Google Shape;35;p5"/>
          <p:cNvSpPr txBox="1"/>
          <p:nvPr>
            <p:ph idx="2" type="body"/>
          </p:nvPr>
        </p:nvSpPr>
        <p:spPr>
          <a:xfrm>
            <a:off x="6172200" y="2194559"/>
            <a:ext cx="5334000" cy="4024125"/>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6" name="Google Shape;36;p5"/>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type="twoTxTwoObj">
  <p:cSld name="TWO_OBJECTS_WITH_TEXT">
    <p:spTree>
      <p:nvGrpSpPr>
        <p:cNvPr id="39" name="Shape 39"/>
        <p:cNvGrpSpPr/>
        <p:nvPr/>
      </p:nvGrpSpPr>
      <p:grpSpPr>
        <a:xfrm>
          <a:off x="0" y="0"/>
          <a:ext cx="0" cy="0"/>
          <a:chOff x="0" y="0"/>
          <a:chExt cx="0" cy="0"/>
        </a:xfrm>
      </p:grpSpPr>
      <p:sp>
        <p:nvSpPr>
          <p:cNvPr id="40" name="Google Shape;40;p6"/>
          <p:cNvSpPr txBox="1"/>
          <p:nvPr>
            <p:ph type="title"/>
          </p:nvPr>
        </p:nvSpPr>
        <p:spPr>
          <a:xfrm>
            <a:off x="2895600" y="762000"/>
            <a:ext cx="8610600" cy="1295400"/>
          </a:xfrm>
          <a:prstGeom prst="rect">
            <a:avLst/>
          </a:prstGeom>
          <a:noFill/>
          <a:ln>
            <a:noFill/>
          </a:ln>
        </p:spPr>
        <p:txBody>
          <a:bodyPr anchorCtr="0" anchor="ctr" bIns="45700" lIns="91425" spcFirstLastPara="1" rIns="91425" wrap="square" tIns="45700"/>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
          <p:cNvSpPr txBox="1"/>
          <p:nvPr>
            <p:ph idx="1" type="body"/>
          </p:nvPr>
        </p:nvSpPr>
        <p:spPr>
          <a:xfrm>
            <a:off x="914409" y="2183802"/>
            <a:ext cx="5079991"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lt1"/>
              </a:buClr>
              <a:buSzPts val="2800"/>
              <a:buNone/>
              <a:defRPr b="0" sz="28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2" name="Google Shape;42;p6"/>
          <p:cNvSpPr txBox="1"/>
          <p:nvPr>
            <p:ph idx="2" type="body"/>
          </p:nvPr>
        </p:nvSpPr>
        <p:spPr>
          <a:xfrm>
            <a:off x="685800" y="3132666"/>
            <a:ext cx="5311775" cy="3086019"/>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3" name="Google Shape;43;p6"/>
          <p:cNvSpPr txBox="1"/>
          <p:nvPr>
            <p:ph idx="3" type="body"/>
          </p:nvPr>
        </p:nvSpPr>
        <p:spPr>
          <a:xfrm>
            <a:off x="6400800" y="2183802"/>
            <a:ext cx="5105400"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lt1"/>
              </a:buClr>
              <a:buSzPts val="2800"/>
              <a:buNone/>
              <a:defRPr b="0" sz="28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4" name="Google Shape;44;p6"/>
          <p:cNvSpPr txBox="1"/>
          <p:nvPr>
            <p:ph idx="4" type="body"/>
          </p:nvPr>
        </p:nvSpPr>
        <p:spPr>
          <a:xfrm>
            <a:off x="6172200" y="3132666"/>
            <a:ext cx="5334000" cy="3086019"/>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5" name="Google Shape;45;p6"/>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olo el título" type="titleOnly">
  <p:cSld name="TITLE_ONLY">
    <p:spTree>
      <p:nvGrpSpPr>
        <p:cNvPr id="48" name="Shape 48"/>
        <p:cNvGrpSpPr/>
        <p:nvPr/>
      </p:nvGrpSpPr>
      <p:grpSpPr>
        <a:xfrm>
          <a:off x="0" y="0"/>
          <a:ext cx="0" cy="0"/>
          <a:chOff x="0" y="0"/>
          <a:chExt cx="0" cy="0"/>
        </a:xfrm>
      </p:grpSpPr>
      <p:sp>
        <p:nvSpPr>
          <p:cNvPr id="49" name="Google Shape;49;p7"/>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7"/>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type="blank">
  <p:cSld name="BLANK">
    <p:spTree>
      <p:nvGrpSpPr>
        <p:cNvPr id="53" name="Shape 53"/>
        <p:cNvGrpSpPr/>
        <p:nvPr/>
      </p:nvGrpSpPr>
      <p:grpSpPr>
        <a:xfrm>
          <a:off x="0" y="0"/>
          <a:ext cx="0" cy="0"/>
          <a:chOff x="0" y="0"/>
          <a:chExt cx="0" cy="0"/>
        </a:xfrm>
      </p:grpSpPr>
      <p:sp>
        <p:nvSpPr>
          <p:cNvPr id="54" name="Google Shape;54;p8"/>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ido con título" type="objTx">
  <p:cSld name="OBJECT_WITH_CAPTION_TEXT">
    <p:spTree>
      <p:nvGrpSpPr>
        <p:cNvPr id="57" name="Shape 57"/>
        <p:cNvGrpSpPr/>
        <p:nvPr/>
      </p:nvGrpSpPr>
      <p:grpSpPr>
        <a:xfrm>
          <a:off x="0" y="0"/>
          <a:ext cx="0" cy="0"/>
          <a:chOff x="0" y="0"/>
          <a:chExt cx="0" cy="0"/>
        </a:xfrm>
      </p:grpSpPr>
      <p:sp>
        <p:nvSpPr>
          <p:cNvPr id="58" name="Google Shape;58;p9"/>
          <p:cNvSpPr txBox="1"/>
          <p:nvPr>
            <p:ph type="title"/>
          </p:nvPr>
        </p:nvSpPr>
        <p:spPr>
          <a:xfrm>
            <a:off x="685800" y="1524000"/>
            <a:ext cx="4114800"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9"/>
          <p:cNvSpPr txBox="1"/>
          <p:nvPr>
            <p:ph idx="1" type="body"/>
          </p:nvPr>
        </p:nvSpPr>
        <p:spPr>
          <a:xfrm>
            <a:off x="4995582" y="746759"/>
            <a:ext cx="6510618" cy="5471925"/>
          </a:xfrm>
          <a:prstGeom prst="rect">
            <a:avLst/>
          </a:prstGeom>
          <a:noFill/>
          <a:ln>
            <a:noFill/>
          </a:ln>
        </p:spPr>
        <p:txBody>
          <a:bodyPr anchorCtr="0" anchor="ctr" bIns="45700" lIns="91425" spcFirstLastPara="1" rIns="91425" wrap="square" tIns="45700"/>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0" name="Google Shape;60;p9"/>
          <p:cNvSpPr txBox="1"/>
          <p:nvPr>
            <p:ph idx="2" type="body"/>
          </p:nvPr>
        </p:nvSpPr>
        <p:spPr>
          <a:xfrm>
            <a:off x="685800" y="3124199"/>
            <a:ext cx="4114800" cy="3094485"/>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1" name="Google Shape;61;p9"/>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con título" type="picTx">
  <p:cSld name="PICTURE_WITH_CAPTION_TEXT">
    <p:spTree>
      <p:nvGrpSpPr>
        <p:cNvPr id="64" name="Shape 64"/>
        <p:cNvGrpSpPr/>
        <p:nvPr/>
      </p:nvGrpSpPr>
      <p:grpSpPr>
        <a:xfrm>
          <a:off x="0" y="0"/>
          <a:ext cx="0" cy="0"/>
          <a:chOff x="0" y="0"/>
          <a:chExt cx="0" cy="0"/>
        </a:xfrm>
      </p:grpSpPr>
      <p:sp>
        <p:nvSpPr>
          <p:cNvPr id="65" name="Google Shape;65;p10"/>
          <p:cNvSpPr txBox="1"/>
          <p:nvPr>
            <p:ph type="title"/>
          </p:nvPr>
        </p:nvSpPr>
        <p:spPr>
          <a:xfrm>
            <a:off x="685800" y="1524000"/>
            <a:ext cx="6873240"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0"/>
          <p:cNvSpPr/>
          <p:nvPr>
            <p:ph idx="2" type="pic"/>
          </p:nvPr>
        </p:nvSpPr>
        <p:spPr>
          <a:xfrm>
            <a:off x="7861238" y="751241"/>
            <a:ext cx="3644962" cy="5467443"/>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lt1"/>
              </a:buClr>
              <a:buSzPts val="3200"/>
              <a:buFont typeface="Arial"/>
              <a:buNone/>
              <a:defRPr b="0" i="0" sz="3200" u="none" cap="none" strike="noStrike">
                <a:solidFill>
                  <a:schemeClr val="lt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lt1"/>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lt1"/>
              </a:buClr>
              <a:buSzPts val="2400"/>
              <a:buFont typeface="Arial"/>
              <a:buNone/>
              <a:defRPr b="0" i="0" sz="2400" u="none" cap="none" strike="noStrike">
                <a:solidFill>
                  <a:schemeClr val="lt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9pPr>
          </a:lstStyle>
          <a:p/>
        </p:txBody>
      </p:sp>
      <p:sp>
        <p:nvSpPr>
          <p:cNvPr id="67" name="Google Shape;67;p10"/>
          <p:cNvSpPr txBox="1"/>
          <p:nvPr>
            <p:ph idx="1" type="body"/>
          </p:nvPr>
        </p:nvSpPr>
        <p:spPr>
          <a:xfrm>
            <a:off x="685800" y="3124199"/>
            <a:ext cx="6873240" cy="3094485"/>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8" name="Google Shape;68;p10"/>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5" name="Shape 5"/>
        <p:cNvGrpSpPr/>
        <p:nvPr/>
      </p:nvGrpSpPr>
      <p:grpSpPr>
        <a:xfrm>
          <a:off x="0" y="0"/>
          <a:ext cx="0" cy="0"/>
          <a:chOff x="0" y="0"/>
          <a:chExt cx="0" cy="0"/>
        </a:xfrm>
      </p:grpSpPr>
      <p:pic>
        <p:nvPicPr>
          <p:cNvPr descr="C0-HD-TOP.png" id="6" name="Google Shape;6;p1"/>
          <p:cNvPicPr preferRelativeResize="0"/>
          <p:nvPr/>
        </p:nvPicPr>
        <p:blipFill rotWithShape="1">
          <a:blip r:embed="rId1">
            <a:alphaModFix/>
          </a:blip>
          <a:srcRect b="0" l="0" r="0" t="0"/>
          <a:stretch/>
        </p:blipFill>
        <p:spPr>
          <a:xfrm>
            <a:off x="0" y="0"/>
            <a:ext cx="12192000" cy="1441450"/>
          </a:xfrm>
          <a:prstGeom prst="rect">
            <a:avLst/>
          </a:prstGeom>
          <a:noFill/>
          <a:ln>
            <a:noFill/>
          </a:ln>
        </p:spPr>
      </p:pic>
      <p:sp>
        <p:nvSpPr>
          <p:cNvPr id="7" name="Google Shape;7;p1"/>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lstStyle>
            <a:lvl1pPr lvl="0" marR="0" rtl="0" algn="r">
              <a:lnSpc>
                <a:spcPct val="90000"/>
              </a:lnSpc>
              <a:spcBef>
                <a:spcPts val="0"/>
              </a:spcBef>
              <a:spcAft>
                <a:spcPts val="0"/>
              </a:spcAft>
              <a:buClr>
                <a:schemeClr val="lt1"/>
              </a:buClr>
              <a:buSzPts val="4000"/>
              <a:buFont typeface="Century Gothic"/>
              <a:buNone/>
              <a:defRPr b="0" i="0" sz="40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lstStyle>
            <a:lvl1pPr indent="-368300" lvl="0" marL="457200" marR="0" rtl="0" algn="l">
              <a:lnSpc>
                <a:spcPct val="90000"/>
              </a:lnSpc>
              <a:spcBef>
                <a:spcPts val="1000"/>
              </a:spcBef>
              <a:spcAft>
                <a:spcPts val="0"/>
              </a:spcAft>
              <a:buClr>
                <a:schemeClr val="lt1"/>
              </a:buClr>
              <a:buSzPts val="2200"/>
              <a:buFont typeface="Arial"/>
              <a:buChar char="•"/>
              <a:defRPr b="0" i="0" sz="2200" u="none" cap="none" strike="noStrike">
                <a:solidFill>
                  <a:schemeClr val="lt1"/>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5pPr>
            <a:lvl6pPr indent="-330200" lvl="5" marL="27432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6pPr>
            <a:lvl7pPr indent="-330200" lvl="6" marL="32004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7pPr>
            <a:lvl8pPr indent="-330200" lvl="7" marL="36576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8pPr>
            <a:lvl9pPr indent="-330200" lvl="8" marL="4114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9pPr>
          </a:lstStyle>
          <a:p/>
        </p:txBody>
      </p:sp>
      <p:sp>
        <p:nvSpPr>
          <p:cNvPr id="9" name="Google Shape;9;p1"/>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0" name="Google Shape;10;p1"/>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1" name="Google Shape;11;p1"/>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Century Gothic"/>
                <a:ea typeface="Century Gothic"/>
                <a:cs typeface="Century Gothic"/>
                <a:sym typeface="Century Gothic"/>
              </a:defRPr>
            </a:lvl1pPr>
            <a:lvl2pPr indent="0" lvl="1" marL="0" marR="0" rtl="0" algn="r">
              <a:spcBef>
                <a:spcPts val="0"/>
              </a:spcBef>
              <a:buNone/>
              <a:defRPr b="0" i="0" sz="1050" u="none" cap="none" strike="noStrike">
                <a:solidFill>
                  <a:schemeClr val="lt1"/>
                </a:solidFill>
                <a:latin typeface="Century Gothic"/>
                <a:ea typeface="Century Gothic"/>
                <a:cs typeface="Century Gothic"/>
                <a:sym typeface="Century Gothic"/>
              </a:defRPr>
            </a:lvl2pPr>
            <a:lvl3pPr indent="0" lvl="2" marL="0" marR="0" rtl="0" algn="r">
              <a:spcBef>
                <a:spcPts val="0"/>
              </a:spcBef>
              <a:buNone/>
              <a:defRPr b="0" i="0" sz="1050" u="none" cap="none" strike="noStrike">
                <a:solidFill>
                  <a:schemeClr val="lt1"/>
                </a:solidFill>
                <a:latin typeface="Century Gothic"/>
                <a:ea typeface="Century Gothic"/>
                <a:cs typeface="Century Gothic"/>
                <a:sym typeface="Century Gothic"/>
              </a:defRPr>
            </a:lvl3pPr>
            <a:lvl4pPr indent="0" lvl="3" marL="0" marR="0" rtl="0" algn="r">
              <a:spcBef>
                <a:spcPts val="0"/>
              </a:spcBef>
              <a:buNone/>
              <a:defRPr b="0" i="0" sz="1050" u="none" cap="none" strike="noStrike">
                <a:solidFill>
                  <a:schemeClr val="lt1"/>
                </a:solidFill>
                <a:latin typeface="Century Gothic"/>
                <a:ea typeface="Century Gothic"/>
                <a:cs typeface="Century Gothic"/>
                <a:sym typeface="Century Gothic"/>
              </a:defRPr>
            </a:lvl4pPr>
            <a:lvl5pPr indent="0" lvl="4" marL="0" marR="0" rtl="0" algn="r">
              <a:spcBef>
                <a:spcPts val="0"/>
              </a:spcBef>
              <a:buNone/>
              <a:defRPr b="0" i="0" sz="1050" u="none" cap="none" strike="noStrike">
                <a:solidFill>
                  <a:schemeClr val="lt1"/>
                </a:solidFill>
                <a:latin typeface="Century Gothic"/>
                <a:ea typeface="Century Gothic"/>
                <a:cs typeface="Century Gothic"/>
                <a:sym typeface="Century Gothic"/>
              </a:defRPr>
            </a:lvl5pPr>
            <a:lvl6pPr indent="0" lvl="5" marL="0" marR="0" rtl="0" algn="r">
              <a:spcBef>
                <a:spcPts val="0"/>
              </a:spcBef>
              <a:buNone/>
              <a:defRPr b="0" i="0" sz="1050" u="none" cap="none" strike="noStrike">
                <a:solidFill>
                  <a:schemeClr val="lt1"/>
                </a:solidFill>
                <a:latin typeface="Century Gothic"/>
                <a:ea typeface="Century Gothic"/>
                <a:cs typeface="Century Gothic"/>
                <a:sym typeface="Century Gothic"/>
              </a:defRPr>
            </a:lvl6pPr>
            <a:lvl7pPr indent="0" lvl="6" marL="0" marR="0" rtl="0" algn="r">
              <a:spcBef>
                <a:spcPts val="0"/>
              </a:spcBef>
              <a:buNone/>
              <a:defRPr b="0" i="0" sz="1050" u="none" cap="none" strike="noStrike">
                <a:solidFill>
                  <a:schemeClr val="lt1"/>
                </a:solidFill>
                <a:latin typeface="Century Gothic"/>
                <a:ea typeface="Century Gothic"/>
                <a:cs typeface="Century Gothic"/>
                <a:sym typeface="Century Gothic"/>
              </a:defRPr>
            </a:lvl7pPr>
            <a:lvl8pPr indent="0" lvl="7" marL="0" marR="0" rtl="0" algn="r">
              <a:spcBef>
                <a:spcPts val="0"/>
              </a:spcBef>
              <a:buNone/>
              <a:defRPr b="0" i="0" sz="1050" u="none" cap="none" strike="noStrike">
                <a:solidFill>
                  <a:schemeClr val="lt1"/>
                </a:solidFill>
                <a:latin typeface="Century Gothic"/>
                <a:ea typeface="Century Gothic"/>
                <a:cs typeface="Century Gothic"/>
                <a:sym typeface="Century Gothic"/>
              </a:defRPr>
            </a:lvl8pPr>
            <a:lvl9pPr indent="0" lvl="8" marL="0" marR="0" rtl="0" algn="r">
              <a:spcBef>
                <a:spcPts val="0"/>
              </a:spcBef>
              <a:buNone/>
              <a:defRPr b="0" i="0" sz="105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CL"/>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19"/>
          <p:cNvSpPr txBox="1"/>
          <p:nvPr>
            <p:ph type="ctrTitle"/>
          </p:nvPr>
        </p:nvSpPr>
        <p:spPr>
          <a:xfrm>
            <a:off x="1384852" y="1300176"/>
            <a:ext cx="8951844" cy="3041373"/>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Century Gothic"/>
              <a:buNone/>
            </a:pPr>
            <a:r>
              <a:rPr b="1" lang="es-CL"/>
              <a:t>INFANCIA Y DERECHOS HUMANOS</a:t>
            </a:r>
            <a:endParaRPr/>
          </a:p>
        </p:txBody>
      </p:sp>
      <p:sp>
        <p:nvSpPr>
          <p:cNvPr id="145" name="Google Shape;145;p19"/>
          <p:cNvSpPr txBox="1"/>
          <p:nvPr>
            <p:ph idx="1" type="subTitle"/>
          </p:nvPr>
        </p:nvSpPr>
        <p:spPr>
          <a:xfrm>
            <a:off x="1530626" y="1830652"/>
            <a:ext cx="9448800" cy="685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s-CL"/>
              <a:t>ANALISIS JURISPRUDENCIA CORTE INTERAMERICANA DE DERECHOS HUMANOS</a:t>
            </a:r>
            <a:endParaRPr/>
          </a:p>
        </p:txBody>
      </p:sp>
      <p:sp>
        <p:nvSpPr>
          <p:cNvPr id="146" name="Google Shape;146;p19"/>
          <p:cNvSpPr txBox="1"/>
          <p:nvPr/>
        </p:nvSpPr>
        <p:spPr>
          <a:xfrm>
            <a:off x="7003774" y="4341549"/>
            <a:ext cx="380337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CL" sz="1800" u="none" cap="none" strike="noStrike">
                <a:solidFill>
                  <a:schemeClr val="lt1"/>
                </a:solidFill>
                <a:latin typeface="Century Gothic"/>
                <a:ea typeface="Century Gothic"/>
                <a:cs typeface="Century Gothic"/>
                <a:sym typeface="Century Gothic"/>
              </a:rPr>
              <a:t>Carolina Vega, Rodrigo Mallea.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8"/>
          <p:cNvSpPr txBox="1"/>
          <p:nvPr>
            <p:ph type="title"/>
          </p:nvPr>
        </p:nvSpPr>
        <p:spPr>
          <a:xfrm>
            <a:off x="2763078" y="804129"/>
            <a:ext cx="8610600" cy="12930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lt1"/>
              </a:buClr>
              <a:buSzPts val="3600"/>
              <a:buFont typeface="Century Gothic"/>
              <a:buNone/>
            </a:pPr>
            <a:r>
              <a:rPr b="1" lang="es-CL" sz="3600"/>
              <a:t>CASO DE LOS “NIÑOS DE LA CALLE” (VILLAGRÁN MORALES Y OTROS) VS. GUATEMALA. 1999</a:t>
            </a:r>
            <a:br>
              <a:rPr b="1" lang="es-CL" sz="3600"/>
            </a:br>
            <a:endParaRPr sz="3600"/>
          </a:p>
        </p:txBody>
      </p:sp>
      <p:sp>
        <p:nvSpPr>
          <p:cNvPr id="202" name="Google Shape;202;p28"/>
          <p:cNvSpPr txBox="1"/>
          <p:nvPr>
            <p:ph idx="1" type="body"/>
          </p:nvPr>
        </p:nvSpPr>
        <p:spPr>
          <a:xfrm>
            <a:off x="685800" y="1937185"/>
            <a:ext cx="10820400" cy="4024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rPr lang="es-CL"/>
              <a:t>Análisis</a:t>
            </a:r>
            <a:endParaRPr/>
          </a:p>
          <a:p>
            <a:pPr indent="0" lvl="0" marL="0" rtl="0" algn="l">
              <a:lnSpc>
                <a:spcPct val="90000"/>
              </a:lnSpc>
              <a:spcBef>
                <a:spcPts val="1000"/>
              </a:spcBef>
              <a:spcAft>
                <a:spcPts val="0"/>
              </a:spcAft>
              <a:buNone/>
            </a:pPr>
            <a:r>
              <a:t/>
            </a:r>
            <a:endParaRPr/>
          </a:p>
          <a:p>
            <a:pPr indent="-342900" lvl="0" marL="457200" rtl="0" algn="l">
              <a:lnSpc>
                <a:spcPct val="90000"/>
              </a:lnSpc>
              <a:spcBef>
                <a:spcPts val="1000"/>
              </a:spcBef>
              <a:spcAft>
                <a:spcPts val="0"/>
              </a:spcAft>
              <a:buSzPts val="1800"/>
              <a:buAutoNum type="arabicPeriod"/>
            </a:pPr>
            <a:r>
              <a:rPr lang="es-CL"/>
              <a:t>Obligación del Estado de protección especial al tratarse de niños</a:t>
            </a:r>
            <a:endParaRPr/>
          </a:p>
          <a:p>
            <a:pPr indent="0" lvl="0" marL="0" rtl="0" algn="l">
              <a:lnSpc>
                <a:spcPct val="90000"/>
              </a:lnSpc>
              <a:spcBef>
                <a:spcPts val="1000"/>
              </a:spcBef>
              <a:spcAft>
                <a:spcPts val="0"/>
              </a:spcAft>
              <a:buNone/>
            </a:pPr>
            <a:r>
              <a:t/>
            </a:r>
            <a:endParaRPr/>
          </a:p>
          <a:p>
            <a:pPr indent="-342900" lvl="0" marL="457200" rtl="0" algn="l">
              <a:lnSpc>
                <a:spcPct val="90000"/>
              </a:lnSpc>
              <a:spcBef>
                <a:spcPts val="1000"/>
              </a:spcBef>
              <a:spcAft>
                <a:spcPts val="0"/>
              </a:spcAft>
              <a:buSzPts val="1800"/>
              <a:buAutoNum type="arabicPeriod"/>
            </a:pPr>
            <a:r>
              <a:rPr lang="es-CL"/>
              <a:t>Definición de sujeto protegido</a:t>
            </a:r>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rPr lang="es-CL"/>
              <a:t>Si uds. </a:t>
            </a:r>
            <a:r>
              <a:rPr lang="es-CL"/>
              <a:t>tomarán</a:t>
            </a:r>
            <a:r>
              <a:rPr lang="es-CL"/>
              <a:t> el lugar de la Corte en este caso, ¿qué dirían al respecto?</a:t>
            </a:r>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9"/>
          <p:cNvSpPr txBox="1"/>
          <p:nvPr>
            <p:ph type="title"/>
          </p:nvPr>
        </p:nvSpPr>
        <p:spPr>
          <a:xfrm>
            <a:off x="2763078" y="804129"/>
            <a:ext cx="8610600" cy="12930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lt1"/>
              </a:buClr>
              <a:buSzPts val="3600"/>
              <a:buFont typeface="Century Gothic"/>
              <a:buNone/>
            </a:pPr>
            <a:r>
              <a:rPr b="1" lang="es-CL" sz="3600"/>
              <a:t>CASO DE LOS “NIÑOS DE LA CALLE” (VILLAGRÁN MORALES Y OTROS) VS. GUATEMALA. 1999</a:t>
            </a:r>
            <a:br>
              <a:rPr b="1" lang="es-CL" sz="3600"/>
            </a:br>
            <a:endParaRPr sz="3600"/>
          </a:p>
        </p:txBody>
      </p:sp>
      <p:sp>
        <p:nvSpPr>
          <p:cNvPr id="208" name="Google Shape;208;p29"/>
          <p:cNvSpPr txBox="1"/>
          <p:nvPr>
            <p:ph idx="1" type="body"/>
          </p:nvPr>
        </p:nvSpPr>
        <p:spPr>
          <a:xfrm>
            <a:off x="685800" y="2194560"/>
            <a:ext cx="10820400" cy="4024200"/>
          </a:xfrm>
          <a:prstGeom prst="rect">
            <a:avLst/>
          </a:prstGeom>
          <a:noFill/>
          <a:ln>
            <a:noFill/>
          </a:ln>
        </p:spPr>
        <p:txBody>
          <a:bodyPr anchorCtr="0" anchor="t" bIns="45700" lIns="91425" spcFirstLastPara="1" rIns="91425" wrap="square" tIns="45700">
            <a:noAutofit/>
          </a:bodyPr>
          <a:lstStyle/>
          <a:p>
            <a:pPr indent="-342900" lvl="0" marL="457200" rtl="0" algn="just">
              <a:lnSpc>
                <a:spcPct val="90000"/>
              </a:lnSpc>
              <a:spcBef>
                <a:spcPts val="1000"/>
              </a:spcBef>
              <a:spcAft>
                <a:spcPts val="0"/>
              </a:spcAft>
              <a:buSzPts val="1800"/>
              <a:buAutoNum type="arabicPeriod"/>
            </a:pPr>
            <a:r>
              <a:rPr lang="es-CL"/>
              <a:t>Obligación del Estado de protección especial al tratarse de niños</a:t>
            </a:r>
            <a:endParaRPr/>
          </a:p>
          <a:p>
            <a:pPr indent="0" lvl="0" marL="0" rtl="0" algn="just">
              <a:lnSpc>
                <a:spcPct val="90000"/>
              </a:lnSpc>
              <a:spcBef>
                <a:spcPts val="1000"/>
              </a:spcBef>
              <a:spcAft>
                <a:spcPts val="0"/>
              </a:spcAft>
              <a:buNone/>
            </a:pPr>
            <a:r>
              <a:t/>
            </a:r>
            <a:endParaRPr/>
          </a:p>
          <a:p>
            <a:pPr indent="0" lvl="0" marL="0" rtl="0" algn="just">
              <a:lnSpc>
                <a:spcPct val="90000"/>
              </a:lnSpc>
              <a:spcBef>
                <a:spcPts val="1000"/>
              </a:spcBef>
              <a:spcAft>
                <a:spcPts val="0"/>
              </a:spcAft>
              <a:buNone/>
            </a:pPr>
            <a:r>
              <a:rPr lang="es-CL"/>
              <a:t>La Corte no puede dejar de señalar la especial gravedad que reviste el presente caso por tratarse las víctimas de jóvenes, tres de ellos niños, y por el hecho de que la conducta estatal no solamente viola la expresa disposición del artículo 4 de la Convención Americana, sino numerosos instrumentos internacionales, ampliamente aceptados por la comunidad internacional, que hacen recaer en el Estado el deber de adoptar medidas especiales de protección y asistencia en favor de los niños bajo su jurisdicción</a:t>
            </a:r>
            <a:endParaRPr/>
          </a:p>
          <a:p>
            <a:pPr indent="0" lvl="0" marL="0" rtl="0" algn="l">
              <a:lnSpc>
                <a:spcPct val="90000"/>
              </a:lnSpc>
              <a:spcBef>
                <a:spcPts val="10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0"/>
          <p:cNvSpPr txBox="1"/>
          <p:nvPr>
            <p:ph type="title"/>
          </p:nvPr>
        </p:nvSpPr>
        <p:spPr>
          <a:xfrm>
            <a:off x="2763078" y="804129"/>
            <a:ext cx="8610600" cy="12930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lt1"/>
              </a:buClr>
              <a:buSzPts val="3600"/>
              <a:buFont typeface="Century Gothic"/>
              <a:buNone/>
            </a:pPr>
            <a:r>
              <a:rPr b="1" lang="es-CL" sz="3600"/>
              <a:t>CASO DE LOS “NIÑOS DE LA CALLE” (VILLAGRÁN MORALES Y OTROS) VS. GUATEMALA. 1999</a:t>
            </a:r>
            <a:br>
              <a:rPr b="1" lang="es-CL" sz="3600"/>
            </a:br>
            <a:endParaRPr sz="3600"/>
          </a:p>
        </p:txBody>
      </p:sp>
      <p:sp>
        <p:nvSpPr>
          <p:cNvPr id="214" name="Google Shape;214;p30"/>
          <p:cNvSpPr txBox="1"/>
          <p:nvPr>
            <p:ph idx="1" type="body"/>
          </p:nvPr>
        </p:nvSpPr>
        <p:spPr>
          <a:xfrm>
            <a:off x="685800" y="2012885"/>
            <a:ext cx="10820400" cy="40242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SzPts val="1800"/>
              <a:buAutoNum type="arabicPeriod"/>
            </a:pPr>
            <a:r>
              <a:rPr lang="es-CL"/>
              <a:t>Obligación del Estado de protección especial al tratarse de niños</a:t>
            </a:r>
            <a:endParaRPr/>
          </a:p>
          <a:p>
            <a:pPr indent="0" lvl="0" marL="0" rtl="0" algn="l">
              <a:lnSpc>
                <a:spcPct val="90000"/>
              </a:lnSpc>
              <a:spcBef>
                <a:spcPts val="1000"/>
              </a:spcBef>
              <a:spcAft>
                <a:spcPts val="0"/>
              </a:spcAft>
              <a:buNone/>
            </a:pPr>
            <a:r>
              <a:t/>
            </a:r>
            <a:endParaRPr/>
          </a:p>
          <a:p>
            <a:pPr indent="0" lvl="0" marL="0" rtl="0" algn="just">
              <a:lnSpc>
                <a:spcPct val="90000"/>
              </a:lnSpc>
              <a:spcBef>
                <a:spcPts val="1000"/>
              </a:spcBef>
              <a:spcAft>
                <a:spcPts val="0"/>
              </a:spcAft>
              <a:buNone/>
            </a:pPr>
            <a:r>
              <a:rPr lang="es-CL"/>
              <a:t>Cuando los Estados violan, en esos términos, los derechos de los niños en situación de riesgo, como los “niños de la calle”, los hacen víctimas de una doble agresión. En primer lugar, los Estados no evitan que sean lanzados a la miseria, privándolos así de unas mínimas condiciones de vida digna e impidiéndoles el “pleno y armonioso desarrollo de su personalidad”, a pesar de que todo niño tiene derecho a alentar un proyecto de vida que debe ser cuidado y fomentado por los poderes públicos para que se desarrolle en su beneficio y en el de la sociedad a la que pertenece. En segundo lugar, atentan contra su integridad física, psíquica y moral, y hasta contra su propia vida.</a:t>
            </a:r>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1"/>
          <p:cNvSpPr txBox="1"/>
          <p:nvPr>
            <p:ph type="title"/>
          </p:nvPr>
        </p:nvSpPr>
        <p:spPr>
          <a:xfrm>
            <a:off x="2763078" y="804129"/>
            <a:ext cx="8610600" cy="12930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lt1"/>
              </a:buClr>
              <a:buSzPts val="3600"/>
              <a:buFont typeface="Century Gothic"/>
              <a:buNone/>
            </a:pPr>
            <a:r>
              <a:rPr b="1" lang="es-CL" sz="3600"/>
              <a:t>CASO DE LOS “NIÑOS DE LA CALLE” (VILLAGRÁN MORALES Y OTROS) VS. GUATEMALA. 1999</a:t>
            </a:r>
            <a:br>
              <a:rPr b="1" lang="es-CL" sz="3600"/>
            </a:br>
            <a:endParaRPr sz="3600"/>
          </a:p>
        </p:txBody>
      </p:sp>
      <p:sp>
        <p:nvSpPr>
          <p:cNvPr id="220" name="Google Shape;220;p31"/>
          <p:cNvSpPr txBox="1"/>
          <p:nvPr>
            <p:ph idx="1" type="body"/>
          </p:nvPr>
        </p:nvSpPr>
        <p:spPr>
          <a:xfrm>
            <a:off x="685800" y="1528435"/>
            <a:ext cx="10820400" cy="40242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SzPts val="1800"/>
              <a:buAutoNum type="arabicPeriod" startAt="2"/>
            </a:pPr>
            <a:r>
              <a:rPr lang="es-CL"/>
              <a:t>Definición de sujeto protegido</a:t>
            </a:r>
            <a:endParaRPr/>
          </a:p>
          <a:p>
            <a:pPr indent="0" lvl="0" marL="0" rtl="0" algn="l">
              <a:lnSpc>
                <a:spcPct val="90000"/>
              </a:lnSpc>
              <a:spcBef>
                <a:spcPts val="1000"/>
              </a:spcBef>
              <a:spcAft>
                <a:spcPts val="0"/>
              </a:spcAft>
              <a:buNone/>
            </a:pPr>
            <a:r>
              <a:t/>
            </a:r>
            <a:endParaRPr/>
          </a:p>
          <a:p>
            <a:pPr indent="0" lvl="0" marL="0" rtl="0" algn="just">
              <a:lnSpc>
                <a:spcPct val="90000"/>
              </a:lnSpc>
              <a:spcBef>
                <a:spcPts val="1000"/>
              </a:spcBef>
              <a:spcAft>
                <a:spcPts val="0"/>
              </a:spcAft>
              <a:buNone/>
            </a:pPr>
            <a:r>
              <a:rPr lang="es-CL"/>
              <a:t>El artículo 19 de la Convención Americana no define qué se entiende como “niño”. Por su parte, la Convención sobre Derechos del Niño considera como tal (artículo 1) a todo ser humano que no haya cumplido los 18 años, “salvo que, en virtud de la ley que le sea aplicable, haya alcanzado antes la mayoría de edad”. De conformidad con la legislación guatemalteca vigente para la época en que ocurrieron los hechos del presente caso, igualmente eran menores, quienes no habían cumplido los 18 años de edad. Según esos criterios sólo tres de las víctimas, […], tenían la condición de niños. Sin embargo, la Corte emplea, en esta sentencia, la expresión coloquial “niños de la calle”, para referirse a las cinco víctimas en el presente caso, que vivían en las calles, en situación de riesgo.</a:t>
            </a:r>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32"/>
          <p:cNvSpPr txBox="1"/>
          <p:nvPr>
            <p:ph type="title"/>
          </p:nvPr>
        </p:nvSpPr>
        <p:spPr>
          <a:xfrm>
            <a:off x="2895600" y="764373"/>
            <a:ext cx="8610600" cy="1293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s-CL" sz="6000"/>
              <a:t>C</a:t>
            </a:r>
            <a:r>
              <a:rPr lang="es-CL" sz="6000"/>
              <a:t>aso 2</a:t>
            </a:r>
            <a:endParaRPr sz="6000"/>
          </a:p>
        </p:txBody>
      </p:sp>
      <p:sp>
        <p:nvSpPr>
          <p:cNvPr id="226" name="Google Shape;226;p32"/>
          <p:cNvSpPr txBox="1"/>
          <p:nvPr/>
        </p:nvSpPr>
        <p:spPr>
          <a:xfrm>
            <a:off x="505925" y="2379700"/>
            <a:ext cx="11148900" cy="2997900"/>
          </a:xfrm>
          <a:prstGeom prst="rect">
            <a:avLst/>
          </a:prstGeom>
          <a:noFill/>
          <a:ln>
            <a:noFill/>
          </a:ln>
        </p:spPr>
        <p:txBody>
          <a:bodyPr anchorCtr="0" anchor="t" bIns="91425" lIns="91425" spcFirstLastPara="1" rIns="91425" wrap="square" tIns="91425">
            <a:noAutofit/>
          </a:bodyPr>
          <a:lstStyle/>
          <a:p>
            <a:pPr indent="0" lvl="0" marL="0" rtl="0" algn="r">
              <a:lnSpc>
                <a:spcPct val="90000"/>
              </a:lnSpc>
              <a:spcBef>
                <a:spcPts val="0"/>
              </a:spcBef>
              <a:spcAft>
                <a:spcPts val="0"/>
              </a:spcAft>
              <a:buClr>
                <a:schemeClr val="lt1"/>
              </a:buClr>
              <a:buSzPts val="3600"/>
              <a:buFont typeface="Century Gothic"/>
              <a:buNone/>
            </a:pPr>
            <a:r>
              <a:rPr b="1" lang="es-CL" sz="3600">
                <a:solidFill>
                  <a:schemeClr val="lt1"/>
                </a:solidFill>
                <a:latin typeface="Century Gothic"/>
                <a:ea typeface="Century Gothic"/>
                <a:cs typeface="Century Gothic"/>
                <a:sym typeface="Century Gothic"/>
              </a:rPr>
              <a:t>CASO FAMILIA PACHECO TINEO VS. BOLIVIA, 2013</a:t>
            </a:r>
            <a:br>
              <a:rPr lang="es-CL" sz="3600">
                <a:solidFill>
                  <a:schemeClr val="lt1"/>
                </a:solidFill>
                <a:latin typeface="Century Gothic"/>
                <a:ea typeface="Century Gothic"/>
                <a:cs typeface="Century Gothic"/>
                <a:sym typeface="Century Gothic"/>
              </a:rPr>
            </a:br>
            <a:endParaRPr>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3"/>
          <p:cNvSpPr txBox="1"/>
          <p:nvPr>
            <p:ph type="title"/>
          </p:nvPr>
        </p:nvSpPr>
        <p:spPr>
          <a:xfrm>
            <a:off x="2895600" y="764374"/>
            <a:ext cx="8646900" cy="9141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lt1"/>
              </a:buClr>
              <a:buSzPts val="3600"/>
              <a:buFont typeface="Century Gothic"/>
              <a:buNone/>
            </a:pPr>
            <a:r>
              <a:rPr b="1" lang="es-CL" sz="3600"/>
              <a:t>CASO FAMILIA PACHECO TINEO VS. BOLIVIA, 2013</a:t>
            </a:r>
            <a:br>
              <a:rPr lang="es-CL" sz="3600"/>
            </a:br>
            <a:endParaRPr sz="3600"/>
          </a:p>
        </p:txBody>
      </p:sp>
      <p:sp>
        <p:nvSpPr>
          <p:cNvPr id="232" name="Google Shape;232;p33"/>
          <p:cNvSpPr txBox="1"/>
          <p:nvPr>
            <p:ph idx="1" type="body"/>
          </p:nvPr>
        </p:nvSpPr>
        <p:spPr>
          <a:xfrm>
            <a:off x="685800" y="1416910"/>
            <a:ext cx="10820400" cy="4024200"/>
          </a:xfrm>
          <a:prstGeom prst="rect">
            <a:avLst/>
          </a:prstGeom>
          <a:noFill/>
          <a:ln>
            <a:noFill/>
          </a:ln>
        </p:spPr>
        <p:txBody>
          <a:bodyPr anchorCtr="0" anchor="t" bIns="45700" lIns="91425" spcFirstLastPara="1" rIns="91425" wrap="square" tIns="45700">
            <a:noAutofit/>
          </a:bodyPr>
          <a:lstStyle/>
          <a:p>
            <a:pPr indent="-88900" lvl="0" marL="228600" rtl="0" algn="l">
              <a:lnSpc>
                <a:spcPct val="90000"/>
              </a:lnSpc>
              <a:spcBef>
                <a:spcPts val="0"/>
              </a:spcBef>
              <a:spcAft>
                <a:spcPts val="0"/>
              </a:spcAft>
              <a:buClr>
                <a:schemeClr val="lt1"/>
              </a:buClr>
              <a:buSzPts val="2200"/>
              <a:buNone/>
            </a:pPr>
            <a:r>
              <a:rPr lang="es-CL"/>
              <a:t>Hechos del caso</a:t>
            </a:r>
            <a:endParaRPr/>
          </a:p>
          <a:p>
            <a:pPr indent="-88900" lvl="0" marL="228600" rtl="0" algn="l">
              <a:lnSpc>
                <a:spcPct val="90000"/>
              </a:lnSpc>
              <a:spcBef>
                <a:spcPts val="0"/>
              </a:spcBef>
              <a:spcAft>
                <a:spcPts val="0"/>
              </a:spcAft>
              <a:buClr>
                <a:schemeClr val="lt1"/>
              </a:buClr>
              <a:buSzPts val="2200"/>
              <a:buNone/>
            </a:pPr>
            <a:r>
              <a:t/>
            </a:r>
            <a:endParaRPr/>
          </a:p>
          <a:p>
            <a:pPr indent="0" lvl="0" marL="0" rtl="0" algn="just">
              <a:lnSpc>
                <a:spcPct val="115000"/>
              </a:lnSpc>
              <a:spcBef>
                <a:spcPts val="0"/>
              </a:spcBef>
              <a:spcAft>
                <a:spcPts val="0"/>
              </a:spcAft>
              <a:buClr>
                <a:schemeClr val="dk1"/>
              </a:buClr>
              <a:buSzPts val="1100"/>
              <a:buFont typeface="Arial"/>
              <a:buNone/>
            </a:pPr>
            <a:r>
              <a:rPr lang="es-CL">
                <a:solidFill>
                  <a:srgbClr val="FFFFFF"/>
                </a:solidFill>
              </a:rPr>
              <a:t>La familia Pacheco Tineo se componía de Rumaldo Juan Pacheco y Fredesvinda Tineo, y sus hijos menores Frida Edith, Juana Guadalupe y Juan Ricardo. Todos ellos eran de nacionalidad peruana, con excepción de Juan Ricardo, de nacionalidad chilena.</a:t>
            </a:r>
            <a:endParaRPr>
              <a:solidFill>
                <a:srgbClr val="FFFFFF"/>
              </a:solidFill>
            </a:endParaRPr>
          </a:p>
          <a:p>
            <a:pPr indent="0" lvl="0" marL="0" rtl="0" algn="just">
              <a:lnSpc>
                <a:spcPct val="115000"/>
              </a:lnSpc>
              <a:spcBef>
                <a:spcPts val="0"/>
              </a:spcBef>
              <a:spcAft>
                <a:spcPts val="0"/>
              </a:spcAft>
              <a:buClr>
                <a:schemeClr val="dk1"/>
              </a:buClr>
              <a:buSzPts val="1100"/>
              <a:buFont typeface="Arial"/>
              <a:buNone/>
            </a:pPr>
            <a:r>
              <a:rPr lang="es-CL">
                <a:solidFill>
                  <a:srgbClr val="FFFFFF"/>
                </a:solidFill>
              </a:rPr>
              <a:t>A principios de la década de 1990 Rumaldo Pacheco y Fredesvinda Tineo fueron procesados en Perú por supuestos delitos de terrorismo. Estuvieron detenidos y fueron víctimas de violaciones a su integridad personal, como lo declararía con posterioridad la propia Corte Interamericana 5. En 1994 fueron absueltos y puestos en libertad, aunque la sentencia absolutoria sería luego anulada.</a:t>
            </a:r>
            <a:endParaRPr>
              <a:solidFill>
                <a:srgbClr val="FFFFFF"/>
              </a:solidFill>
            </a:endParaRPr>
          </a:p>
          <a:p>
            <a:pPr indent="0" lvl="0" marL="0" rtl="0" algn="just">
              <a:lnSpc>
                <a:spcPct val="115000"/>
              </a:lnSpc>
              <a:spcBef>
                <a:spcPts val="0"/>
              </a:spcBef>
              <a:spcAft>
                <a:spcPts val="0"/>
              </a:spcAft>
              <a:buClr>
                <a:schemeClr val="dk1"/>
              </a:buClr>
              <a:buSzPts val="11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4"/>
          <p:cNvSpPr txBox="1"/>
          <p:nvPr>
            <p:ph type="title"/>
          </p:nvPr>
        </p:nvSpPr>
        <p:spPr>
          <a:xfrm>
            <a:off x="2895600" y="764373"/>
            <a:ext cx="8610600" cy="12930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lt1"/>
              </a:buClr>
              <a:buSzPts val="3600"/>
              <a:buFont typeface="Century Gothic"/>
              <a:buNone/>
            </a:pPr>
            <a:r>
              <a:rPr b="1" lang="es-CL" sz="3600"/>
              <a:t>CASO FAMILIA PACHECO TINEO VS. BOLIVIA, 2013</a:t>
            </a:r>
            <a:br>
              <a:rPr lang="es-CL" sz="3600"/>
            </a:br>
            <a:endParaRPr sz="3600"/>
          </a:p>
        </p:txBody>
      </p:sp>
      <p:sp>
        <p:nvSpPr>
          <p:cNvPr id="238" name="Google Shape;238;p34"/>
          <p:cNvSpPr txBox="1"/>
          <p:nvPr>
            <p:ph idx="1" type="body"/>
          </p:nvPr>
        </p:nvSpPr>
        <p:spPr>
          <a:xfrm>
            <a:off x="685800" y="2194560"/>
            <a:ext cx="10820400" cy="40242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lang="es-CL">
                <a:solidFill>
                  <a:srgbClr val="FFFFFF"/>
                </a:solidFill>
              </a:rPr>
              <a:t>A</a:t>
            </a:r>
            <a:r>
              <a:rPr lang="es-CL">
                <a:solidFill>
                  <a:srgbClr val="FFFFFF"/>
                </a:solidFill>
              </a:rPr>
              <a:t>l año siguiente, los señores Rumaldo y Fredesvinda, junto a sus dos hijas, se establecieron en Bolivia, donde les fue reconocido el estatuto de refugiados. En 1998 la familia se trasladó hacia Chile, donde también les fue reconocido el estatuto de refugiados. Allí nació el menor de los hijos de la familia.</a:t>
            </a:r>
            <a:endParaRPr>
              <a:solidFill>
                <a:srgbClr val="FFFFFF"/>
              </a:solidFill>
            </a:endParaRPr>
          </a:p>
          <a:p>
            <a:pPr indent="0" lvl="0" marL="0" rtl="0" algn="just">
              <a:lnSpc>
                <a:spcPct val="115000"/>
              </a:lnSpc>
              <a:spcBef>
                <a:spcPts val="0"/>
              </a:spcBef>
              <a:spcAft>
                <a:spcPts val="0"/>
              </a:spcAft>
              <a:buClr>
                <a:schemeClr val="dk1"/>
              </a:buClr>
              <a:buSzPts val="1100"/>
              <a:buFont typeface="Arial"/>
              <a:buNone/>
            </a:pPr>
            <a:r>
              <a:rPr lang="es-CL">
                <a:solidFill>
                  <a:srgbClr val="FFFFFF"/>
                </a:solidFill>
              </a:rPr>
              <a:t>A comienzos de 2001 la familia regresó por unos días a Perú. Según sus afirmaciones, el objetivo del viaje era gestionar su posible retorno definitivo. Sin embargo, al ser advertidos por su abogado de que todavía estaban vigentes las órdenes de detención en su contra, decidieron volver a salir del país con destino a Chile. Por temor a ser detenidos por las autoridades peruanas, optaron por cruzar de modo ilegal la frontera peruano-boliviana con el objetivo de llegar luego a su destino final.</a:t>
            </a:r>
            <a:endParaRPr>
              <a:solidFill>
                <a:srgbClr val="FFFFFF"/>
              </a:solidFill>
            </a:endParaRPr>
          </a:p>
          <a:p>
            <a:pPr indent="-88900" lvl="0" marL="228600" rtl="0" algn="l">
              <a:lnSpc>
                <a:spcPct val="90000"/>
              </a:lnSpc>
              <a:spcBef>
                <a:spcPts val="0"/>
              </a:spcBef>
              <a:spcAft>
                <a:spcPts val="0"/>
              </a:spcAft>
              <a:buClr>
                <a:schemeClr val="lt1"/>
              </a:buClr>
              <a:buSzPts val="2200"/>
              <a:buNone/>
            </a:pPr>
            <a:r>
              <a:t/>
            </a:r>
            <a:endParaRPr/>
          </a:p>
          <a:p>
            <a:pPr indent="-88900" lvl="0" marL="228600" rtl="0" algn="l">
              <a:lnSpc>
                <a:spcPct val="90000"/>
              </a:lnSpc>
              <a:spcBef>
                <a:spcPts val="0"/>
              </a:spcBef>
              <a:spcAft>
                <a:spcPts val="0"/>
              </a:spcAft>
              <a:buClr>
                <a:schemeClr val="lt1"/>
              </a:buClr>
              <a:buSzPts val="2200"/>
              <a:buNone/>
            </a:pPr>
            <a:r>
              <a:t/>
            </a:r>
            <a:endParaRPr/>
          </a:p>
          <a:p>
            <a:pPr indent="-88900" lvl="0" marL="228600" rtl="0" algn="l">
              <a:lnSpc>
                <a:spcPct val="90000"/>
              </a:lnSpc>
              <a:spcBef>
                <a:spcPts val="0"/>
              </a:spcBef>
              <a:spcAft>
                <a:spcPts val="0"/>
              </a:spcAft>
              <a:buClr>
                <a:schemeClr val="lt1"/>
              </a:buClr>
              <a:buSzPts val="22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5"/>
          <p:cNvSpPr txBox="1"/>
          <p:nvPr>
            <p:ph idx="1" type="body"/>
          </p:nvPr>
        </p:nvSpPr>
        <p:spPr>
          <a:xfrm>
            <a:off x="685800" y="395735"/>
            <a:ext cx="10820400" cy="4024200"/>
          </a:xfrm>
          <a:prstGeom prst="rect">
            <a:avLst/>
          </a:prstGeom>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lang="es-CL" sz="2000">
                <a:solidFill>
                  <a:srgbClr val="FFFFFF"/>
                </a:solidFill>
              </a:rPr>
              <a:t>Una vez en La Paz, los señores Rumaldo y Fredesvinda se presentaron ante el Servicio Nacional de Migración de Bolivia para solicitar su ayuda para llegar a Chile. Alegando su ingreso ilegal a Bolivia, el Servicio de Migración oliviano retuvo sus pasaportes y detuvo a la señora Fredesvinda.</a:t>
            </a:r>
            <a:endParaRPr sz="2000">
              <a:solidFill>
                <a:srgbClr val="FFFFFF"/>
              </a:solidFill>
            </a:endParaRPr>
          </a:p>
          <a:p>
            <a:pPr indent="0" lvl="0" marL="0" rtl="0" algn="just">
              <a:lnSpc>
                <a:spcPct val="115000"/>
              </a:lnSpc>
              <a:spcBef>
                <a:spcPts val="0"/>
              </a:spcBef>
              <a:spcAft>
                <a:spcPts val="0"/>
              </a:spcAft>
              <a:buClr>
                <a:schemeClr val="dk1"/>
              </a:buClr>
              <a:buSzPts val="1100"/>
              <a:buFont typeface="Arial"/>
              <a:buNone/>
            </a:pPr>
            <a:r>
              <a:rPr lang="es-CL" sz="2000">
                <a:solidFill>
                  <a:srgbClr val="FFFFFF"/>
                </a:solidFill>
              </a:rPr>
              <a:t>No se explica por qué la privación de libertad se limitó a ella, cuando la situación migratoria de toda la familia era la misma. El procedimiento de </a:t>
            </a:r>
            <a:r>
              <a:rPr i="1" lang="es-CL" sz="2000">
                <a:solidFill>
                  <a:srgbClr val="FFFFFF"/>
                </a:solidFill>
              </a:rPr>
              <a:t>habeas corpus </a:t>
            </a:r>
            <a:r>
              <a:rPr lang="es-CL" sz="2000">
                <a:solidFill>
                  <a:srgbClr val="FFFFFF"/>
                </a:solidFill>
              </a:rPr>
              <a:t>incoado, resuelto con posterioridad a la puesta en libertad de Fredesvinda y confirmado por el Tribunal Constitucional, determinaría la ilegalidad de la detención.</a:t>
            </a:r>
            <a:endParaRPr sz="2000">
              <a:solidFill>
                <a:srgbClr val="FFFFFF"/>
              </a:solidFill>
            </a:endParaRPr>
          </a:p>
          <a:p>
            <a:pPr indent="0" lvl="0" marL="0" rtl="0" algn="just">
              <a:lnSpc>
                <a:spcPct val="115000"/>
              </a:lnSpc>
              <a:spcBef>
                <a:spcPts val="0"/>
              </a:spcBef>
              <a:spcAft>
                <a:spcPts val="0"/>
              </a:spcAft>
              <a:buClr>
                <a:schemeClr val="dk1"/>
              </a:buClr>
              <a:buSzPts val="1100"/>
              <a:buFont typeface="Arial"/>
              <a:buNone/>
            </a:pPr>
            <a:r>
              <a:rPr lang="es-CL" sz="2000">
                <a:solidFill>
                  <a:srgbClr val="FFFFFF"/>
                </a:solidFill>
              </a:rPr>
              <a:t>Paralelamente, el señor Rumaldo presentó una solicitud de reconocimiento del estatuto de refugiados a nombre propio y de su esposa. Al tomar la autoridad policial conocimiento de la solicitud, la señora Fredesvinda fue puesta en libertad. La solicitud de refugio fue rechazada por la Comisión Nacional del Refugiado, mediante un procedimiento que se hizo sin la audiencia de los interesados. El principal argumento para el rechazo fue que, durante su anterior estancia en Bolivia en carácter de refugiado, y antes de salir hacia Chile, el señor Rumaldo había firmado una declaración jurada de repatriación voluntaria a su país (que luego no había cumplido, ya que había ido a Chile y no a Perú).</a:t>
            </a:r>
            <a:endParaRPr sz="2000">
              <a:solidFill>
                <a:srgbClr val="FFFFFF"/>
              </a:solidFill>
            </a:endParaRPr>
          </a:p>
          <a:p>
            <a:pPr indent="0" lvl="0" marL="0" rtl="0" algn="l">
              <a:spcBef>
                <a:spcPts val="1000"/>
              </a:spcBef>
              <a:spcAft>
                <a:spcPts val="0"/>
              </a:spcAft>
              <a:buNone/>
            </a:pPr>
            <a:r>
              <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36"/>
          <p:cNvSpPr txBox="1"/>
          <p:nvPr>
            <p:ph idx="1" type="body"/>
          </p:nvPr>
        </p:nvSpPr>
        <p:spPr>
          <a:xfrm>
            <a:off x="619700" y="1420299"/>
            <a:ext cx="10800300" cy="4243200"/>
          </a:xfrm>
          <a:prstGeom prst="rect">
            <a:avLst/>
          </a:prstGeom>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lang="es-CL" sz="2000">
                <a:solidFill>
                  <a:srgbClr val="FFFFFF"/>
                </a:solidFill>
              </a:rPr>
              <a:t> A juicio de la autoridad, esto implicaba reconocer que había cesado la persecución en su contra. En consecuencia, el Servicio de Migración decidió expulsar a la familia, que nunca fue notificada de esa resolución.</a:t>
            </a:r>
            <a:endParaRPr sz="2000">
              <a:solidFill>
                <a:srgbClr val="FFFFFF"/>
              </a:solidFill>
            </a:endParaRPr>
          </a:p>
          <a:p>
            <a:pPr indent="0" lvl="0" marL="0" rtl="0" algn="just">
              <a:lnSpc>
                <a:spcPct val="115000"/>
              </a:lnSpc>
              <a:spcBef>
                <a:spcPts val="0"/>
              </a:spcBef>
              <a:spcAft>
                <a:spcPts val="0"/>
              </a:spcAft>
              <a:buClr>
                <a:schemeClr val="dk1"/>
              </a:buClr>
              <a:buSzPts val="1100"/>
              <a:buFont typeface="Arial"/>
              <a:buNone/>
            </a:pPr>
            <a:r>
              <a:rPr lang="es-CL" sz="2000">
                <a:solidFill>
                  <a:srgbClr val="FFFFFF"/>
                </a:solidFill>
              </a:rPr>
              <a:t>A pesar del acuerdo entre las autoridades bolivianas y el consulado de Chile para que la expulsión se hiciera con destino a este país, las autoridades bolivianas entregaron a la familia a las autoridades migratorias peruanas en la frontera. Los esposos Pacheco Tineo permanecieron privados de su libertad, por parte de las autoridades peruanas, hasta mediados de 2001. Luego de su puesta en libertad, la familia regresó a Chile.</a:t>
            </a:r>
            <a:endParaRPr sz="2000">
              <a:solidFill>
                <a:srgbClr val="FFFFFF"/>
              </a:solidFill>
            </a:endParaRPr>
          </a:p>
          <a:p>
            <a:pPr indent="0" lvl="0" marL="0" rtl="0" algn="just">
              <a:lnSpc>
                <a:spcPct val="115000"/>
              </a:lnSpc>
              <a:spcBef>
                <a:spcPts val="0"/>
              </a:spcBef>
              <a:spcAft>
                <a:spcPts val="0"/>
              </a:spcAft>
              <a:buClr>
                <a:schemeClr val="dk1"/>
              </a:buClr>
              <a:buSzPts val="1100"/>
              <a:buFont typeface="Arial"/>
              <a:buNone/>
            </a:pPr>
            <a:r>
              <a:t/>
            </a:r>
            <a:endParaRPr sz="2000">
              <a:solidFill>
                <a:srgbClr val="FFFFFF"/>
              </a:solidFill>
            </a:endParaRPr>
          </a:p>
          <a:p>
            <a:pPr indent="0" lvl="0" marL="0" rtl="0" algn="l">
              <a:spcBef>
                <a:spcPts val="100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7"/>
          <p:cNvSpPr txBox="1"/>
          <p:nvPr>
            <p:ph type="title"/>
          </p:nvPr>
        </p:nvSpPr>
        <p:spPr>
          <a:xfrm>
            <a:off x="2895600" y="764373"/>
            <a:ext cx="8610600" cy="12930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lt1"/>
              </a:buClr>
              <a:buSzPts val="3600"/>
              <a:buFont typeface="Century Gothic"/>
              <a:buNone/>
            </a:pPr>
            <a:r>
              <a:rPr b="1" lang="es-CL" sz="3600"/>
              <a:t>CASO FAMILIA PACHECO TINEO VS. BOLIVIA, 2013</a:t>
            </a:r>
            <a:br>
              <a:rPr lang="es-CL" sz="3600"/>
            </a:br>
            <a:endParaRPr sz="3600"/>
          </a:p>
        </p:txBody>
      </p:sp>
      <p:sp>
        <p:nvSpPr>
          <p:cNvPr id="254" name="Google Shape;254;p37"/>
          <p:cNvSpPr txBox="1"/>
          <p:nvPr>
            <p:ph idx="1" type="body"/>
          </p:nvPr>
        </p:nvSpPr>
        <p:spPr>
          <a:xfrm>
            <a:off x="685800" y="2057385"/>
            <a:ext cx="10820400" cy="40242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None/>
            </a:pPr>
            <a:r>
              <a:rPr lang="es-CL">
                <a:solidFill>
                  <a:srgbClr val="FFFFFF"/>
                </a:solidFill>
              </a:rPr>
              <a:t>Derechos Vulnerados</a:t>
            </a:r>
            <a:endParaRPr>
              <a:solidFill>
                <a:srgbClr val="FFFFFF"/>
              </a:solidFill>
            </a:endParaRPr>
          </a:p>
          <a:p>
            <a:pPr indent="0" lvl="0" marL="0" rtl="0" algn="just">
              <a:lnSpc>
                <a:spcPct val="115000"/>
              </a:lnSpc>
              <a:spcBef>
                <a:spcPts val="0"/>
              </a:spcBef>
              <a:spcAft>
                <a:spcPts val="0"/>
              </a:spcAft>
              <a:buClr>
                <a:schemeClr val="dk1"/>
              </a:buClr>
              <a:buSzPts val="1100"/>
              <a:buNone/>
            </a:pPr>
            <a:r>
              <a:t/>
            </a:r>
            <a:endParaRPr>
              <a:solidFill>
                <a:srgbClr val="FFFFFF"/>
              </a:solidFill>
            </a:endParaRPr>
          </a:p>
          <a:p>
            <a:pPr indent="-368300" lvl="0" marL="457200" rtl="0" algn="just">
              <a:lnSpc>
                <a:spcPct val="115000"/>
              </a:lnSpc>
              <a:spcBef>
                <a:spcPts val="0"/>
              </a:spcBef>
              <a:spcAft>
                <a:spcPts val="0"/>
              </a:spcAft>
              <a:buClr>
                <a:srgbClr val="FFFFFF"/>
              </a:buClr>
              <a:buSzPts val="2200"/>
              <a:buFont typeface="Century Gothic"/>
              <a:buChar char="•"/>
            </a:pPr>
            <a:r>
              <a:rPr lang="es-CL">
                <a:solidFill>
                  <a:srgbClr val="FFFFFF"/>
                </a:solidFill>
              </a:rPr>
              <a:t>Derecho a buscar y recibir asilo, del principio de no devolución y de los derechos a las garantías judiciales y a la protección judicial, reconocidos en los artículos 22.7, 22.8, 8 y 25 de la Convención Americana, en relación con el artículo 1.1 del mismo instrumento.</a:t>
            </a:r>
            <a:endParaRPr>
              <a:solidFill>
                <a:srgbClr val="FFFFFF"/>
              </a:solidFill>
            </a:endParaRPr>
          </a:p>
          <a:p>
            <a:pPr indent="-368300" lvl="0" marL="457200" rtl="0" algn="just">
              <a:lnSpc>
                <a:spcPct val="115000"/>
              </a:lnSpc>
              <a:spcBef>
                <a:spcPts val="0"/>
              </a:spcBef>
              <a:spcAft>
                <a:spcPts val="0"/>
              </a:spcAft>
              <a:buClr>
                <a:srgbClr val="FFFFFF"/>
              </a:buClr>
              <a:buSzPts val="2200"/>
              <a:buFont typeface="Century Gothic"/>
              <a:buChar char="•"/>
            </a:pPr>
            <a:r>
              <a:rPr lang="es-CL">
                <a:solidFill>
                  <a:srgbClr val="FFFFFF"/>
                </a:solidFill>
              </a:rPr>
              <a:t>Derecho a la integridad psíquica y moral, reconocido en el artículo 5.1 de la Convención Americana, en relación con el artículo 1.1 de la misma.</a:t>
            </a:r>
            <a:endParaRPr>
              <a:solidFill>
                <a:srgbClr val="FFFFFF"/>
              </a:solidFill>
            </a:endParaRPr>
          </a:p>
          <a:p>
            <a:pPr indent="-368300" lvl="0" marL="457200" rtl="0" algn="just">
              <a:lnSpc>
                <a:spcPct val="115000"/>
              </a:lnSpc>
              <a:spcBef>
                <a:spcPts val="0"/>
              </a:spcBef>
              <a:spcAft>
                <a:spcPts val="0"/>
              </a:spcAft>
              <a:buClr>
                <a:srgbClr val="FFFFFF"/>
              </a:buClr>
              <a:buSzPts val="2200"/>
              <a:buFont typeface="Century Gothic"/>
              <a:buChar char="•"/>
            </a:pPr>
            <a:r>
              <a:rPr lang="es-CL">
                <a:solidFill>
                  <a:srgbClr val="FFFFFF"/>
                </a:solidFill>
              </a:rPr>
              <a:t>Derecho a la protección de los niños y de la familia, reconocidos en los artículos 19 y 17 de la Convención Americana, en relación con los artículos 8.1, 22.7, 22.8, 25 y 1.1 de la misma.</a:t>
            </a:r>
            <a:endParaRPr>
              <a:solidFill>
                <a:srgbClr val="FFFFFF"/>
              </a:solidFill>
            </a:endParaRPr>
          </a:p>
          <a:p>
            <a:pPr indent="0" lvl="0" marL="457200" rtl="0" algn="just">
              <a:lnSpc>
                <a:spcPct val="115000"/>
              </a:lnSpc>
              <a:spcBef>
                <a:spcPts val="0"/>
              </a:spcBef>
              <a:spcAft>
                <a:spcPts val="0"/>
              </a:spcAft>
              <a:buNone/>
            </a:pPr>
            <a:r>
              <a:t/>
            </a:r>
            <a:endParaRPr>
              <a:solidFill>
                <a:srgbClr val="FFFFFF"/>
              </a:solidFill>
            </a:endParaRPr>
          </a:p>
          <a:p>
            <a:pPr indent="-88900" lvl="0" marL="228600" rtl="0" algn="l">
              <a:lnSpc>
                <a:spcPct val="90000"/>
              </a:lnSpc>
              <a:spcBef>
                <a:spcPts val="0"/>
              </a:spcBef>
              <a:spcAft>
                <a:spcPts val="0"/>
              </a:spcAft>
              <a:buClr>
                <a:schemeClr val="lt1"/>
              </a:buClr>
              <a:buSzPts val="2200"/>
              <a:buNone/>
            </a:pPr>
            <a:r>
              <a:t/>
            </a:r>
            <a:endParaRPr/>
          </a:p>
          <a:p>
            <a:pPr indent="-88900" lvl="0" marL="228600" rtl="0" algn="l">
              <a:lnSpc>
                <a:spcPct val="90000"/>
              </a:lnSpc>
              <a:spcBef>
                <a:spcPts val="0"/>
              </a:spcBef>
              <a:spcAft>
                <a:spcPts val="0"/>
              </a:spcAft>
              <a:buClr>
                <a:schemeClr val="lt1"/>
              </a:buClr>
              <a:buSzPts val="2200"/>
              <a:buNone/>
            </a:pPr>
            <a:r>
              <a:t/>
            </a:r>
            <a:endParaRPr/>
          </a:p>
          <a:p>
            <a:pPr indent="-88900" lvl="0" marL="228600" rtl="0" algn="l">
              <a:lnSpc>
                <a:spcPct val="90000"/>
              </a:lnSpc>
              <a:spcBef>
                <a:spcPts val="0"/>
              </a:spcBef>
              <a:spcAft>
                <a:spcPts val="0"/>
              </a:spcAft>
              <a:buClr>
                <a:schemeClr val="lt1"/>
              </a:buClr>
              <a:buSzPts val="22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0"/>
          <p:cNvSpPr txBox="1"/>
          <p:nvPr>
            <p:ph type="title"/>
          </p:nvPr>
        </p:nvSpPr>
        <p:spPr>
          <a:xfrm>
            <a:off x="270187" y="764373"/>
            <a:ext cx="4291874" cy="1293028"/>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lt1"/>
              </a:buClr>
              <a:buSzPts val="3600"/>
              <a:buFont typeface="Century Gothic"/>
              <a:buNone/>
            </a:pPr>
            <a:r>
              <a:rPr lang="es-CL" sz="3600"/>
              <a:t>JURISPRUDENCIA </a:t>
            </a:r>
            <a:endParaRPr/>
          </a:p>
        </p:txBody>
      </p:sp>
      <p:sp>
        <p:nvSpPr>
          <p:cNvPr id="152" name="Google Shape;152;p20"/>
          <p:cNvSpPr txBox="1"/>
          <p:nvPr/>
        </p:nvSpPr>
        <p:spPr>
          <a:xfrm>
            <a:off x="766899" y="2556899"/>
            <a:ext cx="4291800" cy="3148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600"/>
              </a:spcBef>
              <a:spcAft>
                <a:spcPts val="0"/>
              </a:spcAft>
              <a:buClr>
                <a:schemeClr val="lt1"/>
              </a:buClr>
              <a:buSzPts val="2000"/>
              <a:buFont typeface="Arial"/>
              <a:buNone/>
            </a:pPr>
            <a:r>
              <a:t/>
            </a:r>
            <a:endParaRPr b="1" sz="2000">
              <a:solidFill>
                <a:srgbClr val="FFCC00"/>
              </a:solidFill>
              <a:latin typeface="Century Gothic"/>
              <a:ea typeface="Century Gothic"/>
              <a:cs typeface="Century Gothic"/>
              <a:sym typeface="Century Gothic"/>
            </a:endParaRPr>
          </a:p>
          <a:p>
            <a:pPr indent="0" lvl="0" marL="0" marR="0" rtl="0" algn="l">
              <a:lnSpc>
                <a:spcPct val="90000"/>
              </a:lnSpc>
              <a:spcBef>
                <a:spcPts val="600"/>
              </a:spcBef>
              <a:spcAft>
                <a:spcPts val="0"/>
              </a:spcAft>
              <a:buClr>
                <a:srgbClr val="FFCC00"/>
              </a:buClr>
              <a:buSzPts val="2000"/>
              <a:buFont typeface="Arial"/>
              <a:buNone/>
            </a:pPr>
            <a:r>
              <a:rPr b="1" lang="es-CL" sz="2000">
                <a:solidFill>
                  <a:srgbClr val="FFCC00"/>
                </a:solidFill>
                <a:latin typeface="Century Gothic"/>
                <a:ea typeface="Century Gothic"/>
                <a:cs typeface="Century Gothic"/>
                <a:sym typeface="Century Gothic"/>
              </a:rPr>
              <a:t>METODOLOGÍA DE TRABAJO</a:t>
            </a:r>
            <a:endParaRPr sz="2000">
              <a:solidFill>
                <a:srgbClr val="FFCC00"/>
              </a:solidFill>
              <a:latin typeface="Century Gothic"/>
              <a:ea typeface="Century Gothic"/>
              <a:cs typeface="Century Gothic"/>
              <a:sym typeface="Century Gothic"/>
            </a:endParaRPr>
          </a:p>
          <a:p>
            <a:pPr indent="0" lvl="0" marL="0" marR="0" rtl="0" algn="l">
              <a:lnSpc>
                <a:spcPct val="90000"/>
              </a:lnSpc>
              <a:spcBef>
                <a:spcPts val="600"/>
              </a:spcBef>
              <a:spcAft>
                <a:spcPts val="0"/>
              </a:spcAft>
              <a:buClr>
                <a:schemeClr val="dk1"/>
              </a:buClr>
              <a:buSzPts val="1100"/>
              <a:buFont typeface="Arial"/>
              <a:buNone/>
            </a:pPr>
            <a:r>
              <a:t/>
            </a:r>
            <a:endParaRPr sz="2000">
              <a:solidFill>
                <a:schemeClr val="lt1"/>
              </a:solidFill>
              <a:latin typeface="Century Gothic"/>
              <a:ea typeface="Century Gothic"/>
              <a:cs typeface="Century Gothic"/>
              <a:sym typeface="Century Gothic"/>
            </a:endParaRPr>
          </a:p>
          <a:p>
            <a:pPr indent="-228600" lvl="0" marL="228600" marR="0" rtl="0" algn="l">
              <a:lnSpc>
                <a:spcPct val="90000"/>
              </a:lnSpc>
              <a:spcBef>
                <a:spcPts val="600"/>
              </a:spcBef>
              <a:spcAft>
                <a:spcPts val="0"/>
              </a:spcAft>
              <a:buClr>
                <a:schemeClr val="lt1"/>
              </a:buClr>
              <a:buSzPts val="1600"/>
              <a:buFont typeface="Arial"/>
              <a:buChar char="•"/>
            </a:pPr>
            <a:r>
              <a:rPr lang="es-CL" sz="1600">
                <a:solidFill>
                  <a:schemeClr val="lt1"/>
                </a:solidFill>
                <a:latin typeface="Century Gothic"/>
                <a:ea typeface="Century Gothic"/>
                <a:cs typeface="Century Gothic"/>
                <a:sym typeface="Century Gothic"/>
              </a:rPr>
              <a:t>Lectura sentencia.</a:t>
            </a:r>
            <a:endParaRPr/>
          </a:p>
          <a:p>
            <a:pPr indent="-228600" lvl="0" marL="228600" marR="0" rtl="0" algn="l">
              <a:lnSpc>
                <a:spcPct val="90000"/>
              </a:lnSpc>
              <a:spcBef>
                <a:spcPts val="600"/>
              </a:spcBef>
              <a:spcAft>
                <a:spcPts val="0"/>
              </a:spcAft>
              <a:buClr>
                <a:schemeClr val="lt1"/>
              </a:buClr>
              <a:buSzPts val="1600"/>
              <a:buFont typeface="Arial"/>
              <a:buChar char="•"/>
            </a:pPr>
            <a:r>
              <a:rPr lang="es-CL" sz="1600">
                <a:solidFill>
                  <a:schemeClr val="lt1"/>
                </a:solidFill>
                <a:latin typeface="Century Gothic"/>
                <a:ea typeface="Century Gothic"/>
                <a:cs typeface="Century Gothic"/>
                <a:sym typeface="Century Gothic"/>
              </a:rPr>
              <a:t>Análisis derechos vulnerados y medidas de la corte IDH. </a:t>
            </a:r>
            <a:endParaRPr/>
          </a:p>
          <a:p>
            <a:pPr indent="-228600" lvl="0" marL="228600" marR="0" rtl="0" algn="l">
              <a:lnSpc>
                <a:spcPct val="90000"/>
              </a:lnSpc>
              <a:spcBef>
                <a:spcPts val="600"/>
              </a:spcBef>
              <a:spcAft>
                <a:spcPts val="0"/>
              </a:spcAft>
              <a:buClr>
                <a:schemeClr val="lt1"/>
              </a:buClr>
              <a:buSzPts val="1600"/>
              <a:buFont typeface="Arial"/>
              <a:buChar char="•"/>
            </a:pPr>
            <a:r>
              <a:rPr lang="es-CL" sz="1600">
                <a:solidFill>
                  <a:schemeClr val="lt1"/>
                </a:solidFill>
                <a:latin typeface="Century Gothic"/>
                <a:ea typeface="Century Gothic"/>
                <a:cs typeface="Century Gothic"/>
                <a:sym typeface="Century Gothic"/>
              </a:rPr>
              <a:t>Discusión e impresiones. </a:t>
            </a:r>
            <a:endParaRPr/>
          </a:p>
          <a:p>
            <a:pPr indent="0" lvl="0" marL="0" marR="0" rtl="0" algn="l">
              <a:lnSpc>
                <a:spcPct val="90000"/>
              </a:lnSpc>
              <a:spcBef>
                <a:spcPts val="600"/>
              </a:spcBef>
              <a:spcAft>
                <a:spcPts val="0"/>
              </a:spcAft>
              <a:buClr>
                <a:schemeClr val="lt1"/>
              </a:buClr>
              <a:buSzPts val="1600"/>
              <a:buFont typeface="Arial"/>
              <a:buNone/>
            </a:pPr>
            <a:r>
              <a:t/>
            </a:r>
            <a:endParaRPr sz="1600">
              <a:solidFill>
                <a:schemeClr val="lt1"/>
              </a:solidFill>
              <a:latin typeface="Century Gothic"/>
              <a:ea typeface="Century Gothic"/>
              <a:cs typeface="Century Gothic"/>
              <a:sym typeface="Century Gothic"/>
            </a:endParaRPr>
          </a:p>
        </p:txBody>
      </p:sp>
      <p:sp>
        <p:nvSpPr>
          <p:cNvPr id="153" name="Google Shape;153;p20"/>
          <p:cNvSpPr txBox="1"/>
          <p:nvPr/>
        </p:nvSpPr>
        <p:spPr>
          <a:xfrm>
            <a:off x="6105941" y="2556890"/>
            <a:ext cx="4744278" cy="3427243"/>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600"/>
              </a:spcBef>
              <a:spcAft>
                <a:spcPts val="0"/>
              </a:spcAft>
              <a:buClr>
                <a:schemeClr val="lt1"/>
              </a:buClr>
              <a:buSzPts val="2000"/>
              <a:buFont typeface="Arial"/>
              <a:buNone/>
            </a:pPr>
            <a:r>
              <a:t/>
            </a:r>
            <a:endParaRPr b="1" sz="2000">
              <a:solidFill>
                <a:srgbClr val="FF6600"/>
              </a:solidFill>
              <a:latin typeface="Century Gothic"/>
              <a:ea typeface="Century Gothic"/>
              <a:cs typeface="Century Gothic"/>
              <a:sym typeface="Century Gothic"/>
            </a:endParaRPr>
          </a:p>
          <a:p>
            <a:pPr indent="0" lvl="0" marL="0" marR="0" rtl="0" algn="l">
              <a:lnSpc>
                <a:spcPct val="90000"/>
              </a:lnSpc>
              <a:spcBef>
                <a:spcPts val="600"/>
              </a:spcBef>
              <a:spcAft>
                <a:spcPts val="0"/>
              </a:spcAft>
              <a:buClr>
                <a:srgbClr val="FF6600"/>
              </a:buClr>
              <a:buSzPts val="2000"/>
              <a:buFont typeface="Arial"/>
              <a:buNone/>
            </a:pPr>
            <a:r>
              <a:rPr b="1" lang="es-CL" sz="2000">
                <a:solidFill>
                  <a:srgbClr val="FF6600"/>
                </a:solidFill>
                <a:latin typeface="Century Gothic"/>
                <a:ea typeface="Century Gothic"/>
                <a:cs typeface="Century Gothic"/>
                <a:sym typeface="Century Gothic"/>
              </a:rPr>
              <a:t>OBJETIVOS GENERALES</a:t>
            </a:r>
            <a:endParaRPr/>
          </a:p>
          <a:p>
            <a:pPr indent="0" lvl="0" marL="0" marR="0" rtl="0" algn="l">
              <a:lnSpc>
                <a:spcPct val="90000"/>
              </a:lnSpc>
              <a:spcBef>
                <a:spcPts val="1000"/>
              </a:spcBef>
              <a:spcAft>
                <a:spcPts val="0"/>
              </a:spcAft>
              <a:buClr>
                <a:schemeClr val="dk1"/>
              </a:buClr>
              <a:buSzPts val="1100"/>
              <a:buFont typeface="Arial"/>
              <a:buNone/>
            </a:pPr>
            <a:r>
              <a:t/>
            </a:r>
            <a:endParaRPr sz="1600">
              <a:solidFill>
                <a:schemeClr val="lt1"/>
              </a:solidFill>
              <a:latin typeface="Century Gothic"/>
              <a:ea typeface="Century Gothic"/>
              <a:cs typeface="Century Gothic"/>
              <a:sym typeface="Century Gothic"/>
            </a:endParaRPr>
          </a:p>
          <a:p>
            <a:pPr indent="-228600" lvl="0" marL="228600" marR="0" rtl="0" algn="l">
              <a:lnSpc>
                <a:spcPct val="90000"/>
              </a:lnSpc>
              <a:spcBef>
                <a:spcPts val="1000"/>
              </a:spcBef>
              <a:spcAft>
                <a:spcPts val="0"/>
              </a:spcAft>
              <a:buClr>
                <a:schemeClr val="lt1"/>
              </a:buClr>
              <a:buSzPts val="1100"/>
              <a:buFont typeface="Arial"/>
              <a:buChar char="•"/>
            </a:pPr>
            <a:r>
              <a:rPr lang="es-CL" sz="1600">
                <a:solidFill>
                  <a:schemeClr val="lt1"/>
                </a:solidFill>
                <a:latin typeface="Century Gothic"/>
                <a:ea typeface="Century Gothic"/>
                <a:cs typeface="Century Gothic"/>
                <a:sym typeface="Century Gothic"/>
              </a:rPr>
              <a:t>Conocer materias tratadas por la corte respecto a infancia y DDHH.</a:t>
            </a:r>
            <a:endParaRPr/>
          </a:p>
          <a:p>
            <a:pPr indent="-228600" lvl="0" marL="228600" marR="0" rtl="0" algn="l">
              <a:lnSpc>
                <a:spcPct val="90000"/>
              </a:lnSpc>
              <a:spcBef>
                <a:spcPts val="1000"/>
              </a:spcBef>
              <a:spcAft>
                <a:spcPts val="0"/>
              </a:spcAft>
              <a:buClr>
                <a:schemeClr val="lt1"/>
              </a:buClr>
              <a:buSzPts val="1100"/>
              <a:buFont typeface="Arial"/>
              <a:buChar char="•"/>
            </a:pPr>
            <a:r>
              <a:rPr lang="es-CL" sz="1600">
                <a:solidFill>
                  <a:schemeClr val="lt1"/>
                </a:solidFill>
                <a:latin typeface="Century Gothic"/>
                <a:ea typeface="Century Gothic"/>
                <a:cs typeface="Century Gothic"/>
                <a:sym typeface="Century Gothic"/>
              </a:rPr>
              <a:t>Analizar </a:t>
            </a:r>
            <a:r>
              <a:rPr lang="es-CL" sz="1600">
                <a:solidFill>
                  <a:schemeClr val="lt1"/>
                </a:solidFill>
                <a:latin typeface="Century Gothic"/>
                <a:ea typeface="Century Gothic"/>
                <a:cs typeface="Century Gothic"/>
                <a:sym typeface="Century Gothic"/>
              </a:rPr>
              <a:t>jurisprudencia. </a:t>
            </a:r>
            <a:endParaRPr/>
          </a:p>
          <a:p>
            <a:pPr indent="-228600" lvl="0" marL="228600" marR="0" rtl="0" algn="l">
              <a:lnSpc>
                <a:spcPct val="90000"/>
              </a:lnSpc>
              <a:spcBef>
                <a:spcPts val="1000"/>
              </a:spcBef>
              <a:spcAft>
                <a:spcPts val="0"/>
              </a:spcAft>
              <a:buClr>
                <a:schemeClr val="lt1"/>
              </a:buClr>
              <a:buSzPts val="1100"/>
              <a:buFont typeface="Arial"/>
              <a:buChar char="•"/>
            </a:pPr>
            <a:r>
              <a:rPr lang="es-CL" sz="1600">
                <a:solidFill>
                  <a:schemeClr val="lt1"/>
                </a:solidFill>
                <a:latin typeface="Century Gothic"/>
                <a:ea typeface="Century Gothic"/>
                <a:cs typeface="Century Gothic"/>
                <a:sym typeface="Century Gothic"/>
              </a:rPr>
              <a:t>Compartir conocimientos y herramientas de investigación.  </a:t>
            </a:r>
            <a:endParaRPr/>
          </a:p>
          <a:p>
            <a:pPr indent="-158750" lvl="0" marL="228600" marR="0" rtl="0" algn="l">
              <a:lnSpc>
                <a:spcPct val="90000"/>
              </a:lnSpc>
              <a:spcBef>
                <a:spcPts val="1000"/>
              </a:spcBef>
              <a:spcAft>
                <a:spcPts val="0"/>
              </a:spcAft>
              <a:buClr>
                <a:schemeClr val="dk1"/>
              </a:buClr>
              <a:buSzPts val="1100"/>
              <a:buFont typeface="Arial"/>
              <a:buNone/>
            </a:pPr>
            <a:r>
              <a:t/>
            </a:r>
            <a:endParaRPr sz="1200">
              <a:solidFill>
                <a:srgbClr val="FF6600"/>
              </a:solidFill>
              <a:latin typeface="Century Gothic"/>
              <a:ea typeface="Century Gothic"/>
              <a:cs typeface="Century Gothic"/>
              <a:sym typeface="Century Gothic"/>
            </a:endParaRPr>
          </a:p>
        </p:txBody>
      </p:sp>
      <p:sp>
        <p:nvSpPr>
          <p:cNvPr id="154" name="Google Shape;154;p20"/>
          <p:cNvSpPr txBox="1"/>
          <p:nvPr/>
        </p:nvSpPr>
        <p:spPr>
          <a:xfrm>
            <a:off x="5632174" y="450574"/>
            <a:ext cx="4744278" cy="1477328"/>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1800"/>
              <a:buFont typeface="Century Gothic"/>
              <a:buAutoNum type="arabicPeriod"/>
            </a:pPr>
            <a:r>
              <a:rPr lang="es-CL" sz="1800">
                <a:solidFill>
                  <a:schemeClr val="lt1"/>
                </a:solidFill>
                <a:latin typeface="Century Gothic"/>
                <a:ea typeface="Century Gothic"/>
                <a:cs typeface="Century Gothic"/>
                <a:sym typeface="Century Gothic"/>
              </a:rPr>
              <a:t>Caso de los “Niños de la Calle” (Villagrán Morales y otros) Vs. Guatemala. 1999</a:t>
            </a:r>
            <a:endParaRPr>
              <a:latin typeface="Century Gothic"/>
              <a:ea typeface="Century Gothic"/>
              <a:cs typeface="Century Gothic"/>
              <a:sym typeface="Century Gothic"/>
            </a:endParaRPr>
          </a:p>
          <a:p>
            <a:pPr indent="-342900" lvl="0" marL="342900" marR="0" rtl="0" algn="l">
              <a:spcBef>
                <a:spcPts val="0"/>
              </a:spcBef>
              <a:spcAft>
                <a:spcPts val="0"/>
              </a:spcAft>
              <a:buClr>
                <a:schemeClr val="lt1"/>
              </a:buClr>
              <a:buSzPts val="1800"/>
              <a:buFont typeface="Century Gothic"/>
              <a:buAutoNum type="arabicPeriod"/>
            </a:pPr>
            <a:r>
              <a:rPr lang="es-CL" sz="1800">
                <a:solidFill>
                  <a:schemeClr val="lt1"/>
                </a:solidFill>
                <a:latin typeface="Century Gothic"/>
                <a:ea typeface="Century Gothic"/>
                <a:cs typeface="Century Gothic"/>
                <a:sym typeface="Century Gothic"/>
              </a:rPr>
              <a:t>Caso Familia Pacheco Tineo Vs. Bolivia, 2013</a:t>
            </a:r>
            <a:endParaRPr sz="1800">
              <a:solidFill>
                <a:schemeClr val="lt1"/>
              </a:solidFill>
              <a:latin typeface="Century Gothic"/>
              <a:ea typeface="Century Gothic"/>
              <a:cs typeface="Century Gothic"/>
              <a:sym typeface="Century Gothic"/>
            </a:endParaRPr>
          </a:p>
          <a:p>
            <a:pPr indent="-342900" lvl="0" marL="342900" marR="0" rtl="0" algn="l">
              <a:spcBef>
                <a:spcPts val="0"/>
              </a:spcBef>
              <a:spcAft>
                <a:spcPts val="0"/>
              </a:spcAft>
              <a:buClr>
                <a:schemeClr val="lt1"/>
              </a:buClr>
              <a:buSzPts val="1800"/>
              <a:buFont typeface="Century Gothic"/>
              <a:buAutoNum type="arabicPeriod"/>
            </a:pPr>
            <a:r>
              <a:rPr lang="es-CL" sz="1800">
                <a:solidFill>
                  <a:schemeClr val="lt1"/>
                </a:solidFill>
                <a:latin typeface="Century Gothic"/>
                <a:ea typeface="Century Gothic"/>
                <a:cs typeface="Century Gothic"/>
                <a:sym typeface="Century Gothic"/>
              </a:rPr>
              <a:t>Corte IDH. Caso Rochac Hernández y otros Vs. El Salvador, 2014.</a:t>
            </a:r>
            <a:endParaRPr sz="1800">
              <a:solidFill>
                <a:schemeClr val="lt1"/>
              </a:solidFill>
              <a:latin typeface="Century Gothic"/>
              <a:ea typeface="Century Gothic"/>
              <a:cs typeface="Century Gothic"/>
              <a:sym typeface="Century Gothic"/>
            </a:endParaRPr>
          </a:p>
          <a:p>
            <a:pPr indent="0" lvl="0" marL="457200" marR="0" rtl="0" algn="l">
              <a:spcBef>
                <a:spcPts val="0"/>
              </a:spcBef>
              <a:spcAft>
                <a:spcPts val="0"/>
              </a:spcAft>
              <a:buNone/>
            </a:pPr>
            <a:r>
              <a:t/>
            </a:r>
            <a:endParaRPr b="1" sz="1800">
              <a:solidFill>
                <a:schemeClr val="lt1"/>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38"/>
          <p:cNvSpPr txBox="1"/>
          <p:nvPr>
            <p:ph type="title"/>
          </p:nvPr>
        </p:nvSpPr>
        <p:spPr>
          <a:xfrm>
            <a:off x="2895600" y="764373"/>
            <a:ext cx="8610600" cy="12930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lt1"/>
              </a:buClr>
              <a:buSzPts val="3600"/>
              <a:buFont typeface="Century Gothic"/>
              <a:buNone/>
            </a:pPr>
            <a:r>
              <a:rPr b="1" lang="es-CL" sz="3600"/>
              <a:t>CASO FAMILIA PACHECO TINEO VS. BOLIVIA, 2013</a:t>
            </a:r>
            <a:br>
              <a:rPr lang="es-CL" sz="3600"/>
            </a:br>
            <a:endParaRPr sz="3600"/>
          </a:p>
        </p:txBody>
      </p:sp>
      <p:sp>
        <p:nvSpPr>
          <p:cNvPr id="260" name="Google Shape;260;p38"/>
          <p:cNvSpPr txBox="1"/>
          <p:nvPr>
            <p:ph idx="1" type="body"/>
          </p:nvPr>
        </p:nvSpPr>
        <p:spPr>
          <a:xfrm>
            <a:off x="685800" y="1757585"/>
            <a:ext cx="10820400" cy="40242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None/>
            </a:pPr>
            <a:r>
              <a:rPr lang="es-CL">
                <a:solidFill>
                  <a:srgbClr val="FFFFFF"/>
                </a:solidFill>
              </a:rPr>
              <a:t>Medidas Ordenadas</a:t>
            </a:r>
            <a:endParaRPr>
              <a:solidFill>
                <a:srgbClr val="FFFFFF"/>
              </a:solidFill>
            </a:endParaRPr>
          </a:p>
          <a:p>
            <a:pPr indent="0" lvl="0" marL="0" rtl="0" algn="just">
              <a:lnSpc>
                <a:spcPct val="115000"/>
              </a:lnSpc>
              <a:spcBef>
                <a:spcPts val="0"/>
              </a:spcBef>
              <a:spcAft>
                <a:spcPts val="0"/>
              </a:spcAft>
              <a:buClr>
                <a:schemeClr val="dk1"/>
              </a:buClr>
              <a:buSzPts val="1100"/>
              <a:buNone/>
            </a:pPr>
            <a:r>
              <a:t/>
            </a:r>
            <a:endParaRPr>
              <a:solidFill>
                <a:srgbClr val="FFFFFF"/>
              </a:solidFill>
            </a:endParaRPr>
          </a:p>
          <a:p>
            <a:pPr indent="-368300" lvl="0" marL="457200" rtl="0" algn="just">
              <a:lnSpc>
                <a:spcPct val="115000"/>
              </a:lnSpc>
              <a:spcBef>
                <a:spcPts val="0"/>
              </a:spcBef>
              <a:spcAft>
                <a:spcPts val="0"/>
              </a:spcAft>
              <a:buClr>
                <a:srgbClr val="FFFFFF"/>
              </a:buClr>
              <a:buSzPts val="2200"/>
              <a:buFont typeface="Century Gothic"/>
              <a:buChar char="•"/>
            </a:pPr>
            <a:r>
              <a:rPr lang="es-CL">
                <a:solidFill>
                  <a:srgbClr val="FFFFFF"/>
                </a:solidFill>
              </a:rPr>
              <a:t>Realizar las publicaciones de la presente Sentencia según lo dispuesto en el párrafo 262 de la misma. </a:t>
            </a:r>
            <a:endParaRPr>
              <a:solidFill>
                <a:srgbClr val="FFFFFF"/>
              </a:solidFill>
            </a:endParaRPr>
          </a:p>
          <a:p>
            <a:pPr indent="-368300" lvl="0" marL="457200" rtl="0" algn="just">
              <a:lnSpc>
                <a:spcPct val="115000"/>
              </a:lnSpc>
              <a:spcBef>
                <a:spcPts val="0"/>
              </a:spcBef>
              <a:spcAft>
                <a:spcPts val="0"/>
              </a:spcAft>
              <a:buClr>
                <a:srgbClr val="FFFFFF"/>
              </a:buClr>
              <a:buSzPts val="2200"/>
              <a:buFont typeface="Century Gothic"/>
              <a:buChar char="•"/>
            </a:pPr>
            <a:r>
              <a:rPr lang="es-CL">
                <a:solidFill>
                  <a:srgbClr val="FFFFFF"/>
                </a:solidFill>
              </a:rPr>
              <a:t>Implementar programas permanentes de capacitación dirigidos a los funcionarios de la Dirección Nacional de Migración y Comisión Nacional de Refugiados, así como a otros funcionarios que en razón de sus funciones tengan contacto con personas migrantes o solicitantes de asilo.</a:t>
            </a:r>
            <a:endParaRPr>
              <a:solidFill>
                <a:srgbClr val="FFFFFF"/>
              </a:solidFill>
            </a:endParaRPr>
          </a:p>
          <a:p>
            <a:pPr indent="-368300" lvl="0" marL="457200" rtl="0" algn="just">
              <a:lnSpc>
                <a:spcPct val="115000"/>
              </a:lnSpc>
              <a:spcBef>
                <a:spcPts val="0"/>
              </a:spcBef>
              <a:spcAft>
                <a:spcPts val="0"/>
              </a:spcAft>
              <a:buClr>
                <a:srgbClr val="FFFFFF"/>
              </a:buClr>
              <a:buSzPts val="2200"/>
              <a:buFont typeface="Century Gothic"/>
              <a:buChar char="•"/>
            </a:pPr>
            <a:r>
              <a:rPr lang="es-CL">
                <a:solidFill>
                  <a:srgbClr val="FFFFFF"/>
                </a:solidFill>
              </a:rPr>
              <a:t>Pagar las cantidades fijadas  por concepto de daño material e inmaterial al Sentencia al Fondo de Asistencia Legal de Víctimas.</a:t>
            </a:r>
            <a:endParaRPr>
              <a:solidFill>
                <a:srgbClr val="FFFFFF"/>
              </a:solidFill>
            </a:endParaRPr>
          </a:p>
          <a:p>
            <a:pPr indent="-368300" lvl="0" marL="457200" rtl="0" algn="just">
              <a:lnSpc>
                <a:spcPct val="115000"/>
              </a:lnSpc>
              <a:spcBef>
                <a:spcPts val="0"/>
              </a:spcBef>
              <a:spcAft>
                <a:spcPts val="0"/>
              </a:spcAft>
              <a:buClr>
                <a:srgbClr val="FFFFFF"/>
              </a:buClr>
              <a:buSzPts val="2200"/>
              <a:buChar char="•"/>
            </a:pPr>
            <a:r>
              <a:rPr lang="es-CL">
                <a:solidFill>
                  <a:srgbClr val="FFFFFF"/>
                </a:solidFill>
                <a:latin typeface="Arial"/>
                <a:ea typeface="Arial"/>
                <a:cs typeface="Arial"/>
                <a:sym typeface="Arial"/>
              </a:rPr>
              <a:t>- </a:t>
            </a:r>
            <a:endParaRPr>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39"/>
          <p:cNvSpPr txBox="1"/>
          <p:nvPr>
            <p:ph type="title"/>
          </p:nvPr>
        </p:nvSpPr>
        <p:spPr>
          <a:xfrm>
            <a:off x="2895600" y="764373"/>
            <a:ext cx="8610600" cy="12930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lt1"/>
              </a:buClr>
              <a:buSzPts val="3600"/>
              <a:buFont typeface="Century Gothic"/>
              <a:buNone/>
            </a:pPr>
            <a:r>
              <a:rPr b="1" lang="es-CL" sz="3600"/>
              <a:t>CASO FAMILIA PACHECO TINEO VS. BOLIVIA, 2013</a:t>
            </a:r>
            <a:br>
              <a:rPr lang="es-CL" sz="3600"/>
            </a:br>
            <a:endParaRPr sz="3600"/>
          </a:p>
        </p:txBody>
      </p:sp>
      <p:sp>
        <p:nvSpPr>
          <p:cNvPr id="266" name="Google Shape;266;p39"/>
          <p:cNvSpPr txBox="1"/>
          <p:nvPr>
            <p:ph idx="1" type="body"/>
          </p:nvPr>
        </p:nvSpPr>
        <p:spPr>
          <a:xfrm>
            <a:off x="685800" y="2057385"/>
            <a:ext cx="10820400" cy="40242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None/>
            </a:pPr>
            <a:r>
              <a:rPr lang="es-CL">
                <a:solidFill>
                  <a:srgbClr val="FFFFFF"/>
                </a:solidFill>
              </a:rPr>
              <a:t>Medidas ordenadas</a:t>
            </a:r>
            <a:endParaRPr>
              <a:solidFill>
                <a:srgbClr val="FFFFFF"/>
              </a:solidFill>
            </a:endParaRPr>
          </a:p>
          <a:p>
            <a:pPr indent="0" lvl="0" marL="0" rtl="0" algn="just">
              <a:lnSpc>
                <a:spcPct val="115000"/>
              </a:lnSpc>
              <a:spcBef>
                <a:spcPts val="0"/>
              </a:spcBef>
              <a:spcAft>
                <a:spcPts val="0"/>
              </a:spcAft>
              <a:buClr>
                <a:schemeClr val="dk1"/>
              </a:buClr>
              <a:buSzPts val="1100"/>
              <a:buNone/>
            </a:pPr>
            <a:r>
              <a:t/>
            </a:r>
            <a:endParaRPr>
              <a:solidFill>
                <a:srgbClr val="FFFFFF"/>
              </a:solidFill>
            </a:endParaRPr>
          </a:p>
          <a:p>
            <a:pPr indent="-368300" lvl="0" marL="457200" rtl="0" algn="just">
              <a:lnSpc>
                <a:spcPct val="115000"/>
              </a:lnSpc>
              <a:spcBef>
                <a:spcPts val="0"/>
              </a:spcBef>
              <a:spcAft>
                <a:spcPts val="0"/>
              </a:spcAft>
              <a:buClr>
                <a:srgbClr val="FFFFFF"/>
              </a:buClr>
              <a:buSzPts val="2200"/>
              <a:buFont typeface="Century Gothic"/>
              <a:buChar char="•"/>
            </a:pPr>
            <a:r>
              <a:rPr lang="es-CL">
                <a:solidFill>
                  <a:srgbClr val="FFFFFF"/>
                </a:solidFill>
              </a:rPr>
              <a:t>En ejercicio de sus atribuciones y en cumplimiento de sus deberes conforme a la Convención Americana, la Corte supervisará el cumplimiento íntegro de esta Sentencia, y dará por concluido el presente caso una vez que el Estado Plurinacional de Bolivia haya dado cabal cumplimiento a lo dispuesto en la misma. </a:t>
            </a:r>
            <a:endParaRPr>
              <a:solidFill>
                <a:srgbClr val="FFFFFF"/>
              </a:solidFill>
            </a:endParaRPr>
          </a:p>
          <a:p>
            <a:pPr indent="-368300" lvl="0" marL="457200" rtl="0" algn="just">
              <a:lnSpc>
                <a:spcPct val="115000"/>
              </a:lnSpc>
              <a:spcBef>
                <a:spcPts val="0"/>
              </a:spcBef>
              <a:spcAft>
                <a:spcPts val="0"/>
              </a:spcAft>
              <a:buClr>
                <a:srgbClr val="FFFFFF"/>
              </a:buClr>
              <a:buSzPts val="2200"/>
              <a:buFont typeface="Century Gothic"/>
              <a:buChar char="•"/>
            </a:pPr>
            <a:r>
              <a:rPr lang="es-CL">
                <a:solidFill>
                  <a:srgbClr val="FFFFFF"/>
                </a:solidFill>
              </a:rPr>
              <a:t>- El Estado Plurinacional de Bolivia debe rendir a la Corte un informe sobre las medidas adoptadas para darle cumplimiento dentro del plazo de un año, contado a partir de la notificación de esta Sentencia.</a:t>
            </a:r>
            <a:endParaRPr>
              <a:solidFill>
                <a:srgbClr val="FFFFFF"/>
              </a:solidFill>
            </a:endParaRPr>
          </a:p>
          <a:p>
            <a:pPr indent="0" lvl="0" marL="457200" rtl="0" algn="just">
              <a:lnSpc>
                <a:spcPct val="115000"/>
              </a:lnSpc>
              <a:spcBef>
                <a:spcPts val="0"/>
              </a:spcBef>
              <a:spcAft>
                <a:spcPts val="0"/>
              </a:spcAft>
              <a:buNone/>
            </a:pPr>
            <a:r>
              <a:t/>
            </a:r>
            <a:endParaRPr>
              <a:solidFill>
                <a:srgbClr val="FFFFFF"/>
              </a:solidFill>
            </a:endParaRPr>
          </a:p>
          <a:p>
            <a:pPr indent="-88900" lvl="0" marL="228600" rtl="0" algn="l">
              <a:spcBef>
                <a:spcPts val="0"/>
              </a:spcBef>
              <a:spcAft>
                <a:spcPts val="0"/>
              </a:spcAft>
              <a:buNone/>
            </a:pPr>
            <a:r>
              <a:t/>
            </a:r>
            <a:endParaRPr>
              <a:solidFill>
                <a:srgbClr val="FFFFFF"/>
              </a:solidFill>
            </a:endParaRPr>
          </a:p>
          <a:p>
            <a:pPr indent="-88900" lvl="0" marL="228600" rtl="0" algn="l">
              <a:spcBef>
                <a:spcPts val="0"/>
              </a:spcBef>
              <a:spcAft>
                <a:spcPts val="0"/>
              </a:spcAft>
              <a:buNone/>
            </a:pPr>
            <a:r>
              <a:t/>
            </a:r>
            <a:endParaRPr>
              <a:solidFill>
                <a:srgbClr val="FFFFFF"/>
              </a:solidFill>
            </a:endParaRPr>
          </a:p>
          <a:p>
            <a:pPr indent="-88900" lvl="0" marL="228600" rtl="0" algn="l">
              <a:spcBef>
                <a:spcPts val="0"/>
              </a:spcBef>
              <a:spcAft>
                <a:spcPts val="0"/>
              </a:spcAft>
              <a:buNone/>
            </a:pPr>
            <a:r>
              <a:t/>
            </a:r>
            <a:endParaRPr>
              <a:solidFill>
                <a:srgbClr val="FFFFFF"/>
              </a:solidFill>
            </a:endParaRPr>
          </a:p>
          <a:p>
            <a:pPr indent="-342900" lvl="0" marL="457200" rtl="0" algn="just">
              <a:lnSpc>
                <a:spcPct val="115000"/>
              </a:lnSpc>
              <a:spcBef>
                <a:spcPts val="0"/>
              </a:spcBef>
              <a:spcAft>
                <a:spcPts val="0"/>
              </a:spcAft>
              <a:buClr>
                <a:srgbClr val="FFFFFF"/>
              </a:buClr>
              <a:buSzPts val="1800"/>
              <a:buFont typeface="Arial"/>
              <a:buChar char="•"/>
            </a:pPr>
            <a:r>
              <a:t/>
            </a:r>
            <a:endParaRPr>
              <a:solidFill>
                <a:srgbClr val="FFFFFF"/>
              </a:solidFill>
              <a:latin typeface="Arial"/>
              <a:ea typeface="Arial"/>
              <a:cs typeface="Arial"/>
              <a:sym typeface="Arial"/>
            </a:endParaRPr>
          </a:p>
          <a:p>
            <a:pPr indent="0" lvl="0" marL="457200" rtl="0" algn="just">
              <a:lnSpc>
                <a:spcPct val="115000"/>
              </a:lnSpc>
              <a:spcBef>
                <a:spcPts val="0"/>
              </a:spcBef>
              <a:spcAft>
                <a:spcPts val="0"/>
              </a:spcAft>
              <a:buNone/>
            </a:pPr>
            <a:r>
              <a:t/>
            </a:r>
            <a:endParaRPr>
              <a:solidFill>
                <a:srgbClr val="FFFFFF"/>
              </a:solidFill>
            </a:endParaRPr>
          </a:p>
          <a:p>
            <a:pPr indent="-88900" lvl="0" marL="228600" rtl="0" algn="l">
              <a:lnSpc>
                <a:spcPct val="90000"/>
              </a:lnSpc>
              <a:spcBef>
                <a:spcPts val="0"/>
              </a:spcBef>
              <a:spcAft>
                <a:spcPts val="0"/>
              </a:spcAft>
              <a:buClr>
                <a:schemeClr val="lt1"/>
              </a:buClr>
              <a:buSzPts val="2200"/>
              <a:buNone/>
            </a:pPr>
            <a:r>
              <a:t/>
            </a:r>
            <a:endParaRPr/>
          </a:p>
          <a:p>
            <a:pPr indent="-88900" lvl="0" marL="228600" rtl="0" algn="l">
              <a:lnSpc>
                <a:spcPct val="90000"/>
              </a:lnSpc>
              <a:spcBef>
                <a:spcPts val="0"/>
              </a:spcBef>
              <a:spcAft>
                <a:spcPts val="0"/>
              </a:spcAft>
              <a:buClr>
                <a:schemeClr val="lt1"/>
              </a:buClr>
              <a:buSzPts val="2200"/>
              <a:buNone/>
            </a:pPr>
            <a:r>
              <a:t/>
            </a:r>
            <a:endParaRPr/>
          </a:p>
          <a:p>
            <a:pPr indent="-88900" lvl="0" marL="228600" rtl="0" algn="l">
              <a:lnSpc>
                <a:spcPct val="90000"/>
              </a:lnSpc>
              <a:spcBef>
                <a:spcPts val="0"/>
              </a:spcBef>
              <a:spcAft>
                <a:spcPts val="0"/>
              </a:spcAft>
              <a:buClr>
                <a:schemeClr val="lt1"/>
              </a:buClr>
              <a:buSzPts val="22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40"/>
          <p:cNvSpPr txBox="1"/>
          <p:nvPr>
            <p:ph idx="1" type="body"/>
          </p:nvPr>
        </p:nvSpPr>
        <p:spPr>
          <a:xfrm>
            <a:off x="554625" y="451960"/>
            <a:ext cx="10820400" cy="40242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AutoNum type="arabicPeriod"/>
            </a:pPr>
            <a:r>
              <a:rPr b="1" lang="es-CL" sz="2000"/>
              <a:t>Derecho a la protección de los niños y la familia. (art 19 y 17 CADH).</a:t>
            </a:r>
            <a:endParaRPr b="1" sz="2000"/>
          </a:p>
          <a:p>
            <a:pPr indent="0" lvl="0" marL="0" rtl="0" algn="just">
              <a:lnSpc>
                <a:spcPct val="115000"/>
              </a:lnSpc>
              <a:spcBef>
                <a:spcPts val="0"/>
              </a:spcBef>
              <a:spcAft>
                <a:spcPts val="0"/>
              </a:spcAft>
              <a:buNone/>
            </a:pPr>
            <a:r>
              <a:t/>
            </a:r>
            <a:endParaRPr sz="2000">
              <a:solidFill>
                <a:srgbClr val="FFFFFF"/>
              </a:solidFill>
              <a:latin typeface="Arial"/>
              <a:ea typeface="Arial"/>
              <a:cs typeface="Arial"/>
              <a:sym typeface="Arial"/>
            </a:endParaRPr>
          </a:p>
          <a:p>
            <a:pPr indent="0" lvl="0" marL="0" rtl="0" algn="just">
              <a:lnSpc>
                <a:spcPct val="115000"/>
              </a:lnSpc>
              <a:spcBef>
                <a:spcPts val="0"/>
              </a:spcBef>
              <a:spcAft>
                <a:spcPts val="0"/>
              </a:spcAft>
              <a:buNone/>
            </a:pPr>
            <a:r>
              <a:rPr lang="es-CL" sz="2000">
                <a:solidFill>
                  <a:srgbClr val="FFFFFF"/>
                </a:solidFill>
                <a:latin typeface="Arial"/>
                <a:ea typeface="Arial"/>
                <a:cs typeface="Arial"/>
                <a:sym typeface="Arial"/>
              </a:rPr>
              <a:t>226. en lo que se refiere al procedimiento de expulsión de la familia Pacheco Tineo relacionado con la calidad de extranjeros en situación irregular, la Corte recuerda la relación intrínseca </a:t>
            </a:r>
            <a:r>
              <a:rPr b="1" lang="es-CL" sz="2000">
                <a:solidFill>
                  <a:srgbClr val="FFFFFF"/>
                </a:solidFill>
                <a:latin typeface="Arial"/>
                <a:ea typeface="Arial"/>
                <a:cs typeface="Arial"/>
                <a:sym typeface="Arial"/>
              </a:rPr>
              <a:t>existente entre el derecho a la protección de la familia y los derechos de niños y niñas</a:t>
            </a:r>
            <a:r>
              <a:rPr lang="es-CL" sz="2000">
                <a:solidFill>
                  <a:srgbClr val="FFFFFF"/>
                </a:solidFill>
                <a:latin typeface="Arial"/>
                <a:ea typeface="Arial"/>
                <a:cs typeface="Arial"/>
                <a:sym typeface="Arial"/>
              </a:rPr>
              <a:t>. En ese sentido, el Tribunal ha estimado que el derecho a que se proteja la familia y a vivir en ella, reconocido en el artículo 17 de la Convención, conlleva que </a:t>
            </a:r>
            <a:r>
              <a:rPr b="1" lang="es-CL" sz="2000">
                <a:solidFill>
                  <a:srgbClr val="FFFFFF"/>
                </a:solidFill>
                <a:latin typeface="Arial"/>
                <a:ea typeface="Arial"/>
                <a:cs typeface="Arial"/>
                <a:sym typeface="Arial"/>
              </a:rPr>
              <a:t>el Estado está obligado no sólo a disponer y ejecutar directamente medidas de protección de los niños, sino también a favorecer, de la manera más amplia, el desarrollo y la fortaleza del núcleo familiar.</a:t>
            </a:r>
            <a:r>
              <a:rPr lang="es-CL" sz="2000">
                <a:solidFill>
                  <a:srgbClr val="FFFFFF"/>
                </a:solidFill>
                <a:latin typeface="Arial"/>
                <a:ea typeface="Arial"/>
                <a:cs typeface="Arial"/>
                <a:sym typeface="Arial"/>
              </a:rPr>
              <a:t> Por ende, la separación de niños de su familia constituye, bajo ciertas condiciones, una violación del citado derecho, pues inclusive l</a:t>
            </a:r>
            <a:r>
              <a:rPr b="1" lang="es-CL" sz="2000">
                <a:solidFill>
                  <a:srgbClr val="FFFFFF"/>
                </a:solidFill>
                <a:latin typeface="Arial"/>
                <a:ea typeface="Arial"/>
                <a:cs typeface="Arial"/>
                <a:sym typeface="Arial"/>
              </a:rPr>
              <a:t>as separaciones legales del niño de su familia solo pueden proceder si están debidamente justificadas en el interés superior del niño, son excepcionales y, en lo posible, temporales</a:t>
            </a:r>
            <a:r>
              <a:rPr lang="es-CL" sz="2000">
                <a:solidFill>
                  <a:srgbClr val="FFFFFF"/>
                </a:solidFill>
                <a:latin typeface="Arial"/>
                <a:ea typeface="Arial"/>
                <a:cs typeface="Arial"/>
                <a:sym typeface="Arial"/>
              </a:rPr>
              <a:t>.</a:t>
            </a:r>
            <a:endParaRPr sz="2000">
              <a:solidFill>
                <a:srgbClr val="FFFFFF"/>
              </a:solidFill>
              <a:latin typeface="Arial"/>
              <a:ea typeface="Arial"/>
              <a:cs typeface="Arial"/>
              <a:sym typeface="Arial"/>
            </a:endParaRPr>
          </a:p>
          <a:p>
            <a:pPr indent="0" lvl="0" marL="0" rtl="0" algn="just">
              <a:lnSpc>
                <a:spcPct val="115000"/>
              </a:lnSpc>
              <a:spcBef>
                <a:spcPts val="0"/>
              </a:spcBef>
              <a:spcAft>
                <a:spcPts val="0"/>
              </a:spcAft>
              <a:buNone/>
            </a:pPr>
            <a:r>
              <a:t/>
            </a:r>
            <a:endParaRPr sz="1100">
              <a:solidFill>
                <a:srgbClr val="FFFFFF"/>
              </a:solidFill>
              <a:latin typeface="Arial"/>
              <a:ea typeface="Arial"/>
              <a:cs typeface="Arial"/>
              <a:sym typeface="Arial"/>
            </a:endParaRPr>
          </a:p>
          <a:p>
            <a:pPr indent="0" lvl="0" marL="0" rtl="0" algn="l">
              <a:spcBef>
                <a:spcPts val="1000"/>
              </a:spcBef>
              <a:spcAft>
                <a:spcPts val="0"/>
              </a:spcAft>
              <a:buNone/>
            </a:pPr>
            <a:r>
              <a:t/>
            </a:r>
            <a:endParaRPr b="1">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41"/>
          <p:cNvSpPr txBox="1"/>
          <p:nvPr>
            <p:ph idx="1" type="body"/>
          </p:nvPr>
        </p:nvSpPr>
        <p:spPr>
          <a:xfrm>
            <a:off x="685800" y="1707385"/>
            <a:ext cx="10820400" cy="4024200"/>
          </a:xfrm>
          <a:prstGeom prst="rect">
            <a:avLst/>
          </a:prstGeom>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lang="es-CL" sz="2000">
                <a:solidFill>
                  <a:srgbClr val="FFFFFF"/>
                </a:solidFill>
                <a:latin typeface="Arial"/>
                <a:ea typeface="Arial"/>
                <a:cs typeface="Arial"/>
                <a:sym typeface="Arial"/>
              </a:rPr>
              <a:t>227. Además, la separación de niños y niñas de sus padres, pueden en ciertos contextos poner en riesgo la supervivencia y desarrollo de los mismos, los cuales deben ser garantizados por el </a:t>
            </a:r>
            <a:r>
              <a:rPr b="1" lang="es-CL" sz="2000">
                <a:solidFill>
                  <a:srgbClr val="FFFFFF"/>
                </a:solidFill>
                <a:latin typeface="Arial"/>
                <a:ea typeface="Arial"/>
                <a:cs typeface="Arial"/>
                <a:sym typeface="Arial"/>
              </a:rPr>
              <a:t>Estado según lo dispuesto en el artículo 19 de la Convención y en el artículo 6 de la Convención sobre Derechos del Niño,</a:t>
            </a:r>
            <a:r>
              <a:rPr lang="es-CL" sz="2000">
                <a:solidFill>
                  <a:srgbClr val="FFFFFF"/>
                </a:solidFill>
                <a:latin typeface="Arial"/>
                <a:ea typeface="Arial"/>
                <a:cs typeface="Arial"/>
                <a:sym typeface="Arial"/>
              </a:rPr>
              <a:t> especialmente a través de la protección a la familia y la no injerencia ilegal o arbitraria en la vida familiar de los niños y niñas, pues la familia tiene un rol esencial en su desarrollo. Además, la participación de los niños adquiere especial relevancia cuando </a:t>
            </a:r>
            <a:r>
              <a:rPr b="1" lang="es-CL" sz="2000">
                <a:solidFill>
                  <a:srgbClr val="FFFFFF"/>
                </a:solidFill>
                <a:latin typeface="Arial"/>
                <a:ea typeface="Arial"/>
                <a:cs typeface="Arial"/>
                <a:sym typeface="Arial"/>
              </a:rPr>
              <a:t>se trata de procedimientos que puedan tener carácter sancionatorio, en relación con una infracción al régimen migratorio, abiertos contra niños migrantes o contra su familia, sus padres, representantes o acompañantes</a:t>
            </a:r>
            <a:r>
              <a:rPr lang="es-CL" sz="2000">
                <a:solidFill>
                  <a:srgbClr val="FFFFFF"/>
                </a:solidFill>
                <a:latin typeface="Arial"/>
                <a:ea typeface="Arial"/>
                <a:cs typeface="Arial"/>
                <a:sym typeface="Arial"/>
              </a:rPr>
              <a:t>, pues este tipo de procedimientos pueden derivar en la separación de la familia y en la subsecuente afectación del bienestar de los niños, independientemente de que la separación ocurra en el Estado que expulsa o en el Estado donde sean expulsados.</a:t>
            </a:r>
            <a:endParaRPr sz="2000">
              <a:solidFill>
                <a:srgbClr val="FFFFFF"/>
              </a:solidFill>
              <a:latin typeface="Arial"/>
              <a:ea typeface="Arial"/>
              <a:cs typeface="Arial"/>
              <a:sym typeface="Arial"/>
            </a:endParaRPr>
          </a:p>
          <a:p>
            <a:pPr indent="0" lvl="0" marL="0" rtl="0" algn="l">
              <a:spcBef>
                <a:spcPts val="100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42"/>
          <p:cNvSpPr txBox="1"/>
          <p:nvPr>
            <p:ph idx="1" type="body"/>
          </p:nvPr>
        </p:nvSpPr>
        <p:spPr>
          <a:xfrm>
            <a:off x="685800" y="1503460"/>
            <a:ext cx="10820400" cy="4024200"/>
          </a:xfrm>
          <a:prstGeom prst="rect">
            <a:avLst/>
          </a:prstGeom>
          <a:noFill/>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t/>
            </a:r>
            <a:endParaRPr sz="1100">
              <a:solidFill>
                <a:srgbClr val="FFFFFF"/>
              </a:solidFill>
              <a:latin typeface="Arial"/>
              <a:ea typeface="Arial"/>
              <a:cs typeface="Arial"/>
              <a:sym typeface="Arial"/>
            </a:endParaRPr>
          </a:p>
          <a:p>
            <a:pPr indent="0" lvl="0" marL="0" rtl="0" algn="just">
              <a:lnSpc>
                <a:spcPct val="115000"/>
              </a:lnSpc>
              <a:spcBef>
                <a:spcPts val="0"/>
              </a:spcBef>
              <a:spcAft>
                <a:spcPts val="0"/>
              </a:spcAft>
              <a:buNone/>
            </a:pPr>
            <a:r>
              <a:t/>
            </a:r>
            <a:endParaRPr sz="1100">
              <a:solidFill>
                <a:srgbClr val="FFFFFF"/>
              </a:solidFill>
              <a:latin typeface="Arial"/>
              <a:ea typeface="Arial"/>
              <a:cs typeface="Arial"/>
              <a:sym typeface="Arial"/>
            </a:endParaRPr>
          </a:p>
          <a:p>
            <a:pPr indent="0" lvl="0" marL="0" rtl="0" algn="just">
              <a:lnSpc>
                <a:spcPct val="115000"/>
              </a:lnSpc>
              <a:spcBef>
                <a:spcPts val="0"/>
              </a:spcBef>
              <a:spcAft>
                <a:spcPts val="0"/>
              </a:spcAft>
              <a:buClr>
                <a:schemeClr val="dk1"/>
              </a:buClr>
              <a:buSzPts val="1100"/>
              <a:buFont typeface="Arial"/>
              <a:buNone/>
            </a:pPr>
            <a:r>
              <a:rPr lang="es-CL">
                <a:solidFill>
                  <a:srgbClr val="FFFFFF"/>
                </a:solidFill>
                <a:latin typeface="Arial"/>
                <a:ea typeface="Arial"/>
                <a:cs typeface="Arial"/>
                <a:sym typeface="Arial"/>
              </a:rPr>
              <a:t>228. […] independientemente de si fue presentada una solicitud específica de asilo a su favor, en atención a su situación migratoria y sus condiciones, el Estado tenía el deber de velar por su interés superior, por el </a:t>
            </a:r>
            <a:r>
              <a:rPr b="1" lang="es-CL">
                <a:solidFill>
                  <a:srgbClr val="FFFFFF"/>
                </a:solidFill>
                <a:latin typeface="Arial"/>
                <a:ea typeface="Arial"/>
                <a:cs typeface="Arial"/>
                <a:sym typeface="Arial"/>
              </a:rPr>
              <a:t>principio de non refoulement</a:t>
            </a:r>
            <a:r>
              <a:rPr lang="es-CL">
                <a:solidFill>
                  <a:srgbClr val="FFFFFF"/>
                </a:solidFill>
                <a:latin typeface="Arial"/>
                <a:ea typeface="Arial"/>
                <a:cs typeface="Arial"/>
                <a:sym typeface="Arial"/>
              </a:rPr>
              <a:t> y por el </a:t>
            </a:r>
            <a:r>
              <a:rPr b="1" lang="es-CL">
                <a:solidFill>
                  <a:srgbClr val="FFFFFF"/>
                </a:solidFill>
                <a:latin typeface="Arial"/>
                <a:ea typeface="Arial"/>
                <a:cs typeface="Arial"/>
                <a:sym typeface="Arial"/>
              </a:rPr>
              <a:t>principio de unidad familiar,</a:t>
            </a:r>
            <a:r>
              <a:rPr lang="es-CL">
                <a:solidFill>
                  <a:srgbClr val="FFFFFF"/>
                </a:solidFill>
                <a:latin typeface="Arial"/>
                <a:ea typeface="Arial"/>
                <a:cs typeface="Arial"/>
                <a:sym typeface="Arial"/>
              </a:rPr>
              <a:t> lo cual requería que las autoridades migratorias estatales fueran especialmente diligentes en agotar todos los medios de información disponibles para determinar su situación migratoria y, en su caso, adoptar la mejor decisión en cuanto al Estado al que procedía enviarlos en caso de expulsión. Sin embargo, no consta en ninguna de las decisiones de la </a:t>
            </a:r>
            <a:r>
              <a:rPr b="1" lang="es-CL">
                <a:solidFill>
                  <a:srgbClr val="FFFFFF"/>
                </a:solidFill>
                <a:latin typeface="Arial"/>
                <a:ea typeface="Arial"/>
                <a:cs typeface="Arial"/>
                <a:sym typeface="Arial"/>
              </a:rPr>
              <a:t>Fiscalía o del SENAMIG que se tomara en cuenta, así fuera mínimamente, el interés de los niños.</a:t>
            </a:r>
            <a:r>
              <a:rPr lang="es-CL">
                <a:solidFill>
                  <a:srgbClr val="FFFFFF"/>
                </a:solidFill>
                <a:latin typeface="Arial"/>
                <a:ea typeface="Arial"/>
                <a:cs typeface="Arial"/>
                <a:sym typeface="Arial"/>
              </a:rPr>
              <a:t> Es decir, el </a:t>
            </a:r>
            <a:r>
              <a:rPr lang="es-CL">
                <a:solidFill>
                  <a:srgbClr val="FFFFFF"/>
                </a:solidFill>
                <a:highlight>
                  <a:srgbClr val="CCCCCC"/>
                </a:highlight>
                <a:latin typeface="Arial"/>
                <a:ea typeface="Arial"/>
                <a:cs typeface="Arial"/>
                <a:sym typeface="Arial"/>
              </a:rPr>
              <a:t>Estado trató a los niños como objetos condicionados y limitados a los derechos de los padres, </a:t>
            </a:r>
            <a:r>
              <a:rPr lang="es-CL">
                <a:solidFill>
                  <a:srgbClr val="FFFFFF"/>
                </a:solidFill>
                <a:latin typeface="Arial"/>
                <a:ea typeface="Arial"/>
                <a:cs typeface="Arial"/>
                <a:sym typeface="Arial"/>
              </a:rPr>
              <a:t>lo cual atenta contra su calidad como sujetos de derechos y contra el sentido del artículo 19 de la Convención Americana.</a:t>
            </a:r>
            <a:endParaRPr>
              <a:solidFill>
                <a:srgbClr val="FFFFFF"/>
              </a:solidFill>
              <a:latin typeface="Arial"/>
              <a:ea typeface="Arial"/>
              <a:cs typeface="Arial"/>
              <a:sym typeface="Arial"/>
            </a:endParaRPr>
          </a:p>
          <a:p>
            <a:pPr indent="0" lvl="0" marL="0" rtl="0" algn="l">
              <a:spcBef>
                <a:spcPts val="100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43"/>
          <p:cNvSpPr txBox="1"/>
          <p:nvPr>
            <p:ph type="title"/>
          </p:nvPr>
        </p:nvSpPr>
        <p:spPr>
          <a:xfrm>
            <a:off x="2895600" y="764373"/>
            <a:ext cx="8610600" cy="1293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s-CL"/>
              <a:t>Caso 3</a:t>
            </a:r>
            <a:endParaRPr/>
          </a:p>
        </p:txBody>
      </p:sp>
      <p:sp>
        <p:nvSpPr>
          <p:cNvPr id="287" name="Google Shape;287;p43"/>
          <p:cNvSpPr txBox="1"/>
          <p:nvPr>
            <p:ph idx="1" type="body"/>
          </p:nvPr>
        </p:nvSpPr>
        <p:spPr>
          <a:xfrm>
            <a:off x="479700" y="1894760"/>
            <a:ext cx="10820400" cy="40242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lang="es-CL" sz="4000"/>
              <a:t>Corte IDH. Caso Rochac Hernández y otros Vs. El Salvador, 2014.</a:t>
            </a:r>
            <a:endParaRPr sz="4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44"/>
          <p:cNvSpPr txBox="1"/>
          <p:nvPr>
            <p:ph type="title"/>
          </p:nvPr>
        </p:nvSpPr>
        <p:spPr>
          <a:xfrm>
            <a:off x="2895600" y="764373"/>
            <a:ext cx="8610600" cy="1293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s-CL"/>
              <a:t>Corte IDH. Caso Rochac Hernández y otros Vs. El Salvador, 2014.</a:t>
            </a:r>
            <a:endParaRPr/>
          </a:p>
          <a:p>
            <a:pPr indent="0" lvl="0" marL="0" rtl="0" algn="r">
              <a:spcBef>
                <a:spcPts val="0"/>
              </a:spcBef>
              <a:spcAft>
                <a:spcPts val="0"/>
              </a:spcAft>
              <a:buNone/>
            </a:pPr>
            <a:r>
              <a:t/>
            </a:r>
            <a:endParaRPr/>
          </a:p>
        </p:txBody>
      </p:sp>
      <p:sp>
        <p:nvSpPr>
          <p:cNvPr id="293" name="Google Shape;293;p44"/>
          <p:cNvSpPr txBox="1"/>
          <p:nvPr>
            <p:ph idx="1" type="body"/>
          </p:nvPr>
        </p:nvSpPr>
        <p:spPr>
          <a:xfrm>
            <a:off x="685800" y="2194560"/>
            <a:ext cx="10820400" cy="4024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s-CL"/>
              <a:t>Resumen del caso</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s-CL"/>
              <a:t>El caso se refiere acerca de la responsabilidad internacional de la República de El Salvador por las desapariciones forzadas de NNA en el transcurso de diferentes operativos de contrainsurgencia durante el conflicto armado en El Salvador, sin que hasta la fecha se haya determinado el paradero o destino posterior de los mismos.</a:t>
            </a:r>
            <a:endParaRPr/>
          </a:p>
          <a:p>
            <a:pPr indent="0" lvl="0" marL="0" rtl="0" algn="l">
              <a:spcBef>
                <a:spcPts val="100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45"/>
          <p:cNvSpPr txBox="1"/>
          <p:nvPr>
            <p:ph type="title"/>
          </p:nvPr>
        </p:nvSpPr>
        <p:spPr>
          <a:xfrm>
            <a:off x="2895600" y="764373"/>
            <a:ext cx="8610600" cy="1293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s-CL"/>
              <a:t>Corte IDH. Caso Rochac Hernández y otros Vs. El Salvador, 2014.</a:t>
            </a:r>
            <a:endParaRPr/>
          </a:p>
          <a:p>
            <a:pPr indent="0" lvl="0" marL="0" rtl="0" algn="r">
              <a:spcBef>
                <a:spcPts val="0"/>
              </a:spcBef>
              <a:spcAft>
                <a:spcPts val="0"/>
              </a:spcAft>
              <a:buNone/>
            </a:pPr>
            <a:r>
              <a:t/>
            </a:r>
            <a:endParaRPr/>
          </a:p>
        </p:txBody>
      </p:sp>
      <p:sp>
        <p:nvSpPr>
          <p:cNvPr id="299" name="Google Shape;299;p45"/>
          <p:cNvSpPr txBox="1"/>
          <p:nvPr>
            <p:ph idx="1" type="body"/>
          </p:nvPr>
        </p:nvSpPr>
        <p:spPr>
          <a:xfrm>
            <a:off x="685800" y="1643985"/>
            <a:ext cx="10820400" cy="4024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s-CL"/>
              <a:t>Hechos</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s-CL"/>
              <a:t>Las víctimas fueron hechas desaparecer forzosamente en el marco de un patrón sistemático estatal de desapariciones forzadas de niñas y niños que se verificó durante el conflicto armado en El Salvador.</a:t>
            </a:r>
            <a:endParaRPr/>
          </a:p>
          <a:p>
            <a:pPr indent="0" lvl="0" marL="0" rtl="0" algn="l">
              <a:spcBef>
                <a:spcPts val="1000"/>
              </a:spcBef>
              <a:spcAft>
                <a:spcPts val="0"/>
              </a:spcAft>
              <a:buNone/>
            </a:pPr>
            <a:r>
              <a:rPr lang="es-CL"/>
              <a:t>La Asociación Pro-Búsqueda presentó ante la Procuraduría para la Defensa de los Derechos Humanos una denuncia, en la cual se expusieron un total de 141 casos de niñas y niños víctimas de desaparición forzada, todos ellos en el contexto del conflicto armado salvadoreño, Han transcurrido más de 30 años desde las desapariciones forzadas, sin que ninguno de sus autores materiales o intelectuales haya sido identificado y procesado, y sin que se conozca aún toda la verdad sobre los hechos ni sus paraderos.</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46"/>
          <p:cNvSpPr txBox="1"/>
          <p:nvPr>
            <p:ph type="title"/>
          </p:nvPr>
        </p:nvSpPr>
        <p:spPr>
          <a:xfrm>
            <a:off x="2895600" y="764373"/>
            <a:ext cx="8610600" cy="1293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s-CL"/>
              <a:t>Corte IDH. Caso Rochac Hernández y otros Vs. El Salvador, 2014.</a:t>
            </a:r>
            <a:endParaRPr/>
          </a:p>
          <a:p>
            <a:pPr indent="0" lvl="0" marL="0" rtl="0" algn="r">
              <a:spcBef>
                <a:spcPts val="0"/>
              </a:spcBef>
              <a:spcAft>
                <a:spcPts val="0"/>
              </a:spcAft>
              <a:buNone/>
            </a:pPr>
            <a:r>
              <a:t/>
            </a:r>
            <a:endParaRPr/>
          </a:p>
        </p:txBody>
      </p:sp>
      <p:sp>
        <p:nvSpPr>
          <p:cNvPr id="305" name="Google Shape;305;p46"/>
          <p:cNvSpPr txBox="1"/>
          <p:nvPr>
            <p:ph idx="1" type="body"/>
          </p:nvPr>
        </p:nvSpPr>
        <p:spPr>
          <a:xfrm>
            <a:off x="685800" y="2194560"/>
            <a:ext cx="10820400" cy="4024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s-CL"/>
              <a:t>Hechos</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s-CL"/>
              <a:t>El caso se refiere acerca de la responsabilidad internacional de la República de El Salvador por las desapariciones forzadas de NNA en el transcurso de diferentes operativos de contrainsurgencia durante el conflicto armado en El Salvador, sin que hasta la fecha se haya determinado el paradero o destino posterior de los mismos.</a:t>
            </a:r>
            <a:endParaRPr/>
          </a:p>
          <a:p>
            <a:pPr indent="0" lvl="0" marL="0" rtl="0" algn="l">
              <a:spcBef>
                <a:spcPts val="100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47"/>
          <p:cNvSpPr txBox="1"/>
          <p:nvPr>
            <p:ph type="title"/>
          </p:nvPr>
        </p:nvSpPr>
        <p:spPr>
          <a:xfrm>
            <a:off x="2895600" y="764373"/>
            <a:ext cx="8610600" cy="1293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s-CL"/>
              <a:t>Corte IDH. Caso Rochac Hernández y otros Vs. El Salvador, 2014.</a:t>
            </a:r>
            <a:endParaRPr/>
          </a:p>
          <a:p>
            <a:pPr indent="0" lvl="0" marL="0" rtl="0" algn="r">
              <a:spcBef>
                <a:spcPts val="0"/>
              </a:spcBef>
              <a:spcAft>
                <a:spcPts val="0"/>
              </a:spcAft>
              <a:buNone/>
            </a:pPr>
            <a:r>
              <a:t/>
            </a:r>
            <a:endParaRPr/>
          </a:p>
        </p:txBody>
      </p:sp>
      <p:sp>
        <p:nvSpPr>
          <p:cNvPr id="311" name="Google Shape;311;p47"/>
          <p:cNvSpPr txBox="1"/>
          <p:nvPr>
            <p:ph idx="1" type="body"/>
          </p:nvPr>
        </p:nvSpPr>
        <p:spPr>
          <a:xfrm>
            <a:off x="685800" y="1846385"/>
            <a:ext cx="10820400" cy="4024200"/>
          </a:xfrm>
          <a:prstGeom prst="rect">
            <a:avLst/>
          </a:prstGeom>
        </p:spPr>
        <p:txBody>
          <a:bodyPr anchorCtr="0" anchor="t" bIns="45700" lIns="91425" spcFirstLastPara="1" rIns="91425" wrap="square" tIns="45700">
            <a:noAutofit/>
          </a:bodyPr>
          <a:lstStyle/>
          <a:p>
            <a:pPr indent="0" lvl="0" marL="0" rtl="0" algn="just">
              <a:lnSpc>
                <a:spcPct val="100000"/>
              </a:lnSpc>
              <a:spcBef>
                <a:spcPts val="1000"/>
              </a:spcBef>
              <a:spcAft>
                <a:spcPts val="0"/>
              </a:spcAft>
              <a:buNone/>
            </a:pPr>
            <a:r>
              <a:rPr lang="es-CL"/>
              <a:t>El Estado reconoció su responsabilidad internacional en los hechos. </a:t>
            </a:r>
            <a:endParaRPr/>
          </a:p>
          <a:p>
            <a:pPr indent="-342900" lvl="0" marL="457200" rtl="0" algn="just">
              <a:lnSpc>
                <a:spcPct val="100000"/>
              </a:lnSpc>
              <a:spcBef>
                <a:spcPts val="1000"/>
              </a:spcBef>
              <a:spcAft>
                <a:spcPts val="0"/>
              </a:spcAft>
              <a:buSzPts val="1800"/>
              <a:buChar char="-"/>
            </a:pPr>
            <a:r>
              <a:rPr lang="es-CL"/>
              <a:t>derechos a la libertad personal, a la integridad personal, a la vida y al reconocimiento de la personalidad jurídica</a:t>
            </a:r>
            <a:endParaRPr/>
          </a:p>
          <a:p>
            <a:pPr indent="-342900" lvl="0" marL="457200" rtl="0" algn="just">
              <a:lnSpc>
                <a:spcPct val="100000"/>
              </a:lnSpc>
              <a:spcBef>
                <a:spcPts val="0"/>
              </a:spcBef>
              <a:spcAft>
                <a:spcPts val="0"/>
              </a:spcAft>
              <a:buSzPts val="1800"/>
              <a:buChar char="-"/>
            </a:pPr>
            <a:r>
              <a:rPr lang="es-CL"/>
              <a:t>derecho a la vida familiar y de la protección a la familia</a:t>
            </a:r>
            <a:endParaRPr/>
          </a:p>
          <a:p>
            <a:pPr indent="-342900" lvl="0" marL="457200" rtl="0" algn="just">
              <a:lnSpc>
                <a:spcPct val="100000"/>
              </a:lnSpc>
              <a:spcBef>
                <a:spcPts val="0"/>
              </a:spcBef>
              <a:spcAft>
                <a:spcPts val="0"/>
              </a:spcAft>
              <a:buSzPts val="1800"/>
              <a:buChar char="-"/>
            </a:pPr>
            <a:r>
              <a:rPr lang="es-CL"/>
              <a:t>derechos a las garantías judiciales y a la protección judicial</a:t>
            </a:r>
            <a:endParaRPr/>
          </a:p>
          <a:p>
            <a:pPr indent="-342900" lvl="0" marL="457200" rtl="0" algn="just">
              <a:lnSpc>
                <a:spcPct val="100000"/>
              </a:lnSpc>
              <a:spcBef>
                <a:spcPts val="0"/>
              </a:spcBef>
              <a:spcAft>
                <a:spcPts val="0"/>
              </a:spcAft>
              <a:buSzPts val="1800"/>
              <a:buChar char="-"/>
            </a:pPr>
            <a:r>
              <a:rPr lang="es-CL"/>
              <a:t>El Estado debe continuar eficazmente y con la mayor diligencia las investigaciones abiertas</a:t>
            </a:r>
            <a:endParaRPr/>
          </a:p>
          <a:p>
            <a:pPr indent="0" lvl="0" marL="0" rtl="0" algn="l">
              <a:spcBef>
                <a:spcPts val="10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1"/>
          <p:cNvSpPr txBox="1"/>
          <p:nvPr>
            <p:ph type="title"/>
          </p:nvPr>
        </p:nvSpPr>
        <p:spPr>
          <a:xfrm>
            <a:off x="2895600" y="764373"/>
            <a:ext cx="8610600" cy="1293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s-CL"/>
              <a:t>Caso 1</a:t>
            </a:r>
            <a:endParaRPr/>
          </a:p>
        </p:txBody>
      </p:sp>
      <p:sp>
        <p:nvSpPr>
          <p:cNvPr id="160" name="Google Shape;160;p21"/>
          <p:cNvSpPr txBox="1"/>
          <p:nvPr>
            <p:ph idx="1" type="body"/>
          </p:nvPr>
        </p:nvSpPr>
        <p:spPr>
          <a:xfrm>
            <a:off x="685800" y="2194560"/>
            <a:ext cx="10820400" cy="40242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lt1"/>
              </a:buClr>
              <a:buSzPts val="3600"/>
              <a:buFont typeface="Century Gothic"/>
              <a:buNone/>
            </a:pPr>
            <a:r>
              <a:rPr b="1" lang="es-CL" sz="3600"/>
              <a:t>CASO DE LOS “NIÑOS DE LA CALLE” (VILLAGRÁN MORALES Y OTROS) VS. GUATEMALA. 1999</a:t>
            </a:r>
            <a:br>
              <a:rPr b="1" lang="es-CL" sz="3600"/>
            </a:br>
            <a:endParaRPr sz="3600"/>
          </a:p>
          <a:p>
            <a:pPr indent="0" lvl="0" marL="0" rtl="0" algn="just">
              <a:lnSpc>
                <a:spcPct val="100000"/>
              </a:lnSpc>
              <a:spcBef>
                <a:spcPts val="0"/>
              </a:spcBef>
              <a:spcAft>
                <a:spcPts val="0"/>
              </a:spcAft>
              <a:buNone/>
            </a:pPr>
            <a:r>
              <a:t/>
            </a:r>
            <a:endParaRPr sz="4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48"/>
          <p:cNvSpPr txBox="1"/>
          <p:nvPr>
            <p:ph type="title"/>
          </p:nvPr>
        </p:nvSpPr>
        <p:spPr>
          <a:xfrm>
            <a:off x="2895600" y="764373"/>
            <a:ext cx="8610600" cy="1293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s-CL"/>
              <a:t>Corte IDH. Caso Rochac Hernández y otros Vs. El Salvador, 2014.</a:t>
            </a:r>
            <a:endParaRPr/>
          </a:p>
          <a:p>
            <a:pPr indent="0" lvl="0" marL="0" rtl="0" algn="r">
              <a:spcBef>
                <a:spcPts val="0"/>
              </a:spcBef>
              <a:spcAft>
                <a:spcPts val="0"/>
              </a:spcAft>
              <a:buNone/>
            </a:pPr>
            <a:r>
              <a:t/>
            </a:r>
            <a:endParaRPr/>
          </a:p>
        </p:txBody>
      </p:sp>
      <p:sp>
        <p:nvSpPr>
          <p:cNvPr id="317" name="Google Shape;317;p48"/>
          <p:cNvSpPr txBox="1"/>
          <p:nvPr>
            <p:ph idx="1" type="body"/>
          </p:nvPr>
        </p:nvSpPr>
        <p:spPr>
          <a:xfrm>
            <a:off x="473825" y="1901360"/>
            <a:ext cx="10820400" cy="4024200"/>
          </a:xfrm>
          <a:prstGeom prst="rect">
            <a:avLst/>
          </a:prstGeom>
        </p:spPr>
        <p:txBody>
          <a:bodyPr anchorCtr="0" anchor="t" bIns="45700" lIns="91425" spcFirstLastPara="1" rIns="91425" wrap="square" tIns="45700">
            <a:noAutofit/>
          </a:bodyPr>
          <a:lstStyle/>
          <a:p>
            <a:pPr indent="0" lvl="0" marL="0" rtl="0" algn="just">
              <a:spcBef>
                <a:spcPts val="1000"/>
              </a:spcBef>
              <a:spcAft>
                <a:spcPts val="0"/>
              </a:spcAft>
              <a:buNone/>
            </a:pPr>
            <a:r>
              <a:rPr lang="es-CL"/>
              <a:t>d</a:t>
            </a:r>
            <a:r>
              <a:rPr lang="es-CL"/>
              <a:t>eterminación del paradero </a:t>
            </a:r>
            <a:endParaRPr/>
          </a:p>
          <a:p>
            <a:pPr indent="0" lvl="0" marL="0" rtl="0" algn="just">
              <a:spcBef>
                <a:spcPts val="1000"/>
              </a:spcBef>
              <a:spcAft>
                <a:spcPts val="0"/>
              </a:spcAft>
              <a:buNone/>
            </a:pPr>
            <a:r>
              <a:rPr lang="es-CL"/>
              <a:t>adoptar todas las medidas adecuadas y necesarias para la restitución de la identidad en caso de encontrarse con vida.</a:t>
            </a:r>
            <a:endParaRPr/>
          </a:p>
          <a:p>
            <a:pPr indent="0" lvl="0" marL="0" rtl="0" algn="just">
              <a:spcBef>
                <a:spcPts val="1000"/>
              </a:spcBef>
              <a:spcAft>
                <a:spcPts val="0"/>
              </a:spcAft>
              <a:buNone/>
            </a:pPr>
            <a:r>
              <a:rPr lang="es-CL"/>
              <a:t>archivos que contengan información útil y relevante para la investigación</a:t>
            </a:r>
            <a:endParaRPr/>
          </a:p>
          <a:p>
            <a:pPr indent="0" lvl="0" marL="0" rtl="0" algn="just">
              <a:spcBef>
                <a:spcPts val="1000"/>
              </a:spcBef>
              <a:spcAft>
                <a:spcPts val="0"/>
              </a:spcAft>
              <a:buNone/>
            </a:pPr>
            <a:r>
              <a:rPr lang="es-CL"/>
              <a:t>tratamiento médico, psicológico y/o psiquiátrico a las víctimas que así lo soliciten o, en su caso, pagar la suma establecida.</a:t>
            </a:r>
            <a:endParaRPr/>
          </a:p>
          <a:p>
            <a:pPr indent="0" lvl="0" marL="0" rtl="0" algn="just">
              <a:spcBef>
                <a:spcPts val="1000"/>
              </a:spcBef>
              <a:spcAft>
                <a:spcPts val="0"/>
              </a:spcAft>
              <a:buNone/>
            </a:pPr>
            <a:r>
              <a:rPr lang="es-CL"/>
              <a:t>acto público de reconocimiento de responsabilidad internacional por los hechos del presente caso.</a:t>
            </a:r>
            <a:endParaRPr/>
          </a:p>
          <a:p>
            <a:pPr indent="0" lvl="0" marL="0" rtl="0" algn="just">
              <a:spcBef>
                <a:spcPts val="1000"/>
              </a:spcBef>
              <a:spcAft>
                <a:spcPts val="0"/>
              </a:spcAft>
              <a:buNone/>
            </a:pPr>
            <a:r>
              <a:rPr lang="es-CL"/>
              <a:t>construir un “jardín museo” donde recordar a las niñas y los niños desaparecidos forzadamente durante el conflicto armado.</a:t>
            </a:r>
            <a:endParaRPr/>
          </a:p>
          <a:p>
            <a:pPr indent="0" lvl="0" marL="0" rtl="0" algn="l">
              <a:spcBef>
                <a:spcPts val="100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49"/>
          <p:cNvSpPr txBox="1"/>
          <p:nvPr>
            <p:ph type="title"/>
          </p:nvPr>
        </p:nvSpPr>
        <p:spPr>
          <a:xfrm>
            <a:off x="2895600" y="764373"/>
            <a:ext cx="8610600" cy="1293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s-CL"/>
              <a:t>Discusión</a:t>
            </a:r>
            <a:endParaRPr/>
          </a:p>
        </p:txBody>
      </p:sp>
      <p:sp>
        <p:nvSpPr>
          <p:cNvPr id="323" name="Google Shape;323;p49"/>
          <p:cNvSpPr txBox="1"/>
          <p:nvPr>
            <p:ph idx="1" type="body"/>
          </p:nvPr>
        </p:nvSpPr>
        <p:spPr>
          <a:xfrm>
            <a:off x="685800" y="1963685"/>
            <a:ext cx="10820400" cy="40242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s-CL"/>
              <a:t>¿Qué tienen en común los casos?</a:t>
            </a:r>
            <a:endParaRPr/>
          </a:p>
          <a:p>
            <a:pPr indent="0" lvl="0" marL="0" rtl="0" algn="l">
              <a:spcBef>
                <a:spcPts val="1000"/>
              </a:spcBef>
              <a:spcAft>
                <a:spcPts val="0"/>
              </a:spcAft>
              <a:buNone/>
            </a:pPr>
            <a:r>
              <a:t/>
            </a:r>
            <a:endParaRPr/>
          </a:p>
          <a:p>
            <a:pPr indent="-342900" lvl="0" marL="457200" rtl="0" algn="l">
              <a:spcBef>
                <a:spcPts val="1000"/>
              </a:spcBef>
              <a:spcAft>
                <a:spcPts val="0"/>
              </a:spcAft>
              <a:buSzPts val="1800"/>
              <a:buChar char="-"/>
            </a:pPr>
            <a:r>
              <a:rPr lang="es-CL"/>
              <a:t>¿Consideran suficiente el tratamiento que da la Corte IDH a la protección de la infancia en los diversos casos señalados?</a:t>
            </a:r>
            <a:endParaRPr/>
          </a:p>
          <a:p>
            <a:pPr indent="0" lvl="0" marL="0" rtl="0" algn="l">
              <a:spcBef>
                <a:spcPts val="1000"/>
              </a:spcBef>
              <a:spcAft>
                <a:spcPts val="0"/>
              </a:spcAft>
              <a:buNone/>
            </a:pPr>
            <a:r>
              <a:t/>
            </a:r>
            <a:endParaRPr/>
          </a:p>
          <a:p>
            <a:pPr indent="-342900" lvl="0" marL="457200" rtl="0" algn="l">
              <a:spcBef>
                <a:spcPts val="1000"/>
              </a:spcBef>
              <a:spcAft>
                <a:spcPts val="0"/>
              </a:spcAft>
              <a:buSzPts val="1800"/>
              <a:buChar char="-"/>
            </a:pPr>
            <a:r>
              <a:rPr lang="es-CL"/>
              <a:t>¿Es posible evidenciar que la corte IDH ha tenido una evolución en el tratamiento y reparación de la vulneración a la infancia</a:t>
            </a:r>
            <a:endParaRPr/>
          </a:p>
          <a:p>
            <a:pPr indent="0" lvl="0" marL="457200" rtl="0" algn="l">
              <a:spcBef>
                <a:spcPts val="1000"/>
              </a:spcBef>
              <a:spcAft>
                <a:spcPts val="0"/>
              </a:spcAft>
              <a:buNone/>
            </a:pPr>
            <a:r>
              <a:rPr lang="es-CL"/>
              <a:t> </a:t>
            </a:r>
            <a:endParaRPr/>
          </a:p>
          <a:p>
            <a:pPr indent="-342900" lvl="0" marL="457200" rtl="0" algn="l">
              <a:spcBef>
                <a:spcPts val="1000"/>
              </a:spcBef>
              <a:spcAft>
                <a:spcPts val="0"/>
              </a:spcAft>
              <a:buSzPts val="1800"/>
              <a:buChar char="-"/>
            </a:pPr>
            <a:r>
              <a:rPr lang="es-CL"/>
              <a:t>¿Consideran que Chile cumple los </a:t>
            </a:r>
            <a:r>
              <a:rPr lang="es-CL"/>
              <a:t>estándares</a:t>
            </a:r>
            <a:r>
              <a:rPr lang="es-CL"/>
              <a:t> </a:t>
            </a:r>
            <a:r>
              <a:rPr lang="es-CL"/>
              <a:t>internacionales</a:t>
            </a:r>
            <a:r>
              <a:rPr lang="es-CL"/>
              <a:t> de protección a la infancia? </a:t>
            </a:r>
            <a:endParaRPr/>
          </a:p>
          <a:p>
            <a:pPr indent="0" lvl="0" marL="457200" rtl="0" algn="l">
              <a:spcBef>
                <a:spcPts val="100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50"/>
          <p:cNvSpPr txBox="1"/>
          <p:nvPr>
            <p:ph type="title"/>
          </p:nvPr>
        </p:nvSpPr>
        <p:spPr>
          <a:xfrm>
            <a:off x="2895600" y="764373"/>
            <a:ext cx="8610600" cy="1293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s-CL"/>
              <a:t>Conclusiones</a:t>
            </a:r>
            <a:endParaRPr/>
          </a:p>
        </p:txBody>
      </p:sp>
      <p:sp>
        <p:nvSpPr>
          <p:cNvPr id="329" name="Google Shape;329;p50"/>
          <p:cNvSpPr txBox="1"/>
          <p:nvPr>
            <p:ph idx="1" type="body"/>
          </p:nvPr>
        </p:nvSpPr>
        <p:spPr>
          <a:xfrm>
            <a:off x="685800" y="2194560"/>
            <a:ext cx="10820400" cy="4024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s-CL"/>
              <a:t>Doctrina de la Corte</a:t>
            </a:r>
            <a:endParaRPr/>
          </a:p>
          <a:p>
            <a:pPr indent="-342900" lvl="0" marL="457200" rtl="0" algn="l">
              <a:spcBef>
                <a:spcPts val="1000"/>
              </a:spcBef>
              <a:spcAft>
                <a:spcPts val="0"/>
              </a:spcAft>
              <a:buSzPts val="1800"/>
              <a:buChar char="-"/>
            </a:pPr>
            <a:r>
              <a:rPr lang="es-CL"/>
              <a:t>problemas de doctrina NNA como objeto de protección: les considera incapaces y ajenos</a:t>
            </a:r>
            <a:endParaRPr/>
          </a:p>
          <a:p>
            <a:pPr indent="-342900" lvl="0" marL="457200" rtl="0" algn="l">
              <a:spcBef>
                <a:spcPts val="0"/>
              </a:spcBef>
              <a:spcAft>
                <a:spcPts val="0"/>
              </a:spcAft>
              <a:buSzPts val="1800"/>
              <a:buChar char="-"/>
            </a:pPr>
            <a:r>
              <a:rPr lang="es-CL"/>
              <a:t>protección integral de Convención de Derechos del Niño</a:t>
            </a:r>
            <a:endParaRPr/>
          </a:p>
          <a:p>
            <a:pPr indent="-342900" lvl="0" marL="457200" rtl="0" algn="l">
              <a:spcBef>
                <a:spcPts val="0"/>
              </a:spcBef>
              <a:spcAft>
                <a:spcPts val="0"/>
              </a:spcAft>
              <a:buSzPts val="1800"/>
              <a:buChar char="-"/>
            </a:pPr>
            <a:r>
              <a:rPr lang="es-CL"/>
              <a:t>vulnerabilidad</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s-CL"/>
              <a:t>Avances de reconocimiento, garantía y protección de D°s Niñez.</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2"/>
          <p:cNvSpPr txBox="1"/>
          <p:nvPr>
            <p:ph type="title"/>
          </p:nvPr>
        </p:nvSpPr>
        <p:spPr>
          <a:xfrm>
            <a:off x="2763078" y="804129"/>
            <a:ext cx="8610600" cy="1293028"/>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lt1"/>
              </a:buClr>
              <a:buSzPts val="3600"/>
              <a:buFont typeface="Century Gothic"/>
              <a:buNone/>
            </a:pPr>
            <a:r>
              <a:rPr b="1" lang="es-CL" sz="3600"/>
              <a:t>CASO DE LOS “NIÑOS DE LA CALLE” (VILLAGRÁN MORALES Y OTROS) VS. GUATEMALA. 1999</a:t>
            </a:r>
            <a:br>
              <a:rPr b="1" lang="es-CL" sz="3600"/>
            </a:br>
            <a:endParaRPr sz="3600"/>
          </a:p>
        </p:txBody>
      </p:sp>
      <p:sp>
        <p:nvSpPr>
          <p:cNvPr id="166" name="Google Shape;166;p22"/>
          <p:cNvSpPr txBox="1"/>
          <p:nvPr>
            <p:ph idx="1" type="body"/>
          </p:nvPr>
        </p:nvSpPr>
        <p:spPr>
          <a:xfrm>
            <a:off x="553275" y="1740410"/>
            <a:ext cx="10820400" cy="4024200"/>
          </a:xfrm>
          <a:prstGeom prst="rect">
            <a:avLst/>
          </a:prstGeom>
          <a:noFill/>
          <a:ln>
            <a:noFill/>
          </a:ln>
        </p:spPr>
        <p:txBody>
          <a:bodyPr anchorCtr="0" anchor="t" bIns="45700" lIns="91425" spcFirstLastPara="1" rIns="91425" wrap="square" tIns="45700">
            <a:noAutofit/>
          </a:bodyPr>
          <a:lstStyle/>
          <a:p>
            <a:pPr indent="0" lvl="0" marL="228600" rtl="0" algn="just">
              <a:lnSpc>
                <a:spcPct val="115000"/>
              </a:lnSpc>
              <a:spcBef>
                <a:spcPts val="0"/>
              </a:spcBef>
              <a:spcAft>
                <a:spcPts val="0"/>
              </a:spcAft>
              <a:buNone/>
            </a:pPr>
            <a:r>
              <a:rPr lang="es-CL" sz="2400">
                <a:solidFill>
                  <a:srgbClr val="FFFFFF"/>
                </a:solidFill>
              </a:rPr>
              <a:t>Resumen del caso	</a:t>
            </a:r>
            <a:endParaRPr sz="2400">
              <a:solidFill>
                <a:srgbClr val="FFFFFF"/>
              </a:solidFill>
            </a:endParaRPr>
          </a:p>
          <a:p>
            <a:pPr indent="0" lvl="0" marL="0" rtl="0" algn="just">
              <a:lnSpc>
                <a:spcPct val="115000"/>
              </a:lnSpc>
              <a:spcBef>
                <a:spcPts val="0"/>
              </a:spcBef>
              <a:spcAft>
                <a:spcPts val="0"/>
              </a:spcAft>
              <a:buNone/>
            </a:pPr>
            <a:r>
              <a:t/>
            </a:r>
            <a:endParaRPr sz="2400">
              <a:solidFill>
                <a:srgbClr val="FFFFFF"/>
              </a:solidFill>
            </a:endParaRPr>
          </a:p>
          <a:p>
            <a:pPr indent="0" lvl="0" marL="228600" rtl="0" algn="just">
              <a:lnSpc>
                <a:spcPct val="115000"/>
              </a:lnSpc>
              <a:spcBef>
                <a:spcPts val="0"/>
              </a:spcBef>
              <a:spcAft>
                <a:spcPts val="0"/>
              </a:spcAft>
              <a:buNone/>
            </a:pPr>
            <a:r>
              <a:rPr lang="es-CL" sz="2400">
                <a:solidFill>
                  <a:srgbClr val="FFFFFF"/>
                </a:solidFill>
              </a:rPr>
              <a:t>El caso se refiere a la responsabilidad internacional del Estado por la detención y posterior asesinato de Julio Caal Sandoval, Jovito Juárez Cifuentes, Anstraum Villagrán, Henry Giovanni Contreras, Federico Figueroa Túnchez por parte de agentes policiales, así como a la falta de investigación y sanción de los responsables de los hechos.</a:t>
            </a:r>
            <a:endParaRPr sz="2400">
              <a:solidFill>
                <a:srgbClr val="FFFFFF"/>
              </a:solidFill>
            </a:endParaRPr>
          </a:p>
          <a:p>
            <a:pPr indent="0" lvl="0" marL="228600" rtl="0" algn="just">
              <a:lnSpc>
                <a:spcPct val="115000"/>
              </a:lnSpc>
              <a:spcBef>
                <a:spcPts val="0"/>
              </a:spcBef>
              <a:spcAft>
                <a:spcPts val="0"/>
              </a:spcAft>
              <a:buNone/>
            </a:pPr>
            <a:r>
              <a:t/>
            </a:r>
            <a:endParaRPr sz="2400">
              <a:solidFill>
                <a:srgbClr val="FFFFFF"/>
              </a:solidFill>
            </a:endParaRPr>
          </a:p>
          <a:p>
            <a:pPr indent="0" lvl="0" marL="228600" rtl="0" algn="just">
              <a:lnSpc>
                <a:spcPct val="115000"/>
              </a:lnSpc>
              <a:spcBef>
                <a:spcPts val="0"/>
              </a:spcBef>
              <a:spcAft>
                <a:spcPts val="0"/>
              </a:spcAft>
              <a:buNone/>
            </a:pPr>
            <a:r>
              <a:t/>
            </a:r>
            <a:endParaRPr sz="24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3"/>
          <p:cNvSpPr txBox="1"/>
          <p:nvPr>
            <p:ph type="title"/>
          </p:nvPr>
        </p:nvSpPr>
        <p:spPr>
          <a:xfrm>
            <a:off x="2763078" y="804129"/>
            <a:ext cx="8610600" cy="12930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lt1"/>
              </a:buClr>
              <a:buSzPts val="3600"/>
              <a:buFont typeface="Century Gothic"/>
              <a:buNone/>
            </a:pPr>
            <a:r>
              <a:rPr b="1" lang="es-CL" sz="3600"/>
              <a:t>CASO DE LOS “NIÑOS DE LA CALLE” (VILLAGRÁN MORALES Y OTROS) VS. GUATEMALA. 1999</a:t>
            </a:r>
            <a:br>
              <a:rPr b="1" lang="es-CL" sz="3600"/>
            </a:br>
            <a:endParaRPr sz="3600"/>
          </a:p>
        </p:txBody>
      </p:sp>
      <p:sp>
        <p:nvSpPr>
          <p:cNvPr id="172" name="Google Shape;172;p23"/>
          <p:cNvSpPr txBox="1"/>
          <p:nvPr>
            <p:ph idx="1" type="body"/>
          </p:nvPr>
        </p:nvSpPr>
        <p:spPr>
          <a:xfrm>
            <a:off x="761500" y="1755535"/>
            <a:ext cx="10820400" cy="4024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s-CL" sz="2400">
                <a:solidFill>
                  <a:srgbClr val="FFFFFF"/>
                </a:solidFill>
              </a:rPr>
              <a:t>Hechos del caso. </a:t>
            </a:r>
            <a:endParaRPr sz="2400">
              <a:solidFill>
                <a:srgbClr val="FFFFFF"/>
              </a:solidFill>
            </a:endParaRPr>
          </a:p>
          <a:p>
            <a:pPr indent="0" lvl="0" marL="228600" rtl="0" algn="l">
              <a:lnSpc>
                <a:spcPct val="90000"/>
              </a:lnSpc>
              <a:spcBef>
                <a:spcPts val="1000"/>
              </a:spcBef>
              <a:spcAft>
                <a:spcPts val="0"/>
              </a:spcAft>
              <a:buNone/>
            </a:pPr>
            <a:r>
              <a:t/>
            </a:r>
            <a:endParaRPr sz="2400">
              <a:solidFill>
                <a:srgbClr val="FFFFFF"/>
              </a:solidFill>
            </a:endParaRPr>
          </a:p>
          <a:p>
            <a:pPr indent="0" lvl="0" marL="0" rtl="0" algn="just">
              <a:lnSpc>
                <a:spcPct val="115000"/>
              </a:lnSpc>
              <a:spcBef>
                <a:spcPts val="0"/>
              </a:spcBef>
              <a:spcAft>
                <a:spcPts val="0"/>
              </a:spcAft>
              <a:buClr>
                <a:schemeClr val="dk1"/>
              </a:buClr>
              <a:buSzPts val="1100"/>
              <a:buFont typeface="Arial"/>
              <a:buNone/>
            </a:pPr>
            <a:r>
              <a:rPr lang="es-CL" sz="2400">
                <a:solidFill>
                  <a:srgbClr val="FFFFFF"/>
                </a:solidFill>
              </a:rPr>
              <a:t>Los hechos del presente caso se contextualizan en una época caracterizada por un patrón común de acciones al margen de la ley, perpetradas por agentes de seguridad estatales, en contra de los “niños de la calle”. Esta práctica incluía amenazas, detenciones, tratos crueles, inhumanos y degradantes y homicidios como medio para contrarrestar la delincuencia y vagancia juvenil.</a:t>
            </a:r>
            <a:endParaRPr sz="2400">
              <a:solidFill>
                <a:srgbClr val="FFFFFF"/>
              </a:solidFill>
            </a:endParaRPr>
          </a:p>
          <a:p>
            <a:pPr indent="0" lvl="0" marL="228600" rtl="0" algn="l">
              <a:lnSpc>
                <a:spcPct val="90000"/>
              </a:lnSpc>
              <a:spcBef>
                <a:spcPts val="10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4"/>
          <p:cNvSpPr txBox="1"/>
          <p:nvPr>
            <p:ph type="title"/>
          </p:nvPr>
        </p:nvSpPr>
        <p:spPr>
          <a:xfrm>
            <a:off x="2763078" y="804129"/>
            <a:ext cx="8610600" cy="12930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lt1"/>
              </a:buClr>
              <a:buSzPts val="3600"/>
              <a:buFont typeface="Century Gothic"/>
              <a:buNone/>
            </a:pPr>
            <a:r>
              <a:rPr b="1" lang="es-CL" sz="3600"/>
              <a:t>CASO DE LOS “NIÑOS DE LA CALLE” (VILLAGRÁN MORALES Y OTROS) VS. GUATEMALA. 1999</a:t>
            </a:r>
            <a:br>
              <a:rPr b="1" lang="es-CL" sz="3600"/>
            </a:br>
            <a:endParaRPr sz="3600"/>
          </a:p>
        </p:txBody>
      </p:sp>
      <p:sp>
        <p:nvSpPr>
          <p:cNvPr id="178" name="Google Shape;178;p24"/>
          <p:cNvSpPr txBox="1"/>
          <p:nvPr>
            <p:ph idx="1" type="body"/>
          </p:nvPr>
        </p:nvSpPr>
        <p:spPr>
          <a:xfrm>
            <a:off x="685800" y="2172835"/>
            <a:ext cx="10820400" cy="40242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lang="es-CL" sz="2400">
                <a:solidFill>
                  <a:srgbClr val="FFFFFF"/>
                </a:solidFill>
              </a:rPr>
              <a:t>El 15 de junio de 1990, en la zona conocida como “Las Casetas”, una camioneta se acercó a Henry Giovanni Contreras, de 18 años de edad, Federico Clemente Figueroa Túnchez, de 20 años, Julio Roberto Caal Sandoval, de 15 años y Jovito Josué Juárez Cifuentes, de 17 años. De dicho vehículo descendieron hombres armados miembros de la policía, quienes los obligaron a subir al mismo. Luego de estar retenidos por unas horas, fueron asesinados. Asimismo, el 25 de junio de 1990 fue asesinado Anstraum Aman Villagrán Morales, mediante un disparo de arma de fuego, en el sector de “Las Casetas”. No se realizaron mayores investigaciones ni se sancionaron a los responsables de los hechos.</a:t>
            </a:r>
            <a:endParaRPr sz="24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5"/>
          <p:cNvSpPr txBox="1"/>
          <p:nvPr>
            <p:ph type="title"/>
          </p:nvPr>
        </p:nvSpPr>
        <p:spPr>
          <a:xfrm>
            <a:off x="2763078" y="804129"/>
            <a:ext cx="8610600" cy="12930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lt1"/>
              </a:buClr>
              <a:buSzPts val="3600"/>
              <a:buFont typeface="Century Gothic"/>
              <a:buNone/>
            </a:pPr>
            <a:r>
              <a:rPr b="1" lang="es-CL" sz="3600"/>
              <a:t>CASO DE LOS “NIÑOS DE LA CALLE” (VILLAGRÁN MORALES Y OTROS) VS. GUATEMALA. 1999</a:t>
            </a:r>
            <a:br>
              <a:rPr b="1" lang="es-CL" sz="3600"/>
            </a:br>
            <a:endParaRPr sz="3600"/>
          </a:p>
        </p:txBody>
      </p:sp>
      <p:sp>
        <p:nvSpPr>
          <p:cNvPr id="184" name="Google Shape;184;p25"/>
          <p:cNvSpPr txBox="1"/>
          <p:nvPr>
            <p:ph idx="1" type="body"/>
          </p:nvPr>
        </p:nvSpPr>
        <p:spPr>
          <a:xfrm>
            <a:off x="685800" y="1589010"/>
            <a:ext cx="10820400" cy="4024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rPr lang="es-CL" sz="2400"/>
              <a:t>Vulneración de Derechos</a:t>
            </a:r>
            <a:endParaRPr sz="2400"/>
          </a:p>
          <a:p>
            <a:pPr indent="0" lvl="0" marL="0" rtl="0" algn="l">
              <a:lnSpc>
                <a:spcPct val="90000"/>
              </a:lnSpc>
              <a:spcBef>
                <a:spcPts val="1000"/>
              </a:spcBef>
              <a:spcAft>
                <a:spcPts val="0"/>
              </a:spcAft>
              <a:buNone/>
            </a:pPr>
            <a:r>
              <a:t/>
            </a:r>
            <a:endParaRPr sz="2400"/>
          </a:p>
          <a:p>
            <a:pPr indent="-381000" lvl="0" marL="457200" rtl="0" algn="l">
              <a:lnSpc>
                <a:spcPct val="90000"/>
              </a:lnSpc>
              <a:spcBef>
                <a:spcPts val="1000"/>
              </a:spcBef>
              <a:spcAft>
                <a:spcPts val="0"/>
              </a:spcAft>
              <a:buSzPts val="2400"/>
              <a:buChar char="-"/>
            </a:pPr>
            <a:r>
              <a:rPr lang="es-CL" sz="2400"/>
              <a:t>ar</a:t>
            </a:r>
            <a:r>
              <a:rPr lang="es-CL" sz="2400"/>
              <a:t>tículo</a:t>
            </a:r>
            <a:r>
              <a:rPr lang="es-CL" sz="2400"/>
              <a:t> 7 de la Convención Americana </a:t>
            </a:r>
            <a:r>
              <a:rPr lang="es-CL" sz="2400"/>
              <a:t>sobre Derechos Humanos</a:t>
            </a:r>
            <a:r>
              <a:rPr lang="es-CL" sz="2400"/>
              <a:t>: Derecho a la Libertad </a:t>
            </a:r>
            <a:r>
              <a:rPr lang="es-CL" sz="2400"/>
              <a:t>P</a:t>
            </a:r>
            <a:r>
              <a:rPr lang="es-CL" sz="2400"/>
              <a:t>ersonal</a:t>
            </a:r>
            <a:endParaRPr sz="2400"/>
          </a:p>
          <a:p>
            <a:pPr indent="-381000" lvl="0" marL="457200" rtl="0" algn="l">
              <a:lnSpc>
                <a:spcPct val="90000"/>
              </a:lnSpc>
              <a:spcBef>
                <a:spcPts val="0"/>
              </a:spcBef>
              <a:spcAft>
                <a:spcPts val="0"/>
              </a:spcAft>
              <a:buSzPts val="2400"/>
              <a:buChar char="-"/>
            </a:pPr>
            <a:r>
              <a:rPr lang="es-CL" sz="2400"/>
              <a:t>artículo 4 de la Convención Americana sobre Derechos Humanos: Derecho a la Vida</a:t>
            </a:r>
            <a:endParaRPr sz="2400"/>
          </a:p>
          <a:p>
            <a:pPr indent="-381000" lvl="0" marL="457200" rtl="0" algn="l">
              <a:lnSpc>
                <a:spcPct val="90000"/>
              </a:lnSpc>
              <a:spcBef>
                <a:spcPts val="0"/>
              </a:spcBef>
              <a:spcAft>
                <a:spcPts val="0"/>
              </a:spcAft>
              <a:buSzPts val="2400"/>
              <a:buChar char="-"/>
            </a:pPr>
            <a:r>
              <a:rPr lang="es-CL" sz="2400"/>
              <a:t>artículo 5.1 y 5.2 de la Convención Americana sobre Derechos Humanos: Derecho a la Integridad Personal</a:t>
            </a:r>
            <a:endParaRPr sz="2400"/>
          </a:p>
          <a:p>
            <a:pPr indent="-381000" lvl="0" marL="457200" rtl="0" algn="l">
              <a:lnSpc>
                <a:spcPct val="90000"/>
              </a:lnSpc>
              <a:spcBef>
                <a:spcPts val="0"/>
              </a:spcBef>
              <a:spcAft>
                <a:spcPts val="0"/>
              </a:spcAft>
              <a:buSzPts val="2400"/>
              <a:buChar char="-"/>
            </a:pPr>
            <a:r>
              <a:rPr lang="es-CL" sz="2400"/>
              <a:t>artículo 19 de la Convención Americana sobre Derechos Humanos: Derechos del Niño</a:t>
            </a:r>
            <a:endParaRPr sz="2400"/>
          </a:p>
          <a:p>
            <a:pPr indent="0" lvl="0" marL="0" rtl="0" algn="l">
              <a:lnSpc>
                <a:spcPct val="90000"/>
              </a:lnSpc>
              <a:spcBef>
                <a:spcPts val="1000"/>
              </a:spcBef>
              <a:spcAft>
                <a:spcPts val="0"/>
              </a:spcAft>
              <a:buNone/>
            </a:pPr>
            <a:r>
              <a:t/>
            </a: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6"/>
          <p:cNvSpPr txBox="1"/>
          <p:nvPr>
            <p:ph type="title"/>
          </p:nvPr>
        </p:nvSpPr>
        <p:spPr>
          <a:xfrm>
            <a:off x="2763078" y="804129"/>
            <a:ext cx="8610600" cy="12930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lt1"/>
              </a:buClr>
              <a:buSzPts val="3600"/>
              <a:buFont typeface="Century Gothic"/>
              <a:buNone/>
            </a:pPr>
            <a:r>
              <a:rPr b="1" lang="es-CL" sz="3600"/>
              <a:t>CASO DE LOS “NIÑOS DE LA CALLE” (VILLAGRÁN MORALES Y OTROS) VS. GUATEMALA. 1999</a:t>
            </a:r>
            <a:br>
              <a:rPr b="1" lang="es-CL" sz="3600"/>
            </a:br>
            <a:endParaRPr sz="3600"/>
          </a:p>
        </p:txBody>
      </p:sp>
      <p:sp>
        <p:nvSpPr>
          <p:cNvPr id="190" name="Google Shape;190;p26"/>
          <p:cNvSpPr txBox="1"/>
          <p:nvPr>
            <p:ph idx="1" type="body"/>
          </p:nvPr>
        </p:nvSpPr>
        <p:spPr>
          <a:xfrm>
            <a:off x="685800" y="1558735"/>
            <a:ext cx="10820400" cy="4024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rPr lang="es-CL" sz="2400"/>
              <a:t>Vulneración de Derechos</a:t>
            </a:r>
            <a:endParaRPr sz="2400"/>
          </a:p>
          <a:p>
            <a:pPr indent="0" lvl="0" marL="0" rtl="0" algn="l">
              <a:lnSpc>
                <a:spcPct val="100000"/>
              </a:lnSpc>
              <a:spcBef>
                <a:spcPts val="1000"/>
              </a:spcBef>
              <a:spcAft>
                <a:spcPts val="0"/>
              </a:spcAft>
              <a:buNone/>
            </a:pPr>
            <a:r>
              <a:t/>
            </a:r>
            <a:endParaRPr sz="1800"/>
          </a:p>
          <a:p>
            <a:pPr indent="-381000" lvl="0" marL="457200" rtl="0" algn="just">
              <a:lnSpc>
                <a:spcPct val="100000"/>
              </a:lnSpc>
              <a:spcBef>
                <a:spcPts val="1000"/>
              </a:spcBef>
              <a:spcAft>
                <a:spcPts val="0"/>
              </a:spcAft>
              <a:buSzPts val="2400"/>
              <a:buChar char="-"/>
            </a:pPr>
            <a:r>
              <a:rPr lang="es-CL" sz="2400"/>
              <a:t>artículos 8.1 y 25 de la Convención Americana sobre Derechos Humanos, en conexión con el artículo 1.1 de la misma: Garantías Judiciales y Protección Judicial</a:t>
            </a:r>
            <a:endParaRPr sz="2400"/>
          </a:p>
          <a:p>
            <a:pPr indent="-381000" lvl="0" marL="457200" rtl="0" algn="just">
              <a:lnSpc>
                <a:spcPct val="100000"/>
              </a:lnSpc>
              <a:spcBef>
                <a:spcPts val="0"/>
              </a:spcBef>
              <a:spcAft>
                <a:spcPts val="0"/>
              </a:spcAft>
              <a:buSzPts val="2400"/>
              <a:buChar char="-"/>
            </a:pPr>
            <a:r>
              <a:rPr lang="es-CL" sz="2400"/>
              <a:t>Convención Interamericana para Prevenir y Sancionar la Tortura.</a:t>
            </a:r>
            <a:endParaRPr sz="2400"/>
          </a:p>
          <a:p>
            <a:pPr indent="-381000" lvl="0" marL="457200" rtl="0" algn="just">
              <a:lnSpc>
                <a:spcPct val="100000"/>
              </a:lnSpc>
              <a:spcBef>
                <a:spcPts val="0"/>
              </a:spcBef>
              <a:spcAft>
                <a:spcPts val="0"/>
              </a:spcAft>
              <a:buSzPts val="2400"/>
              <a:buChar char="-"/>
            </a:pPr>
            <a:r>
              <a:rPr lang="es-CL" sz="2400"/>
              <a:t>el artículo 1.1 de la Convención Americana sobre Derechos Humanos en lo relativo al deber de investigar, que el Estado debe realizar una investigación real y efectiva para determinar las personas responsables de las violaciones de los derechos humanos a que se ha hecho referencia en esta Sentencia y, eventualmente, sancionarlas.</a:t>
            </a:r>
            <a:endParaRPr sz="2400"/>
          </a:p>
          <a:p>
            <a:pPr indent="0" lvl="0" marL="0" rtl="0" algn="just">
              <a:lnSpc>
                <a:spcPct val="100000"/>
              </a:lnSpc>
              <a:spcBef>
                <a:spcPts val="1000"/>
              </a:spcBef>
              <a:spcAft>
                <a:spcPts val="0"/>
              </a:spcAft>
              <a:buNone/>
            </a:pPr>
            <a:r>
              <a:t/>
            </a:r>
            <a:endParaRPr sz="1800"/>
          </a:p>
          <a:p>
            <a:pPr indent="0" lvl="0" marL="0" rtl="0" algn="just">
              <a:lnSpc>
                <a:spcPct val="100000"/>
              </a:lnSpc>
              <a:spcBef>
                <a:spcPts val="1000"/>
              </a:spcBef>
              <a:spcAft>
                <a:spcPts val="0"/>
              </a:spcAft>
              <a:buNone/>
            </a:pPr>
            <a:r>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7"/>
          <p:cNvSpPr txBox="1"/>
          <p:nvPr>
            <p:ph type="title"/>
          </p:nvPr>
        </p:nvSpPr>
        <p:spPr>
          <a:xfrm>
            <a:off x="2763078" y="804129"/>
            <a:ext cx="8610600" cy="12930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lt1"/>
              </a:buClr>
              <a:buSzPts val="3600"/>
              <a:buFont typeface="Century Gothic"/>
              <a:buNone/>
            </a:pPr>
            <a:r>
              <a:rPr b="1" lang="es-CL" sz="3600"/>
              <a:t>CASO DE LOS “NIÑOS DE LA CALLE” (VILLAGRÁN MORALES Y OTROS) VS. GUATEMALA. 1999</a:t>
            </a:r>
            <a:br>
              <a:rPr b="1" lang="es-CL" sz="3600"/>
            </a:br>
            <a:endParaRPr sz="3600"/>
          </a:p>
        </p:txBody>
      </p:sp>
      <p:sp>
        <p:nvSpPr>
          <p:cNvPr id="196" name="Google Shape;196;p27"/>
          <p:cNvSpPr txBox="1"/>
          <p:nvPr>
            <p:ph idx="1" type="body"/>
          </p:nvPr>
        </p:nvSpPr>
        <p:spPr>
          <a:xfrm>
            <a:off x="685800" y="2194560"/>
            <a:ext cx="10820400" cy="40242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None/>
            </a:pPr>
            <a:r>
              <a:rPr lang="es-CL"/>
              <a:t>Medidas de Reparación</a:t>
            </a:r>
            <a:endParaRPr/>
          </a:p>
          <a:p>
            <a:pPr indent="-342900" lvl="0" marL="457200" rtl="0" algn="just">
              <a:lnSpc>
                <a:spcPct val="150000"/>
              </a:lnSpc>
              <a:spcBef>
                <a:spcPts val="1000"/>
              </a:spcBef>
              <a:spcAft>
                <a:spcPts val="0"/>
              </a:spcAft>
              <a:buSzPts val="1800"/>
              <a:buChar char="-"/>
            </a:pPr>
            <a:r>
              <a:rPr lang="es-CL"/>
              <a:t>Pagar el daño (en la forma que indica la sentencia)</a:t>
            </a:r>
            <a:endParaRPr/>
          </a:p>
          <a:p>
            <a:pPr indent="-342900" lvl="0" marL="457200" rtl="0" algn="just">
              <a:lnSpc>
                <a:spcPct val="150000"/>
              </a:lnSpc>
              <a:spcBef>
                <a:spcPts val="0"/>
              </a:spcBef>
              <a:spcAft>
                <a:spcPts val="0"/>
              </a:spcAft>
              <a:buSzPts val="1800"/>
              <a:buChar char="-"/>
            </a:pPr>
            <a:r>
              <a:rPr lang="es-CL"/>
              <a:t>Medidas legislativas y administrativas</a:t>
            </a:r>
            <a:endParaRPr/>
          </a:p>
          <a:p>
            <a:pPr indent="-342900" lvl="0" marL="457200" rtl="0" algn="just">
              <a:lnSpc>
                <a:spcPct val="150000"/>
              </a:lnSpc>
              <a:spcBef>
                <a:spcPts val="0"/>
              </a:spcBef>
              <a:spcAft>
                <a:spcPts val="0"/>
              </a:spcAft>
              <a:buSzPts val="1800"/>
              <a:buChar char="-"/>
            </a:pPr>
            <a:r>
              <a:rPr lang="es-CL"/>
              <a:t>Recursos y medidas para el traslado de los restos mortales</a:t>
            </a:r>
            <a:endParaRPr/>
          </a:p>
          <a:p>
            <a:pPr indent="-342900" lvl="0" marL="457200" rtl="0" algn="just">
              <a:lnSpc>
                <a:spcPct val="150000"/>
              </a:lnSpc>
              <a:spcBef>
                <a:spcPts val="0"/>
              </a:spcBef>
              <a:spcAft>
                <a:spcPts val="0"/>
              </a:spcAft>
              <a:buSzPts val="1800"/>
              <a:buChar char="-"/>
            </a:pPr>
            <a:r>
              <a:rPr lang="es-CL"/>
              <a:t>Designar un centro educativo con un nombre alusivo a les jóvenes víctimas y colocar en dicho centro placas con sus nombres</a:t>
            </a:r>
            <a:endParaRPr/>
          </a:p>
          <a:p>
            <a:pPr indent="-342900" lvl="0" marL="457200" rtl="0" algn="just">
              <a:lnSpc>
                <a:spcPct val="150000"/>
              </a:lnSpc>
              <a:spcBef>
                <a:spcPts val="0"/>
              </a:spcBef>
              <a:spcAft>
                <a:spcPts val="0"/>
              </a:spcAft>
              <a:buSzPts val="1800"/>
              <a:buChar char="-"/>
            </a:pPr>
            <a:r>
              <a:rPr lang="es-CL"/>
              <a:t>Investigar los hechos del presente caso</a:t>
            </a:r>
            <a:endParaRPr/>
          </a:p>
          <a:p>
            <a:pPr indent="-342900" lvl="0" marL="457200" rtl="0" algn="just">
              <a:lnSpc>
                <a:spcPct val="150000"/>
              </a:lnSpc>
              <a:spcBef>
                <a:spcPts val="0"/>
              </a:spcBef>
              <a:spcAft>
                <a:spcPts val="0"/>
              </a:spcAft>
              <a:buSzPts val="1800"/>
              <a:buChar char="-"/>
            </a:pPr>
            <a:r>
              <a:rPr lang="es-CL"/>
              <a:t>Pagar reintegro de gastos y costas judiciales</a:t>
            </a:r>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Estela de condensación">
  <a:themeElements>
    <a:clrScheme name="Estela de condensación">
      <a:dk1>
        <a:srgbClr val="000000"/>
      </a:dk1>
      <a:lt1>
        <a:srgbClr val="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