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CE0F1"/>
          </a:solidFill>
        </a:fill>
      </a:tcStyle>
    </a:wholeTbl>
    <a:band2H>
      <a:tcTxStyle/>
      <a:tcStyle>
        <a:tcBdr/>
        <a:fill>
          <a:solidFill>
            <a:srgbClr val="E7F0F8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D9E8D1"/>
          </a:solidFill>
        </a:fill>
      </a:tcStyle>
    </a:wholeTbl>
    <a:band2H>
      <a:tcTxStyle/>
      <a:tcStyle>
        <a:tcBdr/>
        <a:fill>
          <a:solidFill>
            <a:srgbClr val="EDF4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EACBD1"/>
          </a:solidFill>
        </a:fill>
      </a:tcStyle>
    </a:wholeTbl>
    <a:band2H>
      <a:tcTxStyle/>
      <a:tcStyle>
        <a:tcBdr/>
        <a:fill>
          <a:solidFill>
            <a:srgbClr val="F5E7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83878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508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254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3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804737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ínea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3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1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07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8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10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Imagen"/>
          <p:cNvSpPr>
            <a:spLocks noGrp="1"/>
          </p:cNvSpPr>
          <p:nvPr>
            <p:ph type="pic" sz="quarter" idx="13"/>
          </p:nvPr>
        </p:nvSpPr>
        <p:spPr>
          <a:xfrm>
            <a:off x="6502824" y="2133599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7" name="Imagen"/>
          <p:cNvSpPr>
            <a:spLocks noGrp="1"/>
          </p:cNvSpPr>
          <p:nvPr>
            <p:ph type="pic" sz="quarter" idx="14"/>
          </p:nvPr>
        </p:nvSpPr>
        <p:spPr>
          <a:xfrm>
            <a:off x="6502400" y="4891087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8" name="Imagen"/>
          <p:cNvSpPr>
            <a:spLocks noGrp="1"/>
          </p:cNvSpPr>
          <p:nvPr>
            <p:ph type="pic" sz="quarter" idx="15"/>
          </p:nvPr>
        </p:nvSpPr>
        <p:spPr>
          <a:xfrm>
            <a:off x="2844799" y="2133599"/>
            <a:ext cx="3638552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27" name="Figura"/>
          <p:cNvSpPr/>
          <p:nvPr/>
        </p:nvSpPr>
        <p:spPr>
          <a:xfrm>
            <a:off x="3109117" y="3462337"/>
            <a:ext cx="6786564" cy="294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5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5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8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344862" y="3769517"/>
            <a:ext cx="6315077" cy="2343156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9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6515100"/>
            <a:ext cx="6858004" cy="765813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0" indent="0" algn="r" defTabSz="57835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5544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30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131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 alt.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6159498" y="3619498"/>
            <a:ext cx="3771903" cy="3486154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9" name="Imagen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0" name="Rectángulo"/>
          <p:cNvSpPr>
            <a:spLocks noGrp="1"/>
          </p:cNvSpPr>
          <p:nvPr>
            <p:ph type="body" sz="quarter" idx="14"/>
          </p:nvPr>
        </p:nvSpPr>
        <p:spPr>
          <a:xfrm>
            <a:off x="6159498" y="6375081"/>
            <a:ext cx="3771903" cy="765815"/>
          </a:xfrm>
          <a:prstGeom prst="rect">
            <a:avLst/>
          </a:prstGeom>
        </p:spPr>
        <p:txBody>
          <a:bodyPr lIns="28575" tIns="28575" rIns="28575" bIns="28575" anchor="ctr"/>
          <a:lstStyle/>
          <a:p>
            <a:pPr marL="0" indent="0" defTabSz="452627">
              <a:spcBef>
                <a:spcPts val="0"/>
              </a:spcBef>
              <a:buClrTx/>
              <a:buSzTx/>
              <a:buFontTx/>
              <a:buNone/>
              <a:defRPr sz="5544">
                <a:solidFill>
                  <a:srgbClr val="232323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41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Imagen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o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Texto</a:t>
            </a:r>
          </a:p>
        </p:txBody>
      </p:sp>
      <p:sp>
        <p:nvSpPr>
          <p:cNvPr id="171" name="Texto del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72" name="Nivel de texto 1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73" name="Número de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n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5587853"/>
            <a:ext cx="6858003" cy="149"/>
          </a:xfrm>
          <a:prstGeom prst="rect">
            <a:avLst/>
          </a:prstGeom>
          <a:ln>
            <a:solidFill>
              <a:srgbClr val="A6AAA9"/>
            </a:solidFill>
          </a:ln>
        </p:spPr>
        <p:txBody>
          <a:bodyPr lIns="28575" tIns="28575" rIns="28575" bIns="28575" anchor="ctr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4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25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2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subtítul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ínea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34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35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01045" y="2369342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o del título"/>
          <p:cNvSpPr>
            <a:spLocks noGrp="1"/>
          </p:cNvSpPr>
          <p:nvPr>
            <p:ph type="title"/>
          </p:nvPr>
        </p:nvSpPr>
        <p:spPr>
          <a:xfrm>
            <a:off x="3073399" y="4405312"/>
            <a:ext cx="6858003" cy="2543177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44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ínea"/>
          <p:cNvSpPr/>
          <p:nvPr/>
        </p:nvSpPr>
        <p:spPr>
          <a:xfrm flipV="1">
            <a:off x="6159498" y="5587919"/>
            <a:ext cx="3771903" cy="83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52" name="Imagen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Texto del título"/>
          <p:cNvSpPr>
            <a:spLocks noGrp="1"/>
          </p:cNvSpPr>
          <p:nvPr>
            <p:ph type="title"/>
          </p:nvPr>
        </p:nvSpPr>
        <p:spPr>
          <a:xfrm>
            <a:off x="6159498" y="5748337"/>
            <a:ext cx="37719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5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6159498" y="4533898"/>
            <a:ext cx="37719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arriba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63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4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6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73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75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7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8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86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87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95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Imagen"/>
          <p:cNvSpPr>
            <a:spLocks noGrp="1"/>
          </p:cNvSpPr>
          <p:nvPr>
            <p:ph type="pic" sz="quarter" idx="13"/>
          </p:nvPr>
        </p:nvSpPr>
        <p:spPr>
          <a:xfrm>
            <a:off x="6845300" y="2997992"/>
            <a:ext cx="3086101" cy="43862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7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3543302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98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9" y="3676648"/>
            <a:ext cx="3543302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81000" indent="-381000">
              <a:buSzPct val="104999"/>
              <a:defRPr sz="2400"/>
            </a:pPr>
            <a:endParaRPr/>
          </a:p>
        </p:txBody>
      </p:sp>
      <p:sp>
        <p:nvSpPr>
          <p:cNvPr id="9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ínea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" name="Texto del título"/>
          <p:cNvSpPr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4" name="Nivel de texto 1…"/>
          <p:cNvSpPr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lSjjdAXNVg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SKQ-egVQb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dERECHO eCONÓMICO"/>
          <p:cNvSpPr>
            <a:spLocks noGrp="1"/>
          </p:cNvSpPr>
          <p:nvPr>
            <p:ph type="ctrTitle"/>
          </p:nvPr>
        </p:nvSpPr>
        <p:spPr>
          <a:xfrm>
            <a:off x="3073398" y="3815519"/>
            <a:ext cx="6858004" cy="152162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280415">
              <a:defRPr sz="7900"/>
            </a:lvl1pPr>
          </a:lstStyle>
          <a:p>
            <a:r>
              <a:rPr dirty="0" err="1"/>
              <a:t>dERECHO</a:t>
            </a:r>
            <a:r>
              <a:rPr dirty="0"/>
              <a:t> </a:t>
            </a:r>
            <a:r>
              <a:rPr dirty="0" err="1"/>
              <a:t>eCONÓMICO</a:t>
            </a:r>
            <a:endParaRPr dirty="0"/>
          </a:p>
        </p:txBody>
      </p:sp>
      <p:sp>
        <p:nvSpPr>
          <p:cNvPr id="183" name="uNIVERSIDAD DE chILE"/>
          <p:cNvSpPr>
            <a:spLocks noGrp="1"/>
          </p:cNvSpPr>
          <p:nvPr>
            <p:ph type="subTitle" sz="quarter" idx="1"/>
          </p:nvPr>
        </p:nvSpPr>
        <p:spPr>
          <a:xfrm>
            <a:off x="3073398" y="2661554"/>
            <a:ext cx="6858004" cy="125904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dirty="0" err="1"/>
              <a:t>uNIVERSIDAD</a:t>
            </a:r>
            <a:r>
              <a:rPr dirty="0"/>
              <a:t> DE </a:t>
            </a:r>
            <a:r>
              <a:rPr dirty="0" err="1"/>
              <a:t>chILE</a:t>
            </a:r>
            <a:endParaRPr dirty="0"/>
          </a:p>
        </p:txBody>
      </p:sp>
      <p:sp>
        <p:nvSpPr>
          <p:cNvPr id="184" name="Texto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sp>
        <p:nvSpPr>
          <p:cNvPr id="5" name="uNIVERSIDAD DE chILE"/>
          <p:cNvSpPr txBox="1">
            <a:spLocks/>
          </p:cNvSpPr>
          <p:nvPr/>
        </p:nvSpPr>
        <p:spPr>
          <a:xfrm>
            <a:off x="8396510" y="7676239"/>
            <a:ext cx="6858004" cy="125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8575" tIns="28575" rIns="28575" bIns="28575" anchor="b">
            <a:normAutofit/>
          </a:bodyPr>
          <a:lstStyle>
            <a:lvl1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es-ES" sz="2000" dirty="0" smtClean="0"/>
              <a:t>Joaquín Morales Godoy</a:t>
            </a:r>
          </a:p>
          <a:p>
            <a:pPr hangingPunct="1"/>
            <a:r>
              <a:rPr lang="es-ES" sz="2000" dirty="0" smtClean="0"/>
              <a:t>Óscar Gárate Maudier</a:t>
            </a:r>
            <a:endParaRPr lang="es-CL" sz="20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Dos delincuentes son encarcelados. (Sebastián y José)…"/>
          <p:cNvSpPr>
            <a:spLocks noGrp="1"/>
          </p:cNvSpPr>
          <p:nvPr>
            <p:ph type="body" idx="1"/>
          </p:nvPr>
        </p:nvSpPr>
        <p:spPr>
          <a:xfrm>
            <a:off x="406400" y="2749550"/>
            <a:ext cx="12192001" cy="6108701"/>
          </a:xfrm>
          <a:prstGeom prst="rect">
            <a:avLst/>
          </a:prstGeom>
        </p:spPr>
        <p:txBody>
          <a:bodyPr/>
          <a:lstStyle/>
          <a:p>
            <a:pPr marL="382270" indent="-382270" defTabSz="502412">
              <a:spcBef>
                <a:spcPts val="2400"/>
              </a:spcBef>
              <a:defRPr sz="2924"/>
            </a:pPr>
            <a:r>
              <a:t>Dos delincuentes son encarcelados. (Sebastián y José)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Detenidos por un delito de baja penalidad (hurto) 2 año.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Fiscal presume que ambos son autores de un delito de alta penalidad (femicidio). 10 años. 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Fiscal carece de pruebas suficientes para condenar. 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Separa a José y Sebastián. Limitación de información. 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Deben definir estrategias. Confesar - guardar silencio. </a:t>
            </a:r>
          </a:p>
          <a:p>
            <a:pPr marL="382270" indent="-382270" defTabSz="502412">
              <a:spcBef>
                <a:spcPts val="2400"/>
              </a:spcBef>
              <a:defRPr sz="2924"/>
            </a:pPr>
            <a:r>
              <a:t>Se mantiene aislado cualquier otra variable legal. </a:t>
            </a:r>
          </a:p>
        </p:txBody>
      </p:sp>
      <p:sp>
        <p:nvSpPr>
          <p:cNvPr id="222" name="Dilema del Prisionero"/>
          <p:cNvSpPr>
            <a:spLocks noGrp="1"/>
          </p:cNvSpPr>
          <p:nvPr>
            <p:ph type="title"/>
          </p:nvPr>
        </p:nvSpPr>
        <p:spPr>
          <a:xfrm>
            <a:off x="406399" y="1470025"/>
            <a:ext cx="12192001" cy="723901"/>
          </a:xfrm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Dilema del Prisionero</a:t>
            </a:r>
          </a:p>
        </p:txBody>
      </p:sp>
      <p:sp>
        <p:nvSpPr>
          <p:cNvPr id="223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erpo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defTabSz="233679">
              <a:spcBef>
                <a:spcPts val="900"/>
              </a:spcBef>
              <a:defRPr sz="2000"/>
            </a:pPr>
            <a:endParaRPr/>
          </a:p>
        </p:txBody>
      </p:sp>
      <p:sp>
        <p:nvSpPr>
          <p:cNvPr id="226" name="https://www.youtube.com/watch?v=lSjjdAXNVgk"/>
          <p:cNvSpPr>
            <a:spLocks noGrp="1"/>
          </p:cNvSpPr>
          <p:nvPr>
            <p:ph type="body" idx="14"/>
          </p:nvPr>
        </p:nvSpPr>
        <p:spPr>
          <a:xfrm>
            <a:off x="996243" y="8060624"/>
            <a:ext cx="10870438" cy="10144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2400" u="sng" cap="all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DIN Alternate"/>
                <a:ea typeface="DIN Alternate"/>
                <a:cs typeface="DIN Alternate"/>
                <a:sym typeface="DIN Alternate"/>
                <a:hlinkClick r:id="rId2"/>
              </a:defRPr>
            </a:lvl1pPr>
          </a:lstStyle>
          <a:p>
            <a:pPr>
              <a:defRPr u="none">
                <a:solidFill>
                  <a:srgbClr val="A6AAA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https://www.youtube.com/watch?v=lSjjdAXNVgk</a:t>
            </a:r>
          </a:p>
        </p:txBody>
      </p:sp>
      <p:pic>
        <p:nvPicPr>
          <p:cNvPr id="227" name="batman-movies-the-joker-heath-ledger-1920x1200-wallpaper-466258.jpg" descr="batman-movies-the-joker-heath-ledger-1920x1200-wallpaper-466258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51462" y="1848231"/>
            <a:ext cx="10160001" cy="6350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  <p:sp>
        <p:nvSpPr>
          <p:cNvPr id="229" name="Dilema del Prisionero"/>
          <p:cNvSpPr>
            <a:spLocks noGrp="1"/>
          </p:cNvSpPr>
          <p:nvPr>
            <p:ph type="title"/>
          </p:nvPr>
        </p:nvSpPr>
        <p:spPr>
          <a:xfrm>
            <a:off x="335462" y="1019365"/>
            <a:ext cx="12192001" cy="723901"/>
          </a:xfrm>
          <a:prstGeom prst="rect">
            <a:avLst/>
          </a:prstGeom>
        </p:spPr>
        <p:txBody>
          <a:bodyPr lIns="50800" tIns="50800" rIns="50800" bIns="50800"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Dilema del Prisionero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Dilema del Prisioner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Dilema del Prisionero</a:t>
            </a:r>
          </a:p>
        </p:txBody>
      </p:sp>
      <p:sp>
        <p:nvSpPr>
          <p:cNvPr id="232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  <p:pic>
        <p:nvPicPr>
          <p:cNvPr id="233" name="Image2050.gif" descr="Image2050.gif"/>
          <p:cNvPicPr>
            <a:picLocks noChangeAspect="1"/>
          </p:cNvPicPr>
          <p:nvPr/>
        </p:nvPicPr>
        <p:blipFill>
          <a:blip r:embed="rId2">
            <a:extLst/>
          </a:blip>
          <a:srcRect l="4840" r="11012"/>
          <a:stretch>
            <a:fillRect/>
          </a:stretch>
        </p:blipFill>
        <p:spPr>
          <a:xfrm>
            <a:off x="1274167" y="3307602"/>
            <a:ext cx="10456639" cy="49928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36" name="juegos e incentivos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juegos e incentivos</a:t>
            </a:r>
          </a:p>
        </p:txBody>
      </p:sp>
      <p:sp>
        <p:nvSpPr>
          <p:cNvPr id="237" name="Juguemos en clases….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2600"/>
              </a:spcBef>
              <a:defRPr sz="3230"/>
            </a:pPr>
            <a:r>
              <a:t>Juguemos en clases….</a:t>
            </a:r>
          </a:p>
          <a:p>
            <a:pPr marL="422275" indent="-422275" defTabSz="554990">
              <a:spcBef>
                <a:spcPts val="2600"/>
              </a:spcBef>
              <a:defRPr sz="3230"/>
            </a:pPr>
            <a:r>
              <a:t>Primer juego.</a:t>
            </a:r>
          </a:p>
          <a:p>
            <a:pPr marL="422275" indent="-422275" defTabSz="554990">
              <a:spcBef>
                <a:spcPts val="2600"/>
              </a:spcBef>
              <a:defRPr sz="3230"/>
            </a:pPr>
            <a:r>
              <a:t>Segundo juego. </a:t>
            </a:r>
          </a:p>
          <a:p>
            <a:pPr marL="422275" indent="-422275" defTabSz="554990">
              <a:spcBef>
                <a:spcPts val="2600"/>
              </a:spcBef>
              <a:defRPr sz="3230"/>
            </a:pPr>
            <a:r>
              <a:t>Resultados por juego: </a:t>
            </a:r>
          </a:p>
          <a:p>
            <a:pPr marL="844550" lvl="1" indent="-422275" defTabSz="554990">
              <a:spcBef>
                <a:spcPts val="2600"/>
              </a:spcBef>
              <a:defRPr sz="3230"/>
            </a:pPr>
            <a:r>
              <a:t>Salida cooperativa / Salida no cooperativa. </a:t>
            </a:r>
          </a:p>
          <a:p>
            <a:pPr marL="844550" lvl="1" indent="-422275" defTabSz="554990">
              <a:spcBef>
                <a:spcPts val="2600"/>
              </a:spcBef>
              <a:defRPr sz="3230"/>
            </a:pPr>
            <a:r>
              <a:t>Factores determinantes. </a:t>
            </a:r>
          </a:p>
          <a:p>
            <a:pPr marL="844550" lvl="1" indent="-422275" defTabSz="554990">
              <a:spcBef>
                <a:spcPts val="2600"/>
              </a:spcBef>
              <a:defRPr sz="3230"/>
            </a:pPr>
            <a:r>
              <a:t>Diseño institucional = reglas de cada juego.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jUEGOS Y oLIGOPOLIOS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jUEGOS Y oLIGOPOLIOS</a:t>
            </a:r>
          </a:p>
        </p:txBody>
      </p:sp>
      <p:sp>
        <p:nvSpPr>
          <p:cNvPr id="240" name="Cada oligopolista se acercará a equilibrio de Nash.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8934" indent="-368934" defTabSz="484886">
              <a:spcBef>
                <a:spcPts val="2300"/>
              </a:spcBef>
              <a:defRPr sz="2822"/>
            </a:pPr>
            <a:r>
              <a:rPr dirty="0" err="1"/>
              <a:t>Cada</a:t>
            </a:r>
            <a:r>
              <a:rPr dirty="0"/>
              <a:t> </a:t>
            </a:r>
            <a:r>
              <a:rPr dirty="0" err="1"/>
              <a:t>oligopolista</a:t>
            </a:r>
            <a:r>
              <a:rPr dirty="0"/>
              <a:t> se </a:t>
            </a:r>
            <a:r>
              <a:rPr dirty="0" err="1"/>
              <a:t>acercará</a:t>
            </a:r>
            <a:r>
              <a:rPr dirty="0"/>
              <a:t> a </a:t>
            </a:r>
            <a:r>
              <a:rPr dirty="0" err="1"/>
              <a:t>equilibrio</a:t>
            </a:r>
            <a:r>
              <a:rPr dirty="0"/>
              <a:t> de Nash. </a:t>
            </a:r>
          </a:p>
          <a:p>
            <a:pPr marL="368934" indent="-368934" defTabSz="484886">
              <a:spcBef>
                <a:spcPts val="2300"/>
              </a:spcBef>
              <a:defRPr sz="2822"/>
            </a:pPr>
            <a:r>
              <a:rPr dirty="0" err="1"/>
              <a:t>Solución</a:t>
            </a:r>
            <a:r>
              <a:rPr dirty="0"/>
              <a:t> </a:t>
            </a:r>
            <a:r>
              <a:rPr dirty="0" err="1"/>
              <a:t>cooperativa</a:t>
            </a:r>
            <a:r>
              <a:rPr dirty="0"/>
              <a:t> o no </a:t>
            </a:r>
            <a:r>
              <a:rPr dirty="0" err="1"/>
              <a:t>cooperativa</a:t>
            </a:r>
            <a:r>
              <a:rPr dirty="0"/>
              <a:t>. </a:t>
            </a:r>
          </a:p>
          <a:p>
            <a:pPr marL="368934" indent="-368934" defTabSz="484886">
              <a:spcBef>
                <a:spcPts val="2300"/>
              </a:spcBef>
              <a:defRPr sz="2822"/>
            </a:pPr>
            <a:r>
              <a:rPr dirty="0"/>
              <a:t>¿</a:t>
            </a:r>
            <a:r>
              <a:rPr dirty="0" err="1"/>
              <a:t>Debemos</a:t>
            </a:r>
            <a:r>
              <a:rPr dirty="0"/>
              <a:t> regular </a:t>
            </a:r>
            <a:r>
              <a:rPr dirty="0" err="1"/>
              <a:t>mercados</a:t>
            </a:r>
            <a:r>
              <a:rPr dirty="0"/>
              <a:t> </a:t>
            </a:r>
            <a:r>
              <a:rPr dirty="0" err="1"/>
              <a:t>concentrados</a:t>
            </a:r>
            <a:r>
              <a:rPr dirty="0"/>
              <a:t>?</a:t>
            </a:r>
          </a:p>
          <a:p>
            <a:pPr marL="368934" indent="-368934" defTabSz="484886">
              <a:spcBef>
                <a:spcPts val="2300"/>
              </a:spcBef>
              <a:defRPr sz="2822"/>
            </a:pPr>
            <a:r>
              <a:rPr dirty="0" err="1"/>
              <a:t>Modelo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</a:t>
            </a:r>
            <a:r>
              <a:rPr dirty="0" err="1"/>
              <a:t>dificulte</a:t>
            </a:r>
            <a:r>
              <a:rPr dirty="0"/>
              <a:t> y </a:t>
            </a:r>
            <a:r>
              <a:rPr dirty="0" err="1"/>
              <a:t>disuada</a:t>
            </a:r>
            <a:r>
              <a:rPr dirty="0"/>
              <a:t> </a:t>
            </a:r>
            <a:r>
              <a:rPr dirty="0" err="1"/>
              <a:t>solución</a:t>
            </a:r>
            <a:r>
              <a:rPr dirty="0"/>
              <a:t> </a:t>
            </a:r>
            <a:r>
              <a:rPr dirty="0" err="1"/>
              <a:t>cooperativa</a:t>
            </a:r>
            <a:r>
              <a:rPr dirty="0"/>
              <a:t>: </a:t>
            </a:r>
          </a:p>
          <a:p>
            <a:pPr marL="737869" lvl="1" indent="-368934" defTabSz="484886">
              <a:spcBef>
                <a:spcPts val="2300"/>
              </a:spcBef>
              <a:defRPr sz="2822"/>
            </a:pPr>
            <a:r>
              <a:rPr dirty="0" err="1"/>
              <a:t>Facultades</a:t>
            </a:r>
            <a:r>
              <a:rPr dirty="0"/>
              <a:t> </a:t>
            </a:r>
            <a:r>
              <a:rPr dirty="0" err="1"/>
              <a:t>intrusivas</a:t>
            </a:r>
            <a:r>
              <a:rPr dirty="0"/>
              <a:t>. </a:t>
            </a:r>
          </a:p>
          <a:p>
            <a:pPr marL="737869" lvl="1" indent="-368934" defTabSz="484886">
              <a:spcBef>
                <a:spcPts val="2300"/>
              </a:spcBef>
              <a:defRPr sz="2822"/>
            </a:pPr>
            <a:r>
              <a:rPr dirty="0" err="1"/>
              <a:t>Delación</a:t>
            </a:r>
            <a:r>
              <a:rPr dirty="0"/>
              <a:t> </a:t>
            </a:r>
            <a:r>
              <a:rPr dirty="0" err="1"/>
              <a:t>Compensada</a:t>
            </a:r>
            <a:r>
              <a:rPr dirty="0"/>
              <a:t>. </a:t>
            </a:r>
          </a:p>
          <a:p>
            <a:pPr marL="737869" lvl="1" indent="-368934" defTabSz="484886">
              <a:spcBef>
                <a:spcPts val="2300"/>
              </a:spcBef>
              <a:defRPr sz="2822"/>
            </a:pPr>
            <a:r>
              <a:rPr dirty="0" err="1"/>
              <a:t>Aumentos</a:t>
            </a:r>
            <a:r>
              <a:rPr dirty="0"/>
              <a:t> de </a:t>
            </a:r>
            <a:r>
              <a:rPr dirty="0" err="1"/>
              <a:t>sanciones</a:t>
            </a:r>
            <a:r>
              <a:rPr dirty="0"/>
              <a:t>. </a:t>
            </a:r>
          </a:p>
          <a:p>
            <a:pPr marL="737869" lvl="1" indent="-368934" defTabSz="484886">
              <a:spcBef>
                <a:spcPts val="2300"/>
              </a:spcBef>
              <a:defRPr sz="2822"/>
            </a:pPr>
            <a:r>
              <a:rPr dirty="0" err="1"/>
              <a:t>Criminalización</a:t>
            </a:r>
            <a:r>
              <a:rPr dirty="0"/>
              <a:t>.</a:t>
            </a:r>
          </a:p>
        </p:txBody>
      </p:sp>
      <p:sp>
        <p:nvSpPr>
          <p:cNvPr id="241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31c29c047d417a060417b44ecdd78c95.jpg" descr="31c29c047d417a060417b44ecdd78c95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t="6" b="6"/>
          <a:stretch>
            <a:fillRect/>
          </a:stretch>
        </p:blipFill>
        <p:spPr>
          <a:xfrm>
            <a:off x="880532" y="412749"/>
            <a:ext cx="11243633" cy="902962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Oligopolios y teoría de Juegos"/>
          <p:cNvSpPr>
            <a:spLocks noGrp="1"/>
          </p:cNvSpPr>
          <p:nvPr>
            <p:ph type="ctrTitle"/>
          </p:nvPr>
        </p:nvSpPr>
        <p:spPr>
          <a:xfrm>
            <a:off x="1520617" y="8655941"/>
            <a:ext cx="11296223" cy="1521621"/>
          </a:xfrm>
          <a:prstGeom prst="rect">
            <a:avLst/>
          </a:prstGeom>
        </p:spPr>
        <p:txBody>
          <a:bodyPr/>
          <a:lstStyle>
            <a:lvl1pPr algn="r" defTabSz="578358">
              <a:defRPr sz="5700" cap="small"/>
            </a:lvl1pPr>
          </a:lstStyle>
          <a:p>
            <a:r>
              <a:rPr dirty="0" err="1"/>
              <a:t>Oligopolios</a:t>
            </a:r>
            <a:r>
              <a:rPr dirty="0"/>
              <a:t> y </a:t>
            </a:r>
            <a:r>
              <a:rPr dirty="0" err="1"/>
              <a:t>teoría</a:t>
            </a:r>
            <a:r>
              <a:rPr dirty="0"/>
              <a:t> de </a:t>
            </a:r>
            <a:r>
              <a:rPr dirty="0" err="1"/>
              <a:t>Juegos</a:t>
            </a:r>
            <a:endParaRPr dirty="0"/>
          </a:p>
        </p:txBody>
      </p:sp>
      <p:sp>
        <p:nvSpPr>
          <p:cNvPr id="187" name="Línea"/>
          <p:cNvSpPr/>
          <p:nvPr/>
        </p:nvSpPr>
        <p:spPr>
          <a:xfrm>
            <a:off x="6387471" y="8372517"/>
            <a:ext cx="3908625" cy="1"/>
          </a:xfrm>
          <a:prstGeom prst="line">
            <a:avLst/>
          </a:prstGeom>
          <a:ln w="254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88" name="Texto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pic>
        <p:nvPicPr>
          <p:cNvPr id="189" name="Honguito.jpg" descr="Honguito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06297" y="1619522"/>
            <a:ext cx="8935491" cy="64695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CONCEPTUAL DEL oLIGOPOLIO"/>
          <p:cNvSpPr>
            <a:spLocks noGrp="1"/>
          </p:cNvSpPr>
          <p:nvPr>
            <p:ph type="title"/>
          </p:nvPr>
        </p:nvSpPr>
        <p:spPr>
          <a:xfrm>
            <a:off x="-296202" y="1515886"/>
            <a:ext cx="13189242" cy="7239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sz="4000" dirty="0" err="1"/>
              <a:t>aPROXIMACIÓN</a:t>
            </a:r>
            <a:r>
              <a:rPr sz="4000" dirty="0"/>
              <a:t> </a:t>
            </a:r>
            <a:r>
              <a:rPr sz="4000" dirty="0" smtClean="0"/>
              <a:t>CONCEPTUAL</a:t>
            </a:r>
            <a:r>
              <a:rPr lang="es-ES" sz="4000" dirty="0" smtClean="0"/>
              <a:t> al O</a:t>
            </a:r>
            <a:r>
              <a:rPr sz="4000" dirty="0" smtClean="0"/>
              <a:t>LIGOPOLIO</a:t>
            </a:r>
            <a:endParaRPr sz="4000" dirty="0"/>
          </a:p>
        </p:txBody>
      </p:sp>
      <p:sp>
        <p:nvSpPr>
          <p:cNvPr id="193" name="mercado de competencia imperfecta.…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/>
          <a:lstStyle/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mercado</a:t>
            </a:r>
            <a:r>
              <a:rPr dirty="0"/>
              <a:t> de </a:t>
            </a:r>
            <a:r>
              <a:rPr dirty="0" err="1"/>
              <a:t>competencia</a:t>
            </a:r>
            <a:r>
              <a:rPr dirty="0"/>
              <a:t> </a:t>
            </a:r>
            <a:r>
              <a:rPr dirty="0" err="1"/>
              <a:t>imperfecta</a:t>
            </a:r>
            <a:r>
              <a:rPr dirty="0"/>
              <a:t>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Pocos</a:t>
            </a:r>
            <a:r>
              <a:rPr dirty="0"/>
              <a:t> </a:t>
            </a:r>
            <a:r>
              <a:rPr dirty="0" err="1"/>
              <a:t>agentes</a:t>
            </a:r>
            <a:r>
              <a:rPr dirty="0"/>
              <a:t> </a:t>
            </a:r>
            <a:r>
              <a:rPr dirty="0" err="1"/>
              <a:t>controlan</a:t>
            </a:r>
            <a:r>
              <a:rPr dirty="0"/>
              <a:t> la </a:t>
            </a:r>
            <a:r>
              <a:rPr dirty="0" err="1"/>
              <a:t>oferta</a:t>
            </a:r>
            <a:r>
              <a:rPr dirty="0"/>
              <a:t> (</a:t>
            </a:r>
            <a:r>
              <a:rPr dirty="0" err="1"/>
              <a:t>oligopolio</a:t>
            </a:r>
            <a:r>
              <a:rPr dirty="0"/>
              <a:t>) o </a:t>
            </a:r>
            <a:r>
              <a:rPr dirty="0" err="1"/>
              <a:t>pocos</a:t>
            </a:r>
            <a:r>
              <a:rPr dirty="0"/>
              <a:t> </a:t>
            </a:r>
            <a:r>
              <a:rPr dirty="0" err="1"/>
              <a:t>agentes</a:t>
            </a:r>
            <a:r>
              <a:rPr dirty="0"/>
              <a:t> </a:t>
            </a:r>
            <a:r>
              <a:rPr dirty="0" err="1"/>
              <a:t>controlan</a:t>
            </a:r>
            <a:r>
              <a:rPr dirty="0"/>
              <a:t> la </a:t>
            </a:r>
            <a:r>
              <a:rPr dirty="0" err="1"/>
              <a:t>demanda</a:t>
            </a:r>
            <a:r>
              <a:rPr dirty="0"/>
              <a:t> (</a:t>
            </a:r>
            <a:r>
              <a:rPr dirty="0" err="1"/>
              <a:t>oligopsonio</a:t>
            </a:r>
            <a:r>
              <a:rPr dirty="0"/>
              <a:t>).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/>
              <a:t>Los </a:t>
            </a:r>
            <a:r>
              <a:rPr dirty="0" err="1"/>
              <a:t>agentes</a:t>
            </a:r>
            <a:r>
              <a:rPr dirty="0"/>
              <a:t> no son </a:t>
            </a:r>
            <a:r>
              <a:rPr dirty="0" err="1"/>
              <a:t>precio</a:t>
            </a:r>
            <a:r>
              <a:rPr dirty="0"/>
              <a:t> </a:t>
            </a:r>
            <a:r>
              <a:rPr dirty="0" err="1"/>
              <a:t>aceptantes</a:t>
            </a:r>
            <a:r>
              <a:rPr dirty="0"/>
              <a:t>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Poder</a:t>
            </a:r>
            <a:r>
              <a:rPr dirty="0"/>
              <a:t> de </a:t>
            </a:r>
            <a:r>
              <a:rPr dirty="0" err="1"/>
              <a:t>mercado</a:t>
            </a:r>
            <a:r>
              <a:rPr dirty="0"/>
              <a:t> </a:t>
            </a:r>
            <a:r>
              <a:rPr dirty="0" err="1"/>
              <a:t>restringido</a:t>
            </a:r>
            <a:r>
              <a:rPr dirty="0"/>
              <a:t>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Podrían</a:t>
            </a:r>
            <a:r>
              <a:rPr dirty="0"/>
              <a:t> </a:t>
            </a:r>
            <a:r>
              <a:rPr dirty="0" err="1"/>
              <a:t>ser</a:t>
            </a:r>
            <a:r>
              <a:rPr dirty="0"/>
              <a:t> </a:t>
            </a:r>
            <a:r>
              <a:rPr dirty="0" err="1"/>
              <a:t>capaces</a:t>
            </a:r>
            <a:r>
              <a:rPr dirty="0"/>
              <a:t> de </a:t>
            </a:r>
            <a:r>
              <a:rPr dirty="0" err="1"/>
              <a:t>controlar</a:t>
            </a:r>
            <a:r>
              <a:rPr dirty="0"/>
              <a:t> la </a:t>
            </a:r>
            <a:r>
              <a:rPr dirty="0" err="1"/>
              <a:t>oferta</a:t>
            </a:r>
            <a:r>
              <a:rPr dirty="0"/>
              <a:t> o </a:t>
            </a:r>
            <a:r>
              <a:rPr dirty="0" err="1"/>
              <a:t>demanda</a:t>
            </a:r>
            <a:r>
              <a:rPr dirty="0"/>
              <a:t> - </a:t>
            </a:r>
            <a:r>
              <a:rPr dirty="0" err="1"/>
              <a:t>Supuesto</a:t>
            </a:r>
            <a:r>
              <a:rPr dirty="0"/>
              <a:t> de </a:t>
            </a:r>
            <a:r>
              <a:rPr dirty="0" err="1"/>
              <a:t>oligopolio</a:t>
            </a:r>
            <a:r>
              <a:rPr dirty="0"/>
              <a:t> </a:t>
            </a:r>
            <a:r>
              <a:rPr dirty="0" err="1"/>
              <a:t>cooperativo</a:t>
            </a:r>
            <a:r>
              <a:rPr dirty="0"/>
              <a:t> v/s </a:t>
            </a:r>
            <a:r>
              <a:rPr dirty="0" err="1"/>
              <a:t>oligopolio</a:t>
            </a:r>
            <a:r>
              <a:rPr dirty="0"/>
              <a:t> no </a:t>
            </a:r>
            <a:r>
              <a:rPr dirty="0" err="1"/>
              <a:t>cooperativo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6" name="aNTECEDENTES O CONDICIONANTES DEL oLIGOPOLIO"/>
          <p:cNvSpPr>
            <a:spLocks noGrp="1"/>
          </p:cNvSpPr>
          <p:nvPr>
            <p:ph type="title"/>
          </p:nvPr>
        </p:nvSpPr>
        <p:spPr>
          <a:xfrm>
            <a:off x="-296202" y="1561747"/>
            <a:ext cx="12894602" cy="723901"/>
          </a:xfrm>
          <a:prstGeom prst="rect">
            <a:avLst/>
          </a:prstGeom>
        </p:spPr>
        <p:txBody>
          <a:bodyPr>
            <a:no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sz="3200" dirty="0" err="1"/>
              <a:t>aNTECEDENTES</a:t>
            </a:r>
            <a:r>
              <a:rPr sz="3200" dirty="0"/>
              <a:t> O CONDICIONANTES DEL </a:t>
            </a:r>
            <a:r>
              <a:rPr sz="3200" dirty="0" err="1"/>
              <a:t>oLIGOPOLIO</a:t>
            </a:r>
            <a:endParaRPr sz="3200" dirty="0"/>
          </a:p>
        </p:txBody>
      </p:sp>
      <p:sp>
        <p:nvSpPr>
          <p:cNvPr id="197" name="Existencia de barreras de entrada.…"/>
          <p:cNvSpPr>
            <a:spLocks noGrp="1"/>
          </p:cNvSpPr>
          <p:nvPr>
            <p:ph type="body" idx="1"/>
          </p:nvPr>
        </p:nvSpPr>
        <p:spPr>
          <a:xfrm>
            <a:off x="406400" y="2932995"/>
            <a:ext cx="12192000" cy="5741810"/>
          </a:xfrm>
          <a:prstGeom prst="rect">
            <a:avLst/>
          </a:prstGeom>
        </p:spPr>
        <p:txBody>
          <a:bodyPr/>
          <a:lstStyle/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Existencia de barreras de entrada. 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Diferenciación del producto. 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Asimetrías de información. 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Existencia de economías de escala: Escala mínima eficiencia producto de ejercicio tecnológico da cuenta de óptimos para pocas firmas.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Operaciones de concentración. 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Interdependencia entre competidores.</a:t>
            </a:r>
          </a:p>
          <a:p>
            <a:pPr marL="337820" indent="-337820" defTabSz="443991">
              <a:spcBef>
                <a:spcPts val="2100"/>
              </a:spcBef>
              <a:defRPr sz="2584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Necesidad de evaluar las variables  que interactúan en el modelo. (Precio - Cantidad)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0" name="Modelo Cournot…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/>
          <a:lstStyle/>
          <a:p>
            <a:pPr marL="342264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Modelo Cournot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Variable cantidad producida.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Relación entre cantidad y precio.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Productos homogéneos.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Estimaciones de cantidades permiten ajustes de la demanda.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Decisiones adoptadas de forma simultánea.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Se ajusta a la función reacción de la otra.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Óptimo pareto. </a:t>
            </a:r>
          </a:p>
          <a:p>
            <a:pPr marL="684529" lvl="1" indent="-342264" defTabSz="449833">
              <a:spcBef>
                <a:spcPts val="2100"/>
              </a:spcBef>
              <a:defRPr sz="261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P=Cmg. </a:t>
            </a:r>
          </a:p>
        </p:txBody>
      </p:sp>
      <p:sp>
        <p:nvSpPr>
          <p:cNvPr id="201" name="Modelos de equilibrio Oligopólico"/>
          <p:cNvSpPr>
            <a:spLocks noGrp="1"/>
          </p:cNvSpPr>
          <p:nvPr>
            <p:ph type="title"/>
          </p:nvPr>
        </p:nvSpPr>
        <p:spPr>
          <a:xfrm>
            <a:off x="-101601" y="1545590"/>
            <a:ext cx="12192001" cy="7239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dirty="0" err="1"/>
              <a:t>Modelos</a:t>
            </a:r>
            <a:r>
              <a:rPr dirty="0"/>
              <a:t> de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Oligopólico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2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2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2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4" name="Modelos de equilibrio Oligopólico"/>
          <p:cNvSpPr>
            <a:spLocks noGrp="1"/>
          </p:cNvSpPr>
          <p:nvPr>
            <p:ph type="title"/>
          </p:nvPr>
        </p:nvSpPr>
        <p:spPr>
          <a:xfrm>
            <a:off x="528320" y="1734820"/>
            <a:ext cx="12192000" cy="7239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Modelos</a:t>
            </a:r>
            <a:r>
              <a:rPr dirty="0"/>
              <a:t> de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Oligopólico</a:t>
            </a:r>
            <a:endParaRPr dirty="0"/>
          </a:p>
        </p:txBody>
      </p:sp>
      <p:sp>
        <p:nvSpPr>
          <p:cNvPr id="205" name="Modelo Stackelberg…"/>
          <p:cNvSpPr>
            <a:spLocks noGrp="1"/>
          </p:cNvSpPr>
          <p:nvPr>
            <p:ph type="body" idx="1"/>
          </p:nvPr>
        </p:nvSpPr>
        <p:spPr>
          <a:xfrm>
            <a:off x="406400" y="2791177"/>
            <a:ext cx="12192001" cy="6156720"/>
          </a:xfrm>
          <a:prstGeom prst="rect">
            <a:avLst/>
          </a:prstGeom>
        </p:spPr>
        <p:txBody>
          <a:bodyPr/>
          <a:lstStyle/>
          <a:p>
            <a:pPr marL="373379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Modelo Stackelberg 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Variable cantidad producida.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Decisiones adoptadas sucesivamente.  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líder adopta estrategia de cantidades. 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Agentes adaptan estrategia en función de la cantidad dada.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Modelo Líder - Seguidor. 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Modelo dinámico. </a:t>
            </a:r>
          </a:p>
          <a:p>
            <a:pPr marL="746759" lvl="1" indent="-373379" defTabSz="490727">
              <a:spcBef>
                <a:spcPts val="2300"/>
              </a:spcBef>
              <a:defRPr sz="2856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Equilibrio alcanza bienestar social por debajo de Cournot.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8" name="Modelos de equilibrio Oligopólico"/>
          <p:cNvSpPr>
            <a:spLocks noGrp="1"/>
          </p:cNvSpPr>
          <p:nvPr>
            <p:ph type="title"/>
          </p:nvPr>
        </p:nvSpPr>
        <p:spPr>
          <a:xfrm>
            <a:off x="574040" y="1719580"/>
            <a:ext cx="12192000" cy="7239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Modelos</a:t>
            </a:r>
            <a:r>
              <a:rPr dirty="0"/>
              <a:t> de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Oligopólico</a:t>
            </a:r>
            <a:endParaRPr dirty="0"/>
          </a:p>
        </p:txBody>
      </p:sp>
      <p:sp>
        <p:nvSpPr>
          <p:cNvPr id="209" name="Modelo Bertrand…"/>
          <p:cNvSpPr>
            <a:spLocks noGrp="1"/>
          </p:cNvSpPr>
          <p:nvPr>
            <p:ph type="body" idx="1"/>
          </p:nvPr>
        </p:nvSpPr>
        <p:spPr>
          <a:xfrm>
            <a:off x="406400" y="2791177"/>
            <a:ext cx="12192000" cy="6156720"/>
          </a:xfrm>
          <a:prstGeom prst="rect">
            <a:avLst/>
          </a:prstGeom>
        </p:spPr>
        <p:txBody>
          <a:bodyPr/>
          <a:lstStyle/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Modelo Bertrand </a:t>
            </a:r>
          </a:p>
          <a:p>
            <a:pPr lvl="1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Variable precio.</a:t>
            </a:r>
          </a:p>
          <a:p>
            <a:pPr lvl="1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Cada Agente elige su nivel de precio simultáneamente. </a:t>
            </a:r>
          </a:p>
          <a:p>
            <a:pPr lvl="1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Competencia sobre precios. </a:t>
            </a:r>
          </a:p>
          <a:p>
            <a:pPr lvl="1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Agentes fijarán precios simulando competencia perfecta. </a:t>
            </a:r>
          </a:p>
          <a:p>
            <a:pPr lvl="1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P = CMg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oría de Juegos"/>
          <p:cNvSpPr>
            <a:spLocks noGrp="1"/>
          </p:cNvSpPr>
          <p:nvPr>
            <p:ph type="title"/>
          </p:nvPr>
        </p:nvSpPr>
        <p:spPr>
          <a:xfrm>
            <a:off x="406400" y="1734820"/>
            <a:ext cx="12192000" cy="723900"/>
          </a:xfrm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Teoría</a:t>
            </a:r>
            <a:r>
              <a:rPr dirty="0"/>
              <a:t> de </a:t>
            </a:r>
            <a:r>
              <a:rPr dirty="0" err="1"/>
              <a:t>Juegos</a:t>
            </a:r>
            <a:endParaRPr dirty="0"/>
          </a:p>
        </p:txBody>
      </p:sp>
      <p:sp>
        <p:nvSpPr>
          <p:cNvPr id="212" name="Teoría sobre comportamiento individual.…"/>
          <p:cNvSpPr>
            <a:spLocks noGrp="1"/>
          </p:cNvSpPr>
          <p:nvPr>
            <p:ph type="body" idx="1"/>
          </p:nvPr>
        </p:nvSpPr>
        <p:spPr>
          <a:xfrm>
            <a:off x="406400" y="2749550"/>
            <a:ext cx="12192000" cy="6108700"/>
          </a:xfrm>
          <a:prstGeom prst="rect">
            <a:avLst/>
          </a:prstGeom>
        </p:spPr>
        <p:txBody>
          <a:bodyPr/>
          <a:lstStyle/>
          <a:p>
            <a:pPr marL="435609" indent="-435609" defTabSz="572516">
              <a:spcBef>
                <a:spcPts val="2700"/>
              </a:spcBef>
              <a:defRPr sz="3332"/>
            </a:pPr>
            <a:r>
              <a:t>Teoría sobre comportamiento individual. </a:t>
            </a:r>
          </a:p>
          <a:p>
            <a:pPr marL="435609" indent="-435609" defTabSz="572516">
              <a:spcBef>
                <a:spcPts val="2700"/>
              </a:spcBef>
              <a:defRPr sz="3332"/>
            </a:pPr>
            <a:r>
              <a:t>Jugadores / estrategias. </a:t>
            </a:r>
          </a:p>
          <a:p>
            <a:pPr marL="435609" indent="-435609" defTabSz="572516">
              <a:spcBef>
                <a:spcPts val="2700"/>
              </a:spcBef>
              <a:defRPr sz="3332"/>
            </a:pPr>
            <a:r>
              <a:t>Estrategias consideran las estrategias potenciales que pueden adoptar los otros jugadores. </a:t>
            </a:r>
          </a:p>
          <a:p>
            <a:pPr marL="435609" indent="-435609" defTabSz="572516">
              <a:spcBef>
                <a:spcPts val="2700"/>
              </a:spcBef>
              <a:defRPr sz="3332"/>
            </a:pPr>
            <a:r>
              <a:t>Premios = Beneficios / Optimización de beneficios.</a:t>
            </a:r>
          </a:p>
          <a:p>
            <a:pPr marL="435609" indent="-435609" defTabSz="572516">
              <a:spcBef>
                <a:spcPts val="2700"/>
              </a:spcBef>
              <a:defRPr sz="3332"/>
            </a:pPr>
            <a:r>
              <a:t>Equilibrio de Nash: Equilibrio en la selección de estrategias de forma que no existan incentivos a la modificación de estrategias, conociendo la estrategia de los demás. </a:t>
            </a:r>
          </a:p>
        </p:txBody>
      </p:sp>
      <p:sp>
        <p:nvSpPr>
          <p:cNvPr id="213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john-nash.jpg" descr="john-nash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t="11194" b="21237"/>
          <a:stretch>
            <a:fillRect/>
          </a:stretch>
        </p:blipFill>
        <p:spPr>
          <a:xfrm>
            <a:off x="2844799" y="2411648"/>
            <a:ext cx="7315203" cy="5486403"/>
          </a:xfrm>
          <a:prstGeom prst="rect">
            <a:avLst/>
          </a:prstGeom>
        </p:spPr>
      </p:pic>
      <p:sp>
        <p:nvSpPr>
          <p:cNvPr id="217" name="Equilibrio de Nash"/>
          <p:cNvSpPr>
            <a:spLocks noGrp="1"/>
          </p:cNvSpPr>
          <p:nvPr>
            <p:ph type="title"/>
          </p:nvPr>
        </p:nvSpPr>
        <p:spPr>
          <a:xfrm>
            <a:off x="3073398" y="1242458"/>
            <a:ext cx="6858004" cy="768901"/>
          </a:xfrm>
          <a:prstGeom prst="rect">
            <a:avLst/>
          </a:prstGeom>
        </p:spPr>
        <p:txBody>
          <a:bodyPr/>
          <a:lstStyle>
            <a:lvl1pPr algn="ctr">
              <a:defRPr sz="3600"/>
            </a:lvl1pPr>
          </a:lstStyle>
          <a:p>
            <a:r>
              <a:t>Equilibrio de Nash</a:t>
            </a:r>
          </a:p>
        </p:txBody>
      </p:sp>
      <p:sp>
        <p:nvSpPr>
          <p:cNvPr id="218" name="https://www.youtube.com/watch?v=PSKQ-egVQbM"/>
          <p:cNvSpPr>
            <a:spLocks noGrp="1"/>
          </p:cNvSpPr>
          <p:nvPr>
            <p:ph type="body" idx="14"/>
          </p:nvPr>
        </p:nvSpPr>
        <p:spPr>
          <a:xfrm>
            <a:off x="2372483" y="7742239"/>
            <a:ext cx="8259834" cy="10144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2400" u="sng" cap="all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DIN Alternate"/>
                <a:ea typeface="DIN Alternate"/>
                <a:cs typeface="DIN Alternate"/>
                <a:sym typeface="DIN Alternate"/>
                <a:hlinkClick r:id="rId3"/>
              </a:defRPr>
            </a:lvl1pPr>
          </a:lstStyle>
          <a:p>
            <a:pPr>
              <a:defRPr u="none">
                <a:solidFill>
                  <a:srgbClr val="A6AAA9"/>
                </a:solidFill>
                <a:uFillTx/>
              </a:defRPr>
            </a:pPr>
            <a:r>
              <a:rPr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https://www.youtube.com/watch?v=PSKQ-egVQbM</a:t>
            </a:r>
          </a:p>
        </p:txBody>
      </p:sp>
      <p:sp>
        <p:nvSpPr>
          <p:cNvPr id="219" name="Derecho Económico - Derecho Universidad de Chile"/>
          <p:cNvSpPr/>
          <p:nvPr/>
        </p:nvSpPr>
        <p:spPr>
          <a:xfrm>
            <a:off x="406400" y="457200"/>
            <a:ext cx="111760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defTabSz="457200">
              <a:lnSpc>
                <a:spcPct val="80000"/>
              </a:lnSpc>
              <a:spcBef>
                <a:spcPts val="0"/>
              </a:spcBef>
              <a:defRPr sz="2400" cap="all" spc="12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Derecho Económico - Derecho Universidad de Chile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222222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585</Words>
  <Application>Microsoft Office PowerPoint</Application>
  <PresentationFormat>Personalizado</PresentationFormat>
  <Paragraphs>93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Avenir Next</vt:lpstr>
      <vt:lpstr>Avenir Next Medium</vt:lpstr>
      <vt:lpstr>DIN Alternate</vt:lpstr>
      <vt:lpstr>DIN Condensed</vt:lpstr>
      <vt:lpstr>Helvetica</vt:lpstr>
      <vt:lpstr>Helvetica Neue</vt:lpstr>
      <vt:lpstr>New_Template7</vt:lpstr>
      <vt:lpstr>dERECHO eCONÓMICO</vt:lpstr>
      <vt:lpstr>Oligopolios y teoría de Juegos</vt:lpstr>
      <vt:lpstr>aPROXIMACIÓN CONCEPTUAL al OLIGOPOLIO</vt:lpstr>
      <vt:lpstr>aNTECEDENTES O CONDICIONANTES DEL oLIGOPOLIO</vt:lpstr>
      <vt:lpstr>Modelos de equilibrio Oligopólico</vt:lpstr>
      <vt:lpstr>Modelos de equilibrio Oligopólico</vt:lpstr>
      <vt:lpstr>Modelos de equilibrio Oligopólico</vt:lpstr>
      <vt:lpstr>Teoría de Juegos</vt:lpstr>
      <vt:lpstr>Equilibrio de Nash</vt:lpstr>
      <vt:lpstr>Dilema del Prisionero</vt:lpstr>
      <vt:lpstr>Dilema del Prisionero</vt:lpstr>
      <vt:lpstr>Dilema del Prisionero</vt:lpstr>
      <vt:lpstr>juegos e incentivos</vt:lpstr>
      <vt:lpstr>jUEGOS Y oLIGOPOLIOS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eCONÓMICO</dc:title>
  <dc:creator>Oscar Garate</dc:creator>
  <cp:lastModifiedBy>Oscar Garate</cp:lastModifiedBy>
  <cp:revision>2</cp:revision>
  <dcterms:modified xsi:type="dcterms:W3CDTF">2019-04-03T13:15:53Z</dcterms:modified>
</cp:coreProperties>
</file>