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177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3073398" y="5587853"/>
            <a:ext cx="6858004" cy="14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073399" y="5748337"/>
            <a:ext cx="6858003" cy="152162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spcBef>
                <a:spcPts val="0"/>
              </a:spcBef>
              <a:defRPr sz="16600"/>
            </a:lvl1pPr>
          </a:lstStyle>
          <a:p>
            <a:r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3073399" y="4533898"/>
            <a:ext cx="6858003" cy="1014415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9619372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 flipV="1">
            <a:off x="3073398" y="2692251"/>
            <a:ext cx="6858004" cy="15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3073399" y="2285999"/>
            <a:ext cx="6286502" cy="361952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3"/>
          </p:nvPr>
        </p:nvSpPr>
        <p:spPr>
          <a:xfrm>
            <a:off x="3073398" y="3676648"/>
            <a:ext cx="6858004" cy="3436146"/>
          </a:xfrm>
          <a:prstGeom prst="rect">
            <a:avLst/>
          </a:prstGeom>
        </p:spPr>
        <p:txBody>
          <a:bodyPr lIns="28575" tIns="28575" rIns="28575" bIns="28575"/>
          <a:lstStyle/>
          <a:p>
            <a:pPr marL="392205" indent="-392205">
              <a:buSzPct val="104999"/>
              <a:defRPr sz="3000"/>
            </a:pP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sz="quarter" idx="13"/>
          </p:nvPr>
        </p:nvSpPr>
        <p:spPr>
          <a:xfrm>
            <a:off x="6502824" y="2133599"/>
            <a:ext cx="3657602" cy="2736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quarter" idx="14"/>
          </p:nvPr>
        </p:nvSpPr>
        <p:spPr>
          <a:xfrm>
            <a:off x="6502400" y="4891087"/>
            <a:ext cx="3657602" cy="2736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sz="quarter" idx="15"/>
          </p:nvPr>
        </p:nvSpPr>
        <p:spPr>
          <a:xfrm>
            <a:off x="2844799" y="2133599"/>
            <a:ext cx="3638552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 flipV="1">
            <a:off x="3073398" y="2692251"/>
            <a:ext cx="6858004" cy="15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109117" y="3462337"/>
            <a:ext cx="6786564" cy="2941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1"/>
                  <a:pt x="0" y="516"/>
                </a:cubicBezTo>
                <a:lnTo>
                  <a:pt x="0" y="18790"/>
                </a:lnTo>
                <a:cubicBezTo>
                  <a:pt x="0" y="19075"/>
                  <a:pt x="100" y="19306"/>
                  <a:pt x="224" y="19306"/>
                </a:cubicBezTo>
                <a:lnTo>
                  <a:pt x="17228" y="19306"/>
                </a:lnTo>
                <a:lnTo>
                  <a:pt x="17850" y="21600"/>
                </a:lnTo>
                <a:lnTo>
                  <a:pt x="18471" y="19306"/>
                </a:lnTo>
                <a:lnTo>
                  <a:pt x="21376" y="19306"/>
                </a:lnTo>
                <a:cubicBezTo>
                  <a:pt x="21500" y="19306"/>
                  <a:pt x="21600" y="19075"/>
                  <a:pt x="21600" y="18790"/>
                </a:cubicBezTo>
                <a:lnTo>
                  <a:pt x="21600" y="516"/>
                </a:lnTo>
                <a:cubicBezTo>
                  <a:pt x="21600" y="231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400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3344862" y="3769517"/>
            <a:ext cx="6315077" cy="2343156"/>
          </a:xfrm>
          <a:prstGeom prst="rect">
            <a:avLst/>
          </a:prstGeom>
        </p:spPr>
        <p:txBody>
          <a:bodyPr lIns="28575" tIns="28575" rIns="28575" bIns="28575"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3"/>
          </p:nvPr>
        </p:nvSpPr>
        <p:spPr>
          <a:xfrm>
            <a:off x="3073398" y="6515100"/>
            <a:ext cx="6858004" cy="765813"/>
          </a:xfrm>
          <a:prstGeom prst="rect">
            <a:avLst/>
          </a:prstGeom>
        </p:spPr>
        <p:txBody>
          <a:bodyPr lIns="28575" tIns="28575" rIns="28575" bIns="28575"/>
          <a:lstStyle/>
          <a:p>
            <a:pPr marL="0" indent="0" algn="r" defTabSz="578358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5544"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4"/>
          </p:nvPr>
        </p:nvSpPr>
        <p:spPr>
          <a:xfrm>
            <a:off x="3073399" y="2285999"/>
            <a:ext cx="6286502" cy="361952"/>
          </a:xfrm>
          <a:prstGeom prst="rect">
            <a:avLst/>
          </a:prstGeom>
        </p:spPr>
        <p:txBody>
          <a:bodyPr lIns="28575" tIns="28575" rIns="28575" bIns="28575" anchor="b"/>
          <a:lstStyle/>
          <a:p>
            <a: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 alt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6159498" y="3619498"/>
            <a:ext cx="3771903" cy="3486154"/>
          </a:xfrm>
          <a:prstGeom prst="rect">
            <a:avLst/>
          </a:prstGeom>
        </p:spPr>
        <p:txBody>
          <a:bodyPr lIns="28575" tIns="28575" rIns="28575" bIns="28575"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000" cap="all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9" name="Shape 139"/>
          <p:cNvSpPr>
            <a:spLocks noGrp="1"/>
          </p:cNvSpPr>
          <p:nvPr>
            <p:ph type="pic" sz="quarter" idx="13"/>
          </p:nvPr>
        </p:nvSpPr>
        <p:spPr>
          <a:xfrm>
            <a:off x="2844799" y="2133599"/>
            <a:ext cx="3086101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4"/>
          </p:nvPr>
        </p:nvSpPr>
        <p:spPr>
          <a:xfrm>
            <a:off x="6159498" y="6375081"/>
            <a:ext cx="3771903" cy="765815"/>
          </a:xfrm>
          <a:prstGeom prst="rect">
            <a:avLst/>
          </a:prstGeom>
        </p:spPr>
        <p:txBody>
          <a:bodyPr lIns="28575" tIns="28575" rIns="28575" bIns="28575" anchor="ctr"/>
          <a:lstStyle/>
          <a:p>
            <a:pPr marL="0" indent="0" defTabSz="452627">
              <a:spcBef>
                <a:spcPts val="0"/>
              </a:spcBef>
              <a:buClrTx/>
              <a:buSzTx/>
              <a:buFontTx/>
              <a:buNone/>
              <a:defRPr sz="5544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pic" sz="half" idx="13"/>
          </p:nvPr>
        </p:nvSpPr>
        <p:spPr>
          <a:xfrm>
            <a:off x="2844799" y="2133599"/>
            <a:ext cx="7315203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alt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Texto</a:t>
            </a:r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sz="half" idx="13"/>
          </p:nvPr>
        </p:nvSpPr>
        <p:spPr>
          <a:xfrm>
            <a:off x="2844799" y="2133599"/>
            <a:ext cx="7315203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3073399" y="5587853"/>
            <a:ext cx="6858003" cy="149"/>
          </a:xfrm>
          <a:prstGeom prst="rect">
            <a:avLst/>
          </a:prstGeom>
          <a:ln>
            <a:solidFill>
              <a:srgbClr val="A6AAA9"/>
            </a:solidFill>
          </a:ln>
        </p:spPr>
        <p:txBody>
          <a:bodyPr lIns="28575" tIns="28575" rIns="28575" bIns="28575" anchor="ctr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073399" y="5748337"/>
            <a:ext cx="6858003" cy="152162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spcBef>
                <a:spcPts val="0"/>
              </a:spcBef>
              <a:defRPr sz="16600"/>
            </a:lvl1pPr>
          </a:lstStyle>
          <a:p>
            <a:r>
              <a:t>Texto del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4"/>
          </p:nvPr>
        </p:nvSpPr>
        <p:spPr>
          <a:xfrm>
            <a:off x="3073398" y="4533898"/>
            <a:ext cx="6858004" cy="1014414"/>
          </a:xfrm>
          <a:prstGeom prst="rect">
            <a:avLst/>
          </a:prstGeom>
        </p:spPr>
        <p:txBody>
          <a:bodyPr lIns="28575" tIns="28575" rIns="28575" bIns="28575" anchor="b"/>
          <a:lstStyle/>
          <a:p>
            <a: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9619372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subtítulo alt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3073398" y="5587853"/>
            <a:ext cx="6858004" cy="14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3073399" y="5748337"/>
            <a:ext cx="6858003" cy="152162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spcBef>
                <a:spcPts val="0"/>
              </a:spcBef>
              <a:defRPr sz="16600"/>
            </a:lvl1pPr>
          </a:lstStyle>
          <a:p>
            <a:r>
              <a:t>Texto del título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3073399" y="4533898"/>
            <a:ext cx="6858003" cy="1014415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9601045" y="2369342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073399" y="4405312"/>
            <a:ext cx="6858003" cy="2543177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spcBef>
                <a:spcPts val="0"/>
              </a:spcBef>
              <a:defRPr sz="16600"/>
            </a:lvl1pPr>
          </a:lstStyle>
          <a:p>
            <a:r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9619372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6159498" y="5587919"/>
            <a:ext cx="3771903" cy="8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sz="quarter" idx="13"/>
          </p:nvPr>
        </p:nvSpPr>
        <p:spPr>
          <a:xfrm>
            <a:off x="2844799" y="2133599"/>
            <a:ext cx="3086101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159498" y="5748337"/>
            <a:ext cx="3771903" cy="152162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spcBef>
                <a:spcPts val="0"/>
              </a:spcBef>
              <a:defRPr sz="16600"/>
            </a:lvl1pPr>
          </a:lstStyle>
          <a:p>
            <a:r>
              <a:t>Texto del título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6159498" y="4533898"/>
            <a:ext cx="3771903" cy="1014415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0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9619372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arriba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V="1">
            <a:off x="3073398" y="2692251"/>
            <a:ext cx="6858004" cy="15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3073399" y="2285999"/>
            <a:ext cx="6286502" cy="361952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073399" y="2997992"/>
            <a:ext cx="6858003" cy="407196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 flipV="1">
            <a:off x="3073398" y="2692251"/>
            <a:ext cx="6858004" cy="15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3073399" y="2285999"/>
            <a:ext cx="6286502" cy="361952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3073399" y="2997992"/>
            <a:ext cx="6858003" cy="407196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3073398" y="3676648"/>
            <a:ext cx="6858004" cy="3436146"/>
          </a:xfrm>
          <a:prstGeom prst="rect">
            <a:avLst/>
          </a:prstGeom>
        </p:spPr>
        <p:txBody>
          <a:bodyPr lIns="28575" tIns="28575" rIns="28575" bIns="28575"/>
          <a:lstStyle/>
          <a:p>
            <a:pPr marL="392205" indent="-392205">
              <a:buSzPct val="104999"/>
              <a:defRPr sz="3000"/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 alt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flipV="1">
            <a:off x="3073398" y="2692251"/>
            <a:ext cx="6858004" cy="15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3073399" y="2285999"/>
            <a:ext cx="6286502" cy="361952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073399" y="2997992"/>
            <a:ext cx="6858003" cy="407196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quarter" idx="13"/>
          </p:nvPr>
        </p:nvSpPr>
        <p:spPr>
          <a:xfrm>
            <a:off x="3073398" y="3676648"/>
            <a:ext cx="6858004" cy="3436146"/>
          </a:xfrm>
          <a:prstGeom prst="rect">
            <a:avLst/>
          </a:prstGeom>
        </p:spPr>
        <p:txBody>
          <a:bodyPr lIns="28575" tIns="28575" rIns="28575" bIns="28575"/>
          <a:lstStyle/>
          <a:p>
            <a:pPr marL="392205" indent="-392205">
              <a:buSzPct val="104999"/>
              <a:defRPr sz="3000"/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 flipV="1">
            <a:off x="3073398" y="2692251"/>
            <a:ext cx="6858004" cy="150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3073399" y="2285999"/>
            <a:ext cx="6286502" cy="361952"/>
          </a:xfrm>
          <a:prstGeom prst="rect">
            <a:avLst/>
          </a:prstGeom>
        </p:spPr>
        <p:txBody>
          <a:bodyPr lIns="28575" tIns="28575" rIns="28575" bIns="28575" anchor="b"/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000" cap="all" spc="100"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" name="Shape 96"/>
          <p:cNvSpPr>
            <a:spLocks noGrp="1"/>
          </p:cNvSpPr>
          <p:nvPr>
            <p:ph type="pic" sz="quarter" idx="13"/>
          </p:nvPr>
        </p:nvSpPr>
        <p:spPr>
          <a:xfrm>
            <a:off x="6845300" y="2997992"/>
            <a:ext cx="3086101" cy="43862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3073399" y="2997992"/>
            <a:ext cx="3543302" cy="407196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quarter" idx="14"/>
          </p:nvPr>
        </p:nvSpPr>
        <p:spPr>
          <a:xfrm>
            <a:off x="3073399" y="3676648"/>
            <a:ext cx="3543302" cy="3436146"/>
          </a:xfrm>
          <a:prstGeom prst="rect">
            <a:avLst/>
          </a:prstGeom>
        </p:spPr>
        <p:txBody>
          <a:bodyPr lIns="28575" tIns="28575" rIns="28575" bIns="28575"/>
          <a:lstStyle/>
          <a:p>
            <a:pPr marL="381000" indent="-381000">
              <a:buSzPct val="104999"/>
              <a:defRPr sz="2400"/>
            </a:pPr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9614975" y="2376486"/>
            <a:ext cx="313681" cy="361951"/>
          </a:xfrm>
          <a:prstGeom prst="rect">
            <a:avLst/>
          </a:prstGeom>
        </p:spPr>
        <p:txBody>
          <a:bodyPr lIns="28575" tIns="28575" rIns="28575" bIns="28575"/>
          <a:lstStyle>
            <a:lvl1pPr>
              <a:defRPr sz="2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/>
        </a:buClr>
        <a:buSzPct val="104999"/>
        <a:buFont typeface="Avenir Next"/>
        <a:buChar char="▸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ctrTitle"/>
          </p:nvPr>
        </p:nvSpPr>
        <p:spPr>
          <a:xfrm>
            <a:off x="3073398" y="3821324"/>
            <a:ext cx="6858004" cy="15216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80415">
              <a:defRPr sz="7900"/>
            </a:lvl1pPr>
          </a:lstStyle>
          <a:p>
            <a:r>
              <a:rPr dirty="0" err="1"/>
              <a:t>dERECHO</a:t>
            </a:r>
            <a:r>
              <a:rPr dirty="0"/>
              <a:t> </a:t>
            </a:r>
            <a:r>
              <a:rPr dirty="0" err="1"/>
              <a:t>eCONÓMICO</a:t>
            </a:r>
            <a:endParaRPr dirty="0"/>
          </a:p>
        </p:txBody>
      </p:sp>
      <p:sp>
        <p:nvSpPr>
          <p:cNvPr id="183" name="Shape 183"/>
          <p:cNvSpPr>
            <a:spLocks noGrp="1"/>
          </p:cNvSpPr>
          <p:nvPr>
            <p:ph type="subTitle" sz="quarter" idx="1"/>
          </p:nvPr>
        </p:nvSpPr>
        <p:spPr>
          <a:xfrm>
            <a:off x="3073398" y="2613658"/>
            <a:ext cx="6858004" cy="101441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dirty="0" err="1"/>
              <a:t>uNIVERSIDAD</a:t>
            </a:r>
            <a:r>
              <a:rPr dirty="0"/>
              <a:t> DE </a:t>
            </a:r>
            <a:r>
              <a:rPr dirty="0" err="1"/>
              <a:t>chILE</a:t>
            </a:r>
            <a:endParaRPr dirty="0"/>
          </a:p>
        </p:txBody>
      </p:sp>
      <p:sp>
        <p:nvSpPr>
          <p:cNvPr id="4" name="Shape 183"/>
          <p:cNvSpPr txBox="1">
            <a:spLocks/>
          </p:cNvSpPr>
          <p:nvPr/>
        </p:nvSpPr>
        <p:spPr>
          <a:xfrm>
            <a:off x="8575038" y="7658098"/>
            <a:ext cx="6858004" cy="1014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 anchor="b">
            <a:noAutofit/>
          </a:bodyPr>
          <a:lstStyle>
            <a:lvl1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0" baseline="0">
                <a:ln>
                  <a:noFill/>
                </a:ln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0" baseline="0">
                <a:ln>
                  <a:noFill/>
                </a:ln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0" baseline="0">
                <a:ln>
                  <a:noFill/>
                </a:ln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0" baseline="0">
                <a:ln>
                  <a:noFill/>
                </a:ln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marR="0" indent="0" algn="l" defTabSz="584200" rtl="0" latinLnBrk="0">
              <a:lnSpc>
                <a:spcPct val="800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all" spc="0" baseline="0">
                <a:ln>
                  <a:noFill/>
                </a:ln>
                <a:solidFill>
                  <a:srgbClr val="A6AAA9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ct val="104999"/>
              <a:buFont typeface="Avenir Next"/>
              <a:buChar char="▸"/>
              <a:tabLst/>
              <a:defRPr sz="34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s-CL" sz="2000" dirty="0" smtClean="0"/>
              <a:t>Joaquín Morales Godoy</a:t>
            </a:r>
          </a:p>
          <a:p>
            <a:pPr hangingPunct="1"/>
            <a:r>
              <a:rPr lang="es-ES" sz="2000" dirty="0" smtClean="0"/>
              <a:t>Óscar Gárate Maudier</a:t>
            </a:r>
            <a:endParaRPr lang="es-CL" sz="2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31c29c047d417a060417b44ecdd78c95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3311" b="3311"/>
          <a:stretch>
            <a:fillRect/>
          </a:stretch>
        </p:blipFill>
        <p:spPr>
          <a:xfrm>
            <a:off x="880532" y="711199"/>
            <a:ext cx="11243633" cy="84327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ctrTitle"/>
          </p:nvPr>
        </p:nvSpPr>
        <p:spPr>
          <a:xfrm>
            <a:off x="2983923" y="7710910"/>
            <a:ext cx="9403082" cy="15216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578358">
              <a:defRPr sz="5700" cap="small"/>
            </a:lvl1pPr>
          </a:lstStyle>
          <a:p>
            <a:r>
              <a:rPr dirty="0" err="1"/>
              <a:t>Introducción</a:t>
            </a:r>
            <a:r>
              <a:rPr dirty="0"/>
              <a:t> al </a:t>
            </a:r>
            <a:r>
              <a:rPr lang="es-ES" dirty="0" smtClean="0"/>
              <a:t>Pensamiento</a:t>
            </a:r>
            <a:r>
              <a:rPr dirty="0" smtClean="0"/>
              <a:t> </a:t>
            </a:r>
            <a:r>
              <a:rPr dirty="0" err="1" smtClean="0"/>
              <a:t>Económico</a:t>
            </a:r>
            <a:r>
              <a:rPr lang="es-ES" dirty="0" smtClean="0"/>
              <a:t> – Análisis económico </a:t>
            </a:r>
            <a:r>
              <a:rPr lang="es-ES" smtClean="0"/>
              <a:t>del Derecho</a:t>
            </a:r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6616071" y="7508917"/>
            <a:ext cx="3908625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310401" y="4747894"/>
            <a:ext cx="383998" cy="257812"/>
          </a:xfrm>
          <a:prstGeom prst="rect">
            <a:avLst/>
          </a:prstGeom>
          <a:ln w="12700">
            <a:miter lim="400000"/>
          </a:ln>
        </p:spPr>
        <p:txBody>
          <a:bodyPr wrap="none" lIns="28575" tIns="28575" rIns="28575" bIns="28575" anchor="ctr">
            <a:spAutoFit/>
          </a:bodyPr>
          <a:lstStyle/>
          <a:p>
            <a:endParaRPr/>
          </a:p>
        </p:txBody>
      </p:sp>
      <p:pic>
        <p:nvPicPr>
          <p:cNvPr id="188" name="alberto-montt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3923" y="990196"/>
            <a:ext cx="7547931" cy="6113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2.jpeg"/>
          <p:cNvPicPr>
            <a:picLocks noChangeAspect="1"/>
          </p:cNvPicPr>
          <p:nvPr/>
        </p:nvPicPr>
        <p:blipFill>
          <a:blip r:embed="rId2">
            <a:extLst/>
          </a:blip>
          <a:srcRect l="1414" r="1414"/>
          <a:stretch>
            <a:fillRect/>
          </a:stretch>
        </p:blipFill>
        <p:spPr>
          <a:xfrm>
            <a:off x="6773868" y="715764"/>
            <a:ext cx="5519121" cy="8322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3.jpeg"/>
          <p:cNvPicPr>
            <a:picLocks noChangeAspect="1"/>
          </p:cNvPicPr>
          <p:nvPr/>
        </p:nvPicPr>
        <p:blipFill>
          <a:blip r:embed="rId3">
            <a:extLst/>
          </a:blip>
          <a:srcRect l="286" t="581" r="5627"/>
          <a:stretch>
            <a:fillRect/>
          </a:stretch>
        </p:blipFill>
        <p:spPr>
          <a:xfrm>
            <a:off x="884523" y="789699"/>
            <a:ext cx="5421587" cy="382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4.jpeg"/>
          <p:cNvPicPr>
            <a:picLocks noChangeAspect="1"/>
          </p:cNvPicPr>
          <p:nvPr/>
        </p:nvPicPr>
        <p:blipFill>
          <a:blip r:embed="rId4">
            <a:extLst/>
          </a:blip>
          <a:srcRect l="5559" r="1048"/>
          <a:stretch>
            <a:fillRect/>
          </a:stretch>
        </p:blipFill>
        <p:spPr>
          <a:xfrm>
            <a:off x="884523" y="5002529"/>
            <a:ext cx="5421883" cy="4359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5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9895" r="9895"/>
          <a:stretch>
            <a:fillRect/>
          </a:stretch>
        </p:blipFill>
        <p:spPr>
          <a:xfrm>
            <a:off x="6864547" y="450055"/>
            <a:ext cx="5778025" cy="4322234"/>
          </a:xfrm>
          <a:prstGeom prst="rect">
            <a:avLst/>
          </a:prstGeom>
        </p:spPr>
      </p:pic>
      <p:pic>
        <p:nvPicPr>
          <p:cNvPr id="195" name="image6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199" b="49540"/>
          <a:stretch>
            <a:fillRect/>
          </a:stretch>
        </p:blipFill>
        <p:spPr>
          <a:xfrm>
            <a:off x="6864547" y="4907515"/>
            <a:ext cx="5778231" cy="4322388"/>
          </a:xfrm>
          <a:prstGeom prst="rect">
            <a:avLst/>
          </a:prstGeom>
        </p:spPr>
      </p:pic>
      <p:pic>
        <p:nvPicPr>
          <p:cNvPr id="196" name="image7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11312" r="8368"/>
          <a:stretch>
            <a:fillRect/>
          </a:stretch>
        </p:blipFill>
        <p:spPr>
          <a:xfrm>
            <a:off x="549127" y="464211"/>
            <a:ext cx="5852801" cy="8825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1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69" b="13959"/>
          <a:stretch>
            <a:fillRect/>
          </a:stretch>
        </p:blipFill>
        <p:spPr>
          <a:xfrm>
            <a:off x="7641398" y="4962479"/>
            <a:ext cx="4097635" cy="4208973"/>
          </a:xfrm>
          <a:prstGeom prst="rect">
            <a:avLst/>
          </a:prstGeom>
        </p:spPr>
      </p:pic>
      <p:pic>
        <p:nvPicPr>
          <p:cNvPr id="203" name="image12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953" b="4586"/>
          <a:stretch>
            <a:fillRect/>
          </a:stretch>
        </p:blipFill>
        <p:spPr>
          <a:xfrm>
            <a:off x="7641398" y="581360"/>
            <a:ext cx="4097663" cy="4027600"/>
          </a:xfrm>
          <a:prstGeom prst="rect">
            <a:avLst/>
          </a:prstGeom>
        </p:spPr>
      </p:pic>
      <p:pic>
        <p:nvPicPr>
          <p:cNvPr id="204" name="image13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947" r="947"/>
          <a:stretch>
            <a:fillRect/>
          </a:stretch>
        </p:blipFill>
        <p:spPr>
          <a:xfrm>
            <a:off x="867678" y="509389"/>
            <a:ext cx="5792888" cy="8734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4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2267" r="12267"/>
          <a:stretch>
            <a:fillRect/>
          </a:stretch>
        </p:blipFill>
        <p:spPr>
          <a:xfrm>
            <a:off x="6502824" y="775718"/>
            <a:ext cx="5472837" cy="4093939"/>
          </a:xfrm>
          <a:prstGeom prst="rect">
            <a:avLst/>
          </a:prstGeom>
        </p:spPr>
      </p:pic>
      <p:pic>
        <p:nvPicPr>
          <p:cNvPr id="207" name="image15.jpeg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/>
          </a:blip>
          <a:srcRect t="913" b="912"/>
          <a:stretch>
            <a:fillRect/>
          </a:stretch>
        </p:blipFill>
        <p:spPr>
          <a:xfrm>
            <a:off x="925781" y="1255637"/>
            <a:ext cx="5140042" cy="7750428"/>
          </a:xfrm>
          <a:prstGeom prst="rect">
            <a:avLst/>
          </a:prstGeom>
        </p:spPr>
      </p:pic>
      <p:pic>
        <p:nvPicPr>
          <p:cNvPr id="208" name="image16.jpeg"/>
          <p:cNvPicPr>
            <a:picLocks noChangeAspect="1"/>
          </p:cNvPicPr>
          <p:nvPr/>
        </p:nvPicPr>
        <p:blipFill>
          <a:blip r:embed="rId4">
            <a:extLst/>
          </a:blip>
          <a:srcRect l="5399" r="5398"/>
          <a:stretch>
            <a:fillRect/>
          </a:stretch>
        </p:blipFill>
        <p:spPr>
          <a:xfrm>
            <a:off x="6503023" y="5281017"/>
            <a:ext cx="5472387" cy="409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1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30" b="129"/>
          <a:stretch>
            <a:fillRect/>
          </a:stretch>
        </p:blipFill>
        <p:spPr>
          <a:xfrm>
            <a:off x="7046317" y="917479"/>
            <a:ext cx="5414374" cy="4050206"/>
          </a:xfrm>
          <a:prstGeom prst="rect">
            <a:avLst/>
          </a:prstGeom>
        </p:spPr>
      </p:pic>
      <p:pic>
        <p:nvPicPr>
          <p:cNvPr id="211" name="image18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16202" r="50476" b="34806"/>
          <a:stretch>
            <a:fillRect/>
          </a:stretch>
        </p:blipFill>
        <p:spPr>
          <a:xfrm>
            <a:off x="7093388" y="5182860"/>
            <a:ext cx="5320509" cy="3947458"/>
          </a:xfrm>
          <a:prstGeom prst="rect">
            <a:avLst/>
          </a:prstGeom>
        </p:spPr>
      </p:pic>
      <p:pic>
        <p:nvPicPr>
          <p:cNvPr id="212" name="image19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60" r="259"/>
          <a:stretch>
            <a:fillRect/>
          </a:stretch>
        </p:blipFill>
        <p:spPr>
          <a:xfrm>
            <a:off x="889594" y="794543"/>
            <a:ext cx="5414581" cy="816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Derecho Económico - Derecho Universidad de Chile</a:t>
            </a:r>
          </a:p>
        </p:txBody>
      </p:sp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-313135" y="1665816"/>
            <a:ext cx="11336735" cy="7239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4" indent="731520" defTabSz="467359">
              <a:spcBef>
                <a:spcPts val="2200"/>
              </a:spcBef>
              <a:defRPr sz="4800"/>
            </a:pPr>
            <a:r>
              <a:t>Objetivos del análisis económico. 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406399" y="2749550"/>
            <a:ext cx="12192001" cy="6202429"/>
          </a:xfrm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2200"/>
              </a:spcBef>
              <a:defRPr sz="2788"/>
            </a:pPr>
            <a:r>
              <a:t>Una mirada neoclásica. </a:t>
            </a:r>
          </a:p>
          <a:p>
            <a:pPr marL="728979" lvl="1" indent="-364489" defTabSz="479044">
              <a:spcBef>
                <a:spcPts val="2200"/>
              </a:spcBef>
              <a:defRPr sz="2788"/>
            </a:pPr>
            <a:r>
              <a:t>Resolver el problema de escasez. </a:t>
            </a:r>
          </a:p>
          <a:p>
            <a:pPr marL="728979" lvl="1" indent="-364489" defTabSz="479044">
              <a:spcBef>
                <a:spcPts val="2200"/>
              </a:spcBef>
              <a:defRPr sz="2788"/>
            </a:pPr>
            <a:r>
              <a:t>Identificar elecciones que permitan optimizar recursos limitados. </a:t>
            </a:r>
          </a:p>
          <a:p>
            <a:pPr marL="728979" lvl="1" indent="-364489" defTabSz="479044">
              <a:spcBef>
                <a:spcPts val="2200"/>
              </a:spcBef>
              <a:defRPr sz="2788"/>
            </a:pPr>
            <a:r>
              <a:t>Mujer/Hombre económico. </a:t>
            </a:r>
          </a:p>
          <a:p>
            <a:pPr marL="1093469" lvl="2" indent="-364489" defTabSz="479044">
              <a:spcBef>
                <a:spcPts val="2200"/>
              </a:spcBef>
              <a:defRPr sz="2788"/>
            </a:pPr>
            <a:r>
              <a:t>Satisfacción del interés propio. </a:t>
            </a:r>
          </a:p>
          <a:p>
            <a:pPr marL="1093469" lvl="2" indent="-364489" defTabSz="479044">
              <a:spcBef>
                <a:spcPts val="2200"/>
              </a:spcBef>
              <a:defRPr sz="2788"/>
            </a:pPr>
            <a:r>
              <a:t>Adopción de decisiones racionales. </a:t>
            </a:r>
          </a:p>
          <a:p>
            <a:pPr marL="728979" lvl="1" indent="-364489" defTabSz="479044">
              <a:spcBef>
                <a:spcPts val="2200"/>
              </a:spcBef>
              <a:defRPr sz="2788"/>
            </a:pPr>
            <a:r>
              <a:t>Mujer/Hombre (Lo humano) responde a incentivos. </a:t>
            </a:r>
          </a:p>
          <a:p>
            <a:pPr marL="728979" lvl="1" indent="-364489" defTabSz="479044">
              <a:spcBef>
                <a:spcPts val="2200"/>
              </a:spcBef>
              <a:defRPr sz="2788"/>
            </a:pPr>
            <a:r>
              <a:t>Eficiencia en la asignación o Pareto / Pareto Corregido (Kaldor Hicks)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Derecho Económico - Derecho Universidad de Chile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-313135" y="1665816"/>
            <a:ext cx="11336735" cy="723901"/>
          </a:xfrm>
          <a:prstGeom prst="rect">
            <a:avLst/>
          </a:prstGeom>
        </p:spPr>
        <p:txBody>
          <a:bodyPr/>
          <a:lstStyle/>
          <a:p>
            <a:pPr lvl="4" indent="731520" defTabSz="467359">
              <a:spcBef>
                <a:spcPts val="2200"/>
              </a:spcBef>
              <a:defRPr sz="4800"/>
            </a:pPr>
            <a:r>
              <a:t>aNÁLISIS económico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406400" y="2749550"/>
            <a:ext cx="12192000" cy="6660952"/>
          </a:xfrm>
          <a:prstGeom prst="rect">
            <a:avLst/>
          </a:prstGeom>
        </p:spPr>
        <p:txBody>
          <a:bodyPr/>
          <a:lstStyle/>
          <a:p>
            <a:pPr marL="604520" lvl="1" indent="-302260" defTabSz="397256">
              <a:spcBef>
                <a:spcPts val="1900"/>
              </a:spcBef>
              <a:defRPr sz="2312"/>
            </a:pPr>
            <a:r>
              <a:t>Ley de la demanda. </a:t>
            </a:r>
          </a:p>
          <a:p>
            <a:pPr marL="1209040" lvl="3" indent="-302260" defTabSz="397256">
              <a:spcBef>
                <a:spcPts val="1900"/>
              </a:spcBef>
              <a:defRPr sz="2312"/>
            </a:pPr>
            <a:r>
              <a:t>Relación Inversa entre Precio (p) y cantidad demandada (q) // ( &gt;p = &lt; q ). </a:t>
            </a:r>
          </a:p>
          <a:p>
            <a:pPr marL="1209040" lvl="3" indent="-302260" defTabSz="397256">
              <a:spcBef>
                <a:spcPts val="1900"/>
              </a:spcBef>
              <a:defRPr sz="2312"/>
            </a:pPr>
            <a:r>
              <a:t>Precios relativos / ingresos relativos. </a:t>
            </a:r>
          </a:p>
          <a:p>
            <a:pPr marL="1209040" lvl="3" indent="-302260" defTabSz="397256">
              <a:spcBef>
                <a:spcPts val="1900"/>
              </a:spcBef>
              <a:defRPr sz="2312"/>
            </a:pPr>
            <a:r>
              <a:t>Elasticidad de los bienes. </a:t>
            </a:r>
          </a:p>
          <a:p>
            <a:pPr marL="604520" lvl="1" indent="-302260" defTabSz="397256">
              <a:spcBef>
                <a:spcPts val="1900"/>
              </a:spcBef>
              <a:defRPr sz="2312"/>
            </a:pPr>
            <a:r>
              <a:t>Problema de los costos (Costo social)</a:t>
            </a:r>
          </a:p>
          <a:p>
            <a:pPr marL="906780" lvl="2" indent="-302260" defTabSz="397256">
              <a:spcBef>
                <a:spcPts val="1900"/>
              </a:spcBef>
              <a:defRPr sz="2312"/>
            </a:pPr>
            <a:r>
              <a:t>Costo de oportunidad - Teorema de Couse.</a:t>
            </a:r>
          </a:p>
          <a:p>
            <a:pPr marL="906780" lvl="2" indent="-302260" defTabSz="397256">
              <a:spcBef>
                <a:spcPts val="1900"/>
              </a:spcBef>
              <a:defRPr sz="2312"/>
            </a:pPr>
            <a:r>
              <a:t>Costos de transacción. </a:t>
            </a:r>
          </a:p>
          <a:p>
            <a:pPr marL="1209040" lvl="3" indent="-302260" defTabSz="397256">
              <a:spcBef>
                <a:spcPts val="1900"/>
              </a:spcBef>
              <a:defRPr sz="2312"/>
            </a:pPr>
            <a:r>
              <a:t>Búsqueda - negociación - ejecución.</a:t>
            </a:r>
          </a:p>
          <a:p>
            <a:pPr marL="906780" lvl="2" indent="-302260" defTabSz="397256">
              <a:spcBef>
                <a:spcPts val="1900"/>
              </a:spcBef>
              <a:defRPr sz="2312"/>
            </a:pPr>
            <a:r>
              <a:t>Otros Costos relevantes Costos de Coordinación. Teoría de la firma - organización de las empresas (Integración) </a:t>
            </a:r>
          </a:p>
          <a:p>
            <a:pPr marL="604520" lvl="1" indent="-302260" defTabSz="397256">
              <a:spcBef>
                <a:spcPts val="1900"/>
              </a:spcBef>
              <a:defRPr sz="2312"/>
            </a:pPr>
            <a:r>
              <a:t>Mecanismo de Asignación: Mercado.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build="p" bldLvl="5" animBg="1" advAuto="0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222222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Personalizado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dERECHO eCONÓMICO</vt:lpstr>
      <vt:lpstr>Introducción al Pensamiento Económico – Análisis económico del Derecho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del análisis económico. </vt:lpstr>
      <vt:lpstr>aNÁLISIS económico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eCONÓMICO</dc:title>
  <dc:creator>Oscar Garate</dc:creator>
  <cp:lastModifiedBy>Oscar Garate</cp:lastModifiedBy>
  <cp:revision>4</cp:revision>
  <dcterms:modified xsi:type="dcterms:W3CDTF">2019-04-03T13:18:58Z</dcterms:modified>
</cp:coreProperties>
</file>