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75" r:id="rId10"/>
    <p:sldId id="265" r:id="rId11"/>
    <p:sldId id="264" r:id="rId12"/>
    <p:sldId id="263" r:id="rId13"/>
    <p:sldId id="267" r:id="rId14"/>
    <p:sldId id="266" r:id="rId15"/>
    <p:sldId id="268" r:id="rId16"/>
    <p:sldId id="269" r:id="rId17"/>
    <p:sldId id="274" r:id="rId18"/>
    <p:sldId id="270" r:id="rId19"/>
    <p:sldId id="271" r:id="rId20"/>
    <p:sldId id="279" r:id="rId21"/>
    <p:sldId id="273" r:id="rId22"/>
    <p:sldId id="272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67F66-5C1E-4CC3-A3D9-9F7E40671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Aristóteles: Ética Nicomáquea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420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B7B8B-793A-46FF-9212-7A117A2D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Virtud: Definición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DAA8F-8394-4393-AA62-4C5DB6525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“La virtud del hombre será entonces aquel hábito por el cual el hombre se hace bueno y gracias al cual realizará bien la obra que le es propia” </a:t>
            </a:r>
          </a:p>
          <a:p>
            <a:r>
              <a:rPr lang="es-ES_tradnl" sz="2800" i="1" dirty="0"/>
              <a:t>Realización Perfecta de una inclinación natural (Actividad del alma racional)</a:t>
            </a:r>
            <a:endParaRPr lang="es-CL" sz="2800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588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7DAAB-40DE-4B39-990B-109F121B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Virtudes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6B51CC-0A24-4182-A421-18A66A398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Atendiendo a que el acto propio del hombre es la razón, se dividen en dos la virtudes:</a:t>
            </a:r>
          </a:p>
          <a:p>
            <a:r>
              <a:rPr lang="es-ES" sz="2800" b="1" dirty="0"/>
              <a:t>(I) Éticas/Morales</a:t>
            </a:r>
            <a:r>
              <a:rPr lang="es-ES" sz="2800" dirty="0"/>
              <a:t>: Control de las pasiones mediante la razón.</a:t>
            </a:r>
            <a:r>
              <a:rPr lang="es-ES" dirty="0"/>
              <a:t> </a:t>
            </a:r>
            <a:endParaRPr lang="es-ES" sz="2800" dirty="0"/>
          </a:p>
          <a:p>
            <a:r>
              <a:rPr lang="es-ES" sz="2800" b="1" dirty="0"/>
              <a:t>(II) Dianoéticas/Intelectuales</a:t>
            </a:r>
            <a:r>
              <a:rPr lang="es-ES" sz="2800" dirty="0"/>
              <a:t>: Cultivo de la razón mediante la misma.</a:t>
            </a:r>
          </a:p>
          <a:p>
            <a:pPr marL="0" indent="0">
              <a:buNone/>
            </a:pP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878713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599ED-030C-424B-A51F-DF69D7CD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Virtudes</a:t>
            </a:r>
            <a:endParaRPr lang="es-CL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C5EE4C9-9091-49B7-8135-A03491866AEC}"/>
              </a:ext>
            </a:extLst>
          </p:cNvPr>
          <p:cNvSpPr/>
          <p:nvPr/>
        </p:nvSpPr>
        <p:spPr>
          <a:xfrm>
            <a:off x="4155752" y="971022"/>
            <a:ext cx="2584174" cy="1086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F6DDFDA-D00A-4D76-BB99-92E40BE45756}"/>
              </a:ext>
            </a:extLst>
          </p:cNvPr>
          <p:cNvSpPr/>
          <p:nvPr/>
        </p:nvSpPr>
        <p:spPr>
          <a:xfrm>
            <a:off x="1430855" y="4927601"/>
            <a:ext cx="2584174" cy="10866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85093D7-3C55-4496-870A-C7E0CECEA518}"/>
              </a:ext>
            </a:extLst>
          </p:cNvPr>
          <p:cNvSpPr/>
          <p:nvPr/>
        </p:nvSpPr>
        <p:spPr>
          <a:xfrm>
            <a:off x="4159394" y="3098461"/>
            <a:ext cx="2584174" cy="1086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C4FF546-B4CE-4ED2-B6A2-35909B0027C0}"/>
              </a:ext>
            </a:extLst>
          </p:cNvPr>
          <p:cNvSpPr/>
          <p:nvPr/>
        </p:nvSpPr>
        <p:spPr>
          <a:xfrm>
            <a:off x="6739926" y="4927601"/>
            <a:ext cx="2584174" cy="108667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AA90FBC-E078-4C7C-B573-B1515BC5AE29}"/>
              </a:ext>
            </a:extLst>
          </p:cNvPr>
          <p:cNvSpPr txBox="1"/>
          <p:nvPr/>
        </p:nvSpPr>
        <p:spPr>
          <a:xfrm>
            <a:off x="4255143" y="1252751"/>
            <a:ext cx="2385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Alma Humana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B4EFF85-223C-42FB-A257-587E3B220A9E}"/>
              </a:ext>
            </a:extLst>
          </p:cNvPr>
          <p:cNvSpPr txBox="1"/>
          <p:nvPr/>
        </p:nvSpPr>
        <p:spPr>
          <a:xfrm>
            <a:off x="4633762" y="3380190"/>
            <a:ext cx="2246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Racional</a:t>
            </a:r>
            <a:endParaRPr lang="es-CL" sz="2800" dirty="0">
              <a:solidFill>
                <a:schemeClr val="bg1"/>
              </a:solidFill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0E04603-00B3-4FFC-9871-FD9DF89FCD71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447839" y="2057700"/>
            <a:ext cx="3642" cy="1040761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6B16740-4BDB-4382-ABCF-00654E521D82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4015029" y="5470940"/>
            <a:ext cx="2724897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CC4C69B-16AE-4ED9-B301-77158BEC75C2}"/>
              </a:ext>
            </a:extLst>
          </p:cNvPr>
          <p:cNvCxnSpPr>
            <a:stCxn id="6" idx="2"/>
          </p:cNvCxnSpPr>
          <p:nvPr/>
        </p:nvCxnSpPr>
        <p:spPr>
          <a:xfrm flipH="1">
            <a:off x="5447838" y="4185139"/>
            <a:ext cx="3643" cy="1285801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B4C6F75-7B07-4DF5-BAB0-6B96D551A592}"/>
              </a:ext>
            </a:extLst>
          </p:cNvPr>
          <p:cNvSpPr txBox="1"/>
          <p:nvPr/>
        </p:nvSpPr>
        <p:spPr>
          <a:xfrm>
            <a:off x="6983503" y="4870774"/>
            <a:ext cx="2290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Virtudes Dianoéticas</a:t>
            </a:r>
          </a:p>
          <a:p>
            <a:r>
              <a:rPr lang="es-ES" sz="2400" dirty="0">
                <a:solidFill>
                  <a:schemeClr val="bg1"/>
                </a:solidFill>
              </a:rPr>
              <a:t>(Intelectuales)</a:t>
            </a:r>
            <a:endParaRPr lang="es-CL" sz="2400" dirty="0">
              <a:solidFill>
                <a:schemeClr val="bg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076F5AC-94CC-4E9E-9FB4-686D947F7B81}"/>
              </a:ext>
            </a:extLst>
          </p:cNvPr>
          <p:cNvSpPr txBox="1"/>
          <p:nvPr/>
        </p:nvSpPr>
        <p:spPr>
          <a:xfrm>
            <a:off x="1577274" y="5055441"/>
            <a:ext cx="229767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Virtudes Éticas</a:t>
            </a:r>
          </a:p>
          <a:p>
            <a:r>
              <a:rPr lang="es-ES" sz="2400" dirty="0">
                <a:solidFill>
                  <a:schemeClr val="bg1"/>
                </a:solidFill>
              </a:rPr>
              <a:t>(Morales)</a:t>
            </a:r>
            <a:endParaRPr lang="es-C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33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028E7-A949-4A98-97FA-1CAE66C9B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Virtudes Éticas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FA8A4C-1577-4B7C-94DE-ACBDE7BDE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“(I) Disposición </a:t>
            </a:r>
            <a:r>
              <a:rPr lang="es-ES" sz="2800" b="1" dirty="0"/>
              <a:t>adquirida</a:t>
            </a:r>
            <a:r>
              <a:rPr lang="es-ES" sz="2800" dirty="0"/>
              <a:t> de la voluntad,           (II) </a:t>
            </a:r>
            <a:r>
              <a:rPr lang="es-ES" sz="2800" b="1" dirty="0"/>
              <a:t>hábito</a:t>
            </a:r>
            <a:r>
              <a:rPr lang="es-ES" sz="2800" dirty="0"/>
              <a:t> (III) </a:t>
            </a:r>
            <a:r>
              <a:rPr lang="es-ES" sz="2800" b="1" dirty="0"/>
              <a:t>selectivo</a:t>
            </a:r>
            <a:r>
              <a:rPr lang="es-ES" sz="2800" dirty="0"/>
              <a:t> consistente en un (IV)</a:t>
            </a:r>
            <a:r>
              <a:rPr lang="es-ES" sz="2800" b="1" dirty="0"/>
              <a:t>justo medio </a:t>
            </a:r>
            <a:r>
              <a:rPr lang="es-ES" sz="2800" dirty="0"/>
              <a:t>relativo a nosotros, el cual está determinado por (V) </a:t>
            </a:r>
            <a:r>
              <a:rPr lang="es-ES" sz="2800" b="1" dirty="0"/>
              <a:t>la recta razón </a:t>
            </a:r>
            <a:r>
              <a:rPr lang="es-ES" sz="2800" dirty="0"/>
              <a:t>y tal como lo determinaría el </a:t>
            </a:r>
            <a:r>
              <a:rPr lang="es-ES" sz="2800" b="1" dirty="0"/>
              <a:t>hombre prudente</a:t>
            </a:r>
            <a:r>
              <a:rPr lang="es-ES" sz="2800" dirty="0"/>
              <a:t>”</a:t>
            </a:r>
            <a:endParaRPr lang="en-US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5496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23543-7D42-4B0B-BAF0-FFC305B2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(I) Adquirir las virtudes éticas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E9AC1C-36CC-46C4-82FE-CB2FBEBB5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6276"/>
            <a:ext cx="8596668" cy="4472124"/>
          </a:xfrm>
        </p:spPr>
        <p:txBody>
          <a:bodyPr>
            <a:noAutofit/>
          </a:bodyPr>
          <a:lstStyle/>
          <a:p>
            <a:r>
              <a:rPr lang="es-ES" sz="2800" dirty="0"/>
              <a:t>Las virtudes éticas no nacen en nosotros ni por naturaleza ni contrariamente a la naturaleza, sino que siendo nosotros naturalmente capaces de recibirlas, las perfeccionamos en nosotros por </a:t>
            </a:r>
            <a:r>
              <a:rPr lang="es-ES" sz="2800" i="1" dirty="0"/>
              <a:t>costumbre</a:t>
            </a:r>
            <a:r>
              <a:rPr lang="es-ES" sz="2800" dirty="0"/>
              <a:t>.</a:t>
            </a:r>
          </a:p>
          <a:p>
            <a:r>
              <a:rPr lang="es-ES" sz="2800" dirty="0"/>
              <a:t> “Todo lo que nos da la naturaleza lo recibimos primero como potencialidades, que luego nosotros traducimos en actos”. </a:t>
            </a:r>
          </a:p>
        </p:txBody>
      </p:sp>
    </p:spTree>
    <p:extLst>
      <p:ext uri="{BB962C8B-B14F-4D97-AF65-F5344CB8AC3E}">
        <p14:creationId xmlns:p14="http://schemas.microsoft.com/office/powerpoint/2010/main" val="1303264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5AC7C-70F6-4A7C-B866-78A8C7977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(II) La virtud es un hábito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10E1E0-303F-48C7-8FF9-A602C8094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3000" dirty="0"/>
              <a:t>Son 3 las actividades del alma:</a:t>
            </a:r>
          </a:p>
          <a:p>
            <a:r>
              <a:rPr lang="es-ES" sz="3000" b="1" dirty="0"/>
              <a:t>1-Pasiones</a:t>
            </a:r>
            <a:r>
              <a:rPr lang="es-ES" sz="3000" dirty="0"/>
              <a:t> = sentimientos</a:t>
            </a:r>
          </a:p>
          <a:p>
            <a:r>
              <a:rPr lang="es-ES" sz="3000" b="1" dirty="0"/>
              <a:t>2-Potencias</a:t>
            </a:r>
            <a:r>
              <a:rPr lang="es-ES" sz="3000" dirty="0"/>
              <a:t> = facultades que nos hacen pasibles de las pasiones.</a:t>
            </a:r>
            <a:endParaRPr lang="es-CL" sz="3000" dirty="0"/>
          </a:p>
          <a:p>
            <a:r>
              <a:rPr lang="es-ES" sz="3000" b="1" dirty="0"/>
              <a:t>3-Hábitos</a:t>
            </a:r>
            <a:r>
              <a:rPr lang="es-ES" sz="3000" dirty="0"/>
              <a:t> = disposiciones que nos hacen conducirnos bien o mal en lo que respecta a las pasiones.</a:t>
            </a:r>
          </a:p>
          <a:p>
            <a:r>
              <a:rPr lang="es-ES" sz="3000" dirty="0"/>
              <a:t>Si las virtudes no son ni vicios ni potencias, son pues, hábitos.</a:t>
            </a:r>
            <a:endParaRPr lang="es-CL" sz="30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4022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FC62D-5D09-4DF9-B0E4-A6A50040F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(III) La virtud es un hábito selectivo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CFFC80-ECEE-4225-90A8-FE6A85819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Los actos virtuosos no te hacen virtuoso si llegas a ellos por casualidad. </a:t>
            </a:r>
          </a:p>
          <a:p>
            <a:r>
              <a:rPr lang="es-ES" sz="2800" dirty="0"/>
              <a:t>Deben ser:</a:t>
            </a:r>
          </a:p>
          <a:p>
            <a:r>
              <a:rPr lang="es-ES" sz="2800" dirty="0"/>
              <a:t>(1) Hechos con conciencia </a:t>
            </a:r>
          </a:p>
          <a:p>
            <a:r>
              <a:rPr lang="es-ES" sz="2800" dirty="0"/>
              <a:t>(2) Elegidos </a:t>
            </a:r>
          </a:p>
          <a:p>
            <a:r>
              <a:rPr lang="es-ES" sz="2800" dirty="0"/>
              <a:t>(3) Realizados con ánimo firme e inamovible. </a:t>
            </a:r>
            <a:endParaRPr lang="es-CL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89931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F984E-E2FC-4A4E-957E-5D2C97946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I, II y III: La adquisición de la virtud mediante el hábito selectivo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3C6A4-B92E-4EAE-BDD2-CF2B7363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“El bien humano resulta ser una </a:t>
            </a:r>
            <a:r>
              <a:rPr lang="es-ES" sz="2400" i="1" dirty="0"/>
              <a:t>actividad</a:t>
            </a:r>
            <a:r>
              <a:rPr lang="es-ES" sz="2400" dirty="0"/>
              <a:t> del alma según su virtud (vida racional); y si hay varias virtudes, según la mejor y más perfecta, y todo esto, además en una vida completa. </a:t>
            </a:r>
            <a:r>
              <a:rPr lang="es-ES" sz="2400" b="1" dirty="0"/>
              <a:t>Pues así como una golondrina no hace primavera, ni tampoco un día el sol, de la propia suerte ni un día ni un corto tiempo no hacen a nadie bienaventurado y feliz”  </a:t>
            </a:r>
          </a:p>
          <a:p>
            <a:r>
              <a:rPr lang="es-ES" sz="2400" b="1" dirty="0"/>
              <a:t>Ejemplo: “</a:t>
            </a:r>
            <a:r>
              <a:rPr lang="es-ES" sz="2400" dirty="0"/>
              <a:t>El hombre se hace justo por la práctica de actos de justicia y temperante por la práctica de actos de templanza”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70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7B8EA-089B-4A49-824D-128ABDCE2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(IV) La virtud consiste en encontrar el justo medio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62777-1703-455A-B35B-AFA9E9C05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Los actos humanos se malogran tanto por defecto como por exceso.</a:t>
            </a:r>
          </a:p>
          <a:p>
            <a:r>
              <a:rPr lang="es-ES" sz="2800" dirty="0"/>
              <a:t>La virtud será pues, el punto medio de las cosas, es decir, lo que no llega al exceso ni al defecto.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705650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17B7A2-C55B-476A-9B6B-071F9259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del justo medio </a:t>
            </a:r>
            <a:br>
              <a:rPr lang="es-ES" dirty="0"/>
            </a:br>
            <a:r>
              <a:rPr lang="es-ES" dirty="0"/>
              <a:t>(</a:t>
            </a:r>
            <a:r>
              <a:rPr lang="es-CL" dirty="0"/>
              <a:t>Aurea mediocritas)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10CB67-B8D0-4BC2-BF08-AD6A19A7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200" dirty="0"/>
              <a:t>(I)  </a:t>
            </a:r>
            <a:r>
              <a:rPr lang="es-ES" sz="2200" b="1" dirty="0"/>
              <a:t>Es respecto a la persona</a:t>
            </a:r>
            <a:r>
              <a:rPr lang="es-ES" sz="2200" dirty="0"/>
              <a:t>: No es equidistante</a:t>
            </a:r>
          </a:p>
          <a:p>
            <a:pPr lvl="0"/>
            <a:r>
              <a:rPr lang="es-ES" sz="2200" dirty="0"/>
              <a:t>(II) </a:t>
            </a:r>
            <a:r>
              <a:rPr lang="es-ES" sz="2200" b="1" dirty="0"/>
              <a:t>Es respecto a las circunstancias: </a:t>
            </a:r>
            <a:r>
              <a:rPr lang="es-ES" sz="2200" dirty="0"/>
              <a:t>Siendo la virtud el punto medio. Hay muchas maneras de errar, y solo una de acertar</a:t>
            </a:r>
            <a:endParaRPr lang="es-CL" sz="2200" dirty="0"/>
          </a:p>
          <a:p>
            <a:pPr marL="0" indent="0">
              <a:buNone/>
            </a:pPr>
            <a:r>
              <a:rPr lang="es-ES" sz="2200" dirty="0"/>
              <a:t>“los buenos son de un modo único, y de todos modos los malos”</a:t>
            </a:r>
            <a:endParaRPr lang="es-CL" sz="2200" dirty="0"/>
          </a:p>
          <a:p>
            <a:r>
              <a:rPr lang="es-ES" sz="2200" dirty="0"/>
              <a:t>(III) </a:t>
            </a:r>
            <a:r>
              <a:rPr lang="es-ES" sz="2200" b="1" dirty="0"/>
              <a:t>No toda acción ni toda pasión admiten una posición intermedia:</a:t>
            </a:r>
          </a:p>
          <a:p>
            <a:pPr marL="0" indent="0" algn="just">
              <a:buNone/>
            </a:pPr>
            <a:r>
              <a:rPr lang="es-ES" sz="2200" dirty="0"/>
              <a:t>“Todas estas cosas son objeto de censura por ser ruines en sí mismas, y no por sus excesos o defectos […] No hay manera de conducirse rectamente por ellas, siempre se yerra”</a:t>
            </a: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85907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DDDDB-85A0-449F-A0BD-D5726BCC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bien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FD2438-7A91-454F-9EB3-9E7D0F398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"</a:t>
            </a:r>
            <a:r>
              <a:rPr lang="en-US" sz="2800" b="1" i="1" dirty="0">
                <a:solidFill>
                  <a:schemeClr val="tx1"/>
                </a:solidFill>
              </a:rPr>
              <a:t>Toda arte y toda investigación y del mismo modo toda acción y elección parecen tender a algún </a:t>
            </a:r>
            <a:r>
              <a:rPr lang="en-US" sz="2800" b="1" i="1" u="sng" dirty="0">
                <a:solidFill>
                  <a:schemeClr val="tx1"/>
                </a:solidFill>
              </a:rPr>
              <a:t>bien</a:t>
            </a:r>
            <a:r>
              <a:rPr lang="en-US" sz="2800" b="1" i="1" dirty="0">
                <a:solidFill>
                  <a:schemeClr val="tx1"/>
                </a:solidFill>
              </a:rPr>
              <a:t>; por esto se ha dicho con razón que el bien es aquello a que todas las cosas tienden</a:t>
            </a:r>
            <a:r>
              <a:rPr lang="en-US" sz="2800" b="1" dirty="0">
                <a:solidFill>
                  <a:schemeClr val="tx1"/>
                </a:solidFill>
              </a:rPr>
              <a:t>” </a:t>
            </a:r>
          </a:p>
          <a:p>
            <a:endParaRPr lang="es-ES" sz="2800" dirty="0"/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553254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D3FD1-1E6E-4919-9FF8-73D6F47F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(V) El hombre prudente y la recta razón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7E59A-02A6-4601-995C-522A86513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prudencia es un hábito práctico verdadero acompañado de razón, que permite deliberar sobre las cosas buenas y provechosas para el buen vivir en general.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638974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7CA10-39D2-4194-866E-EED3D23B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 de virtud ética/moral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19E89-833C-43BC-AFCC-D80EFEF73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Disposición adquirida de la voluntad, hábito selectivo consistente en un justo medio relativo a nosotros, el cual está determinado por la recta razón y tal como lo determinaría el hombre prudente”</a:t>
            </a:r>
            <a:endParaRPr lang="en-US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83507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5CE24-3995-43E2-93FD-07F622F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Ejemplos de virtudes éticas/morales</a:t>
            </a:r>
            <a:endParaRPr lang="es-CL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FE62AF4-6E76-463A-A116-88012600F5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611209"/>
              </p:ext>
            </p:extLst>
          </p:nvPr>
        </p:nvGraphicFramePr>
        <p:xfrm>
          <a:off x="677863" y="2160586"/>
          <a:ext cx="8596312" cy="4087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268021879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933460180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573088269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651748388"/>
                    </a:ext>
                  </a:extLst>
                </a:gridCol>
              </a:tblGrid>
              <a:tr h="1021953">
                <a:tc>
                  <a:txBody>
                    <a:bodyPr/>
                    <a:lstStyle/>
                    <a:p>
                      <a:r>
                        <a:rPr lang="es-ES" dirty="0"/>
                        <a:t>Ejemplos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Exceso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Justo medio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Defecto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035083"/>
                  </a:ext>
                </a:extLst>
              </a:tr>
              <a:tr h="1021953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Miedos y osadías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Cobardía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Valentía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Temeridad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220922"/>
                  </a:ext>
                </a:extLst>
              </a:tr>
              <a:tr h="1021953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Placeres y pesares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Desenfreno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Templanza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Insensibilidad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46650"/>
                  </a:ext>
                </a:extLst>
              </a:tr>
              <a:tr h="1021953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Mostrarse agradable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Adulador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Amable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Displicente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43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01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A8819-13E7-4722-BCD4-5C2DF8CF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virtud ética: Liberalidad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1AB358-1A1D-47B6-BC98-D8CE18F9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Dar bienes:</a:t>
            </a:r>
          </a:p>
          <a:p>
            <a:r>
              <a:rPr lang="es-ES" sz="2800" dirty="0"/>
              <a:t>Exceso: Prodigalidad</a:t>
            </a:r>
          </a:p>
          <a:p>
            <a:r>
              <a:rPr lang="es-ES" sz="2800" dirty="0"/>
              <a:t>Defecto: Egoísmo</a:t>
            </a:r>
          </a:p>
          <a:p>
            <a:r>
              <a:rPr lang="es-ES" sz="2800" dirty="0"/>
              <a:t>Justo medio: Liberalidad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763431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496B6-2B6F-4D44-A4F0-9517AEA2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virtud ética: Liberalidad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B244D6-D7CF-4370-A38C-EF8606BF8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Liberal da por un motivo honesto y rectamente, a quien y cuanto y cuando conviene, y todo esto con placer o al menos sin tristeza. </a:t>
            </a:r>
          </a:p>
          <a:p>
            <a:r>
              <a:rPr lang="es-ES" sz="2800" dirty="0"/>
              <a:t>No es negligente con sus bienes, puesto que con estos da. Nada impide ser liberal al que da menos cosas, si las da de menos recursos</a:t>
            </a:r>
            <a:r>
              <a:rPr lang="es-ES" dirty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54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BA179-880E-42FC-8AB0-DDD08FB0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bien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861FCF-F1D6-42AD-9C49-9430517A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b="1" dirty="0"/>
              <a:t>Será entonces el bien el fin de las cosas, el thélos</a:t>
            </a:r>
          </a:p>
          <a:p>
            <a:r>
              <a:rPr lang="es-ES" sz="2800" dirty="0"/>
              <a:t>Los fines como medios se pueden ordenar en una consecución hasta llegar al fin querido por sí mismo y no como medio. Este sería el bien soberano.</a:t>
            </a:r>
            <a:endParaRPr lang="es-CL" sz="2800" dirty="0"/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415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E8BAF-EEF9-496F-BEBF-A9F70CEA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eudaimonia (felicidad-florecimiento)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0D9FD7-E9F0-45BD-8BB9-E03F0A320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b="1" i="1" dirty="0"/>
              <a:t>“Florecimiento”: </a:t>
            </a:r>
            <a:r>
              <a:rPr lang="es-CL" sz="2800" dirty="0"/>
              <a:t>la realización plena de los fines naturales a un ser vivo. En el caso del hombre de la virtud moral y la virtud intelectual. </a:t>
            </a:r>
            <a:endParaRPr lang="en-US" sz="2800" b="1" dirty="0"/>
          </a:p>
          <a:p>
            <a:r>
              <a:rPr lang="es-ES" sz="2800" dirty="0"/>
              <a:t>Es el fin ultimo de la persona.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44151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135AD-D653-4C37-8318-BAEDB6FD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la felicidad?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B30DB6-C609-4290-81ED-0E9095D90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dirty="0"/>
              <a:t>Placer</a:t>
            </a:r>
            <a:r>
              <a:rPr lang="es-ES" sz="2800" dirty="0"/>
              <a:t>: Origina la vida voluptuosa. Aristóteles critica que así se vive como bestias.</a:t>
            </a:r>
          </a:p>
          <a:p>
            <a:r>
              <a:rPr lang="es-ES" sz="2800" b="1" dirty="0"/>
              <a:t>Honor</a:t>
            </a:r>
            <a:r>
              <a:rPr lang="es-ES" sz="2800" dirty="0"/>
              <a:t>: Origina la vida política. Aristóteles critica que en dicha vida la virtud no la posee la persona, sino la opinión del resto.</a:t>
            </a:r>
          </a:p>
          <a:p>
            <a:r>
              <a:rPr lang="es-ES" sz="2800" b="1" dirty="0"/>
              <a:t>Actividad inteligente</a:t>
            </a:r>
            <a:r>
              <a:rPr lang="es-ES" sz="2800" dirty="0"/>
              <a:t>: Origina la vida contemplativa. La vida más amable según Aristóteles.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28080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3478A-2137-4723-AA3B-D3AA81E6B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Características de la eudaimonia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C926B-934C-4386-921C-6179BA10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1- </a:t>
            </a:r>
            <a:r>
              <a:rPr lang="es-ES" sz="2800" b="1" dirty="0"/>
              <a:t>Final: </a:t>
            </a:r>
            <a:r>
              <a:rPr lang="es-ES" sz="2800" dirty="0"/>
              <a:t>Se persigue por sí misma, no como medio para otro fin.</a:t>
            </a:r>
          </a:p>
          <a:p>
            <a:r>
              <a:rPr lang="es-ES" sz="2800" dirty="0"/>
              <a:t>2- </a:t>
            </a:r>
            <a:r>
              <a:rPr lang="es-ES" sz="2800" b="1" dirty="0"/>
              <a:t>Autosuficiente: </a:t>
            </a:r>
            <a:r>
              <a:rPr lang="es-ES" sz="2800" dirty="0"/>
              <a:t>Por sí sola torna amable y deseable a la vida.</a:t>
            </a:r>
            <a:endParaRPr lang="es-CL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880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13E2E-F6E8-4EE2-A02B-76E58A310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acto propio del ser humano.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844E1C-E4CA-47B2-9FE1-E4483B253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¿Cuál es el </a:t>
            </a:r>
            <a:r>
              <a:rPr lang="es-ES" sz="2800" i="1" dirty="0"/>
              <a:t>acto</a:t>
            </a:r>
            <a:r>
              <a:rPr lang="es-ES" sz="2800" dirty="0"/>
              <a:t> del hombre que permite dar contenido al concepto de felicidad? </a:t>
            </a: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291152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C59CD-BCE2-41C9-9ECB-A84244CF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Alma humana</a:t>
            </a:r>
            <a:endParaRPr lang="es-CL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B264771-9DAA-45A1-ACBE-F39A44264C7E}"/>
              </a:ext>
            </a:extLst>
          </p:cNvPr>
          <p:cNvSpPr/>
          <p:nvPr/>
        </p:nvSpPr>
        <p:spPr>
          <a:xfrm>
            <a:off x="3888466" y="1299449"/>
            <a:ext cx="2584174" cy="108667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66CF9A5B-DD56-48FA-9C00-951BFE899958}"/>
              </a:ext>
            </a:extLst>
          </p:cNvPr>
          <p:cNvSpPr/>
          <p:nvPr/>
        </p:nvSpPr>
        <p:spPr>
          <a:xfrm>
            <a:off x="6411958" y="2872297"/>
            <a:ext cx="2584174" cy="108667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C0586F93-6F62-4D55-A4B1-9B9E3140D134}"/>
              </a:ext>
            </a:extLst>
          </p:cNvPr>
          <p:cNvSpPr/>
          <p:nvPr/>
        </p:nvSpPr>
        <p:spPr>
          <a:xfrm>
            <a:off x="3888466" y="5205398"/>
            <a:ext cx="2584174" cy="1086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48E5FA5D-D793-470F-A5A2-BEB3C3ACB272}"/>
              </a:ext>
            </a:extLst>
          </p:cNvPr>
          <p:cNvSpPr/>
          <p:nvPr/>
        </p:nvSpPr>
        <p:spPr>
          <a:xfrm>
            <a:off x="542292" y="5205398"/>
            <a:ext cx="2584174" cy="108667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6D0FDB96-9AF3-4EA0-AF4D-3180945554D3}"/>
              </a:ext>
            </a:extLst>
          </p:cNvPr>
          <p:cNvSpPr/>
          <p:nvPr/>
        </p:nvSpPr>
        <p:spPr>
          <a:xfrm>
            <a:off x="1097836" y="2872297"/>
            <a:ext cx="2584174" cy="10866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0462723-9AF9-451E-931C-E7774E3DED93}"/>
              </a:ext>
            </a:extLst>
          </p:cNvPr>
          <p:cNvSpPr txBox="1"/>
          <p:nvPr/>
        </p:nvSpPr>
        <p:spPr>
          <a:xfrm>
            <a:off x="3987858" y="1548045"/>
            <a:ext cx="2385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Alma Humana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B274B64-1908-4747-A483-041C086C4FE9}"/>
              </a:ext>
            </a:extLst>
          </p:cNvPr>
          <p:cNvSpPr txBox="1"/>
          <p:nvPr/>
        </p:nvSpPr>
        <p:spPr>
          <a:xfrm>
            <a:off x="6926796" y="3154026"/>
            <a:ext cx="2246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Racional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46B1BC6-EDA4-4951-8E60-D1763D10370E}"/>
              </a:ext>
            </a:extLst>
          </p:cNvPr>
          <p:cNvSpPr txBox="1"/>
          <p:nvPr/>
        </p:nvSpPr>
        <p:spPr>
          <a:xfrm>
            <a:off x="1466108" y="3158924"/>
            <a:ext cx="204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Irracional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582C1CC-C1EC-4A21-AC7F-8F0C47C73D42}"/>
              </a:ext>
            </a:extLst>
          </p:cNvPr>
          <p:cNvSpPr txBox="1"/>
          <p:nvPr/>
        </p:nvSpPr>
        <p:spPr>
          <a:xfrm>
            <a:off x="979614" y="5487127"/>
            <a:ext cx="2146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Apetitiva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77C2229-6B5B-42DD-A7E6-45F1DC6AC2DB}"/>
              </a:ext>
            </a:extLst>
          </p:cNvPr>
          <p:cNvSpPr txBox="1"/>
          <p:nvPr/>
        </p:nvSpPr>
        <p:spPr>
          <a:xfrm>
            <a:off x="4408744" y="5479763"/>
            <a:ext cx="2252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Nutritiva</a:t>
            </a:r>
            <a:endParaRPr lang="es-CL" sz="2800" dirty="0">
              <a:solidFill>
                <a:schemeClr val="bg1"/>
              </a:solidFill>
            </a:endParaRP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66C0EA4-327E-4442-8311-5B1C8B832B29}"/>
              </a:ext>
            </a:extLst>
          </p:cNvPr>
          <p:cNvCxnSpPr>
            <a:stCxn id="15" idx="3"/>
            <a:endCxn id="12" idx="1"/>
          </p:cNvCxnSpPr>
          <p:nvPr/>
        </p:nvCxnSpPr>
        <p:spPr>
          <a:xfrm>
            <a:off x="3682010" y="3415636"/>
            <a:ext cx="2729948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EC38C088-2012-43CF-B7DA-B074DDA95F95}"/>
              </a:ext>
            </a:extLst>
          </p:cNvPr>
          <p:cNvCxnSpPr>
            <a:stCxn id="11" idx="2"/>
          </p:cNvCxnSpPr>
          <p:nvPr/>
        </p:nvCxnSpPr>
        <p:spPr>
          <a:xfrm>
            <a:off x="5180553" y="2386127"/>
            <a:ext cx="0" cy="1029509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AC3AFD44-9490-4914-BBF1-F454DDA2D893}"/>
              </a:ext>
            </a:extLst>
          </p:cNvPr>
          <p:cNvCxnSpPr>
            <a:stCxn id="15" idx="2"/>
          </p:cNvCxnSpPr>
          <p:nvPr/>
        </p:nvCxnSpPr>
        <p:spPr>
          <a:xfrm>
            <a:off x="2389923" y="3958975"/>
            <a:ext cx="0" cy="1246423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EDA28B29-FA79-4C73-AE58-E697C4D26459}"/>
              </a:ext>
            </a:extLst>
          </p:cNvPr>
          <p:cNvCxnSpPr>
            <a:stCxn id="13" idx="0"/>
          </p:cNvCxnSpPr>
          <p:nvPr/>
        </p:nvCxnSpPr>
        <p:spPr>
          <a:xfrm flipV="1">
            <a:off x="5180553" y="4572000"/>
            <a:ext cx="0" cy="633398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91D554F0-555A-40AB-8460-4CC07F11C31F}"/>
              </a:ext>
            </a:extLst>
          </p:cNvPr>
          <p:cNvCxnSpPr/>
          <p:nvPr/>
        </p:nvCxnSpPr>
        <p:spPr>
          <a:xfrm flipH="1">
            <a:off x="2389923" y="4582186"/>
            <a:ext cx="2790630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25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C9D52-2AEC-4BDF-A25A-43D9684C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Almas</a:t>
            </a:r>
            <a:endParaRPr lang="es-CL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3F6353A-EAFF-4F6F-AA41-46977CAD8C2D}"/>
              </a:ext>
            </a:extLst>
          </p:cNvPr>
          <p:cNvSpPr/>
          <p:nvPr/>
        </p:nvSpPr>
        <p:spPr>
          <a:xfrm>
            <a:off x="357809" y="1364974"/>
            <a:ext cx="3617843" cy="15505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224529A-3CF9-40E1-94CC-480275C473ED}"/>
              </a:ext>
            </a:extLst>
          </p:cNvPr>
          <p:cNvSpPr/>
          <p:nvPr/>
        </p:nvSpPr>
        <p:spPr>
          <a:xfrm>
            <a:off x="357808" y="3067878"/>
            <a:ext cx="3617843" cy="155050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9C30AFFC-2D90-403A-B473-224332859024}"/>
              </a:ext>
            </a:extLst>
          </p:cNvPr>
          <p:cNvSpPr/>
          <p:nvPr/>
        </p:nvSpPr>
        <p:spPr>
          <a:xfrm>
            <a:off x="357807" y="4770782"/>
            <a:ext cx="3617843" cy="1550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C30A623-ACD7-4835-8089-EEDF81F80E8F}"/>
              </a:ext>
            </a:extLst>
          </p:cNvPr>
          <p:cNvSpPr/>
          <p:nvPr/>
        </p:nvSpPr>
        <p:spPr>
          <a:xfrm>
            <a:off x="4174435" y="1364974"/>
            <a:ext cx="6811617" cy="15505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850F658-5AAE-4D26-870E-D65A9F105BD8}"/>
              </a:ext>
            </a:extLst>
          </p:cNvPr>
          <p:cNvSpPr/>
          <p:nvPr/>
        </p:nvSpPr>
        <p:spPr>
          <a:xfrm>
            <a:off x="4174435" y="3067878"/>
            <a:ext cx="6811617" cy="155050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1A8AF1A-BC3F-4033-BD56-E46F87913333}"/>
              </a:ext>
            </a:extLst>
          </p:cNvPr>
          <p:cNvSpPr/>
          <p:nvPr/>
        </p:nvSpPr>
        <p:spPr>
          <a:xfrm>
            <a:off x="4174435" y="4770782"/>
            <a:ext cx="6811617" cy="1550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09B7ABD-7403-4D92-912B-5F00088543CD}"/>
              </a:ext>
            </a:extLst>
          </p:cNvPr>
          <p:cNvSpPr txBox="1"/>
          <p:nvPr/>
        </p:nvSpPr>
        <p:spPr>
          <a:xfrm>
            <a:off x="722977" y="1924782"/>
            <a:ext cx="3193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bg1"/>
                </a:solidFill>
              </a:rPr>
              <a:t>Racional/Intelectual</a:t>
            </a:r>
            <a:endParaRPr lang="es-CL" sz="2200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33C79B-0526-4167-9D93-53A1AF85DE96}"/>
              </a:ext>
            </a:extLst>
          </p:cNvPr>
          <p:cNvSpPr txBox="1"/>
          <p:nvPr/>
        </p:nvSpPr>
        <p:spPr>
          <a:xfrm>
            <a:off x="722977" y="3627686"/>
            <a:ext cx="28875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bg1"/>
                </a:solidFill>
              </a:rPr>
              <a:t>Apetitiva/Sensitiva</a:t>
            </a:r>
            <a:endParaRPr lang="es-CL" sz="2200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0AF77F4-F5CE-405B-A3A6-6B576400F56A}"/>
              </a:ext>
            </a:extLst>
          </p:cNvPr>
          <p:cNvSpPr txBox="1"/>
          <p:nvPr/>
        </p:nvSpPr>
        <p:spPr>
          <a:xfrm>
            <a:off x="677334" y="5330590"/>
            <a:ext cx="28875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chemeClr val="bg1"/>
                </a:solidFill>
              </a:rPr>
              <a:t>Vegetativa/Nutritiva</a:t>
            </a:r>
            <a:endParaRPr lang="es-CL" sz="22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C7C86E-3801-41BB-AD35-135916A880C1}"/>
              </a:ext>
            </a:extLst>
          </p:cNvPr>
          <p:cNvSpPr txBox="1"/>
          <p:nvPr/>
        </p:nvSpPr>
        <p:spPr>
          <a:xfrm>
            <a:off x="4346713" y="5088835"/>
            <a:ext cx="6308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Presente en las plantas, los animales y los hombres, permite las actividades vitales más básicas como la reproducción, el crecimiento y la nutrición.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D61E3C3-9739-438A-A2C0-D1EE5AF86CD4}"/>
              </a:ext>
            </a:extLst>
          </p:cNvPr>
          <p:cNvSpPr txBox="1"/>
          <p:nvPr/>
        </p:nvSpPr>
        <p:spPr>
          <a:xfrm>
            <a:off x="4340820" y="3132553"/>
            <a:ext cx="6419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Presente en los animales y los hombres, el alma sensitiva permite el conocimiento inferior o sensible (la percepción), el apetito inferior (los deseos y apetitos que tienen que ver con el cuerpo como el deseo sexual o las ganas de comer) y el movimiento local. </a:t>
            </a:r>
            <a:endParaRPr lang="en-US" dirty="0">
              <a:solidFill>
                <a:schemeClr val="bg1"/>
              </a:solidFill>
            </a:endParaRPr>
          </a:p>
          <a:p>
            <a:endParaRPr lang="es-CL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90E7155-9849-4EC3-9A28-F9F4465BC7D4}"/>
              </a:ext>
            </a:extLst>
          </p:cNvPr>
          <p:cNvSpPr txBox="1"/>
          <p:nvPr/>
        </p:nvSpPr>
        <p:spPr>
          <a:xfrm>
            <a:off x="4370270" y="1554247"/>
            <a:ext cx="64199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Esta parte del alma humana no se encuentra ni en los vegetales ni en los animales y gracias a ella el hombre posee las actividades vitales propias de </a:t>
            </a:r>
            <a:r>
              <a:rPr lang="es-ES" b="1" i="1" dirty="0">
                <a:solidFill>
                  <a:schemeClr val="bg1"/>
                </a:solidFill>
              </a:rPr>
              <a:t>la voluntad o apetito superior y del intelecto o entendimiento</a:t>
            </a:r>
            <a:endParaRPr lang="en-US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631559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</TotalTime>
  <Words>1174</Words>
  <Application>Microsoft Office PowerPoint</Application>
  <PresentationFormat>Panorámica</PresentationFormat>
  <Paragraphs>103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Faceta</vt:lpstr>
      <vt:lpstr>Aristóteles: Ética Nicomáquea</vt:lpstr>
      <vt:lpstr>El bien</vt:lpstr>
      <vt:lpstr>El bien</vt:lpstr>
      <vt:lpstr>La eudaimonia (felicidad-florecimiento)</vt:lpstr>
      <vt:lpstr>¿Qué es la felicidad?</vt:lpstr>
      <vt:lpstr>Características de la eudaimonia</vt:lpstr>
      <vt:lpstr>El acto propio del ser humano.</vt:lpstr>
      <vt:lpstr>Alma humana</vt:lpstr>
      <vt:lpstr>Almas</vt:lpstr>
      <vt:lpstr>Virtud: Definición</vt:lpstr>
      <vt:lpstr>Virtudes</vt:lpstr>
      <vt:lpstr>Virtudes</vt:lpstr>
      <vt:lpstr>Virtudes Éticas</vt:lpstr>
      <vt:lpstr>(I) Adquirir las virtudes éticas</vt:lpstr>
      <vt:lpstr>(II) La virtud es un hábito</vt:lpstr>
      <vt:lpstr>(III) La virtud es un hábito selectivo</vt:lpstr>
      <vt:lpstr>I, II y III: La adquisición de la virtud mediante el hábito selectivo</vt:lpstr>
      <vt:lpstr>(IV) La virtud consiste en encontrar el justo medio</vt:lpstr>
      <vt:lpstr>Características del justo medio  (Aurea mediocritas)</vt:lpstr>
      <vt:lpstr>(V) El hombre prudente y la recta razón</vt:lpstr>
      <vt:lpstr>Definición de virtud ética/moral</vt:lpstr>
      <vt:lpstr>Ejemplos de virtudes éticas/morales</vt:lpstr>
      <vt:lpstr>Ejemplo de virtud ética: Liberalidad</vt:lpstr>
      <vt:lpstr>Ejemplo de virtud ética: Liberalidad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Aristóteles: Ética Nicomáquea</dc:title>
  <dc:creator>Felipe Sebastián Torres Reyes (felipe.torres.r)</dc:creator>
  <cp:lastModifiedBy>Felipe Sebastián Torres Reyes (felipe.torres.r)</cp:lastModifiedBy>
  <cp:revision>26</cp:revision>
  <dcterms:created xsi:type="dcterms:W3CDTF">2019-04-16T21:46:56Z</dcterms:created>
  <dcterms:modified xsi:type="dcterms:W3CDTF">2019-04-17T21:26:30Z</dcterms:modified>
</cp:coreProperties>
</file>