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71" r:id="rId11"/>
    <p:sldId id="265" r:id="rId12"/>
    <p:sldId id="266" r:id="rId13"/>
    <p:sldId id="267" r:id="rId14"/>
    <p:sldId id="268" r:id="rId15"/>
    <p:sldId id="269" r:id="rId16"/>
    <p:sldId id="270" r:id="rId17"/>
    <p:sldId id="272" r:id="rId18"/>
    <p:sldId id="273" r:id="rId19"/>
    <p:sldId id="274" r:id="rId20"/>
    <p:sldId id="275" r:id="rId21"/>
  </p:sldIdLst>
  <p:sldSz cx="9144000" cy="6858000" type="screen4x3"/>
  <p:notesSz cx="6858000" cy="914400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681"/>
  </p:normalViewPr>
  <p:slideViewPr>
    <p:cSldViewPr>
      <p:cViewPr varScale="1">
        <p:scale>
          <a:sx n="107" d="100"/>
          <a:sy n="107" d="100"/>
        </p:scale>
        <p:origin x="1760" y="17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Triángulo rectángulo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Título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17" name="16 Subtítulo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s-ES"/>
              <a:t>Haga clic para modificar el estilo de subtítulo del patrón</a:t>
            </a:r>
            <a:endParaRPr kumimoji="0" lang="en-US"/>
          </a:p>
        </p:txBody>
      </p:sp>
      <p:grpSp>
        <p:nvGrpSpPr>
          <p:cNvPr id="2" name="1 Grupo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6 Forma libre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8" name="7 Forma libre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1" name="10 Forma libre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11 Conector recto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2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8A1CBB73-A1AE-4FEE-9D19-FD81D94B5C6C}" type="datetimeFigureOut">
              <a:rPr lang="es-CL" smtClean="0"/>
              <a:t>02-09-18</a:t>
            </a:fld>
            <a:endParaRPr lang="es-CL"/>
          </a:p>
        </p:txBody>
      </p:sp>
      <p:sp>
        <p:nvSpPr>
          <p:cNvPr id="19" name="1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s-CL"/>
          </a:p>
        </p:txBody>
      </p:sp>
      <p:sp>
        <p:nvSpPr>
          <p:cNvPr id="27" name="2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EBC97897-2940-43BC-9246-5671A49AE578}" type="slidenum">
              <a:rPr lang="es-CL" smtClean="0"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1CBB73-A1AE-4FEE-9D19-FD81D94B5C6C}" type="datetimeFigureOut">
              <a:rPr lang="es-CL" smtClean="0"/>
              <a:t>02-09-18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C97897-2940-43BC-9246-5671A49AE578}" type="slidenum">
              <a:rPr lang="es-CL" smtClean="0"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1CBB73-A1AE-4FEE-9D19-FD81D94B5C6C}" type="datetimeFigureOut">
              <a:rPr lang="es-CL" smtClean="0"/>
              <a:t>02-09-18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C97897-2940-43BC-9246-5671A49AE578}" type="slidenum">
              <a:rPr lang="es-CL" smtClean="0"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1CBB73-A1AE-4FEE-9D19-FD81D94B5C6C}" type="datetimeFigureOut">
              <a:rPr lang="es-CL" smtClean="0"/>
              <a:t>02-09-18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C97897-2940-43BC-9246-5671A49AE578}" type="slidenum">
              <a:rPr lang="es-CL" smtClean="0"/>
              <a:t>‹Nº›</a:t>
            </a:fld>
            <a:endParaRPr lang="es-CL"/>
          </a:p>
        </p:txBody>
      </p:sp>
      <p:sp>
        <p:nvSpPr>
          <p:cNvPr id="7" name="6 Título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1CBB73-A1AE-4FEE-9D19-FD81D94B5C6C}" type="datetimeFigureOut">
              <a:rPr lang="es-CL" smtClean="0"/>
              <a:t>02-09-18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C97897-2940-43BC-9246-5671A49AE578}" type="slidenum">
              <a:rPr lang="es-CL" smtClean="0"/>
              <a:t>‹Nº›</a:t>
            </a:fld>
            <a:endParaRPr lang="es-CL"/>
          </a:p>
        </p:txBody>
      </p:sp>
      <p:sp>
        <p:nvSpPr>
          <p:cNvPr id="7" name="6 Cheurón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8" name="7 Cheurón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1CBB73-A1AE-4FEE-9D19-FD81D94B5C6C}" type="datetimeFigureOut">
              <a:rPr lang="es-CL" smtClean="0"/>
              <a:t>02-09-18</a:t>
            </a:fld>
            <a:endParaRPr lang="es-C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C97897-2940-43BC-9246-5671A49AE578}" type="slidenum">
              <a:rPr lang="es-CL" smtClean="0"/>
              <a:t>‹Nº›</a:t>
            </a:fld>
            <a:endParaRPr lang="es-CL"/>
          </a:p>
        </p:txBody>
      </p:sp>
      <p:sp>
        <p:nvSpPr>
          <p:cNvPr id="8" name="7 Título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1CBB73-A1AE-4FEE-9D19-FD81D94B5C6C}" type="datetimeFigureOut">
              <a:rPr lang="es-CL" smtClean="0"/>
              <a:t>02-09-18</a:t>
            </a:fld>
            <a:endParaRPr lang="es-CL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C97897-2940-43BC-9246-5671A49AE578}" type="slidenum">
              <a:rPr lang="es-CL" smtClean="0"/>
              <a:t>‹Nº›</a:t>
            </a:fld>
            <a:endParaRPr lang="es-CL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1CBB73-A1AE-4FEE-9D19-FD81D94B5C6C}" type="datetimeFigureOut">
              <a:rPr lang="es-CL" smtClean="0"/>
              <a:t>02-09-18</a:t>
            </a:fld>
            <a:endParaRPr lang="es-CL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C97897-2940-43BC-9246-5671A49AE578}" type="slidenum">
              <a:rPr lang="es-CL" smtClean="0"/>
              <a:t>‹Nº›</a:t>
            </a:fld>
            <a:endParaRPr lang="es-CL"/>
          </a:p>
        </p:txBody>
      </p:sp>
      <p:sp>
        <p:nvSpPr>
          <p:cNvPr id="6" name="5 Título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1CBB73-A1AE-4FEE-9D19-FD81D94B5C6C}" type="datetimeFigureOut">
              <a:rPr lang="es-CL" smtClean="0"/>
              <a:t>02-09-18</a:t>
            </a:fld>
            <a:endParaRPr lang="es-CL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C97897-2940-43BC-9246-5671A49AE578}" type="slidenum">
              <a:rPr lang="es-CL" smtClean="0"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8A1CBB73-A1AE-4FEE-9D19-FD81D94B5C6C}" type="datetimeFigureOut">
              <a:rPr lang="es-CL" smtClean="0"/>
              <a:t>02-09-18</a:t>
            </a:fld>
            <a:endParaRPr lang="es-C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C97897-2940-43BC-9246-5671A49AE578}" type="slidenum">
              <a:rPr lang="es-CL" smtClean="0"/>
              <a:t>‹Nº›</a:t>
            </a:fld>
            <a:endParaRPr lang="es-CL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s-ES"/>
              <a:t>Haga clic en el icono para agregar una imagen</a:t>
            </a:r>
            <a:endParaRPr kumimoji="0" lang="en-US" dirty="0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8A1CBB73-A1AE-4FEE-9D19-FD81D94B5C6C}" type="datetimeFigureOut">
              <a:rPr lang="es-CL" smtClean="0"/>
              <a:t>02-09-18</a:t>
            </a:fld>
            <a:endParaRPr lang="es-C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s-C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EBC97897-2940-43BC-9246-5671A49AE578}" type="slidenum">
              <a:rPr lang="es-CL" smtClean="0"/>
              <a:t>‹Nº›</a:t>
            </a:fld>
            <a:endParaRPr lang="es-CL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8" name="7 Forma libre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8 Forma libre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9 Triángulo rectángulo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1" name="10 Conector recto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11 Cheurón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13" name="12 Cheurón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12 Forma libre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Forma libre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13 Triángulo rectángulo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5" name="14 Conector recto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8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0" name="29 Marcador de texto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  <a:p>
            <a:pPr lvl="1" eaLnBrk="1" latinLnBrk="0" hangingPunct="1"/>
            <a:r>
              <a:rPr kumimoji="0" lang="es-ES"/>
              <a:t>Segundo nivel</a:t>
            </a:r>
          </a:p>
          <a:p>
            <a:pPr lvl="2" eaLnBrk="1" latinLnBrk="0" hangingPunct="1"/>
            <a:r>
              <a:rPr kumimoji="0" lang="es-ES"/>
              <a:t>Tercer nivel</a:t>
            </a:r>
          </a:p>
          <a:p>
            <a:pPr lvl="3" eaLnBrk="1" latinLnBrk="0" hangingPunct="1"/>
            <a:r>
              <a:rPr kumimoji="0" lang="es-ES"/>
              <a:t>Cuarto nivel</a:t>
            </a:r>
          </a:p>
          <a:p>
            <a:pPr lvl="4" eaLnBrk="1" latinLnBrk="0" hangingPunct="1"/>
            <a:r>
              <a:rPr kumimoji="0" lang="es-ES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8A1CBB73-A1AE-4FEE-9D19-FD81D94B5C6C}" type="datetimeFigureOut">
              <a:rPr lang="es-CL" smtClean="0"/>
              <a:t>02-09-18</a:t>
            </a:fld>
            <a:endParaRPr lang="es-CL"/>
          </a:p>
        </p:txBody>
      </p:sp>
      <p:sp>
        <p:nvSpPr>
          <p:cNvPr id="22" name="21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s-CL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EBC97897-2940-43BC-9246-5671A49AE578}" type="slidenum">
              <a:rPr lang="es-CL" smtClean="0"/>
              <a:t>‹Nº›</a:t>
            </a:fld>
            <a:endParaRPr lang="es-C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s-CL" dirty="0"/>
              <a:t>Curso: Derecho Constitucional Comparado</a:t>
            </a: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CL" dirty="0"/>
              <a:t>Francisco Zúñiga Urbina</a:t>
            </a:r>
          </a:p>
          <a:p>
            <a:r>
              <a:rPr lang="es-CL" dirty="0"/>
              <a:t>Jaime Gajardo Falcón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620688"/>
            <a:ext cx="2060575" cy="1590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7228076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 algn="just"/>
            <a:r>
              <a:rPr lang="es-CL" dirty="0"/>
              <a:t>Para Vergottini las finalidades (funciones) del derecho constitucional comparado son:</a:t>
            </a:r>
          </a:p>
          <a:p>
            <a:pPr marL="514350" indent="-514350" algn="just">
              <a:buAutoNum type="arabicPeriod"/>
            </a:pPr>
            <a:r>
              <a:rPr lang="es-CL" dirty="0"/>
              <a:t>Función primaria de conocimiento.</a:t>
            </a:r>
          </a:p>
          <a:p>
            <a:pPr marL="514350" indent="-514350" algn="just">
              <a:buAutoNum type="arabicPeriod"/>
            </a:pPr>
            <a:r>
              <a:rPr lang="es-CL" dirty="0"/>
              <a:t>Función de comprobación de los conocimientos.</a:t>
            </a:r>
          </a:p>
          <a:p>
            <a:pPr marL="514350" indent="-514350" algn="just">
              <a:buAutoNum type="arabicPeriod"/>
            </a:pPr>
            <a:r>
              <a:rPr lang="es-CL" dirty="0"/>
              <a:t>Función de auxilio a la interpretación.</a:t>
            </a:r>
          </a:p>
          <a:p>
            <a:pPr marL="514350" indent="-514350" algn="just">
              <a:buAutoNum type="arabicPeriod"/>
            </a:pPr>
            <a:r>
              <a:rPr lang="es-CL" dirty="0"/>
              <a:t>Función de auxilio a la preparación de textos normativos.</a:t>
            </a:r>
          </a:p>
          <a:p>
            <a:pPr marL="514350" indent="-514350" algn="just">
              <a:buAutoNum type="arabicPeriod"/>
            </a:pPr>
            <a:r>
              <a:rPr lang="es-CL" dirty="0"/>
              <a:t>Función de auxilio a la armonización y unificación normativas</a:t>
            </a:r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11560" y="338328"/>
            <a:ext cx="8229600" cy="1143000"/>
          </a:xfrm>
        </p:spPr>
        <p:txBody>
          <a:bodyPr>
            <a:normAutofit/>
          </a:bodyPr>
          <a:lstStyle/>
          <a:p>
            <a:r>
              <a:rPr lang="es-CL" sz="2800" dirty="0"/>
              <a:t>El derecho constitucional comparado</a:t>
            </a:r>
          </a:p>
        </p:txBody>
      </p:sp>
    </p:spTree>
    <p:extLst>
      <p:ext uri="{BB962C8B-B14F-4D97-AF65-F5344CB8AC3E}">
        <p14:creationId xmlns:p14="http://schemas.microsoft.com/office/powerpoint/2010/main" val="307466116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 algn="just"/>
            <a:r>
              <a:rPr lang="es-CL" dirty="0"/>
              <a:t>Para Biscaretti di Ruffìa  el objeto del derecho constitucional comparado es:</a:t>
            </a:r>
          </a:p>
          <a:p>
            <a:pPr marL="514350" indent="-514350" algn="just">
              <a:buAutoNum type="arabicPeriod"/>
            </a:pPr>
            <a:r>
              <a:rPr lang="es-CL" dirty="0"/>
              <a:t>Naturaleza</a:t>
            </a:r>
          </a:p>
          <a:p>
            <a:pPr marL="713232" lvl="1" indent="-457200" algn="just">
              <a:buAutoNum type="alphaLcPeriod"/>
            </a:pPr>
            <a:r>
              <a:rPr lang="es-CL" dirty="0"/>
              <a:t>La comparación de diferentes ordenamientos constitucionales en su conjunto.</a:t>
            </a:r>
          </a:p>
          <a:p>
            <a:pPr marL="713232" lvl="1" indent="-457200" algn="just">
              <a:buAutoNum type="alphaLcPeriod"/>
            </a:pPr>
            <a:r>
              <a:rPr lang="es-CL" dirty="0"/>
              <a:t>Sectores particulares de los ordenamientos constitucionales.</a:t>
            </a:r>
          </a:p>
          <a:p>
            <a:pPr marL="713232" lvl="1" indent="-457200" algn="just">
              <a:buAutoNum type="alphaLcPeriod"/>
            </a:pPr>
            <a:r>
              <a:rPr lang="es-CL" dirty="0"/>
              <a:t>Instituciones particulares específicas</a:t>
            </a:r>
          </a:p>
          <a:p>
            <a:pPr marL="514350" indent="-514350" algn="just">
              <a:buAutoNum type="arabicPeriod"/>
            </a:pPr>
            <a:r>
              <a:rPr lang="es-CL" dirty="0"/>
              <a:t>Material normativo</a:t>
            </a:r>
          </a:p>
          <a:p>
            <a:pPr marL="514350" indent="-514350" algn="just">
              <a:buAutoNum type="arabicPeriod"/>
            </a:pPr>
            <a:r>
              <a:rPr lang="es-CL" dirty="0"/>
              <a:t>Extensión</a:t>
            </a:r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11560" y="338328"/>
            <a:ext cx="8229600" cy="1143000"/>
          </a:xfrm>
        </p:spPr>
        <p:txBody>
          <a:bodyPr>
            <a:normAutofit/>
          </a:bodyPr>
          <a:lstStyle/>
          <a:p>
            <a:r>
              <a:rPr lang="es-CL" sz="2800" dirty="0"/>
              <a:t>El derecho constitucional comparado</a:t>
            </a:r>
          </a:p>
        </p:txBody>
      </p:sp>
    </p:spTree>
    <p:extLst>
      <p:ext uri="{BB962C8B-B14F-4D97-AF65-F5344CB8AC3E}">
        <p14:creationId xmlns:p14="http://schemas.microsoft.com/office/powerpoint/2010/main" val="352460370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es-CL" dirty="0"/>
              <a:t>Material normativo:</a:t>
            </a:r>
          </a:p>
          <a:p>
            <a:pPr marL="457200" indent="-457200" algn="just"/>
            <a:r>
              <a:rPr lang="es-CL" dirty="0"/>
              <a:t>Constitución</a:t>
            </a:r>
          </a:p>
          <a:p>
            <a:pPr marL="457200" indent="-457200" algn="just"/>
            <a:r>
              <a:rPr lang="es-CL" dirty="0"/>
              <a:t>Leyes constitucionales</a:t>
            </a:r>
          </a:p>
          <a:p>
            <a:pPr marL="457200" indent="-457200" algn="just"/>
            <a:r>
              <a:rPr lang="es-CL" dirty="0"/>
              <a:t>Prácticas constitucionales</a:t>
            </a:r>
          </a:p>
          <a:p>
            <a:pPr marL="457200" indent="-457200" algn="just"/>
            <a:r>
              <a:rPr lang="es-CL" dirty="0"/>
              <a:t>Jurisprudencia constitucional</a:t>
            </a:r>
          </a:p>
          <a:p>
            <a:pPr marL="457200" indent="-457200" algn="just"/>
            <a:r>
              <a:rPr lang="es-CL" dirty="0"/>
              <a:t>Procesos constituyentes</a:t>
            </a:r>
          </a:p>
          <a:p>
            <a:pPr marL="457200" indent="-457200" algn="just"/>
            <a:r>
              <a:rPr lang="es-CL" dirty="0"/>
              <a:t>Reglamentos y leyes relevantes para el funcionamiento de instituciones de origen constitucional</a:t>
            </a:r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11560" y="338328"/>
            <a:ext cx="8229600" cy="1143000"/>
          </a:xfrm>
        </p:spPr>
        <p:txBody>
          <a:bodyPr>
            <a:normAutofit/>
          </a:bodyPr>
          <a:lstStyle/>
          <a:p>
            <a:r>
              <a:rPr lang="es-CL" sz="2800" dirty="0"/>
              <a:t>El derecho constitucional comparado</a:t>
            </a:r>
          </a:p>
        </p:txBody>
      </p:sp>
    </p:spTree>
    <p:extLst>
      <p:ext uri="{BB962C8B-B14F-4D97-AF65-F5344CB8AC3E}">
        <p14:creationId xmlns:p14="http://schemas.microsoft.com/office/powerpoint/2010/main" val="38923812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es-CL" dirty="0"/>
              <a:t>Ámbito de extensión:</a:t>
            </a:r>
          </a:p>
          <a:p>
            <a:pPr marL="457200" indent="-457200" algn="just"/>
            <a:r>
              <a:rPr lang="es-CL" dirty="0"/>
              <a:t>Cierta similitud.</a:t>
            </a:r>
          </a:p>
          <a:p>
            <a:pPr marL="457200" indent="-457200" algn="just"/>
            <a:r>
              <a:rPr lang="es-CL" dirty="0"/>
              <a:t>“Para desarrollar este tipo de investigación, si bien no se requiere que los ordenamientos estatales que se examinen posean una igualdad total de normas y de instituciones, lo que llevado al absurdo eliminaría la posibilidad misma de una comparación, sí resulta necesaria la analogía sustancial de principios informadores y de estructuras constitucionales”.</a:t>
            </a:r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11560" y="338328"/>
            <a:ext cx="8229600" cy="1143000"/>
          </a:xfrm>
        </p:spPr>
        <p:txBody>
          <a:bodyPr>
            <a:normAutofit/>
          </a:bodyPr>
          <a:lstStyle/>
          <a:p>
            <a:r>
              <a:rPr lang="es-CL" sz="2800" dirty="0"/>
              <a:t>El derecho constitucional comparado</a:t>
            </a:r>
          </a:p>
        </p:txBody>
      </p:sp>
    </p:spTree>
    <p:extLst>
      <p:ext uri="{BB962C8B-B14F-4D97-AF65-F5344CB8AC3E}">
        <p14:creationId xmlns:p14="http://schemas.microsoft.com/office/powerpoint/2010/main" val="274453594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es-CL" dirty="0"/>
              <a:t>¿Qué método habrá de emplearse en estas investigaciones comparativas?</a:t>
            </a:r>
          </a:p>
          <a:p>
            <a:pPr marL="457200" indent="-457200" algn="just"/>
            <a:r>
              <a:rPr lang="es-CL" dirty="0"/>
              <a:t>El de las ciencias jurídicas.</a:t>
            </a:r>
          </a:p>
          <a:p>
            <a:pPr marL="457200" indent="-457200" algn="just"/>
            <a:r>
              <a:rPr lang="es-CL" dirty="0"/>
              <a:t>Ámbito mas amplio: historia, filosofía política, sociología, economía, ciencia política.</a:t>
            </a:r>
          </a:p>
          <a:p>
            <a:pPr marL="0" indent="0" algn="just">
              <a:buNone/>
            </a:pPr>
            <a:endParaRPr lang="es-CL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11560" y="338328"/>
            <a:ext cx="8229600" cy="1143000"/>
          </a:xfrm>
        </p:spPr>
        <p:txBody>
          <a:bodyPr>
            <a:normAutofit/>
          </a:bodyPr>
          <a:lstStyle/>
          <a:p>
            <a:r>
              <a:rPr lang="es-CL" sz="2800" dirty="0"/>
              <a:t>El derecho constitucional comparado</a:t>
            </a:r>
          </a:p>
        </p:txBody>
      </p:sp>
    </p:spTree>
    <p:extLst>
      <p:ext uri="{BB962C8B-B14F-4D97-AF65-F5344CB8AC3E}">
        <p14:creationId xmlns:p14="http://schemas.microsoft.com/office/powerpoint/2010/main" val="255930067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457200" indent="-457200" algn="just"/>
            <a:r>
              <a:rPr lang="es-CL" dirty="0"/>
              <a:t>Recomendaciones de Biscaretti:	</a:t>
            </a:r>
          </a:p>
          <a:p>
            <a:pPr marL="514350" indent="-514350" algn="just">
              <a:buAutoNum type="arabicPeriod"/>
            </a:pPr>
            <a:r>
              <a:rPr lang="es-CL" dirty="0"/>
              <a:t>Metódica y cuidadosa recopilación de datos, que sea adecuada para adquirir un buen conocimiento de las normas e instituciones de los países que se examinan en forma particular, encuadrando siempre los diversos datos parciales en el marco constitucional general.</a:t>
            </a:r>
          </a:p>
          <a:p>
            <a:pPr marL="514350" indent="-514350" algn="just">
              <a:buAutoNum type="arabicPeriod"/>
            </a:pPr>
            <a:r>
              <a:rPr lang="es-CL" dirty="0"/>
              <a:t>La sistematización inteligente de los propios datos, de modo, que, a através de las analogías y diferencias que surgen de su comparación se obtengan todos los elementos necesarios para llegar finalmente a una elaboración constructiva.</a:t>
            </a:r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11560" y="338328"/>
            <a:ext cx="8229600" cy="1143000"/>
          </a:xfrm>
        </p:spPr>
        <p:txBody>
          <a:bodyPr>
            <a:normAutofit/>
          </a:bodyPr>
          <a:lstStyle/>
          <a:p>
            <a:r>
              <a:rPr lang="es-CL" sz="2800" dirty="0"/>
              <a:t>El derecho constitucional comparado</a:t>
            </a:r>
          </a:p>
        </p:txBody>
      </p:sp>
    </p:spTree>
    <p:extLst>
      <p:ext uri="{BB962C8B-B14F-4D97-AF65-F5344CB8AC3E}">
        <p14:creationId xmlns:p14="http://schemas.microsoft.com/office/powerpoint/2010/main" val="285469972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457200" indent="-457200" algn="just"/>
            <a:r>
              <a:rPr lang="es-CL" dirty="0"/>
              <a:t>Recomendaciones de Biscaretti:	</a:t>
            </a:r>
          </a:p>
          <a:p>
            <a:pPr marL="0" indent="0" algn="just">
              <a:buNone/>
            </a:pPr>
            <a:r>
              <a:rPr lang="es-CL" dirty="0"/>
              <a:t>3. La realización de dicha elaboración constructiva mediante un agudo espíritu crítico.</a:t>
            </a:r>
          </a:p>
          <a:p>
            <a:pPr marL="0" indent="0" algn="just">
              <a:buNone/>
            </a:pPr>
            <a:r>
              <a:rPr lang="es-CL" dirty="0"/>
              <a:t>4. La etapa final debe ser establecida posteriormente por la exposición sistemática de los resultados obtenidos, referida, según los casos, a cada Estado particular; a un sector especial o institución de varios países que se hubiesen comparado de manera directa, o bien, a una sola síntesis sumaria, dirigida a facilitar las generalizaciones teóricas apropiadas.</a:t>
            </a:r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11560" y="338328"/>
            <a:ext cx="8229600" cy="1143000"/>
          </a:xfrm>
        </p:spPr>
        <p:txBody>
          <a:bodyPr>
            <a:normAutofit/>
          </a:bodyPr>
          <a:lstStyle/>
          <a:p>
            <a:r>
              <a:rPr lang="es-CL" sz="2800" dirty="0"/>
              <a:t>El derecho constitucional comparado</a:t>
            </a:r>
          </a:p>
        </p:txBody>
      </p:sp>
    </p:spTree>
    <p:extLst>
      <p:ext uri="{BB962C8B-B14F-4D97-AF65-F5344CB8AC3E}">
        <p14:creationId xmlns:p14="http://schemas.microsoft.com/office/powerpoint/2010/main" val="71299255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457200" indent="-457200" algn="just"/>
            <a:r>
              <a:rPr lang="es-CL" dirty="0"/>
              <a:t>Clasificación y comparación</a:t>
            </a:r>
          </a:p>
          <a:p>
            <a:pPr marL="713232" lvl="1" indent="-457200" algn="just"/>
            <a:r>
              <a:rPr lang="es-CL" dirty="0"/>
              <a:t>En cualquier comparación, el primer problema a afrontar es siempre el de comprobar si las variables objeto de contraste son realmente de la misma clase.</a:t>
            </a:r>
          </a:p>
          <a:p>
            <a:pPr marL="713232" lvl="1" indent="-457200" algn="just"/>
            <a:r>
              <a:rPr lang="es-CL" dirty="0"/>
              <a:t>La clasificación supone el agrupamiento de los objetos de análisis de manera que formen categorías sistemáticas, “contextos comunes” de tro de los cuales quepan todos los casos que respondan a los elementos característicos de unas mismas categorías.</a:t>
            </a:r>
          </a:p>
          <a:p>
            <a:pPr marL="713232" lvl="1" indent="-457200" algn="just"/>
            <a:r>
              <a:rPr lang="es-CL" dirty="0"/>
              <a:t>Exhaustividad y exclusividad son los rasgos propios de la clasificación.</a:t>
            </a:r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11560" y="338328"/>
            <a:ext cx="8229600" cy="1143000"/>
          </a:xfrm>
        </p:spPr>
        <p:txBody>
          <a:bodyPr>
            <a:normAutofit/>
          </a:bodyPr>
          <a:lstStyle/>
          <a:p>
            <a:r>
              <a:rPr lang="es-CL" sz="2800" dirty="0"/>
              <a:t>El derecho constitucional comparado</a:t>
            </a:r>
          </a:p>
        </p:txBody>
      </p:sp>
    </p:spTree>
    <p:extLst>
      <p:ext uri="{BB962C8B-B14F-4D97-AF65-F5344CB8AC3E}">
        <p14:creationId xmlns:p14="http://schemas.microsoft.com/office/powerpoint/2010/main" val="97994877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 algn="just"/>
            <a:r>
              <a:rPr lang="es-CL" dirty="0"/>
              <a:t>Clasificación y comparación formas de Estado:</a:t>
            </a:r>
          </a:p>
          <a:p>
            <a:pPr marL="713232" lvl="1" indent="-457200" algn="just"/>
            <a:r>
              <a:rPr lang="es-CL" dirty="0"/>
              <a:t>El criterio relativo a la titularidad del poder</a:t>
            </a:r>
          </a:p>
          <a:p>
            <a:pPr marL="713232" lvl="1" indent="-457200" algn="just"/>
            <a:r>
              <a:rPr lang="es-CL" dirty="0"/>
              <a:t>El criterio relativo a las modalidades de ejercicio del poder</a:t>
            </a:r>
          </a:p>
          <a:p>
            <a:pPr marL="713232" lvl="1" indent="-457200" algn="just"/>
            <a:r>
              <a:rPr lang="es-CL" dirty="0"/>
              <a:t>El criterio relativo a los fines del ejercicio del poder.</a:t>
            </a:r>
          </a:p>
          <a:p>
            <a:pPr marL="713232" lvl="1" indent="-457200" algn="just"/>
            <a:endParaRPr lang="es-CL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11560" y="338328"/>
            <a:ext cx="8229600" cy="1143000"/>
          </a:xfrm>
        </p:spPr>
        <p:txBody>
          <a:bodyPr>
            <a:normAutofit/>
          </a:bodyPr>
          <a:lstStyle/>
          <a:p>
            <a:r>
              <a:rPr lang="es-CL" sz="2800" dirty="0"/>
              <a:t>El derecho constitucional comparado</a:t>
            </a:r>
          </a:p>
        </p:txBody>
      </p:sp>
    </p:spTree>
    <p:extLst>
      <p:ext uri="{BB962C8B-B14F-4D97-AF65-F5344CB8AC3E}">
        <p14:creationId xmlns:p14="http://schemas.microsoft.com/office/powerpoint/2010/main" val="14690393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 algn="just"/>
            <a:r>
              <a:rPr lang="es-CL" dirty="0"/>
              <a:t>Escuelas (Carnota):</a:t>
            </a:r>
          </a:p>
          <a:p>
            <a:pPr marL="713232" lvl="1" indent="-457200" algn="just"/>
            <a:endParaRPr lang="es-CL" dirty="0"/>
          </a:p>
          <a:p>
            <a:pPr marL="713232" lvl="1" indent="-457200" algn="just"/>
            <a:r>
              <a:rPr lang="es-CL" dirty="0"/>
              <a:t>Descriptivas</a:t>
            </a:r>
          </a:p>
          <a:p>
            <a:pPr marL="256032" lvl="1" indent="0" algn="just">
              <a:buNone/>
            </a:pPr>
            <a:endParaRPr lang="es-CL" dirty="0"/>
          </a:p>
          <a:p>
            <a:pPr marL="713232" lvl="1" indent="-457200" algn="just"/>
            <a:r>
              <a:rPr lang="es-CL" dirty="0"/>
              <a:t>Contextualistas</a:t>
            </a:r>
          </a:p>
          <a:p>
            <a:pPr marL="713232" lvl="1" indent="-457200" algn="just"/>
            <a:endParaRPr lang="es-CL" dirty="0"/>
          </a:p>
          <a:p>
            <a:pPr marL="713232" lvl="1" indent="-457200" algn="just"/>
            <a:r>
              <a:rPr lang="es-CL" dirty="0"/>
              <a:t>Funcionalismo (fisiología de las instituciones)</a:t>
            </a:r>
          </a:p>
          <a:p>
            <a:pPr marL="713232" lvl="1" indent="-457200" algn="just"/>
            <a:endParaRPr lang="es-CL" dirty="0"/>
          </a:p>
          <a:p>
            <a:pPr marL="713232" lvl="1" indent="-457200" algn="just"/>
            <a:r>
              <a:rPr lang="es-CL" dirty="0"/>
              <a:t>Expresivismo (identidad constitucional)</a:t>
            </a:r>
          </a:p>
          <a:p>
            <a:pPr marL="256032" lvl="1" indent="0" algn="just">
              <a:buNone/>
            </a:pPr>
            <a:endParaRPr lang="es-CL" dirty="0"/>
          </a:p>
          <a:p>
            <a:pPr marL="713232" lvl="1" indent="-457200" algn="just"/>
            <a:endParaRPr lang="es-CL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11560" y="338328"/>
            <a:ext cx="8229600" cy="1143000"/>
          </a:xfrm>
        </p:spPr>
        <p:txBody>
          <a:bodyPr>
            <a:normAutofit/>
          </a:bodyPr>
          <a:lstStyle/>
          <a:p>
            <a:r>
              <a:rPr lang="es-CL" sz="2800" dirty="0"/>
              <a:t>El derecho constitucional comparado</a:t>
            </a:r>
          </a:p>
        </p:txBody>
      </p:sp>
    </p:spTree>
    <p:extLst>
      <p:ext uri="{BB962C8B-B14F-4D97-AF65-F5344CB8AC3E}">
        <p14:creationId xmlns:p14="http://schemas.microsoft.com/office/powerpoint/2010/main" val="27130977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 algn="just">
              <a:buAutoNum type="arabicParenR"/>
            </a:pPr>
            <a:r>
              <a:rPr lang="es-CL" dirty="0"/>
              <a:t>Para René David la comparación de los sistemas jurídicos es tan antiguo como el estudio mismo de la ciencia del Derecho.</a:t>
            </a:r>
          </a:p>
          <a:p>
            <a:pPr marL="514350" indent="-514350" algn="just">
              <a:buAutoNum type="arabicParenR"/>
            </a:pPr>
            <a:r>
              <a:rPr lang="es-CL" dirty="0"/>
              <a:t>El desarrollo que tiene el Derecho Comparado en el Siglo XX, según David es una reacción al nacionalismo jurídico del siglo XiX.</a:t>
            </a:r>
          </a:p>
          <a:p>
            <a:pPr marL="514350" indent="-514350" algn="just">
              <a:buAutoNum type="arabicParenR"/>
            </a:pPr>
            <a:r>
              <a:rPr lang="es-CL" dirty="0"/>
              <a:t>El derecho comparado tiene su auge debido a la idea de universalidad que se alza en la segunda mitad del siglo XX.</a:t>
            </a:r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11560" y="338328"/>
            <a:ext cx="8229600" cy="1143000"/>
          </a:xfrm>
        </p:spPr>
        <p:txBody>
          <a:bodyPr>
            <a:normAutofit/>
          </a:bodyPr>
          <a:lstStyle/>
          <a:p>
            <a:r>
              <a:rPr lang="es-CL" sz="2800" dirty="0"/>
              <a:t>Introducción al concepto y metodología del derecho constitucional comparado</a:t>
            </a:r>
          </a:p>
        </p:txBody>
      </p:sp>
    </p:spTree>
    <p:extLst>
      <p:ext uri="{BB962C8B-B14F-4D97-AF65-F5344CB8AC3E}">
        <p14:creationId xmlns:p14="http://schemas.microsoft.com/office/powerpoint/2010/main" val="363382297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 algn="just"/>
            <a:r>
              <a:rPr lang="es-CL" dirty="0"/>
              <a:t>Precauciones (Carnota):</a:t>
            </a:r>
          </a:p>
          <a:p>
            <a:pPr marL="713232" lvl="1" indent="-457200" algn="just"/>
            <a:endParaRPr lang="es-CL" dirty="0"/>
          </a:p>
          <a:p>
            <a:pPr marL="713232" lvl="1" indent="-457200" algn="just"/>
            <a:r>
              <a:rPr lang="es-CL" dirty="0"/>
              <a:t>Argumento de autoridad</a:t>
            </a:r>
          </a:p>
          <a:p>
            <a:pPr marL="256032" lvl="1" indent="0" algn="just">
              <a:buNone/>
            </a:pPr>
            <a:endParaRPr lang="es-CL" dirty="0"/>
          </a:p>
          <a:p>
            <a:pPr marL="713232" lvl="1" indent="-457200" algn="just"/>
            <a:r>
              <a:rPr lang="es-CL" dirty="0"/>
              <a:t>Imposición o colonización constitucional</a:t>
            </a:r>
          </a:p>
          <a:p>
            <a:pPr marL="256032" lvl="1" indent="0" algn="just">
              <a:buNone/>
            </a:pPr>
            <a:endParaRPr lang="es-CL" dirty="0"/>
          </a:p>
          <a:p>
            <a:pPr marL="713232" lvl="1" indent="-457200" algn="just"/>
            <a:endParaRPr lang="es-CL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11560" y="338328"/>
            <a:ext cx="8229600" cy="1143000"/>
          </a:xfrm>
        </p:spPr>
        <p:txBody>
          <a:bodyPr>
            <a:normAutofit/>
          </a:bodyPr>
          <a:lstStyle/>
          <a:p>
            <a:r>
              <a:rPr lang="es-CL" sz="2800" dirty="0"/>
              <a:t>El derecho constitucional comparado</a:t>
            </a:r>
          </a:p>
        </p:txBody>
      </p:sp>
    </p:spTree>
    <p:extLst>
      <p:ext uri="{BB962C8B-B14F-4D97-AF65-F5344CB8AC3E}">
        <p14:creationId xmlns:p14="http://schemas.microsoft.com/office/powerpoint/2010/main" val="3195635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 algn="just"/>
            <a:r>
              <a:rPr lang="es-CL" dirty="0"/>
              <a:t>Para René David el derecho comparado es útil:</a:t>
            </a:r>
          </a:p>
          <a:p>
            <a:pPr marL="713232" lvl="1" indent="-457200" algn="just"/>
            <a:r>
              <a:rPr lang="es-CL" dirty="0"/>
              <a:t>Historia, filosofía y teoría general del Derecho</a:t>
            </a:r>
          </a:p>
          <a:p>
            <a:pPr marL="713232" lvl="1" indent="-457200" algn="just"/>
            <a:r>
              <a:rPr lang="es-CL" dirty="0"/>
              <a:t>Mejor conocimiento y perfeccionamiento del Derecho nacional</a:t>
            </a:r>
          </a:p>
          <a:p>
            <a:pPr marL="950976" lvl="2" indent="-457200" algn="just"/>
            <a:r>
              <a:rPr lang="es-CL" dirty="0"/>
              <a:t>Legislación</a:t>
            </a:r>
          </a:p>
          <a:p>
            <a:pPr marL="950976" lvl="2" indent="-457200" algn="just"/>
            <a:r>
              <a:rPr lang="es-CL" dirty="0"/>
              <a:t>Jurisprudencia</a:t>
            </a:r>
          </a:p>
          <a:p>
            <a:pPr marL="713232" lvl="1" indent="-457200" algn="just"/>
            <a:r>
              <a:rPr lang="es-CL" dirty="0"/>
              <a:t>Para entender a los pueblos extranjeros y propiciar un mejor régimen en las relaciones internacionales</a:t>
            </a:r>
          </a:p>
          <a:p>
            <a:pPr marL="713232" lvl="1" indent="-457200" algn="just"/>
            <a:r>
              <a:rPr lang="es-CL" dirty="0"/>
              <a:t>Para una unificación internacional del derecho</a:t>
            </a:r>
          </a:p>
          <a:p>
            <a:pPr marL="713232" lvl="1" indent="-457200" algn="just"/>
            <a:endParaRPr lang="es-CL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11560" y="338328"/>
            <a:ext cx="8229600" cy="1143000"/>
          </a:xfrm>
        </p:spPr>
        <p:txBody>
          <a:bodyPr>
            <a:normAutofit/>
          </a:bodyPr>
          <a:lstStyle/>
          <a:p>
            <a:r>
              <a:rPr lang="es-CL" sz="2800" dirty="0"/>
              <a:t>Introducción al concepto y metodología del derecho constitucional comparado</a:t>
            </a:r>
          </a:p>
        </p:txBody>
      </p:sp>
    </p:spTree>
    <p:extLst>
      <p:ext uri="{BB962C8B-B14F-4D97-AF65-F5344CB8AC3E}">
        <p14:creationId xmlns:p14="http://schemas.microsoft.com/office/powerpoint/2010/main" val="12424802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457200" indent="-457200" algn="just"/>
            <a:r>
              <a:rPr lang="es-CL" dirty="0"/>
              <a:t>Para René David el derecho comparado está llamado a desempeñar una función relevante en la renovación de la ciencia del derecho y en la elaboración de un nuevo derecho internacional que pueda responder a las condiciones del mundo moderno.</a:t>
            </a:r>
          </a:p>
          <a:p>
            <a:pPr marL="457200" indent="-457200" algn="just"/>
            <a:r>
              <a:rPr lang="es-CL" dirty="0"/>
              <a:t>El derecho comparado tiene múltiples puntos de contacto con la sociología del derecho.</a:t>
            </a:r>
          </a:p>
          <a:p>
            <a:pPr marL="457200" indent="-457200" algn="just"/>
            <a:r>
              <a:rPr lang="es-CL" dirty="0"/>
              <a:t>Es fundamental en la labor del derecho comparado el análisis de las fuentes del derecho y la estructura de los sistemas jurídicos que se comparan.</a:t>
            </a:r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11560" y="338328"/>
            <a:ext cx="8229600" cy="1143000"/>
          </a:xfrm>
        </p:spPr>
        <p:txBody>
          <a:bodyPr>
            <a:normAutofit/>
          </a:bodyPr>
          <a:lstStyle/>
          <a:p>
            <a:r>
              <a:rPr lang="es-CL" sz="2800" dirty="0"/>
              <a:t>Introducción al concepto y metodología del derecho constitucional comparado</a:t>
            </a:r>
          </a:p>
        </p:txBody>
      </p:sp>
    </p:spTree>
    <p:extLst>
      <p:ext uri="{BB962C8B-B14F-4D97-AF65-F5344CB8AC3E}">
        <p14:creationId xmlns:p14="http://schemas.microsoft.com/office/powerpoint/2010/main" val="16303037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457200" indent="-457200" algn="just"/>
            <a:r>
              <a:rPr lang="es-CL" dirty="0"/>
              <a:t>Para Guiseppe de Vergottini, la comparación jurídica es la operación intelectual del contraste entre ordenamientos, institutos y normativas de diferentes ordenamientos que, si se lleva a cabo de manera sistemática y según los cánones del método jurídico, asume los caracteres de las disciplinas científicas.</a:t>
            </a:r>
          </a:p>
          <a:p>
            <a:pPr marL="457200" indent="-457200" algn="just"/>
            <a:r>
              <a:rPr lang="es-CL" dirty="0"/>
              <a:t>Para qué se compara: función</a:t>
            </a:r>
          </a:p>
          <a:p>
            <a:pPr marL="457200" indent="-457200" algn="just"/>
            <a:r>
              <a:rPr lang="es-CL" dirty="0"/>
              <a:t>Qué se compara: objeto</a:t>
            </a:r>
          </a:p>
          <a:p>
            <a:pPr marL="457200" indent="-457200" algn="just"/>
            <a:r>
              <a:rPr lang="es-CL" dirty="0"/>
              <a:t>Cómo comparar: método</a:t>
            </a:r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11560" y="338328"/>
            <a:ext cx="8229600" cy="1143000"/>
          </a:xfrm>
        </p:spPr>
        <p:txBody>
          <a:bodyPr>
            <a:normAutofit/>
          </a:bodyPr>
          <a:lstStyle/>
          <a:p>
            <a:r>
              <a:rPr lang="es-CL" sz="2800" dirty="0"/>
              <a:t>Introducción al concepto y metodología del derecho constitucional comparado</a:t>
            </a:r>
          </a:p>
        </p:txBody>
      </p:sp>
    </p:spTree>
    <p:extLst>
      <p:ext uri="{BB962C8B-B14F-4D97-AF65-F5344CB8AC3E}">
        <p14:creationId xmlns:p14="http://schemas.microsoft.com/office/powerpoint/2010/main" val="18064115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 algn="just"/>
            <a:r>
              <a:rPr lang="es-CL" dirty="0"/>
              <a:t>Para Biscaretti di Ruffìa hay que distinguir:</a:t>
            </a:r>
          </a:p>
          <a:p>
            <a:pPr marL="713232" lvl="1" indent="-457200" algn="just"/>
            <a:r>
              <a:rPr lang="es-CL" dirty="0"/>
              <a:t>Derecho constitucional comparado, que es la ciencia jurídica cuyo objeto es el estudio profundo de los ordenamientos constitucionales de los Estados.</a:t>
            </a:r>
          </a:p>
          <a:p>
            <a:pPr marL="713232" lvl="1" indent="-457200" algn="just"/>
            <a:r>
              <a:rPr lang="es-CL" dirty="0"/>
              <a:t>Derecho constitucional particular, cuyo objeto es el estudio de un único ordenamiento estatal.</a:t>
            </a:r>
          </a:p>
          <a:p>
            <a:pPr marL="713232" lvl="1" indent="-457200" algn="just"/>
            <a:r>
              <a:rPr lang="es-CL" dirty="0"/>
              <a:t>Derecho constitucional general, que constituye un capítulo específico de la teoría general del derecho, destinado a comprender en sus esquemas dogmáticos una serie muy amplia de instituciones de los más diversos ordenamientos jurídicos</a:t>
            </a:r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11560" y="338328"/>
            <a:ext cx="8229600" cy="1143000"/>
          </a:xfrm>
        </p:spPr>
        <p:txBody>
          <a:bodyPr>
            <a:normAutofit/>
          </a:bodyPr>
          <a:lstStyle/>
          <a:p>
            <a:r>
              <a:rPr lang="es-CL" sz="2800" dirty="0"/>
              <a:t>El derecho constitucional comparado</a:t>
            </a:r>
          </a:p>
        </p:txBody>
      </p:sp>
    </p:spTree>
    <p:extLst>
      <p:ext uri="{BB962C8B-B14F-4D97-AF65-F5344CB8AC3E}">
        <p14:creationId xmlns:p14="http://schemas.microsoft.com/office/powerpoint/2010/main" val="14645539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457200" indent="-457200" algn="just"/>
            <a:r>
              <a:rPr lang="es-CL" dirty="0"/>
              <a:t>Para Biscaretti di Ruffìa el derecho constitucional comparado tiene por objeto principal:</a:t>
            </a:r>
          </a:p>
          <a:p>
            <a:pPr marL="713232" lvl="1" indent="-457200" algn="just"/>
            <a:r>
              <a:rPr lang="es-CL" dirty="0"/>
              <a:t>A través del método comparativo, cotejar entre sí las normas e instituciones consagradas en los diversos ordenamientos estatales, tanto del presente como del pasado, con el próposito de poner en evidencia, además de las características más significativas, sus notas similares o diferenciales, y alcanzar por esta vía la determinación posterior de principios y reglas que encuentren una efectiva aplicación en tales ordenamientos.</a:t>
            </a:r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11560" y="338328"/>
            <a:ext cx="8229600" cy="1143000"/>
          </a:xfrm>
        </p:spPr>
        <p:txBody>
          <a:bodyPr>
            <a:normAutofit/>
          </a:bodyPr>
          <a:lstStyle/>
          <a:p>
            <a:r>
              <a:rPr lang="es-CL" sz="2800" dirty="0"/>
              <a:t>El derecho constitucional comparado</a:t>
            </a:r>
          </a:p>
        </p:txBody>
      </p:sp>
    </p:spTree>
    <p:extLst>
      <p:ext uri="{BB962C8B-B14F-4D97-AF65-F5344CB8AC3E}">
        <p14:creationId xmlns:p14="http://schemas.microsoft.com/office/powerpoint/2010/main" val="29745035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 algn="just"/>
            <a:r>
              <a:rPr lang="es-CL" dirty="0"/>
              <a:t>Para Biscaretti di Ruffìa las finalidades específicas del derecho constitucional comparado son:</a:t>
            </a:r>
          </a:p>
          <a:p>
            <a:pPr marL="514350" indent="-514350" algn="just">
              <a:buAutoNum type="arabicPeriod"/>
            </a:pPr>
            <a:r>
              <a:rPr lang="es-CL" dirty="0"/>
              <a:t>La satisfacción de exigencias culturales y de mejor comprensión de los lineamientos dogmáticos de la teoría general del derecho.</a:t>
            </a:r>
          </a:p>
          <a:p>
            <a:pPr marL="514350" indent="-514350" algn="just">
              <a:buAutoNum type="arabicPeriod"/>
            </a:pPr>
            <a:r>
              <a:rPr lang="es-CL" dirty="0"/>
              <a:t>La investigación comparativa permite una mejor interpretación y valoración de las instituciones jurídicas del ordenamiento nacional.</a:t>
            </a:r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11560" y="338328"/>
            <a:ext cx="8229600" cy="1143000"/>
          </a:xfrm>
        </p:spPr>
        <p:txBody>
          <a:bodyPr>
            <a:normAutofit/>
          </a:bodyPr>
          <a:lstStyle/>
          <a:p>
            <a:r>
              <a:rPr lang="es-CL" sz="2800" dirty="0"/>
              <a:t>El derecho constitucional comparado</a:t>
            </a:r>
          </a:p>
        </p:txBody>
      </p:sp>
    </p:spTree>
    <p:extLst>
      <p:ext uri="{BB962C8B-B14F-4D97-AF65-F5344CB8AC3E}">
        <p14:creationId xmlns:p14="http://schemas.microsoft.com/office/powerpoint/2010/main" val="405586901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 algn="just"/>
            <a:r>
              <a:rPr lang="es-CL" dirty="0"/>
              <a:t>Para Biscaretti di Ruffìa las finalidades específicas del derecho constitucional comparado son:</a:t>
            </a:r>
          </a:p>
          <a:p>
            <a:pPr marL="0" indent="0" algn="just">
              <a:buNone/>
            </a:pPr>
            <a:r>
              <a:rPr lang="es-CL" dirty="0"/>
              <a:t>3. Tiene una finalidad y gran utilidad para la política legislativa.</a:t>
            </a:r>
          </a:p>
          <a:p>
            <a:pPr marL="0" indent="0" algn="just">
              <a:buNone/>
            </a:pPr>
            <a:r>
              <a:rPr lang="es-CL" dirty="0"/>
              <a:t>4. La finalidad de la unificación del derecho, que ha sido muy útil en el área del derecho privado.</a:t>
            </a:r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11560" y="338328"/>
            <a:ext cx="8229600" cy="1143000"/>
          </a:xfrm>
        </p:spPr>
        <p:txBody>
          <a:bodyPr>
            <a:normAutofit/>
          </a:bodyPr>
          <a:lstStyle/>
          <a:p>
            <a:r>
              <a:rPr lang="es-CL" sz="2800" dirty="0"/>
              <a:t>El derecho constitucional comparado</a:t>
            </a:r>
          </a:p>
        </p:txBody>
      </p:sp>
    </p:spTree>
    <p:extLst>
      <p:ext uri="{BB962C8B-B14F-4D97-AF65-F5344CB8AC3E}">
        <p14:creationId xmlns:p14="http://schemas.microsoft.com/office/powerpoint/2010/main" val="353796162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urrencia">
  <a:themeElements>
    <a:clrScheme name="Concurrencia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urrencia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urrencia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1277</TotalTime>
  <Words>991</Words>
  <Application>Microsoft Macintosh PowerPoint</Application>
  <PresentationFormat>Presentación en pantalla (4:3)</PresentationFormat>
  <Paragraphs>105</Paragraphs>
  <Slides>20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20</vt:i4>
      </vt:variant>
    </vt:vector>
  </HeadingPairs>
  <TitlesOfParts>
    <vt:vector size="25" baseType="lpstr">
      <vt:lpstr>Lucida Sans Unicode</vt:lpstr>
      <vt:lpstr>Verdana</vt:lpstr>
      <vt:lpstr>Wingdings 2</vt:lpstr>
      <vt:lpstr>Wingdings 3</vt:lpstr>
      <vt:lpstr>Concurrencia</vt:lpstr>
      <vt:lpstr>Curso: Derecho Constitucional Comparado</vt:lpstr>
      <vt:lpstr>Introducción al concepto y metodología del derecho constitucional comparado</vt:lpstr>
      <vt:lpstr>Introducción al concepto y metodología del derecho constitucional comparado</vt:lpstr>
      <vt:lpstr>Introducción al concepto y metodología del derecho constitucional comparado</vt:lpstr>
      <vt:lpstr>Introducción al concepto y metodología del derecho constitucional comparado</vt:lpstr>
      <vt:lpstr>El derecho constitucional comparado</vt:lpstr>
      <vt:lpstr>El derecho constitucional comparado</vt:lpstr>
      <vt:lpstr>El derecho constitucional comparado</vt:lpstr>
      <vt:lpstr>El derecho constitucional comparado</vt:lpstr>
      <vt:lpstr>El derecho constitucional comparado</vt:lpstr>
      <vt:lpstr>El derecho constitucional comparado</vt:lpstr>
      <vt:lpstr>El derecho constitucional comparado</vt:lpstr>
      <vt:lpstr>El derecho constitucional comparado</vt:lpstr>
      <vt:lpstr>El derecho constitucional comparado</vt:lpstr>
      <vt:lpstr>El derecho constitucional comparado</vt:lpstr>
      <vt:lpstr>El derecho constitucional comparado</vt:lpstr>
      <vt:lpstr>El derecho constitucional comparado</vt:lpstr>
      <vt:lpstr>El derecho constitucional comparado</vt:lpstr>
      <vt:lpstr>El derecho constitucional comparado</vt:lpstr>
      <vt:lpstr>El derecho constitucional comparado</vt:lpstr>
    </vt:vector>
  </TitlesOfParts>
  <LinksUpToDate>false</LinksUpToDate>
  <SharedDoc>false</SharedDoc>
  <HyperlinksChanged>false</HyperlinksChanged>
  <AppVersion>16.0012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Curso: Procesos Constituyentes y Constitucionalismo</dc:title>
  <dc:creator>Abogado</dc:creator>
  <cp:lastModifiedBy>jaime gajard</cp:lastModifiedBy>
  <cp:revision>25</cp:revision>
  <cp:lastPrinted>2018-08-27T21:01:27Z</cp:lastPrinted>
  <dcterms:created xsi:type="dcterms:W3CDTF">2015-03-23T15:37:26Z</dcterms:created>
  <dcterms:modified xsi:type="dcterms:W3CDTF">2018-09-03T19:58:03Z</dcterms:modified>
</cp:coreProperties>
</file>