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329" r:id="rId2"/>
    <p:sldId id="295" r:id="rId3"/>
    <p:sldId id="296" r:id="rId4"/>
    <p:sldId id="297" r:id="rId5"/>
    <p:sldId id="298" r:id="rId6"/>
  </p:sldIdLst>
  <p:sldSz cx="12192000" cy="6858000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8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B9090-F018-4E08-AE4A-70495F99BDEE}" type="datetimeFigureOut">
              <a:rPr lang="es-ES" smtClean="0"/>
              <a:t>20/4/18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B9315-C677-4C59-9D30-F67C80FAF042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5531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117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685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350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531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974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488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352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33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714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5932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692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621AE-53E4-4FFD-A70C-2D659EEC447F}" type="datetimeFigureOut">
              <a:rPr lang="es-ES" smtClean="0"/>
              <a:t>20/4/18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5977F-739A-4448-8B53-499E27A59ED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214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o6t683GazQ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latin typeface="+mn-lt"/>
              </a:rPr>
              <a:t>Ejercicio clase 9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u="sng" dirty="0">
                <a:hlinkClick r:id="rId2"/>
              </a:rPr>
              <a:t>https://www.youtube.com/watch?v=Ho6t683GazQ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538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b="1" dirty="0">
              <a:latin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>
              <a:latin typeface="Calibri" panose="020F0502020204030204" pitchFamily="34" charset="0"/>
            </a:endParaRPr>
          </a:p>
        </p:txBody>
      </p:sp>
      <p:sp>
        <p:nvSpPr>
          <p:cNvPr id="4" name="Cuadro de texto 1"/>
          <p:cNvSpPr txBox="1">
            <a:spLocks noChangeArrowheads="1"/>
          </p:cNvSpPr>
          <p:nvPr/>
        </p:nvSpPr>
        <p:spPr bwMode="auto">
          <a:xfrm>
            <a:off x="4145684" y="1828122"/>
            <a:ext cx="3611095" cy="3429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ha venido de Afganistán</a:t>
            </a:r>
            <a:endParaRPr lang="es-ES_tradnl" altLang="es-ES" dirty="0">
              <a:latin typeface="Calibri" panose="020F0502020204030204" pitchFamily="34" charset="0"/>
            </a:endParaRPr>
          </a:p>
        </p:txBody>
      </p:sp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1883738" y="2659542"/>
            <a:ext cx="1185714" cy="1012419"/>
          </a:xfrm>
          <a:prstGeom prst="rect">
            <a:avLst/>
          </a:prstGeom>
          <a:solidFill>
            <a:srgbClr val="DDD8C2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es un m</a:t>
            </a:r>
            <a:r>
              <a:rPr lang="es-ES_tradnl" altLang="es-ES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é</a:t>
            </a:r>
            <a:r>
              <a:rPr lang="es-ES_tradnl" altLang="es-E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dico militar</a:t>
            </a:r>
            <a:endParaRPr lang="es-ES_tradnl" altLang="es-ES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_tradnl" altLang="es-ES" dirty="0">
              <a:latin typeface="Arial" panose="020B0604020202020204" pitchFamily="34" charset="0"/>
            </a:endParaRPr>
          </a:p>
        </p:txBody>
      </p:sp>
      <p:sp>
        <p:nvSpPr>
          <p:cNvPr id="7" name="Cuadro de texto 3"/>
          <p:cNvSpPr txBox="1">
            <a:spLocks noChangeArrowheads="1"/>
          </p:cNvSpPr>
          <p:nvPr/>
        </p:nvSpPr>
        <p:spPr bwMode="auto">
          <a:xfrm>
            <a:off x="3291157" y="2659541"/>
            <a:ext cx="1257300" cy="1489539"/>
          </a:xfrm>
          <a:prstGeom prst="rect">
            <a:avLst/>
          </a:prstGeom>
          <a:solidFill>
            <a:srgbClr val="C6D9F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acaba de llegar de países tropicales</a:t>
            </a:r>
            <a:endParaRPr lang="es-ES_tradnl" altLang="es-ES" dirty="0">
              <a:latin typeface="Calibri" panose="020F0502020204030204" pitchFamily="34" charset="0"/>
            </a:endParaRPr>
          </a:p>
        </p:txBody>
      </p:sp>
      <p:sp>
        <p:nvSpPr>
          <p:cNvPr id="8" name="Cuadro de texto 4"/>
          <p:cNvSpPr txBox="1">
            <a:spLocks noChangeArrowheads="1"/>
          </p:cNvSpPr>
          <p:nvPr/>
        </p:nvSpPr>
        <p:spPr bwMode="auto">
          <a:xfrm>
            <a:off x="4747189" y="2653218"/>
            <a:ext cx="1348811" cy="14958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ha pasado por sufrimientos y enfermedad</a:t>
            </a:r>
            <a:endParaRPr lang="es-ES_tradnl" altLang="es-ES" dirty="0">
              <a:latin typeface="Arial" panose="020B0604020202020204" pitchFamily="34" charset="0"/>
            </a:endParaRPr>
          </a:p>
        </p:txBody>
      </p:sp>
      <p:sp>
        <p:nvSpPr>
          <p:cNvPr id="10" name="Cuadro de texto 7"/>
          <p:cNvSpPr txBox="1">
            <a:spLocks noChangeArrowheads="1"/>
          </p:cNvSpPr>
          <p:nvPr/>
        </p:nvSpPr>
        <p:spPr bwMode="auto">
          <a:xfrm>
            <a:off x="6227805" y="2690650"/>
            <a:ext cx="1450074" cy="69510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es inglés</a:t>
            </a:r>
            <a:endParaRPr lang="es-ES_tradnl" altLang="es-ES" dirty="0">
              <a:latin typeface="Calibri" panose="020F0502020204030204" pitchFamily="34" charset="0"/>
            </a:endParaRPr>
          </a:p>
        </p:txBody>
      </p:sp>
      <p:sp>
        <p:nvSpPr>
          <p:cNvPr id="11" name="Cuadro de texto 8"/>
          <p:cNvSpPr txBox="1">
            <a:spLocks noChangeArrowheads="1"/>
          </p:cNvSpPr>
          <p:nvPr/>
        </p:nvSpPr>
        <p:spPr bwMode="auto">
          <a:xfrm>
            <a:off x="7906479" y="2691284"/>
            <a:ext cx="2679143" cy="98067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(EG, estos son indicios de que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 viene de Afganist</a:t>
            </a:r>
            <a:r>
              <a:rPr lang="es-ES_tradnl" altLang="es-ES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á</a:t>
            </a:r>
            <a:r>
              <a:rPr lang="es-ES_tradnl" altLang="es-ES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n)</a:t>
            </a:r>
            <a:endParaRPr lang="es-ES_tradnl" altLang="es-ES" dirty="0">
              <a:latin typeface="Arial" panose="020B0604020202020204" pitchFamily="34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3948150" y="2437849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5399632" y="2455692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7677879" y="3045591"/>
            <a:ext cx="2286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1676401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16764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1676401" y="101770"/>
            <a:ext cx="18473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s-ES" altLang="es-ES">
                <a:latin typeface="Arial" panose="020B0604020202020204" pitchFamily="34" charset="0"/>
              </a:rPr>
            </a:br>
            <a:endParaRPr lang="es-ES" altLang="es-ES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1676401" y="3787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16764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5" name="Abrir llave 24"/>
          <p:cNvSpPr/>
          <p:nvPr/>
        </p:nvSpPr>
        <p:spPr>
          <a:xfrm rot="5400000">
            <a:off x="4732641" y="250016"/>
            <a:ext cx="449893" cy="441866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478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sp>
        <p:nvSpPr>
          <p:cNvPr id="5" name="Cuadro de texto 9"/>
          <p:cNvSpPr txBox="1">
            <a:spLocks noChangeArrowheads="1"/>
          </p:cNvSpPr>
          <p:nvPr/>
        </p:nvSpPr>
        <p:spPr bwMode="auto">
          <a:xfrm>
            <a:off x="2495600" y="2573990"/>
            <a:ext cx="2603748" cy="1354502"/>
          </a:xfrm>
          <a:prstGeom prst="rect">
            <a:avLst/>
          </a:prstGeom>
          <a:solidFill>
            <a:srgbClr val="DDD8C2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es un caballero que responde al tipo de hombre de medicina</a:t>
            </a:r>
            <a:endParaRPr lang="es-ES_tradnl" altLang="es-ES" sz="2000" dirty="0">
              <a:latin typeface="Arial" panose="020B0604020202020204" pitchFamily="34" charset="0"/>
            </a:endParaRPr>
          </a:p>
        </p:txBody>
      </p:sp>
      <p:sp>
        <p:nvSpPr>
          <p:cNvPr id="6" name="Cuadro de texto 10"/>
          <p:cNvSpPr txBox="1">
            <a:spLocks noChangeArrowheads="1"/>
          </p:cNvSpPr>
          <p:nvPr/>
        </p:nvSpPr>
        <p:spPr bwMode="auto">
          <a:xfrm>
            <a:off x="5547995" y="2573990"/>
            <a:ext cx="2132181" cy="783002"/>
          </a:xfrm>
          <a:prstGeom prst="rect">
            <a:avLst/>
          </a:prstGeom>
          <a:solidFill>
            <a:srgbClr val="DDD9C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tiene un aire marcial</a:t>
            </a:r>
            <a:endParaRPr lang="es-ES_tradnl" altLang="es-ES" sz="2000" dirty="0">
              <a:latin typeface="Arial" panose="020B0604020202020204" pitchFamily="34" charset="0"/>
            </a:endParaRPr>
          </a:p>
        </p:txBody>
      </p:sp>
      <p:sp>
        <p:nvSpPr>
          <p:cNvPr id="7" name="Cuadro de texto 11"/>
          <p:cNvSpPr txBox="1">
            <a:spLocks noChangeArrowheads="1"/>
          </p:cNvSpPr>
          <p:nvPr/>
        </p:nvSpPr>
        <p:spPr bwMode="auto">
          <a:xfrm>
            <a:off x="7952960" y="2573990"/>
            <a:ext cx="2103929" cy="2007138"/>
          </a:xfrm>
          <a:prstGeom prst="rect">
            <a:avLst/>
          </a:prstGeom>
          <a:solidFill>
            <a:srgbClr val="DDD9C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(EG, responder al tipo de hombre de medicina y un aire marcial son signos de que se es un m</a:t>
            </a:r>
            <a:r>
              <a:rPr lang="es-ES_tradnl" altLang="es-ES" sz="20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é</a:t>
            </a: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dico militar)</a:t>
            </a:r>
            <a:endParaRPr lang="es-ES_tradnl" altLang="es-ES" sz="2000" dirty="0">
              <a:latin typeface="Arial" panose="020B0604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7680175" y="2996952"/>
            <a:ext cx="2286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uadro de texto 6"/>
          <p:cNvSpPr txBox="1">
            <a:spLocks noChangeArrowheads="1"/>
          </p:cNvSpPr>
          <p:nvPr/>
        </p:nvSpPr>
        <p:spPr bwMode="auto">
          <a:xfrm>
            <a:off x="3719196" y="1527048"/>
            <a:ext cx="4032989" cy="497446"/>
          </a:xfrm>
          <a:prstGeom prst="rect">
            <a:avLst/>
          </a:prstGeom>
          <a:solidFill>
            <a:srgbClr val="DDD8C2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es un m</a:t>
            </a:r>
            <a:r>
              <a:rPr lang="es-ES_tradnl" altLang="es-ES" sz="20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é</a:t>
            </a: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dico militar</a:t>
            </a:r>
            <a:endParaRPr lang="es-ES_tradnl" altLang="es-ES" sz="20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_tradnl" altLang="es-ES" dirty="0">
              <a:latin typeface="Arial" panose="020B0604020202020204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676401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6764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676401" y="147935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s-ES" altLang="es-ES">
                <a:latin typeface="Arial" panose="020B0604020202020204" pitchFamily="34" charset="0"/>
              </a:rPr>
            </a:br>
            <a:endParaRPr lang="es-ES" altLang="es-ES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676401" y="3787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6764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9" name="Abrir llave 18"/>
          <p:cNvSpPr/>
          <p:nvPr/>
        </p:nvSpPr>
        <p:spPr>
          <a:xfrm rot="5400000">
            <a:off x="5071643" y="817621"/>
            <a:ext cx="504056" cy="298868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572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sp>
        <p:nvSpPr>
          <p:cNvPr id="5" name="Cuadro de texto 12"/>
          <p:cNvSpPr txBox="1">
            <a:spLocks noChangeArrowheads="1"/>
          </p:cNvSpPr>
          <p:nvPr/>
        </p:nvSpPr>
        <p:spPr bwMode="auto">
          <a:xfrm>
            <a:off x="2855640" y="1527048"/>
            <a:ext cx="5328592" cy="429079"/>
          </a:xfrm>
          <a:prstGeom prst="rect">
            <a:avLst/>
          </a:prstGeom>
          <a:solidFill>
            <a:srgbClr val="C6D9F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acaba de llegar de un país tropical</a:t>
            </a:r>
            <a:endParaRPr lang="es-ES_tradnl" altLang="es-ES" sz="2000" dirty="0">
              <a:latin typeface="Calibri" panose="020F0502020204030204" pitchFamily="34" charset="0"/>
            </a:endParaRPr>
          </a:p>
        </p:txBody>
      </p:sp>
      <p:sp>
        <p:nvSpPr>
          <p:cNvPr id="6" name="Cuadro de texto 13"/>
          <p:cNvSpPr txBox="1">
            <a:spLocks noChangeArrowheads="1"/>
          </p:cNvSpPr>
          <p:nvPr/>
        </p:nvSpPr>
        <p:spPr bwMode="auto">
          <a:xfrm>
            <a:off x="1871515" y="3823224"/>
            <a:ext cx="1613819" cy="1279809"/>
          </a:xfrm>
          <a:prstGeom prst="rect">
            <a:avLst/>
          </a:prstGeom>
          <a:solidFill>
            <a:srgbClr val="C6D9F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Su cara es (ahora) de un fuerte color oscuro</a:t>
            </a:r>
            <a:endParaRPr lang="es-ES_tradnl" altLang="es-ES" sz="2000" dirty="0">
              <a:latin typeface="Arial" panose="020B0604020202020204" pitchFamily="34" charset="0"/>
            </a:endParaRPr>
          </a:p>
        </p:txBody>
      </p:sp>
      <p:sp>
        <p:nvSpPr>
          <p:cNvPr id="7" name="Cuadro de texto 15"/>
          <p:cNvSpPr txBox="1">
            <a:spLocks noChangeArrowheads="1"/>
          </p:cNvSpPr>
          <p:nvPr/>
        </p:nvSpPr>
        <p:spPr bwMode="auto">
          <a:xfrm>
            <a:off x="4091186" y="3821429"/>
            <a:ext cx="2857500" cy="764178"/>
          </a:xfrm>
          <a:prstGeom prst="rect">
            <a:avLst/>
          </a:prstGeom>
          <a:solidFill>
            <a:srgbClr val="C6D9F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El color oscuro no es natural de su cutis</a:t>
            </a:r>
            <a:endParaRPr lang="es-ES_tradnl" altLang="es-ES" sz="2000" dirty="0">
              <a:latin typeface="Arial" panose="020B0604020202020204" pitchFamily="34" charset="0"/>
            </a:endParaRPr>
          </a:p>
        </p:txBody>
      </p:sp>
      <p:sp>
        <p:nvSpPr>
          <p:cNvPr id="8" name="Cuadro de texto 16"/>
          <p:cNvSpPr txBox="1">
            <a:spLocks noChangeArrowheads="1"/>
          </p:cNvSpPr>
          <p:nvPr/>
        </p:nvSpPr>
        <p:spPr bwMode="auto">
          <a:xfrm>
            <a:off x="6166938" y="2498292"/>
            <a:ext cx="3889503" cy="1128306"/>
          </a:xfrm>
          <a:prstGeom prst="rect">
            <a:avLst/>
          </a:prstGeom>
          <a:solidFill>
            <a:srgbClr val="C6D9F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(La estadía en países tropicales suele provocar el oscurecimiento de la piel)</a:t>
            </a:r>
            <a:endParaRPr lang="es-ES_tradnl" altLang="es-ES" sz="2000" dirty="0">
              <a:latin typeface="Calibri" panose="020F0502020204030204" pitchFamily="34" charset="0"/>
            </a:endParaRPr>
          </a:p>
        </p:txBody>
      </p:sp>
      <p:sp>
        <p:nvSpPr>
          <p:cNvPr id="9" name="Cuadro de texto 17"/>
          <p:cNvSpPr txBox="1">
            <a:spLocks noChangeArrowheads="1"/>
          </p:cNvSpPr>
          <p:nvPr/>
        </p:nvSpPr>
        <p:spPr bwMode="auto">
          <a:xfrm>
            <a:off x="3700313" y="5103033"/>
            <a:ext cx="2057400" cy="764851"/>
          </a:xfrm>
          <a:prstGeom prst="rect">
            <a:avLst/>
          </a:prstGeom>
          <a:solidFill>
            <a:srgbClr val="C6D9F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Sus muñecas son blancas</a:t>
            </a:r>
            <a:endParaRPr lang="es-ES_tradnl" altLang="es-ES" sz="2000" dirty="0">
              <a:latin typeface="Calibri" panose="020F0502020204030204" pitchFamily="34" charset="0"/>
            </a:endParaRPr>
          </a:p>
        </p:txBody>
      </p:sp>
      <p:sp>
        <p:nvSpPr>
          <p:cNvPr id="10" name="Cuadro de texto 18"/>
          <p:cNvSpPr txBox="1">
            <a:spLocks noChangeArrowheads="1"/>
          </p:cNvSpPr>
          <p:nvPr/>
        </p:nvSpPr>
        <p:spPr bwMode="auto">
          <a:xfrm>
            <a:off x="6019760" y="5171799"/>
            <a:ext cx="3295217" cy="1024665"/>
          </a:xfrm>
          <a:prstGeom prst="rect">
            <a:avLst/>
          </a:prstGeom>
          <a:solidFill>
            <a:srgbClr val="C6D9F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(El color de las muñecas es por lo general indicativo del color natural de la piel)</a:t>
            </a:r>
            <a:endParaRPr lang="es-ES_tradnl" altLang="es-ES" sz="2000" dirty="0">
              <a:latin typeface="Calibri" panose="020F0502020204030204" pitchFamily="34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5791159" y="5485457"/>
            <a:ext cx="2286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5905459" y="2871537"/>
            <a:ext cx="2286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V="1">
            <a:off x="4729014" y="4653137"/>
            <a:ext cx="574899" cy="4498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1676401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3475039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1676400" y="101770"/>
            <a:ext cx="63863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S" altLang="es-ES" sz="600"/>
          </a:p>
          <a:p>
            <a:br>
              <a:rPr lang="es-ES" altLang="es-ES"/>
            </a:br>
            <a:endParaRPr lang="es-ES" altLang="es-ES"/>
          </a:p>
          <a:p>
            <a:endParaRPr lang="es-ES" altLang="es-ES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676400" y="378769"/>
            <a:ext cx="6386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S" altLang="es-ES" sz="600"/>
          </a:p>
          <a:p>
            <a:endParaRPr lang="es-ES" altLang="es-ES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1676400" y="101770"/>
            <a:ext cx="63863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S" altLang="es-ES" sz="600"/>
          </a:p>
          <a:p>
            <a:br>
              <a:rPr lang="es-ES" altLang="es-ES"/>
            </a:br>
            <a:endParaRPr lang="es-ES" altLang="es-ES"/>
          </a:p>
          <a:p>
            <a:endParaRPr lang="es-ES" altLang="es-ES"/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1676400" y="378769"/>
            <a:ext cx="6386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ES" altLang="es-ES" sz="600"/>
          </a:p>
          <a:p>
            <a:endParaRPr lang="es-ES" altLang="es-ES"/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16764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5" name="Abrir llave 24"/>
          <p:cNvSpPr/>
          <p:nvPr/>
        </p:nvSpPr>
        <p:spPr>
          <a:xfrm rot="5400000">
            <a:off x="4090021" y="2084421"/>
            <a:ext cx="481555" cy="292072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Cuadro de texto 15"/>
          <p:cNvSpPr txBox="1">
            <a:spLocks noChangeArrowheads="1"/>
          </p:cNvSpPr>
          <p:nvPr/>
        </p:nvSpPr>
        <p:spPr bwMode="auto">
          <a:xfrm>
            <a:off x="3087981" y="2495622"/>
            <a:ext cx="2857500" cy="764178"/>
          </a:xfrm>
          <a:prstGeom prst="rect">
            <a:avLst/>
          </a:prstGeom>
          <a:solidFill>
            <a:srgbClr val="C6D9F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</a:rPr>
              <a:t>(El color de su cara se ha oscurecido)</a:t>
            </a:r>
          </a:p>
        </p:txBody>
      </p:sp>
      <p:sp>
        <p:nvSpPr>
          <p:cNvPr id="27" name="Cuadro de texto 13"/>
          <p:cNvSpPr txBox="1">
            <a:spLocks noChangeArrowheads="1"/>
          </p:cNvSpPr>
          <p:nvPr/>
        </p:nvSpPr>
        <p:spPr bwMode="auto">
          <a:xfrm>
            <a:off x="7163666" y="3789155"/>
            <a:ext cx="3166006" cy="1285228"/>
          </a:xfrm>
          <a:prstGeom prst="rect">
            <a:avLst/>
          </a:prstGeom>
          <a:solidFill>
            <a:srgbClr val="C6D9F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</a:rPr>
              <a:t>(Si un rostro tiene color oscuro y ese color no es natural, entonces se ha oscurecido)</a:t>
            </a:r>
          </a:p>
        </p:txBody>
      </p:sp>
      <p:cxnSp>
        <p:nvCxnSpPr>
          <p:cNvPr id="28" name="Conector recto de flecha 27"/>
          <p:cNvCxnSpPr/>
          <p:nvPr/>
        </p:nvCxnSpPr>
        <p:spPr>
          <a:xfrm flipV="1">
            <a:off x="4355344" y="2000331"/>
            <a:ext cx="574899" cy="4498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6935066" y="4149080"/>
            <a:ext cx="2286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61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Cuadro de texto 19"/>
          <p:cNvSpPr txBox="1">
            <a:spLocks noChangeArrowheads="1"/>
          </p:cNvSpPr>
          <p:nvPr/>
        </p:nvSpPr>
        <p:spPr bwMode="auto">
          <a:xfrm>
            <a:off x="2927648" y="1512315"/>
            <a:ext cx="5544616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ha pasado por sufrimientos y enfermedad</a:t>
            </a:r>
            <a:endParaRPr lang="es-ES_tradnl" altLang="es-ES" sz="2000" dirty="0">
              <a:latin typeface="Arial" panose="020B0604020202020204" pitchFamily="34" charset="0"/>
            </a:endParaRPr>
          </a:p>
        </p:txBody>
      </p:sp>
      <p:sp>
        <p:nvSpPr>
          <p:cNvPr id="6" name="Cuadro de texto 20"/>
          <p:cNvSpPr txBox="1">
            <a:spLocks noChangeArrowheads="1"/>
          </p:cNvSpPr>
          <p:nvPr/>
        </p:nvSpPr>
        <p:spPr bwMode="auto">
          <a:xfrm>
            <a:off x="1004844" y="2502953"/>
            <a:ext cx="2117297" cy="6793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tiene su cara macilenta</a:t>
            </a:r>
            <a:endParaRPr lang="es-ES_tradnl" altLang="es-ES" sz="2000" dirty="0">
              <a:latin typeface="Calibri" panose="020F0502020204030204" pitchFamily="34" charset="0"/>
            </a:endParaRPr>
          </a:p>
        </p:txBody>
      </p:sp>
      <p:sp>
        <p:nvSpPr>
          <p:cNvPr id="7" name="Cuadro de texto 21"/>
          <p:cNvSpPr txBox="1">
            <a:spLocks noChangeArrowheads="1"/>
          </p:cNvSpPr>
          <p:nvPr/>
        </p:nvSpPr>
        <p:spPr bwMode="auto">
          <a:xfrm>
            <a:off x="3361713" y="2485018"/>
            <a:ext cx="2639575" cy="17478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Un rostro macilento pregona (es indicio de) haber pasado por sufrimientos y enfermedad</a:t>
            </a:r>
            <a:endParaRPr lang="es-ES_tradnl" altLang="es-ES" sz="2000" dirty="0">
              <a:latin typeface="Calibri" panose="020F0502020204030204" pitchFamily="34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>
            <a:off x="3133113" y="2792477"/>
            <a:ext cx="2286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676401" y="19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125663" y="240268"/>
            <a:ext cx="110799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_tradnl" altLang="es-ES" sz="120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120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endParaRPr lang="es-ES" altLang="es-ES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676401" y="147935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s-ES" altLang="es-ES">
                <a:latin typeface="Arial" panose="020B0604020202020204" pitchFamily="34" charset="0"/>
              </a:rPr>
            </a:br>
            <a:endParaRPr lang="es-ES" altLang="es-ES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76401" y="3787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6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764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5" name="Cuadro de texto 22"/>
          <p:cNvSpPr txBox="1">
            <a:spLocks noGrp="1" noChangeArrowheads="1"/>
          </p:cNvSpPr>
          <p:nvPr>
            <p:ph sz="quarter" idx="1"/>
          </p:nvPr>
        </p:nvSpPr>
        <p:spPr bwMode="auto">
          <a:xfrm>
            <a:off x="6160128" y="2502898"/>
            <a:ext cx="2580503" cy="9561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ha sufrido una herida en el brazo izquierdo</a:t>
            </a:r>
            <a:endParaRPr lang="es-ES_tradnl" altLang="es-ES" sz="2000" dirty="0">
              <a:latin typeface="Arial" panose="020B0604020202020204" pitchFamily="34" charset="0"/>
            </a:endParaRPr>
          </a:p>
        </p:txBody>
      </p:sp>
      <p:sp>
        <p:nvSpPr>
          <p:cNvPr id="16" name="Cuadro de texto 22"/>
          <p:cNvSpPr txBox="1">
            <a:spLocks noChangeArrowheads="1"/>
          </p:cNvSpPr>
          <p:nvPr/>
        </p:nvSpPr>
        <p:spPr bwMode="auto">
          <a:xfrm>
            <a:off x="9006563" y="2485017"/>
            <a:ext cx="2580503" cy="15268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(En general, haber sufrido una herida en el brazo es indicio de haber pasado por sufrimientos)</a:t>
            </a:r>
            <a:endParaRPr lang="es-ES_tradnl" altLang="es-ES" sz="2000" dirty="0">
              <a:latin typeface="Arial" panose="020B0604020202020204" pitchFamily="34" charset="0"/>
            </a:endParaRPr>
          </a:p>
        </p:txBody>
      </p:sp>
      <p:sp>
        <p:nvSpPr>
          <p:cNvPr id="4" name="Abrir llave 3"/>
          <p:cNvSpPr/>
          <p:nvPr/>
        </p:nvSpPr>
        <p:spPr>
          <a:xfrm rot="5400000">
            <a:off x="4509483" y="157095"/>
            <a:ext cx="486871" cy="4168973"/>
          </a:xfrm>
          <a:prstGeom prst="leftBrace">
            <a:avLst>
              <a:gd name="adj1" fmla="val 8333"/>
              <a:gd name="adj2" fmla="val 4922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7" name="Conector recto 16"/>
          <p:cNvCxnSpPr/>
          <p:nvPr/>
        </p:nvCxnSpPr>
        <p:spPr>
          <a:xfrm>
            <a:off x="8740631" y="2730693"/>
            <a:ext cx="2286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uadro de texto 23"/>
          <p:cNvSpPr txBox="1">
            <a:spLocks noChangeArrowheads="1"/>
          </p:cNvSpPr>
          <p:nvPr/>
        </p:nvSpPr>
        <p:spPr bwMode="auto">
          <a:xfrm>
            <a:off x="3928306" y="4590537"/>
            <a:ext cx="3543300" cy="7772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Watson mantiene su brazo rígido y de una manera forzada</a:t>
            </a:r>
            <a:endParaRPr lang="es-ES_tradnl" altLang="es-ES" sz="2000" dirty="0">
              <a:latin typeface="Calibri" panose="020F0502020204030204" pitchFamily="34" charset="0"/>
            </a:endParaRPr>
          </a:p>
        </p:txBody>
      </p:sp>
      <p:sp>
        <p:nvSpPr>
          <p:cNvPr id="20" name="Cuadro de texto 24"/>
          <p:cNvSpPr txBox="1">
            <a:spLocks noChangeArrowheads="1"/>
          </p:cNvSpPr>
          <p:nvPr/>
        </p:nvSpPr>
        <p:spPr bwMode="auto">
          <a:xfrm>
            <a:off x="7700206" y="4584360"/>
            <a:ext cx="3543300" cy="10801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(Una herida puede provocar rigidez en el brazo y que se mantenga de forma forzada)</a:t>
            </a:r>
            <a:endParaRPr lang="es-ES_tradnl" altLang="es-ES" sz="2000" dirty="0">
              <a:latin typeface="Calibri" panose="020F0502020204030204" pitchFamily="34" charset="0"/>
            </a:endParaRPr>
          </a:p>
        </p:txBody>
      </p:sp>
      <p:cxnSp>
        <p:nvCxnSpPr>
          <p:cNvPr id="21" name="Conector recto de flecha 20"/>
          <p:cNvCxnSpPr/>
          <p:nvPr/>
        </p:nvCxnSpPr>
        <p:spPr>
          <a:xfrm flipV="1">
            <a:off x="6437851" y="3552592"/>
            <a:ext cx="1033755" cy="10379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7471606" y="4908647"/>
            <a:ext cx="228600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2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5" grpId="0" build="p" animBg="1"/>
      <p:bldP spid="16" grpId="0" animBg="1"/>
      <p:bldP spid="4" grpId="0" animBg="1"/>
      <p:bldP spid="18" grpId="0" animBg="1"/>
      <p:bldP spid="2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277</Words>
  <Application>Microsoft Macintosh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Mincho</vt:lpstr>
      <vt:lpstr>Arial</vt:lpstr>
      <vt:lpstr>Calibri</vt:lpstr>
      <vt:lpstr>Calibri Light</vt:lpstr>
      <vt:lpstr>Cambria</vt:lpstr>
      <vt:lpstr>Times New Roman</vt:lpstr>
      <vt:lpstr>Tema de Office</vt:lpstr>
      <vt:lpstr>Ejercicio clase 9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cihnen</dc:creator>
  <cp:lastModifiedBy>Constanza Ihnen Jory</cp:lastModifiedBy>
  <cp:revision>35</cp:revision>
  <cp:lastPrinted>2018-04-19T18:16:51Z</cp:lastPrinted>
  <dcterms:created xsi:type="dcterms:W3CDTF">2018-04-19T13:00:42Z</dcterms:created>
  <dcterms:modified xsi:type="dcterms:W3CDTF">2018-04-21T01:07:57Z</dcterms:modified>
</cp:coreProperties>
</file>