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17"/>
  </p:notesMasterIdLst>
  <p:sldIdLst>
    <p:sldId id="256" r:id="rId2"/>
    <p:sldId id="257" r:id="rId3"/>
    <p:sldId id="258" r:id="rId4"/>
    <p:sldId id="267" r:id="rId5"/>
    <p:sldId id="259" r:id="rId6"/>
    <p:sldId id="260" r:id="rId7"/>
    <p:sldId id="261" r:id="rId8"/>
    <p:sldId id="263" r:id="rId9"/>
    <p:sldId id="265" r:id="rId10"/>
    <p:sldId id="268" r:id="rId11"/>
    <p:sldId id="270" r:id="rId12"/>
    <p:sldId id="262" r:id="rId13"/>
    <p:sldId id="269" r:id="rId14"/>
    <p:sldId id="271" r:id="rId15"/>
    <p:sldId id="264"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E7CD0-BC7B-904A-AD70-1729A76A2DA3}" type="datetimeFigureOut">
              <a:rPr lang="es-ES" smtClean="0"/>
              <a:t>06/05/2018</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9223F-3CAE-8D43-8DF7-F7EDF20FCE62}" type="slidenum">
              <a:rPr lang="es-ES" smtClean="0"/>
              <a:t>‹Nº›</a:t>
            </a:fld>
            <a:endParaRPr lang="es-ES"/>
          </a:p>
        </p:txBody>
      </p:sp>
    </p:spTree>
    <p:extLst>
      <p:ext uri="{BB962C8B-B14F-4D97-AF65-F5344CB8AC3E}">
        <p14:creationId xmlns:p14="http://schemas.microsoft.com/office/powerpoint/2010/main" val="33647587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659223F-3CAE-8D43-8DF7-F7EDF20FCE62}" type="slidenum">
              <a:rPr lang="es-ES" smtClean="0"/>
              <a:t>10</a:t>
            </a:fld>
            <a:endParaRPr lang="es-ES"/>
          </a:p>
        </p:txBody>
      </p:sp>
    </p:spTree>
    <p:extLst>
      <p:ext uri="{BB962C8B-B14F-4D97-AF65-F5344CB8AC3E}">
        <p14:creationId xmlns:p14="http://schemas.microsoft.com/office/powerpoint/2010/main" val="336158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a:t>Haga clic para modificar el estilo de subtítulo del patrón</a:t>
            </a:r>
            <a:endParaRPr kumimoji="0" lang="en-US"/>
          </a:p>
        </p:txBody>
      </p:sp>
      <p:sp>
        <p:nvSpPr>
          <p:cNvPr id="28" name="Marcador de fecha 27"/>
          <p:cNvSpPr>
            <a:spLocks noGrp="1"/>
          </p:cNvSpPr>
          <p:nvPr>
            <p:ph type="dt" sz="half" idx="10"/>
          </p:nvPr>
        </p:nvSpPr>
        <p:spPr/>
        <p:txBody>
          <a:bodyPr/>
          <a:lstStyle/>
          <a:p>
            <a:fld id="{DC99473B-AB5A-B04D-988A-289C7ED8F23C}" type="datetimeFigureOut">
              <a:rPr lang="es-ES" smtClean="0"/>
              <a:t>06/05/2018</a:t>
            </a:fld>
            <a:endParaRPr lang="es-ES"/>
          </a:p>
        </p:txBody>
      </p:sp>
      <p:sp>
        <p:nvSpPr>
          <p:cNvPr id="17" name="Marcador de pie de página 16"/>
          <p:cNvSpPr>
            <a:spLocks noGrp="1"/>
          </p:cNvSpPr>
          <p:nvPr>
            <p:ph type="ftr" sz="quarter" idx="11"/>
          </p:nvPr>
        </p:nvSpPr>
        <p:spPr/>
        <p:txBody>
          <a:bodyPr/>
          <a:lstStyle/>
          <a:p>
            <a:endParaRPr lang="es-ES"/>
          </a:p>
        </p:txBody>
      </p:sp>
      <p:sp>
        <p:nvSpPr>
          <p:cNvPr id="7" name="Conector rec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Marcador de número de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A7451E-CB29-0A46-B14A-52402DF6E8D0}" type="slidenum">
              <a:rPr lang="es-ES" smtClean="0"/>
              <a:t>‹Nº›</a:t>
            </a:fld>
            <a:endParaRPr lang="es-ES"/>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_tradnl"/>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4" name="Marcador de fecha 3"/>
          <p:cNvSpPr>
            <a:spLocks noGrp="1"/>
          </p:cNvSpPr>
          <p:nvPr>
            <p:ph type="dt" sz="half" idx="10"/>
          </p:nvPr>
        </p:nvSpPr>
        <p:spPr/>
        <p:txBody>
          <a:bodyPr/>
          <a:lstStyle/>
          <a:p>
            <a:fld id="{DC99473B-AB5A-B04D-988A-289C7ED8F23C}" type="datetimeFigureOut">
              <a:rPr lang="es-ES" smtClean="0"/>
              <a:t>06/05/2018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A7451E-CB29-0A46-B14A-52402DF6E8D0}"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c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6915912" y="3009901"/>
            <a:ext cx="457200" cy="441325"/>
          </a:xfrm>
        </p:spPr>
        <p:txBody>
          <a:bodyPr/>
          <a:lstStyle/>
          <a:p>
            <a:fld id="{97A7451E-CB29-0A46-B14A-52402DF6E8D0}" type="slidenum">
              <a:rPr lang="es-ES" smtClean="0"/>
              <a:t>‹Nº›</a:t>
            </a:fld>
            <a:endParaRPr lang="es-ES"/>
          </a:p>
        </p:txBody>
      </p:sp>
      <p:sp>
        <p:nvSpPr>
          <p:cNvPr id="3" name="Marcador de texto vertical 2"/>
          <p:cNvSpPr>
            <a:spLocks noGrp="1"/>
          </p:cNvSpPr>
          <p:nvPr>
            <p:ph type="body" orient="vert" idx="1"/>
          </p:nvPr>
        </p:nvSpPr>
        <p:spPr>
          <a:xfrm>
            <a:off x="304800" y="304800"/>
            <a:ext cx="6553200" cy="5821366"/>
          </a:xfrm>
        </p:spPr>
        <p:txBody>
          <a:bodyPr vert="eaVert"/>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4" name="Marcador de fecha 3"/>
          <p:cNvSpPr>
            <a:spLocks noGrp="1"/>
          </p:cNvSpPr>
          <p:nvPr>
            <p:ph type="dt" sz="half" idx="10"/>
          </p:nvPr>
        </p:nvSpPr>
        <p:spPr/>
        <p:txBody>
          <a:bodyPr/>
          <a:lstStyle/>
          <a:p>
            <a:fld id="{DC99473B-AB5A-B04D-988A-289C7ED8F23C}" type="datetimeFigureOut">
              <a:rPr lang="es-ES" smtClean="0"/>
              <a:t>06/05/2018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2" name="Título vertical 1"/>
          <p:cNvSpPr>
            <a:spLocks noGrp="1"/>
          </p:cNvSpPr>
          <p:nvPr>
            <p:ph type="title" orient="vert"/>
          </p:nvPr>
        </p:nvSpPr>
        <p:spPr>
          <a:xfrm>
            <a:off x="7391400" y="304801"/>
            <a:ext cx="1447800" cy="5851525"/>
          </a:xfrm>
        </p:spPr>
        <p:txBody>
          <a:bodyPr vert="eaVert"/>
          <a:lstStyle/>
          <a:p>
            <a:r>
              <a:rPr kumimoji="0" lang="es-ES_tradnl"/>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es-ES_tradnl"/>
              <a:t>Clic para editar título</a:t>
            </a:r>
            <a:endParaRPr kumimoji="0" lang="en-US"/>
          </a:p>
        </p:txBody>
      </p:sp>
      <p:sp>
        <p:nvSpPr>
          <p:cNvPr id="4" name="Marcador de fecha 3"/>
          <p:cNvSpPr>
            <a:spLocks noGrp="1"/>
          </p:cNvSpPr>
          <p:nvPr>
            <p:ph type="dt" sz="half" idx="10"/>
          </p:nvPr>
        </p:nvSpPr>
        <p:spPr/>
        <p:txBody>
          <a:bodyPr/>
          <a:lstStyle/>
          <a:p>
            <a:fld id="{DC99473B-AB5A-B04D-988A-289C7ED8F23C}" type="datetimeFigureOut">
              <a:rPr lang="es-ES" smtClean="0"/>
              <a:t>06/05/2018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4361688" y="1026372"/>
            <a:ext cx="457200" cy="441325"/>
          </a:xfrm>
        </p:spPr>
        <p:txBody>
          <a:bodyPr/>
          <a:lstStyle/>
          <a:p>
            <a:fld id="{97A7451E-CB29-0A46-B14A-52402DF6E8D0}" type="slidenum">
              <a:rPr lang="es-ES" smtClean="0"/>
              <a:t>‹Nº›</a:t>
            </a:fld>
            <a:endParaRPr lang="es-ES"/>
          </a:p>
        </p:txBody>
      </p:sp>
      <p:sp>
        <p:nvSpPr>
          <p:cNvPr id="8" name="Marcador de contenido 7"/>
          <p:cNvSpPr>
            <a:spLocks noGrp="1"/>
          </p:cNvSpPr>
          <p:nvPr>
            <p:ph sz="quarter" idx="1"/>
          </p:nvPr>
        </p:nvSpPr>
        <p:spPr>
          <a:xfrm>
            <a:off x="301752" y="1527048"/>
            <a:ext cx="8503920" cy="4572000"/>
          </a:xfrm>
        </p:spPr>
        <p:txBody>
          <a:body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a:t>Haga clic para modificar el estilo de texto del patrón</a:t>
            </a:r>
          </a:p>
        </p:txBody>
      </p:sp>
      <p:sp>
        <p:nvSpPr>
          <p:cNvPr id="13" name="Rectá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á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Marcador de pie de página 4"/>
          <p:cNvSpPr>
            <a:spLocks noGrp="1"/>
          </p:cNvSpPr>
          <p:nvPr>
            <p:ph type="ftr" sz="quarter" idx="11"/>
          </p:nvPr>
        </p:nvSpPr>
        <p:spPr/>
        <p:txBody>
          <a:bodyPr/>
          <a:lstStyle/>
          <a:p>
            <a:endParaRPr lang="es-ES"/>
          </a:p>
        </p:txBody>
      </p:sp>
      <p:sp>
        <p:nvSpPr>
          <p:cNvPr id="4" name="Marcador de fecha 3"/>
          <p:cNvSpPr>
            <a:spLocks noGrp="1"/>
          </p:cNvSpPr>
          <p:nvPr>
            <p:ph type="dt" sz="half" idx="10"/>
          </p:nvPr>
        </p:nvSpPr>
        <p:spPr/>
        <p:txBody>
          <a:bodyPr/>
          <a:lstStyle/>
          <a:p>
            <a:fld id="{DC99473B-AB5A-B04D-988A-289C7ED8F23C}" type="datetimeFigureOut">
              <a:rPr lang="es-ES" smtClean="0"/>
              <a:t>06/05/2018</a:t>
            </a:fld>
            <a:endParaRPr lang="es-ES"/>
          </a:p>
        </p:txBody>
      </p:sp>
      <p:sp>
        <p:nvSpPr>
          <p:cNvPr id="8" name="Conector rec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A7451E-CB29-0A46-B14A-52402DF6E8D0}" type="slidenum">
              <a:rPr lang="es-ES" smtClean="0"/>
              <a:t>‹Nº›</a:t>
            </a:fld>
            <a:endParaRPr lang="es-ES"/>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_tradnl"/>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es-ES_tradnl"/>
              <a:t>Clic para editar título</a:t>
            </a:r>
            <a:endParaRPr kumimoji="0" lang="en-US"/>
          </a:p>
        </p:txBody>
      </p:sp>
      <p:sp>
        <p:nvSpPr>
          <p:cNvPr id="5" name="Marcador de fecha 4"/>
          <p:cNvSpPr>
            <a:spLocks noGrp="1"/>
          </p:cNvSpPr>
          <p:nvPr>
            <p:ph type="dt" sz="half" idx="10"/>
          </p:nvPr>
        </p:nvSpPr>
        <p:spPr>
          <a:xfrm>
            <a:off x="5791200" y="6409944"/>
            <a:ext cx="3044952" cy="365760"/>
          </a:xfrm>
        </p:spPr>
        <p:txBody>
          <a:bodyPr/>
          <a:lstStyle/>
          <a:p>
            <a:fld id="{DC99473B-AB5A-B04D-988A-289C7ED8F23C}" type="datetimeFigureOut">
              <a:rPr lang="es-ES" smtClean="0"/>
              <a:t>06/05/2018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7A7451E-CB29-0A46-B14A-52402DF6E8D0}" type="slidenum">
              <a:rPr lang="es-ES" smtClean="0"/>
              <a:t>‹Nº›</a:t>
            </a:fld>
            <a:endParaRPr lang="es-ES"/>
          </a:p>
        </p:txBody>
      </p:sp>
      <p:sp>
        <p:nvSpPr>
          <p:cNvPr id="8" name="Conector rec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Marcador de contenido 9"/>
          <p:cNvSpPr>
            <a:spLocks noGrp="1"/>
          </p:cNvSpPr>
          <p:nvPr>
            <p:ph sz="half" idx="1"/>
          </p:nvPr>
        </p:nvSpPr>
        <p:spPr>
          <a:xfrm>
            <a:off x="301752" y="1371600"/>
            <a:ext cx="4038600" cy="4681728"/>
          </a:xfrm>
        </p:spPr>
        <p:txBody>
          <a:bodyPr/>
          <a:lstStyle>
            <a:lvl1pPr>
              <a:defRPr sz="2500"/>
            </a:lvl1p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12" name="Marcador de contenido 11"/>
          <p:cNvSpPr>
            <a:spLocks noGrp="1"/>
          </p:cNvSpPr>
          <p:nvPr>
            <p:ph sz="half" idx="2"/>
          </p:nvPr>
        </p:nvSpPr>
        <p:spPr>
          <a:xfrm>
            <a:off x="4800600" y="1371600"/>
            <a:ext cx="4038600" cy="4681728"/>
          </a:xfrm>
        </p:spPr>
        <p:txBody>
          <a:bodyPr/>
          <a:lstStyle>
            <a:lvl1pPr>
              <a:defRPr sz="2500"/>
            </a:lvl1p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Conector rec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á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á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á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á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a:t>Haga clic para modificar el estilo de texto del patrón</a:t>
            </a:r>
          </a:p>
        </p:txBody>
      </p:sp>
      <p:sp>
        <p:nvSpPr>
          <p:cNvPr id="4" name="Marcador de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_tradnl"/>
              <a:t>Haga clic para modificar el estilo de texto del patrón</a:t>
            </a:r>
          </a:p>
        </p:txBody>
      </p:sp>
      <p:sp>
        <p:nvSpPr>
          <p:cNvPr id="7" name="Marcador de fecha 6"/>
          <p:cNvSpPr>
            <a:spLocks noGrp="1"/>
          </p:cNvSpPr>
          <p:nvPr>
            <p:ph type="dt" sz="half" idx="10"/>
          </p:nvPr>
        </p:nvSpPr>
        <p:spPr/>
        <p:txBody>
          <a:bodyPr/>
          <a:lstStyle/>
          <a:p>
            <a:fld id="{DC99473B-AB5A-B04D-988A-289C7ED8F23C}" type="datetimeFigureOut">
              <a:rPr lang="es-ES" smtClean="0"/>
              <a:t>06/05/2018</a:t>
            </a:fld>
            <a:endParaRPr lang="es-ES"/>
          </a:p>
        </p:txBody>
      </p:sp>
      <p:sp>
        <p:nvSpPr>
          <p:cNvPr id="8" name="Marcador de pie de página 7"/>
          <p:cNvSpPr>
            <a:spLocks noGrp="1"/>
          </p:cNvSpPr>
          <p:nvPr>
            <p:ph type="ftr" sz="quarter" idx="11"/>
          </p:nvPr>
        </p:nvSpPr>
        <p:spPr>
          <a:xfrm>
            <a:off x="304800" y="6409944"/>
            <a:ext cx="3581400" cy="365760"/>
          </a:xfrm>
        </p:spPr>
        <p:txBody>
          <a:bodyPr/>
          <a:lstStyle/>
          <a:p>
            <a:endParaRPr lang="es-ES"/>
          </a:p>
        </p:txBody>
      </p:sp>
      <p:sp>
        <p:nvSpPr>
          <p:cNvPr id="15" name="Conector rec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Marcador de contenido 23"/>
          <p:cNvSpPr>
            <a:spLocks noGrp="1"/>
          </p:cNvSpPr>
          <p:nvPr>
            <p:ph sz="quarter" idx="2"/>
          </p:nvPr>
        </p:nvSpPr>
        <p:spPr>
          <a:xfrm>
            <a:off x="301752" y="2471383"/>
            <a:ext cx="4041648" cy="3818404"/>
          </a:xfrm>
        </p:spPr>
        <p:txBody>
          <a:body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26" name="Marcador de contenido 25"/>
          <p:cNvSpPr>
            <a:spLocks noGrp="1"/>
          </p:cNvSpPr>
          <p:nvPr>
            <p:ph sz="quarter" idx="4"/>
          </p:nvPr>
        </p:nvSpPr>
        <p:spPr>
          <a:xfrm>
            <a:off x="4800600" y="2471383"/>
            <a:ext cx="4038600" cy="3822192"/>
          </a:xfrm>
        </p:spPr>
        <p:txBody>
          <a:body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Marcador de número de diapositiva 8"/>
          <p:cNvSpPr>
            <a:spLocks noGrp="1"/>
          </p:cNvSpPr>
          <p:nvPr>
            <p:ph type="sldNum" sz="quarter" idx="12"/>
          </p:nvPr>
        </p:nvSpPr>
        <p:spPr>
          <a:xfrm>
            <a:off x="4343400" y="1042416"/>
            <a:ext cx="457200" cy="441325"/>
          </a:xfrm>
        </p:spPr>
        <p:txBody>
          <a:bodyPr/>
          <a:lstStyle>
            <a:lvl1pPr algn="ctr">
              <a:defRPr/>
            </a:lvl1pPr>
          </a:lstStyle>
          <a:p>
            <a:fld id="{97A7451E-CB29-0A46-B14A-52402DF6E8D0}" type="slidenum">
              <a:rPr lang="es-ES" smtClean="0"/>
              <a:t>‹Nº›</a:t>
            </a:fld>
            <a:endParaRPr lang="es-ES"/>
          </a:p>
        </p:txBody>
      </p:sp>
      <p:sp>
        <p:nvSpPr>
          <p:cNvPr id="23" name="Título 22"/>
          <p:cNvSpPr>
            <a:spLocks noGrp="1"/>
          </p:cNvSpPr>
          <p:nvPr>
            <p:ph type="title"/>
          </p:nvPr>
        </p:nvSpPr>
        <p:spPr/>
        <p:txBody>
          <a:bodyPr rtlCol="0" anchor="b" anchorCtr="0"/>
          <a:lstStyle/>
          <a:p>
            <a:r>
              <a:rPr kumimoji="0" lang="es-ES_tradnl"/>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a:t>Clic para editar título</a:t>
            </a:r>
            <a:endParaRPr kumimoji="0" lang="en-US"/>
          </a:p>
        </p:txBody>
      </p:sp>
      <p:sp>
        <p:nvSpPr>
          <p:cNvPr id="3" name="Marcador de fecha 2"/>
          <p:cNvSpPr>
            <a:spLocks noGrp="1"/>
          </p:cNvSpPr>
          <p:nvPr>
            <p:ph type="dt" sz="half" idx="10"/>
          </p:nvPr>
        </p:nvSpPr>
        <p:spPr/>
        <p:txBody>
          <a:bodyPr/>
          <a:lstStyle/>
          <a:p>
            <a:fld id="{DC99473B-AB5A-B04D-988A-289C7ED8F23C}" type="datetimeFigureOut">
              <a:rPr lang="es-ES" smtClean="0"/>
              <a:t>06/05/2018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a:xfrm>
            <a:off x="4343400" y="1036020"/>
            <a:ext cx="457200" cy="441325"/>
          </a:xfrm>
        </p:spPr>
        <p:txBody>
          <a:bodyPr/>
          <a:lstStyle/>
          <a:p>
            <a:fld id="{97A7451E-CB29-0A46-B14A-52402DF6E8D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á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á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Marcador de fecha 1"/>
          <p:cNvSpPr>
            <a:spLocks noGrp="1"/>
          </p:cNvSpPr>
          <p:nvPr>
            <p:ph type="dt" sz="half" idx="10"/>
          </p:nvPr>
        </p:nvSpPr>
        <p:spPr/>
        <p:txBody>
          <a:bodyPr/>
          <a:lstStyle/>
          <a:p>
            <a:fld id="{DC99473B-AB5A-B04D-988A-289C7ED8F23C}" type="datetimeFigureOut">
              <a:rPr lang="es-ES" smtClean="0"/>
              <a:t>06/05/2018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7A7451E-CB29-0A46-B14A-52402DF6E8D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Rectá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á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_tradnl"/>
              <a:t>Clic para editar título</a:t>
            </a:r>
            <a:endParaRPr kumimoji="0" lang="en-US"/>
          </a:p>
        </p:txBody>
      </p:sp>
      <p:sp>
        <p:nvSpPr>
          <p:cNvPr id="3" name="Marcador de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a:t>Haga clic para modificar el estilo de texto del patrón</a:t>
            </a:r>
          </a:p>
        </p:txBody>
      </p:sp>
      <p:sp>
        <p:nvSpPr>
          <p:cNvPr id="8" name="Rectá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c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Marcador de contenido 19"/>
          <p:cNvSpPr>
            <a:spLocks noGrp="1"/>
          </p:cNvSpPr>
          <p:nvPr>
            <p:ph sz="quarter" idx="1"/>
          </p:nvPr>
        </p:nvSpPr>
        <p:spPr>
          <a:xfrm>
            <a:off x="3124200" y="685800"/>
            <a:ext cx="5638800" cy="5410200"/>
          </a:xfrm>
        </p:spPr>
        <p:txBody>
          <a:bodyPr/>
          <a:lstStyle/>
          <a:p>
            <a:pPr lvl="0" eaLnBrk="1" latinLnBrk="0" hangingPunct="1"/>
            <a:r>
              <a:rPr lang="es-ES_tradnl"/>
              <a:t>Haga clic para modificar el estilo de texto del patrón</a:t>
            </a:r>
          </a:p>
          <a:p>
            <a:pPr lvl="1" eaLnBrk="1" latinLnBrk="0" hangingPunct="1"/>
            <a:r>
              <a:rPr lang="es-ES_tradnl"/>
              <a:t>Segundo nivel</a:t>
            </a:r>
          </a:p>
          <a:p>
            <a:pPr lvl="2" eaLnBrk="1" latinLnBrk="0" hangingPunct="1"/>
            <a:r>
              <a:rPr lang="es-ES_tradnl"/>
              <a:t>Tercer nivel</a:t>
            </a:r>
          </a:p>
          <a:p>
            <a:pPr lvl="3" eaLnBrk="1" latinLnBrk="0" hangingPunct="1"/>
            <a:r>
              <a:rPr lang="es-ES_tradnl"/>
              <a:t>Cuarto nivel</a:t>
            </a:r>
          </a:p>
          <a:p>
            <a:pPr lvl="4" eaLnBrk="1" latinLnBrk="0" hangingPunct="1"/>
            <a:r>
              <a:rPr lang="es-ES_tradnl"/>
              <a:t>Quinto nivel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7A7451E-CB29-0A46-B14A-52402DF6E8D0}" type="slidenum">
              <a:rPr lang="es-ES" smtClean="0"/>
              <a:t>‹Nº›</a:t>
            </a:fld>
            <a:endParaRPr lang="es-ES"/>
          </a:p>
        </p:txBody>
      </p:sp>
      <p:sp>
        <p:nvSpPr>
          <p:cNvPr id="21" name="Rectá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p:txBody>
          <a:bodyPr/>
          <a:lstStyle/>
          <a:p>
            <a:fld id="{DC99473B-AB5A-B04D-988A-289C7ED8F23C}" type="datetimeFigureOut">
              <a:rPr lang="es-ES" smtClean="0"/>
              <a:t>06/05/2018</a:t>
            </a:fld>
            <a:endParaRPr lang="es-ES"/>
          </a:p>
        </p:txBody>
      </p:sp>
      <p:sp>
        <p:nvSpPr>
          <p:cNvPr id="6" name="Marcador de pie de página 5"/>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Conector rec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á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á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p>
            <a:fld id="{97A7451E-CB29-0A46-B14A-52402DF6E8D0}" type="slidenum">
              <a:rPr lang="es-ES" smtClean="0"/>
              <a:t>‹Nº›</a:t>
            </a:fld>
            <a:endParaRPr lang="es-ES"/>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_tradnl"/>
              <a:t>Clic para editar título</a:t>
            </a:r>
            <a:endParaRPr kumimoji="0" lang="en-US"/>
          </a:p>
        </p:txBody>
      </p:sp>
      <p:sp>
        <p:nvSpPr>
          <p:cNvPr id="3" name="Marcador de posición de imagen 2"/>
          <p:cNvSpPr>
            <a:spLocks noGrp="1"/>
          </p:cNvSpPr>
          <p:nvPr>
            <p:ph type="pic" idx="1"/>
          </p:nvPr>
        </p:nvSpPr>
        <p:spPr>
          <a:xfrm>
            <a:off x="3000375" y="609600"/>
            <a:ext cx="5867400" cy="4267200"/>
          </a:xfrm>
        </p:spPr>
        <p:txBody>
          <a:bodyPr/>
          <a:lstStyle>
            <a:lvl1pPr marL="0" indent="0">
              <a:buNone/>
              <a:defRPr sz="3200"/>
            </a:lvl1pPr>
          </a:lstStyle>
          <a:p>
            <a:r>
              <a:rPr kumimoji="0" lang="es-ES_tradnl"/>
              <a:t>Arrastre la imagen al marcador de posición o haga clic en el icono para agregar</a:t>
            </a:r>
            <a:endParaRPr kumimoji="0" lang="en-US" dirty="0"/>
          </a:p>
        </p:txBody>
      </p:sp>
      <p:sp>
        <p:nvSpPr>
          <p:cNvPr id="4" name="Marcador de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_tradnl"/>
              <a:t>Haga clic para modificar el estilo de texto del patrón</a:t>
            </a:r>
          </a:p>
        </p:txBody>
      </p:sp>
      <p:sp>
        <p:nvSpPr>
          <p:cNvPr id="22" name="Rectá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a:xfrm>
            <a:off x="5788152" y="6404984"/>
            <a:ext cx="3044952" cy="365760"/>
          </a:xfrm>
        </p:spPr>
        <p:txBody>
          <a:bodyPr/>
          <a:lstStyle/>
          <a:p>
            <a:fld id="{DC99473B-AB5A-B04D-988A-289C7ED8F23C}" type="datetimeFigureOut">
              <a:rPr lang="es-ES" smtClean="0"/>
              <a:t>06/05/2018</a:t>
            </a:fld>
            <a:endParaRPr lang="es-ES"/>
          </a:p>
        </p:txBody>
      </p:sp>
      <p:sp>
        <p:nvSpPr>
          <p:cNvPr id="6" name="Marcador de pie de página 5"/>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Marcador de fech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C99473B-AB5A-B04D-988A-289C7ED8F23C}" type="datetimeFigureOut">
              <a:rPr lang="es-ES" smtClean="0"/>
              <a:t>06/05/2018</a:t>
            </a:fld>
            <a:endParaRPr lang="es-ES"/>
          </a:p>
        </p:txBody>
      </p:sp>
      <p:sp>
        <p:nvSpPr>
          <p:cNvPr id="3" name="Marcador de pie de pá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Rectá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c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número de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7A7451E-CB29-0A46-B14A-52402DF6E8D0}" type="slidenum">
              <a:rPr lang="es-ES" smtClean="0"/>
              <a:t>‹Nº›</a:t>
            </a:fld>
            <a:endParaRPr lang="es-ES"/>
          </a:p>
        </p:txBody>
      </p:sp>
      <p:sp>
        <p:nvSpPr>
          <p:cNvPr id="22" name="Marcador de título 21"/>
          <p:cNvSpPr>
            <a:spLocks noGrp="1"/>
          </p:cNvSpPr>
          <p:nvPr>
            <p:ph type="title"/>
          </p:nvPr>
        </p:nvSpPr>
        <p:spPr>
          <a:xfrm>
            <a:off x="301752" y="228600"/>
            <a:ext cx="8534400" cy="758952"/>
          </a:xfrm>
          <a:prstGeom prst="rect">
            <a:avLst/>
          </a:prstGeom>
        </p:spPr>
        <p:txBody>
          <a:bodyPr vert="horz" anchor="b">
            <a:normAutofit/>
          </a:bodyPr>
          <a:lstStyle/>
          <a:p>
            <a:r>
              <a:rPr kumimoji="0" lang="es-ES_tradnl"/>
              <a:t>Clic para editar título</a:t>
            </a:r>
            <a:endParaRPr kumimoji="0" lang="en-US"/>
          </a:p>
        </p:txBody>
      </p:sp>
      <p:sp>
        <p:nvSpPr>
          <p:cNvPr id="13" name="Marcador de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_tradnl"/>
              <a:t>Haga clic para modificar el estilo de texto del patrón</a:t>
            </a:r>
          </a:p>
          <a:p>
            <a:pPr lvl="1" eaLnBrk="1" latinLnBrk="0" hangingPunct="1"/>
            <a:r>
              <a:rPr kumimoji="0" lang="es-ES_tradnl"/>
              <a:t>Segundo nivel</a:t>
            </a:r>
          </a:p>
          <a:p>
            <a:pPr lvl="2" eaLnBrk="1" latinLnBrk="0" hangingPunct="1"/>
            <a:r>
              <a:rPr kumimoji="0" lang="es-ES_tradnl"/>
              <a:t>Tercer nivel</a:t>
            </a:r>
          </a:p>
          <a:p>
            <a:pPr lvl="3" eaLnBrk="1" latinLnBrk="0" hangingPunct="1"/>
            <a:r>
              <a:rPr kumimoji="0" lang="es-ES_tradnl"/>
              <a:t>Cuarto nivel</a:t>
            </a:r>
          </a:p>
          <a:p>
            <a:pPr lvl="4" eaLnBrk="1" latinLnBrk="0" hangingPunct="1"/>
            <a:r>
              <a:rPr kumimoji="0" lang="es-ES_tradnl"/>
              <a:t>Quinto nivel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es-ES" dirty="0"/>
          </a:p>
        </p:txBody>
      </p:sp>
      <p:sp>
        <p:nvSpPr>
          <p:cNvPr id="2" name="Título 1"/>
          <p:cNvSpPr>
            <a:spLocks noGrp="1"/>
          </p:cNvSpPr>
          <p:nvPr>
            <p:ph type="ctrTitle"/>
          </p:nvPr>
        </p:nvSpPr>
        <p:spPr/>
        <p:txBody>
          <a:bodyPr>
            <a:normAutofit/>
          </a:bodyPr>
          <a:lstStyle/>
          <a:p>
            <a:r>
              <a:rPr lang="es-ES" b="1" dirty="0"/>
              <a:t>INAPLICABILIDAD POR INCONSTITUCIONALIDAD </a:t>
            </a:r>
          </a:p>
        </p:txBody>
      </p:sp>
      <p:pic>
        <p:nvPicPr>
          <p:cNvPr id="4" name="Imagen 3" descr="Escudo_del_Tribunal_Constitucional_de_Chi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5694" y="2819400"/>
            <a:ext cx="3973548" cy="2871208"/>
          </a:xfrm>
          <a:prstGeom prst="rect">
            <a:avLst/>
          </a:prstGeom>
        </p:spPr>
      </p:pic>
    </p:spTree>
    <p:extLst>
      <p:ext uri="{BB962C8B-B14F-4D97-AF65-F5344CB8AC3E}">
        <p14:creationId xmlns:p14="http://schemas.microsoft.com/office/powerpoint/2010/main" val="27295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500" dirty="0"/>
              <a:t>CRITERIOS DE NO ADMISIÓN A TRÁMITE ADOPTADOS POR EL TC </a:t>
            </a:r>
          </a:p>
        </p:txBody>
      </p:sp>
      <p:sp>
        <p:nvSpPr>
          <p:cNvPr id="3" name="Marcador de contenido 2"/>
          <p:cNvSpPr>
            <a:spLocks noGrp="1"/>
          </p:cNvSpPr>
          <p:nvPr>
            <p:ph sz="quarter" idx="1"/>
          </p:nvPr>
        </p:nvSpPr>
        <p:spPr/>
        <p:txBody>
          <a:bodyPr>
            <a:noAutofit/>
          </a:bodyPr>
          <a:lstStyle/>
          <a:p>
            <a:pPr algn="just"/>
            <a:r>
              <a:rPr lang="es-ES" sz="2000" dirty="0"/>
              <a:t>Requirente que no es parte en gestión pendiente carece de legitimación activa (Rol Nº 2249, c.7)</a:t>
            </a:r>
          </a:p>
          <a:p>
            <a:pPr algn="just">
              <a:buFont typeface="Wingdings 2" charset="2"/>
              <a:buChar char=""/>
            </a:pPr>
            <a:r>
              <a:rPr lang="es-ES" sz="2000" dirty="0"/>
              <a:t>No acredita la existencia de la gestión pendiente invocada (Rol Nº 1837, c.6)</a:t>
            </a:r>
          </a:p>
          <a:p>
            <a:pPr algn="just">
              <a:buFont typeface="Wingdings 2" charset="2"/>
              <a:buChar char=""/>
            </a:pPr>
            <a:r>
              <a:rPr lang="es-ES" sz="2000" dirty="0"/>
              <a:t>Certificado omite menciones relacionadas con la sustanciación de la gestión pendiente (Rol Nº 2483, c.5). </a:t>
            </a:r>
          </a:p>
          <a:p>
            <a:pPr algn="just">
              <a:buFont typeface="Wingdings 2" charset="2"/>
              <a:buChar char=""/>
            </a:pPr>
            <a:r>
              <a:rPr lang="es-ES" sz="2000" dirty="0"/>
              <a:t>No basta con remisión de antecedentes (Rol Nº 1805, c.8)</a:t>
            </a:r>
          </a:p>
          <a:p>
            <a:pPr algn="just">
              <a:buFont typeface="Wingdings 2" charset="2"/>
              <a:buChar char=""/>
            </a:pPr>
            <a:r>
              <a:rPr lang="es-ES" sz="2000" dirty="0"/>
              <a:t>No hay exposición de conflicto de constitucionalidad (Rol Nº 1497, c.5)</a:t>
            </a:r>
          </a:p>
          <a:p>
            <a:pPr algn="just">
              <a:buFont typeface="Wingdings 2" charset="2"/>
              <a:buChar char=""/>
            </a:pPr>
            <a:r>
              <a:rPr lang="es-ES" sz="2000" dirty="0"/>
              <a:t>Exposición se refiere a actuación de juez (Rol Nº 1608, c.6)</a:t>
            </a:r>
          </a:p>
          <a:p>
            <a:pPr algn="just">
              <a:buFont typeface="Wingdings 2" charset="2"/>
              <a:buChar char=""/>
            </a:pPr>
            <a:r>
              <a:rPr lang="es-ES" sz="2000" dirty="0"/>
              <a:t>No contiene fundamentos jurídicos precisos y claros (Rol Nº 1686, </a:t>
            </a:r>
            <a:r>
              <a:rPr lang="es-ES" sz="2000" dirty="0" err="1"/>
              <a:t>cc.</a:t>
            </a:r>
            <a:r>
              <a:rPr lang="es-ES" sz="2000" dirty="0"/>
              <a:t> 6 y 7).</a:t>
            </a:r>
          </a:p>
          <a:p>
            <a:pPr algn="just">
              <a:buFont typeface="Wingdings 2" charset="2"/>
              <a:buChar char=""/>
            </a:pPr>
            <a:r>
              <a:rPr lang="es-ES" sz="2000" dirty="0"/>
              <a:t>No contiene indicación precisa de normas constitucionales infringidas y de vicios aducidos (Rol Nº 1570, c.4)</a:t>
            </a:r>
          </a:p>
          <a:p>
            <a:pPr algn="just">
              <a:buFont typeface="Wingdings 2" charset="2"/>
              <a:buChar char=""/>
            </a:pPr>
            <a:r>
              <a:rPr lang="es-ES" sz="2000" dirty="0"/>
              <a:t>Partes no pueden requerir a través del tribunal que conoce de la gestión pendiente  (Rol Nº 1670, c.9). </a:t>
            </a:r>
          </a:p>
        </p:txBody>
      </p:sp>
    </p:spTree>
    <p:extLst>
      <p:ext uri="{BB962C8B-B14F-4D97-AF65-F5344CB8AC3E}">
        <p14:creationId xmlns:p14="http://schemas.microsoft.com/office/powerpoint/2010/main" val="168390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TRAMITACIÓN Y PROCEDIMIENTO</a:t>
            </a:r>
          </a:p>
        </p:txBody>
      </p:sp>
      <p:sp>
        <p:nvSpPr>
          <p:cNvPr id="3" name="Marcador de contenido 2"/>
          <p:cNvSpPr>
            <a:spLocks noGrp="1"/>
          </p:cNvSpPr>
          <p:nvPr>
            <p:ph sz="quarter" idx="1"/>
          </p:nvPr>
        </p:nvSpPr>
        <p:spPr/>
        <p:txBody>
          <a:bodyPr/>
          <a:lstStyle/>
          <a:p>
            <a:pPr marL="0" indent="0">
              <a:buNone/>
            </a:pPr>
            <a:endParaRPr lang="es-ES" dirty="0"/>
          </a:p>
        </p:txBody>
      </p:sp>
      <p:sp>
        <p:nvSpPr>
          <p:cNvPr id="4" name="CuadroTexto 3"/>
          <p:cNvSpPr txBox="1"/>
          <p:nvPr/>
        </p:nvSpPr>
        <p:spPr>
          <a:xfrm>
            <a:off x="428416" y="3274093"/>
            <a:ext cx="2151701" cy="369332"/>
          </a:xfrm>
          <a:prstGeom prst="rect">
            <a:avLst/>
          </a:prstGeom>
          <a:noFill/>
        </p:spPr>
        <p:txBody>
          <a:bodyPr wrap="none" rtlCol="0">
            <a:spAutoFit/>
          </a:bodyPr>
          <a:lstStyle/>
          <a:p>
            <a:r>
              <a:rPr lang="es-ES" dirty="0"/>
              <a:t>Admisión a trámite</a:t>
            </a:r>
          </a:p>
        </p:txBody>
      </p:sp>
      <p:cxnSp>
        <p:nvCxnSpPr>
          <p:cNvPr id="6" name="Conector recto de flecha 5"/>
          <p:cNvCxnSpPr>
            <a:stCxn id="4" idx="3"/>
          </p:cNvCxnSpPr>
          <p:nvPr/>
        </p:nvCxnSpPr>
        <p:spPr>
          <a:xfrm flipV="1">
            <a:off x="2580117" y="3457687"/>
            <a:ext cx="678903" cy="10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CuadroTexto 6"/>
          <p:cNvSpPr txBox="1"/>
          <p:nvPr/>
        </p:nvSpPr>
        <p:spPr>
          <a:xfrm>
            <a:off x="3231657" y="3290465"/>
            <a:ext cx="2287806" cy="646331"/>
          </a:xfrm>
          <a:prstGeom prst="rect">
            <a:avLst/>
          </a:prstGeom>
          <a:noFill/>
        </p:spPr>
        <p:txBody>
          <a:bodyPr wrap="none" rtlCol="0">
            <a:spAutoFit/>
          </a:bodyPr>
          <a:lstStyle/>
          <a:p>
            <a:pPr algn="ctr"/>
            <a:r>
              <a:rPr lang="es-ES" b="1" dirty="0"/>
              <a:t>Admisibilidad del </a:t>
            </a:r>
          </a:p>
          <a:p>
            <a:pPr algn="ctr"/>
            <a:r>
              <a:rPr lang="es-ES" b="1" dirty="0"/>
              <a:t>requerimiento </a:t>
            </a:r>
          </a:p>
        </p:txBody>
      </p:sp>
      <p:cxnSp>
        <p:nvCxnSpPr>
          <p:cNvPr id="9" name="Conector recto de flecha 8"/>
          <p:cNvCxnSpPr/>
          <p:nvPr/>
        </p:nvCxnSpPr>
        <p:spPr>
          <a:xfrm flipV="1">
            <a:off x="5369695" y="2738610"/>
            <a:ext cx="689329" cy="7201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p:nvPr/>
        </p:nvCxnSpPr>
        <p:spPr>
          <a:xfrm>
            <a:off x="5369695" y="3457687"/>
            <a:ext cx="689329" cy="7190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CuadroTexto 11"/>
          <p:cNvSpPr txBox="1"/>
          <p:nvPr/>
        </p:nvSpPr>
        <p:spPr>
          <a:xfrm>
            <a:off x="6181429" y="2478519"/>
            <a:ext cx="2602545" cy="1200329"/>
          </a:xfrm>
          <a:prstGeom prst="rect">
            <a:avLst/>
          </a:prstGeom>
          <a:noFill/>
        </p:spPr>
        <p:txBody>
          <a:bodyPr wrap="none" rtlCol="0">
            <a:spAutoFit/>
          </a:bodyPr>
          <a:lstStyle/>
          <a:p>
            <a:pPr algn="ctr"/>
            <a:r>
              <a:rPr lang="es-ES" b="1" dirty="0"/>
              <a:t>Admisible: </a:t>
            </a:r>
            <a:r>
              <a:rPr lang="es-ES" dirty="0"/>
              <a:t>Se otorgan</a:t>
            </a:r>
          </a:p>
          <a:p>
            <a:pPr algn="ctr"/>
            <a:r>
              <a:rPr lang="es-ES" dirty="0"/>
              <a:t>20 días para formular </a:t>
            </a:r>
          </a:p>
          <a:p>
            <a:pPr algn="ctr"/>
            <a:r>
              <a:rPr lang="es-ES" dirty="0"/>
              <a:t>observaciones y aportar</a:t>
            </a:r>
          </a:p>
          <a:p>
            <a:pPr algn="ctr"/>
            <a:r>
              <a:rPr lang="es-ES" dirty="0"/>
              <a:t>antecedentes </a:t>
            </a:r>
          </a:p>
        </p:txBody>
      </p:sp>
      <p:sp>
        <p:nvSpPr>
          <p:cNvPr id="13" name="CuadroTexto 12"/>
          <p:cNvSpPr txBox="1"/>
          <p:nvPr/>
        </p:nvSpPr>
        <p:spPr>
          <a:xfrm>
            <a:off x="6069282" y="3967395"/>
            <a:ext cx="2560842" cy="646331"/>
          </a:xfrm>
          <a:prstGeom prst="rect">
            <a:avLst/>
          </a:prstGeom>
          <a:noFill/>
        </p:spPr>
        <p:txBody>
          <a:bodyPr wrap="none" rtlCol="0">
            <a:spAutoFit/>
          </a:bodyPr>
          <a:lstStyle/>
          <a:p>
            <a:pPr algn="ctr"/>
            <a:r>
              <a:rPr lang="es-ES" b="1" dirty="0"/>
              <a:t>Inadmisible: </a:t>
            </a:r>
            <a:r>
              <a:rPr lang="es-ES" dirty="0"/>
              <a:t>Se tiene</a:t>
            </a:r>
          </a:p>
          <a:p>
            <a:pPr algn="ctr"/>
            <a:r>
              <a:rPr lang="es-ES" dirty="0"/>
              <a:t>por no presentado. </a:t>
            </a:r>
          </a:p>
        </p:txBody>
      </p:sp>
      <p:sp>
        <p:nvSpPr>
          <p:cNvPr id="14" name="CuadroTexto 13"/>
          <p:cNvSpPr txBox="1"/>
          <p:nvPr/>
        </p:nvSpPr>
        <p:spPr>
          <a:xfrm>
            <a:off x="3242665" y="1590390"/>
            <a:ext cx="2816359" cy="369332"/>
          </a:xfrm>
          <a:prstGeom prst="rect">
            <a:avLst/>
          </a:prstGeom>
          <a:noFill/>
        </p:spPr>
        <p:txBody>
          <a:bodyPr wrap="none" rtlCol="0">
            <a:spAutoFit/>
          </a:bodyPr>
          <a:lstStyle/>
          <a:p>
            <a:r>
              <a:rPr lang="es-ES" b="1" dirty="0">
                <a:solidFill>
                  <a:srgbClr val="FF0000"/>
                </a:solidFill>
              </a:rPr>
              <a:t>SALA DEL TRIBUNAL </a:t>
            </a:r>
          </a:p>
        </p:txBody>
      </p:sp>
      <p:cxnSp>
        <p:nvCxnSpPr>
          <p:cNvPr id="16" name="Conector recto de flecha 15"/>
          <p:cNvCxnSpPr/>
          <p:nvPr/>
        </p:nvCxnSpPr>
        <p:spPr>
          <a:xfrm>
            <a:off x="4375962" y="3870773"/>
            <a:ext cx="0" cy="7190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CuadroTexto 18"/>
          <p:cNvSpPr txBox="1"/>
          <p:nvPr/>
        </p:nvSpPr>
        <p:spPr>
          <a:xfrm>
            <a:off x="2914677" y="4728931"/>
            <a:ext cx="3266752" cy="369332"/>
          </a:xfrm>
          <a:prstGeom prst="rect">
            <a:avLst/>
          </a:prstGeom>
          <a:noFill/>
        </p:spPr>
        <p:txBody>
          <a:bodyPr wrap="none" rtlCol="0">
            <a:spAutoFit/>
          </a:bodyPr>
          <a:lstStyle/>
          <a:p>
            <a:r>
              <a:rPr lang="es-ES" dirty="0"/>
              <a:t>Suspensión del procedimiento</a:t>
            </a:r>
          </a:p>
        </p:txBody>
      </p:sp>
      <p:sp>
        <p:nvSpPr>
          <p:cNvPr id="5" name="CuadroTexto 4">
            <a:extLst>
              <a:ext uri="{FF2B5EF4-FFF2-40B4-BE49-F238E27FC236}">
                <a16:creationId xmlns:a16="http://schemas.microsoft.com/office/drawing/2014/main" id="{9341FF41-DE07-4CA0-9CD1-F4E30F7FFFC0}"/>
              </a:ext>
            </a:extLst>
          </p:cNvPr>
          <p:cNvSpPr txBox="1"/>
          <p:nvPr/>
        </p:nvSpPr>
        <p:spPr>
          <a:xfrm>
            <a:off x="1237775" y="2600032"/>
            <a:ext cx="3353803" cy="369332"/>
          </a:xfrm>
          <a:prstGeom prst="rect">
            <a:avLst/>
          </a:prstGeom>
          <a:noFill/>
        </p:spPr>
        <p:txBody>
          <a:bodyPr wrap="none" rtlCol="0">
            <a:spAutoFit/>
          </a:bodyPr>
          <a:lstStyle/>
          <a:p>
            <a:r>
              <a:rPr lang="es-CL" b="1" dirty="0"/>
              <a:t>*Alegatos de admisibilidad</a:t>
            </a:r>
          </a:p>
        </p:txBody>
      </p:sp>
    </p:spTree>
    <p:extLst>
      <p:ext uri="{BB962C8B-B14F-4D97-AF65-F5344CB8AC3E}">
        <p14:creationId xmlns:p14="http://schemas.microsoft.com/office/powerpoint/2010/main" val="2857374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REQUISITOS DE ADMISIBILIDAD</a:t>
            </a:r>
          </a:p>
        </p:txBody>
      </p:sp>
      <p:sp>
        <p:nvSpPr>
          <p:cNvPr id="3" name="Marcador de contenido 2"/>
          <p:cNvSpPr>
            <a:spLocks noGrp="1"/>
          </p:cNvSpPr>
          <p:nvPr>
            <p:ph sz="quarter" idx="1"/>
          </p:nvPr>
        </p:nvSpPr>
        <p:spPr/>
        <p:txBody>
          <a:bodyPr>
            <a:normAutofit fontScale="85000" lnSpcReduction="10000"/>
          </a:bodyPr>
          <a:lstStyle/>
          <a:p>
            <a:pPr algn="just"/>
            <a:r>
              <a:rPr lang="es-ES" dirty="0"/>
              <a:t>Los requisitos se encuentran en el artículo 93 inciso 11 de la CPR y artículo 84 LOC TC:</a:t>
            </a:r>
          </a:p>
          <a:p>
            <a:pPr algn="just"/>
            <a:endParaRPr lang="es-ES" dirty="0"/>
          </a:p>
          <a:p>
            <a:pPr marL="514350" indent="-514350" algn="just">
              <a:buFont typeface="+mj-lt"/>
              <a:buAutoNum type="arabicPeriod"/>
            </a:pPr>
            <a:r>
              <a:rPr lang="es-ES" dirty="0"/>
              <a:t>Cuando el requerimiento no es formulado por una persona u órgano legitimado;</a:t>
            </a:r>
          </a:p>
          <a:p>
            <a:pPr marL="514350" indent="-514350" algn="just">
              <a:buFont typeface="+mj-lt"/>
              <a:buAutoNum type="arabicPeriod"/>
            </a:pPr>
            <a:r>
              <a:rPr lang="es-ES" dirty="0"/>
              <a:t>Cuando la cuestión se promueva respecto de un precepto legal que haya sido declarado conforme a la Constitución por el Tribunal, sea ejerciendo el control preventivo o conociendo de un requerimiento, y que se invoque el mismo vicio que fue materia de la sentencia respectiva;</a:t>
            </a:r>
          </a:p>
          <a:p>
            <a:pPr marL="514350" indent="-514350" algn="just">
              <a:buFont typeface="+mj-lt"/>
              <a:buAutoNum type="arabicPeriod"/>
            </a:pPr>
            <a:r>
              <a:rPr lang="es-ES" dirty="0"/>
              <a:t>Cuando no exista gestión judicial pendiente en tramitación, o se haya puesto término a ella por sentencia ejecutoriada;</a:t>
            </a:r>
          </a:p>
        </p:txBody>
      </p:sp>
    </p:spTree>
    <p:extLst>
      <p:ext uri="{BB962C8B-B14F-4D97-AF65-F5344CB8AC3E}">
        <p14:creationId xmlns:p14="http://schemas.microsoft.com/office/powerpoint/2010/main" val="127111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REQUISITOS DE ADMISIBILIDAD</a:t>
            </a:r>
          </a:p>
        </p:txBody>
      </p:sp>
      <p:sp>
        <p:nvSpPr>
          <p:cNvPr id="3" name="Marcador de contenido 2"/>
          <p:cNvSpPr>
            <a:spLocks noGrp="1"/>
          </p:cNvSpPr>
          <p:nvPr>
            <p:ph sz="quarter" idx="1"/>
          </p:nvPr>
        </p:nvSpPr>
        <p:spPr/>
        <p:txBody>
          <a:bodyPr/>
          <a:lstStyle/>
          <a:p>
            <a:pPr marL="0" indent="0" algn="just">
              <a:buNone/>
            </a:pPr>
            <a:r>
              <a:rPr lang="es-ES" dirty="0"/>
              <a:t>4. Cuando se promueva respecto de un precepto legal que no tenga rango legal;</a:t>
            </a:r>
          </a:p>
          <a:p>
            <a:pPr marL="0" indent="0" algn="just">
              <a:buNone/>
            </a:pPr>
            <a:endParaRPr lang="es-ES" dirty="0"/>
          </a:p>
          <a:p>
            <a:pPr marL="0" indent="0" algn="just">
              <a:buNone/>
            </a:pPr>
            <a:r>
              <a:rPr lang="es-ES" dirty="0"/>
              <a:t>5. Cuando de los antecedentes de la gestión pendiente en que se promueva la cuestión, aparezca que el precepto legal impugnado no ha de tener aplicación o ella no resultará decisiva en la resolución del asunto;</a:t>
            </a:r>
          </a:p>
          <a:p>
            <a:pPr marL="0" indent="0" algn="just">
              <a:buNone/>
            </a:pPr>
            <a:endParaRPr lang="es-ES" dirty="0"/>
          </a:p>
          <a:p>
            <a:pPr marL="0" indent="0" algn="just">
              <a:buNone/>
            </a:pPr>
            <a:r>
              <a:rPr lang="es-ES" dirty="0"/>
              <a:t>6. Cuando carezca de fundamento plausible. </a:t>
            </a:r>
          </a:p>
        </p:txBody>
      </p:sp>
    </p:spTree>
    <p:extLst>
      <p:ext uri="{BB962C8B-B14F-4D97-AF65-F5344CB8AC3E}">
        <p14:creationId xmlns:p14="http://schemas.microsoft.com/office/powerpoint/2010/main" val="274119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TRAMITACIÓN Y PROCEDIMIENTO</a:t>
            </a:r>
            <a:endParaRPr lang="es-ES" dirty="0"/>
          </a:p>
        </p:txBody>
      </p:sp>
      <p:sp>
        <p:nvSpPr>
          <p:cNvPr id="3" name="Marcador de contenido 2"/>
          <p:cNvSpPr>
            <a:spLocks noGrp="1"/>
          </p:cNvSpPr>
          <p:nvPr>
            <p:ph sz="quarter" idx="1"/>
          </p:nvPr>
        </p:nvSpPr>
        <p:spPr/>
        <p:txBody>
          <a:bodyPr/>
          <a:lstStyle/>
          <a:p>
            <a:pPr marL="0" indent="0">
              <a:buNone/>
            </a:pPr>
            <a:endParaRPr lang="es-ES" dirty="0"/>
          </a:p>
        </p:txBody>
      </p:sp>
      <p:sp>
        <p:nvSpPr>
          <p:cNvPr id="4" name="CuadroTexto 3"/>
          <p:cNvSpPr txBox="1"/>
          <p:nvPr/>
        </p:nvSpPr>
        <p:spPr>
          <a:xfrm>
            <a:off x="413114" y="3228194"/>
            <a:ext cx="1462660" cy="338554"/>
          </a:xfrm>
          <a:prstGeom prst="rect">
            <a:avLst/>
          </a:prstGeom>
          <a:noFill/>
        </p:spPr>
        <p:txBody>
          <a:bodyPr wrap="none" rtlCol="0">
            <a:spAutoFit/>
          </a:bodyPr>
          <a:lstStyle/>
          <a:p>
            <a:r>
              <a:rPr lang="es-ES" sz="1600" dirty="0"/>
              <a:t>Admisibilidad</a:t>
            </a:r>
          </a:p>
        </p:txBody>
      </p:sp>
      <p:cxnSp>
        <p:nvCxnSpPr>
          <p:cNvPr id="6" name="Conector recto de flecha 5"/>
          <p:cNvCxnSpPr/>
          <p:nvPr/>
        </p:nvCxnSpPr>
        <p:spPr>
          <a:xfrm>
            <a:off x="1875774" y="3427088"/>
            <a:ext cx="633520" cy="148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CuadroTexto 6"/>
          <p:cNvSpPr txBox="1"/>
          <p:nvPr/>
        </p:nvSpPr>
        <p:spPr>
          <a:xfrm>
            <a:off x="2279681" y="3228194"/>
            <a:ext cx="2402187" cy="1754327"/>
          </a:xfrm>
          <a:prstGeom prst="rect">
            <a:avLst/>
          </a:prstGeom>
          <a:noFill/>
        </p:spPr>
        <p:txBody>
          <a:bodyPr wrap="square" rtlCol="0">
            <a:spAutoFit/>
          </a:bodyPr>
          <a:lstStyle/>
          <a:p>
            <a:pPr algn="ctr"/>
            <a:r>
              <a:rPr lang="es-ES" b="1" dirty="0"/>
              <a:t>Fijación de la causa en tabla</a:t>
            </a:r>
            <a:r>
              <a:rPr lang="es-ES" dirty="0"/>
              <a:t>: La elabora </a:t>
            </a:r>
          </a:p>
          <a:p>
            <a:pPr algn="ctr"/>
            <a:r>
              <a:rPr lang="es-ES" dirty="0"/>
              <a:t>el secretario y es aprobada</a:t>
            </a:r>
          </a:p>
          <a:p>
            <a:pPr algn="ctr"/>
            <a:r>
              <a:rPr lang="es-ES" dirty="0"/>
              <a:t>por el Presidente TC </a:t>
            </a:r>
          </a:p>
        </p:txBody>
      </p:sp>
      <p:cxnSp>
        <p:nvCxnSpPr>
          <p:cNvPr id="9" name="Conector recto de flecha 8"/>
          <p:cNvCxnSpPr/>
          <p:nvPr/>
        </p:nvCxnSpPr>
        <p:spPr>
          <a:xfrm>
            <a:off x="4352906" y="3427088"/>
            <a:ext cx="6579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CuadroTexto 9"/>
          <p:cNvSpPr txBox="1"/>
          <p:nvPr/>
        </p:nvSpPr>
        <p:spPr>
          <a:xfrm>
            <a:off x="4923886" y="3197416"/>
            <a:ext cx="2237449" cy="923330"/>
          </a:xfrm>
          <a:prstGeom prst="rect">
            <a:avLst/>
          </a:prstGeom>
          <a:noFill/>
        </p:spPr>
        <p:txBody>
          <a:bodyPr wrap="none" rtlCol="0">
            <a:spAutoFit/>
          </a:bodyPr>
          <a:lstStyle/>
          <a:p>
            <a:pPr algn="ctr"/>
            <a:r>
              <a:rPr lang="es-ES" b="1" dirty="0"/>
              <a:t>Vista de la causa:</a:t>
            </a:r>
          </a:p>
          <a:p>
            <a:pPr algn="ctr"/>
            <a:r>
              <a:rPr lang="es-ES" dirty="0"/>
              <a:t>alegatos hasta por </a:t>
            </a:r>
          </a:p>
          <a:p>
            <a:pPr algn="ctr"/>
            <a:r>
              <a:rPr lang="es-ES" dirty="0"/>
              <a:t>30 minutos</a:t>
            </a:r>
          </a:p>
        </p:txBody>
      </p:sp>
      <p:sp>
        <p:nvSpPr>
          <p:cNvPr id="13" name="CuadroTexto 12"/>
          <p:cNvSpPr txBox="1"/>
          <p:nvPr/>
        </p:nvSpPr>
        <p:spPr>
          <a:xfrm>
            <a:off x="7413625" y="3197416"/>
            <a:ext cx="1524012" cy="646331"/>
          </a:xfrm>
          <a:prstGeom prst="rect">
            <a:avLst/>
          </a:prstGeom>
          <a:noFill/>
        </p:spPr>
        <p:txBody>
          <a:bodyPr wrap="none" rtlCol="0">
            <a:spAutoFit/>
          </a:bodyPr>
          <a:lstStyle/>
          <a:p>
            <a:pPr algn="ctr"/>
            <a:r>
              <a:rPr lang="es-ES" b="1" dirty="0"/>
              <a:t>Sentencia:</a:t>
            </a:r>
          </a:p>
          <a:p>
            <a:pPr algn="ctr"/>
            <a:r>
              <a:rPr lang="es-ES" dirty="0"/>
              <a:t>30 días (+15)</a:t>
            </a:r>
          </a:p>
        </p:txBody>
      </p:sp>
      <p:cxnSp>
        <p:nvCxnSpPr>
          <p:cNvPr id="16" name="Conector recto de flecha 15"/>
          <p:cNvCxnSpPr/>
          <p:nvPr/>
        </p:nvCxnSpPr>
        <p:spPr>
          <a:xfrm>
            <a:off x="7161335" y="3412279"/>
            <a:ext cx="25229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ector recto de flecha 18"/>
          <p:cNvCxnSpPr/>
          <p:nvPr/>
        </p:nvCxnSpPr>
        <p:spPr>
          <a:xfrm>
            <a:off x="7283069" y="3566748"/>
            <a:ext cx="0" cy="1053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CuadroTexto 19"/>
          <p:cNvSpPr txBox="1"/>
          <p:nvPr/>
        </p:nvSpPr>
        <p:spPr>
          <a:xfrm>
            <a:off x="5996224" y="4797855"/>
            <a:ext cx="2573691" cy="646331"/>
          </a:xfrm>
          <a:prstGeom prst="rect">
            <a:avLst/>
          </a:prstGeom>
          <a:noFill/>
        </p:spPr>
        <p:txBody>
          <a:bodyPr wrap="none" rtlCol="0">
            <a:spAutoFit/>
          </a:bodyPr>
          <a:lstStyle/>
          <a:p>
            <a:pPr algn="ctr"/>
            <a:r>
              <a:rPr lang="es-ES" b="1" dirty="0"/>
              <a:t>Medidas para mejor</a:t>
            </a:r>
          </a:p>
          <a:p>
            <a:pPr algn="ctr"/>
            <a:r>
              <a:rPr lang="es-ES" b="1" dirty="0"/>
              <a:t>resolver</a:t>
            </a:r>
          </a:p>
        </p:txBody>
      </p:sp>
      <p:sp>
        <p:nvSpPr>
          <p:cNvPr id="21" name="CuadroTexto 20"/>
          <p:cNvSpPr txBox="1"/>
          <p:nvPr/>
        </p:nvSpPr>
        <p:spPr>
          <a:xfrm>
            <a:off x="3167966" y="1711714"/>
            <a:ext cx="3027804" cy="369332"/>
          </a:xfrm>
          <a:prstGeom prst="rect">
            <a:avLst/>
          </a:prstGeom>
          <a:noFill/>
        </p:spPr>
        <p:txBody>
          <a:bodyPr wrap="none" rtlCol="0">
            <a:spAutoFit/>
          </a:bodyPr>
          <a:lstStyle/>
          <a:p>
            <a:r>
              <a:rPr lang="es-ES" b="1" dirty="0">
                <a:solidFill>
                  <a:srgbClr val="FF0000"/>
                </a:solidFill>
              </a:rPr>
              <a:t>PLENO DEL TRIBUNAL</a:t>
            </a:r>
          </a:p>
        </p:txBody>
      </p:sp>
    </p:spTree>
    <p:extLst>
      <p:ext uri="{BB962C8B-B14F-4D97-AF65-F5344CB8AC3E}">
        <p14:creationId xmlns:p14="http://schemas.microsoft.com/office/powerpoint/2010/main" val="4213095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EFECTOS DE LA SENTENCIA </a:t>
            </a:r>
          </a:p>
        </p:txBody>
      </p:sp>
      <p:sp>
        <p:nvSpPr>
          <p:cNvPr id="3" name="Marcador de contenido 2"/>
          <p:cNvSpPr>
            <a:spLocks noGrp="1"/>
          </p:cNvSpPr>
          <p:nvPr>
            <p:ph sz="quarter" idx="1"/>
          </p:nvPr>
        </p:nvSpPr>
        <p:spPr/>
        <p:txBody>
          <a:bodyPr>
            <a:normAutofit fontScale="92500" lnSpcReduction="10000"/>
          </a:bodyPr>
          <a:lstStyle/>
          <a:p>
            <a:pPr algn="just"/>
            <a:r>
              <a:rPr lang="es-ES" b="1" dirty="0"/>
              <a:t>Efecto negativo: </a:t>
            </a:r>
            <a:r>
              <a:rPr lang="es-ES" dirty="0"/>
              <a:t>Queda prohibido para el tribunal que conoce del litigio el aplicar la norma</a:t>
            </a:r>
          </a:p>
          <a:p>
            <a:pPr algn="just"/>
            <a:endParaRPr lang="es-ES" dirty="0"/>
          </a:p>
          <a:p>
            <a:pPr marL="0" indent="0" algn="just">
              <a:buNone/>
            </a:pPr>
            <a:r>
              <a:rPr lang="es-ES" i="1" dirty="0"/>
              <a:t>¿Se puede compeler a acatar al tribunal que conoce del litigio? </a:t>
            </a:r>
          </a:p>
          <a:p>
            <a:pPr marL="0" indent="0" algn="just">
              <a:buNone/>
            </a:pPr>
            <a:endParaRPr lang="es-ES" i="1" dirty="0"/>
          </a:p>
          <a:p>
            <a:pPr algn="just"/>
            <a:r>
              <a:rPr lang="es-ES" b="1" dirty="0"/>
              <a:t>No se puede alegar con posterioridad el mismo vicio objeto de la sentencia:</a:t>
            </a:r>
            <a:r>
              <a:rPr lang="es-ES" dirty="0"/>
              <a:t> No podrá intentarse nuevamente la declaración de inaplicabilidad por el mismo vicio en las sucesivas instancias o grados de la gestión en que se hubiere promovido. </a:t>
            </a:r>
          </a:p>
        </p:txBody>
      </p:sp>
    </p:spTree>
    <p:extLst>
      <p:ext uri="{BB962C8B-B14F-4D97-AF65-F5344CB8AC3E}">
        <p14:creationId xmlns:p14="http://schemas.microsoft.com/office/powerpoint/2010/main" val="6784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CONCEPTO</a:t>
            </a:r>
          </a:p>
        </p:txBody>
      </p:sp>
      <p:sp>
        <p:nvSpPr>
          <p:cNvPr id="3" name="Marcador de contenido 2"/>
          <p:cNvSpPr>
            <a:spLocks noGrp="1"/>
          </p:cNvSpPr>
          <p:nvPr>
            <p:ph sz="quarter" idx="1"/>
          </p:nvPr>
        </p:nvSpPr>
        <p:spPr/>
        <p:txBody>
          <a:bodyPr>
            <a:normAutofit fontScale="85000" lnSpcReduction="10000"/>
          </a:bodyPr>
          <a:lstStyle/>
          <a:p>
            <a:pPr algn="just"/>
            <a:r>
              <a:rPr lang="es-ES" dirty="0"/>
              <a:t>Facultad que la Constitución otorga al Tribunal Constitucional para declarar que un precepto legal invocado como norma de aplicación decisiva en un caso concreto en </a:t>
            </a:r>
            <a:r>
              <a:rPr lang="es-ES" dirty="0" err="1"/>
              <a:t>litis</a:t>
            </a:r>
            <a:r>
              <a:rPr lang="es-ES" dirty="0"/>
              <a:t>, es o no contrario a la Constitución y que, en consecuencia, no puede ser aplicado por el juez que conoce del asunto cuando el requerimiento sea acogido. </a:t>
            </a:r>
          </a:p>
          <a:p>
            <a:pPr algn="just"/>
            <a:endParaRPr lang="es-ES" dirty="0"/>
          </a:p>
          <a:p>
            <a:pPr algn="just"/>
            <a:r>
              <a:rPr lang="es-ES" dirty="0"/>
              <a:t>Naturaleza jurídica.</a:t>
            </a:r>
          </a:p>
          <a:p>
            <a:pPr algn="just"/>
            <a:endParaRPr lang="es-ES" dirty="0"/>
          </a:p>
          <a:p>
            <a:pPr algn="just"/>
            <a:r>
              <a:rPr lang="es-ES" dirty="0"/>
              <a:t>Es una </a:t>
            </a:r>
            <a:r>
              <a:rPr lang="es-ES" b="1" dirty="0"/>
              <a:t>garantía normativa específica </a:t>
            </a:r>
            <a:r>
              <a:rPr lang="es-ES" dirty="0"/>
              <a:t>de la supremacía de la constitución, en contra del legislador en la dictación de las leyes, y en contra del juez en la aplicación de las mismas. </a:t>
            </a:r>
          </a:p>
        </p:txBody>
      </p:sp>
    </p:spTree>
    <p:extLst>
      <p:ext uri="{BB962C8B-B14F-4D97-AF65-F5344CB8AC3E}">
        <p14:creationId xmlns:p14="http://schemas.microsoft.com/office/powerpoint/2010/main" val="117895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ANÁLISIS HISTÓRICO DE LA INA</a:t>
            </a:r>
          </a:p>
        </p:txBody>
      </p:sp>
      <p:sp>
        <p:nvSpPr>
          <p:cNvPr id="3" name="Marcador de contenido 2"/>
          <p:cNvSpPr>
            <a:spLocks noGrp="1"/>
          </p:cNvSpPr>
          <p:nvPr>
            <p:ph sz="quarter" idx="1"/>
          </p:nvPr>
        </p:nvSpPr>
        <p:spPr/>
        <p:txBody>
          <a:bodyPr>
            <a:normAutofit lnSpcReduction="10000"/>
          </a:bodyPr>
          <a:lstStyle/>
          <a:p>
            <a:pPr algn="just"/>
            <a:r>
              <a:rPr lang="es-ES" u="sng" dirty="0"/>
              <a:t>Establecimiento de la INA</a:t>
            </a:r>
            <a:r>
              <a:rPr lang="es-ES" dirty="0"/>
              <a:t>: Artículo 86 Constitución de 1925</a:t>
            </a:r>
          </a:p>
          <a:p>
            <a:pPr marL="0" indent="0" algn="just">
              <a:buNone/>
            </a:pPr>
            <a:r>
              <a:rPr lang="es-ES" dirty="0"/>
              <a:t>	</a:t>
            </a:r>
            <a:r>
              <a:rPr lang="es-ES" sz="2400" i="1" dirty="0"/>
              <a:t>“La Corte Suprema, en los casos particulares de que conozca o le fueren sometidos en recurso interpuesto en juicio que se siguiere entre otro Tribunal, podrá declarar inaplicable, para ese caso, cualquier precepto legal contrario a la Constitución. Este recurso podrá deducirse en cualquier estado del juicio, sin que se suspenda su tramitación”</a:t>
            </a:r>
          </a:p>
          <a:p>
            <a:pPr marL="0" indent="0" algn="just">
              <a:buNone/>
            </a:pPr>
            <a:endParaRPr lang="es-ES" dirty="0"/>
          </a:p>
          <a:p>
            <a:pPr marL="0" indent="0" algn="just">
              <a:buNone/>
            </a:pPr>
            <a:r>
              <a:rPr lang="es-ES" dirty="0"/>
              <a:t>Problema: Interpretación restrictiva de la Corte Suprema.</a:t>
            </a:r>
          </a:p>
        </p:txBody>
      </p:sp>
    </p:spTree>
    <p:extLst>
      <p:ext uri="{BB962C8B-B14F-4D97-AF65-F5344CB8AC3E}">
        <p14:creationId xmlns:p14="http://schemas.microsoft.com/office/powerpoint/2010/main" val="286428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INA EN LA CONSTITUCIÓN DE 1980</a:t>
            </a:r>
          </a:p>
        </p:txBody>
      </p:sp>
      <p:sp>
        <p:nvSpPr>
          <p:cNvPr id="3" name="Marcador de contenido 2"/>
          <p:cNvSpPr>
            <a:spLocks noGrp="1"/>
          </p:cNvSpPr>
          <p:nvPr>
            <p:ph sz="quarter" idx="1"/>
          </p:nvPr>
        </p:nvSpPr>
        <p:spPr/>
        <p:txBody>
          <a:bodyPr>
            <a:normAutofit fontScale="92500" lnSpcReduction="10000"/>
          </a:bodyPr>
          <a:lstStyle/>
          <a:p>
            <a:pPr algn="just"/>
            <a:r>
              <a:rPr lang="es-ES" u="sng" dirty="0"/>
              <a:t>CPR 80’:</a:t>
            </a:r>
            <a:r>
              <a:rPr lang="es-ES" dirty="0"/>
              <a:t> Crea un nuevo TC bajo la misma concepción que el de 1970, pero con atribuciones reforzadas. La INA se desarrolla en el artículo 80</a:t>
            </a:r>
          </a:p>
          <a:p>
            <a:pPr marL="0" indent="0" algn="just">
              <a:buNone/>
            </a:pPr>
            <a:r>
              <a:rPr lang="es-ES" dirty="0"/>
              <a:t>	</a:t>
            </a:r>
            <a:r>
              <a:rPr lang="es-ES" sz="2400" i="1" dirty="0"/>
              <a:t>“La Corte Suprema, de oficio o a petición de parte, en las materias de que conozca, o que le fueren sometidas en recurso interpuesto en cualquier gestión que se siga ante otro tribunal, podrá declarar inaplicable para esos casos particulares todo precepto legal contrario a la Constitución. Este recurso podrá deducirse en cualquier estado de la gestión, pudiendo ordenar la Corte la suspensión del procedimiento”</a:t>
            </a:r>
          </a:p>
          <a:p>
            <a:pPr marL="0" indent="0" algn="just">
              <a:buNone/>
            </a:pPr>
            <a:endParaRPr lang="es-ES" sz="2400" i="1" dirty="0"/>
          </a:p>
          <a:p>
            <a:pPr marL="0" indent="0" algn="just">
              <a:buNone/>
            </a:pPr>
            <a:r>
              <a:rPr lang="es-ES" sz="2400" dirty="0"/>
              <a:t>Problema: Situación de normas pre constitucionales ¿Derogación tácita o inaplicabilidad por inconstitucionalidad?.</a:t>
            </a:r>
          </a:p>
        </p:txBody>
      </p:sp>
    </p:spTree>
    <p:extLst>
      <p:ext uri="{BB962C8B-B14F-4D97-AF65-F5344CB8AC3E}">
        <p14:creationId xmlns:p14="http://schemas.microsoft.com/office/powerpoint/2010/main" val="112380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INA A PARTIR DE LA REFORMA DE 2005</a:t>
            </a:r>
          </a:p>
        </p:txBody>
      </p:sp>
      <p:sp>
        <p:nvSpPr>
          <p:cNvPr id="3" name="Marcador de contenido 2"/>
          <p:cNvSpPr>
            <a:spLocks noGrp="1"/>
          </p:cNvSpPr>
          <p:nvPr>
            <p:ph sz="quarter" idx="1"/>
          </p:nvPr>
        </p:nvSpPr>
        <p:spPr/>
        <p:txBody>
          <a:bodyPr>
            <a:normAutofit fontScale="92500" lnSpcReduction="10000"/>
          </a:bodyPr>
          <a:lstStyle/>
          <a:p>
            <a:pPr algn="just"/>
            <a:r>
              <a:rPr lang="es-ES" dirty="0"/>
              <a:t>Con la reforma constitucional de 2005 (Ley 20.050) se facultó al Tribunal Constitucional para resolver por la mayoría de sus miembros en ejercicio, la inaplicabilidad de un precepto legal cuya aplicación en cualquier gestión que se siga ante un tribunal ordinario o especial, resulte contraria a la Constitución. El fundamento para sustraer de la Corte Suprema el conocimiento de la INA fue </a:t>
            </a:r>
            <a:r>
              <a:rPr lang="es-ES" i="1" dirty="0"/>
              <a:t>“concentrar el resguardo del principio de supremacía constitucional en un solo organismo”. </a:t>
            </a:r>
          </a:p>
          <a:p>
            <a:pPr algn="just"/>
            <a:r>
              <a:rPr lang="es-ES" b="1" dirty="0"/>
              <a:t>Discusiones relevantes: </a:t>
            </a:r>
            <a:r>
              <a:rPr lang="es-ES" dirty="0"/>
              <a:t>Extensión de los efectos de la sentencia que declara la INA. Posición de Colombo Campbell. </a:t>
            </a:r>
          </a:p>
        </p:txBody>
      </p:sp>
    </p:spTree>
    <p:extLst>
      <p:ext uri="{BB962C8B-B14F-4D97-AF65-F5344CB8AC3E}">
        <p14:creationId xmlns:p14="http://schemas.microsoft.com/office/powerpoint/2010/main" val="260350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REGULACIÓN LEGAL DE LA INA</a:t>
            </a:r>
          </a:p>
        </p:txBody>
      </p:sp>
      <p:sp>
        <p:nvSpPr>
          <p:cNvPr id="3" name="Marcador de contenido 2"/>
          <p:cNvSpPr>
            <a:spLocks noGrp="1"/>
          </p:cNvSpPr>
          <p:nvPr>
            <p:ph sz="quarter" idx="1"/>
          </p:nvPr>
        </p:nvSpPr>
        <p:spPr/>
        <p:txBody>
          <a:bodyPr>
            <a:normAutofit fontScale="70000" lnSpcReduction="20000"/>
          </a:bodyPr>
          <a:lstStyle/>
          <a:p>
            <a:r>
              <a:rPr lang="es-ES" u="sng" dirty="0"/>
              <a:t>Artículo 93 número 6 CPR: </a:t>
            </a:r>
          </a:p>
          <a:p>
            <a:pPr marL="0" indent="0" algn="just">
              <a:buNone/>
            </a:pPr>
            <a:r>
              <a:rPr lang="es-ES" dirty="0"/>
              <a:t>	</a:t>
            </a:r>
            <a:r>
              <a:rPr lang="es-ES" sz="2400" i="1" dirty="0"/>
              <a:t>“Son atribuciones del Tribunal Constitucional:</a:t>
            </a:r>
          </a:p>
          <a:p>
            <a:pPr marL="0" indent="0" algn="just">
              <a:buNone/>
            </a:pPr>
            <a:r>
              <a:rPr lang="es-ES" sz="2400" i="1" dirty="0"/>
              <a:t>	6º	Resolver, por la mayoría de sus miembros en ejercicio, la inaplicabilidad de un precepto legal cuya aplicación en cualquier gestión que se siga ante un tribunal ordinario o especial, resulte contraria a la Constitución. (</a:t>
            </a:r>
            <a:r>
              <a:rPr lang="is-IS" sz="2400" i="1" dirty="0"/>
              <a:t>…)</a:t>
            </a:r>
          </a:p>
          <a:p>
            <a:pPr marL="0" indent="0" algn="just">
              <a:buNone/>
            </a:pPr>
            <a:r>
              <a:rPr lang="is-IS" sz="2400" i="1" dirty="0"/>
              <a:t>	La cuestión podrá ser planteada por cualquiera de las partes o por el juez que conoce del asunto. Corresponderá a cualquiera de las salas del Tribunal declarar, sin ulterior recurso, la admisibilidad de la cuestión siempre que verifique la existencia de una gestión pendiente ante el tribunal ordinario o especial, que la aplicación del precepto legal impugnado pueda resultar decisivo en la resolución de un asunto, que la impugnación esté fundada razonablemente y se cumplan los demás requisitos que establezca la ley. A esta misma sala le corresponderá resolver la suspensión del procedimiento en que se ha originado la acción de inaplicabilidad por inconstitucionalidad”. </a:t>
            </a:r>
          </a:p>
          <a:p>
            <a:pPr algn="just"/>
            <a:r>
              <a:rPr lang="is-IS" u="sng" dirty="0"/>
              <a:t>Ley Orgánica Constitucional del Tribunal Constitucional. </a:t>
            </a:r>
            <a:r>
              <a:rPr lang="is-IS" dirty="0"/>
              <a:t>Periodo de funcionamiento sin LOC adecuada a nuevas facultades. </a:t>
            </a:r>
            <a:endParaRPr lang="is-IS" u="sng" dirty="0"/>
          </a:p>
          <a:p>
            <a:pPr algn="just"/>
            <a:r>
              <a:rPr lang="is-IS" u="sng" dirty="0"/>
              <a:t>Auto Acordado del Tribunal Constitucional. </a:t>
            </a:r>
            <a:endParaRPr lang="es-ES" u="sng" dirty="0"/>
          </a:p>
        </p:txBody>
      </p:sp>
    </p:spTree>
    <p:extLst>
      <p:ext uri="{BB962C8B-B14F-4D97-AF65-F5344CB8AC3E}">
        <p14:creationId xmlns:p14="http://schemas.microsoft.com/office/powerpoint/2010/main" val="2934807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CARACTERÍSTICAS</a:t>
            </a:r>
          </a:p>
        </p:txBody>
      </p:sp>
      <p:sp>
        <p:nvSpPr>
          <p:cNvPr id="3" name="Marcador de contenido 2"/>
          <p:cNvSpPr>
            <a:spLocks noGrp="1"/>
          </p:cNvSpPr>
          <p:nvPr>
            <p:ph sz="quarter" idx="1"/>
          </p:nvPr>
        </p:nvSpPr>
        <p:spPr/>
        <p:txBody>
          <a:bodyPr>
            <a:normAutofit fontScale="70000" lnSpcReduction="20000"/>
          </a:bodyPr>
          <a:lstStyle/>
          <a:p>
            <a:pPr algn="just">
              <a:buFont typeface="Wingdings" charset="2"/>
              <a:buChar char="ü"/>
            </a:pPr>
            <a:r>
              <a:rPr lang="es-ES" dirty="0"/>
              <a:t>Competencia privativa y excluyente del TC.</a:t>
            </a:r>
          </a:p>
          <a:p>
            <a:pPr algn="just">
              <a:buFont typeface="Wingdings" charset="2"/>
              <a:buChar char="ü"/>
            </a:pPr>
            <a:r>
              <a:rPr lang="es-ES" dirty="0"/>
              <a:t>Es una acción.</a:t>
            </a:r>
          </a:p>
          <a:p>
            <a:pPr algn="just">
              <a:buFont typeface="Wingdings" charset="2"/>
              <a:buChar char="ü"/>
            </a:pPr>
            <a:r>
              <a:rPr lang="es-ES" dirty="0"/>
              <a:t>Tiene como objeto que no se aplique un precepto legal a una causa pendiente.</a:t>
            </a:r>
          </a:p>
          <a:p>
            <a:pPr algn="just">
              <a:buFont typeface="Wingdings" charset="2"/>
              <a:buChar char="ü"/>
            </a:pPr>
            <a:r>
              <a:rPr lang="es-ES" dirty="0"/>
              <a:t>Es un control concreto. </a:t>
            </a:r>
          </a:p>
          <a:p>
            <a:pPr algn="just">
              <a:buFont typeface="Wingdings" charset="2"/>
              <a:buChar char="ü"/>
            </a:pPr>
            <a:r>
              <a:rPr lang="es-ES" dirty="0"/>
              <a:t>Produce efectos inter partes. </a:t>
            </a:r>
          </a:p>
          <a:p>
            <a:pPr algn="just">
              <a:buFont typeface="Wingdings" charset="2"/>
              <a:buChar char="ü"/>
            </a:pPr>
            <a:r>
              <a:rPr lang="es-ES" dirty="0"/>
              <a:t>Procede por vicios de constitucionalidad de fondo o forma.</a:t>
            </a:r>
          </a:p>
          <a:p>
            <a:pPr algn="just">
              <a:buFont typeface="Wingdings" charset="2"/>
              <a:buChar char="ü"/>
            </a:pPr>
            <a:r>
              <a:rPr lang="es-ES" dirty="0"/>
              <a:t>La sentencia que resuelve no obliga al juez a aplicar el precepto impugnado.</a:t>
            </a:r>
          </a:p>
          <a:p>
            <a:pPr algn="just">
              <a:buFont typeface="Wingdings" charset="2"/>
              <a:buChar char="ü"/>
            </a:pPr>
            <a:r>
              <a:rPr lang="es-ES" dirty="0"/>
              <a:t>La legitimación activa corresponde al juez y a las partes de la gestión.</a:t>
            </a:r>
          </a:p>
          <a:p>
            <a:pPr algn="just">
              <a:buFont typeface="Wingdings" charset="2"/>
              <a:buChar char="ü"/>
            </a:pPr>
            <a:r>
              <a:rPr lang="es-ES" dirty="0"/>
              <a:t>La declaración de admisibilidad es de competencia de una de las salas y la resolución de fondo es competencia del pleno. </a:t>
            </a:r>
          </a:p>
          <a:p>
            <a:pPr algn="just">
              <a:buFont typeface="Wingdings" charset="2"/>
              <a:buChar char="ü"/>
            </a:pPr>
            <a:r>
              <a:rPr lang="es-ES" dirty="0"/>
              <a:t>Los requisitos de admisibilidad están determinados en la norma constitucional. </a:t>
            </a:r>
          </a:p>
          <a:p>
            <a:pPr algn="just">
              <a:buFont typeface="Wingdings" charset="2"/>
              <a:buChar char="ü"/>
            </a:pPr>
            <a:r>
              <a:rPr lang="es-ES" dirty="0"/>
              <a:t>Corresponde a un control de constitucionalidad en sentido estricto, sin poder discutirse la oportunidad o conveniencia de la norma impugnada. </a:t>
            </a:r>
          </a:p>
        </p:txBody>
      </p:sp>
    </p:spTree>
    <p:extLst>
      <p:ext uri="{BB962C8B-B14F-4D97-AF65-F5344CB8AC3E}">
        <p14:creationId xmlns:p14="http://schemas.microsoft.com/office/powerpoint/2010/main" val="248197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TRAMITACIÓN Y PROCEDIMIENTO</a:t>
            </a:r>
          </a:p>
        </p:txBody>
      </p:sp>
      <p:sp>
        <p:nvSpPr>
          <p:cNvPr id="3" name="Marcador de contenido 2"/>
          <p:cNvSpPr>
            <a:spLocks noGrp="1"/>
          </p:cNvSpPr>
          <p:nvPr>
            <p:ph sz="quarter" idx="1"/>
          </p:nvPr>
        </p:nvSpPr>
        <p:spPr/>
        <p:txBody>
          <a:bodyPr/>
          <a:lstStyle/>
          <a:p>
            <a:pPr marL="0" indent="0">
              <a:buNone/>
            </a:pPr>
            <a:endParaRPr lang="es-ES" dirty="0"/>
          </a:p>
        </p:txBody>
      </p:sp>
      <p:sp>
        <p:nvSpPr>
          <p:cNvPr id="5" name="CuadroTexto 4"/>
          <p:cNvSpPr txBox="1"/>
          <p:nvPr/>
        </p:nvSpPr>
        <p:spPr>
          <a:xfrm>
            <a:off x="301752" y="3378510"/>
            <a:ext cx="1687321" cy="923330"/>
          </a:xfrm>
          <a:prstGeom prst="rect">
            <a:avLst/>
          </a:prstGeom>
          <a:noFill/>
        </p:spPr>
        <p:txBody>
          <a:bodyPr wrap="square" rtlCol="0">
            <a:spAutoFit/>
          </a:bodyPr>
          <a:lstStyle/>
          <a:p>
            <a:pPr algn="ctr"/>
            <a:r>
              <a:rPr lang="es-ES" dirty="0"/>
              <a:t>Presentación</a:t>
            </a:r>
          </a:p>
          <a:p>
            <a:pPr algn="ctr"/>
            <a:r>
              <a:rPr lang="es-ES" dirty="0"/>
              <a:t>del requerimiento</a:t>
            </a:r>
          </a:p>
        </p:txBody>
      </p:sp>
      <p:cxnSp>
        <p:nvCxnSpPr>
          <p:cNvPr id="7" name="Conector recto de flecha 6"/>
          <p:cNvCxnSpPr/>
          <p:nvPr/>
        </p:nvCxnSpPr>
        <p:spPr>
          <a:xfrm flipV="1">
            <a:off x="1774866" y="3090499"/>
            <a:ext cx="428415" cy="7496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ector recto de flecha 8"/>
          <p:cNvCxnSpPr/>
          <p:nvPr/>
        </p:nvCxnSpPr>
        <p:spPr>
          <a:xfrm>
            <a:off x="1774866" y="3840174"/>
            <a:ext cx="428415" cy="6884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CuadroTexto 11"/>
          <p:cNvSpPr txBox="1"/>
          <p:nvPr/>
        </p:nvSpPr>
        <p:spPr>
          <a:xfrm>
            <a:off x="2340987" y="2905833"/>
            <a:ext cx="727596" cy="369332"/>
          </a:xfrm>
          <a:prstGeom prst="rect">
            <a:avLst/>
          </a:prstGeom>
          <a:noFill/>
        </p:spPr>
        <p:txBody>
          <a:bodyPr wrap="none" rtlCol="0">
            <a:spAutoFit/>
          </a:bodyPr>
          <a:lstStyle/>
          <a:p>
            <a:r>
              <a:rPr lang="es-ES" dirty="0"/>
              <a:t>Parte</a:t>
            </a:r>
          </a:p>
        </p:txBody>
      </p:sp>
      <p:sp>
        <p:nvSpPr>
          <p:cNvPr id="13" name="CuadroTexto 12"/>
          <p:cNvSpPr txBox="1"/>
          <p:nvPr/>
        </p:nvSpPr>
        <p:spPr>
          <a:xfrm>
            <a:off x="2340987" y="4343985"/>
            <a:ext cx="650952" cy="369332"/>
          </a:xfrm>
          <a:prstGeom prst="rect">
            <a:avLst/>
          </a:prstGeom>
          <a:noFill/>
        </p:spPr>
        <p:txBody>
          <a:bodyPr wrap="none" rtlCol="0">
            <a:spAutoFit/>
          </a:bodyPr>
          <a:lstStyle/>
          <a:p>
            <a:r>
              <a:rPr lang="es-ES" dirty="0"/>
              <a:t>Juez</a:t>
            </a:r>
          </a:p>
        </p:txBody>
      </p:sp>
      <p:cxnSp>
        <p:nvCxnSpPr>
          <p:cNvPr id="15" name="Conector recto de flecha 14"/>
          <p:cNvCxnSpPr>
            <a:stCxn id="12" idx="3"/>
          </p:cNvCxnSpPr>
          <p:nvPr/>
        </p:nvCxnSpPr>
        <p:spPr>
          <a:xfrm>
            <a:off x="3068583" y="3090499"/>
            <a:ext cx="511749" cy="7496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Conector recto de flecha 16"/>
          <p:cNvCxnSpPr/>
          <p:nvPr/>
        </p:nvCxnSpPr>
        <p:spPr>
          <a:xfrm flipV="1">
            <a:off x="2991939" y="3840174"/>
            <a:ext cx="588393" cy="6884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CuadroTexto 17"/>
          <p:cNvSpPr txBox="1"/>
          <p:nvPr/>
        </p:nvSpPr>
        <p:spPr>
          <a:xfrm>
            <a:off x="3580332" y="3671880"/>
            <a:ext cx="2151701" cy="369332"/>
          </a:xfrm>
          <a:prstGeom prst="rect">
            <a:avLst/>
          </a:prstGeom>
          <a:noFill/>
        </p:spPr>
        <p:txBody>
          <a:bodyPr wrap="none" rtlCol="0">
            <a:spAutoFit/>
          </a:bodyPr>
          <a:lstStyle/>
          <a:p>
            <a:r>
              <a:rPr lang="es-ES" dirty="0"/>
              <a:t>Admisión a trámite </a:t>
            </a:r>
          </a:p>
        </p:txBody>
      </p:sp>
      <p:cxnSp>
        <p:nvCxnSpPr>
          <p:cNvPr id="20" name="Conector recto de flecha 19"/>
          <p:cNvCxnSpPr>
            <a:stCxn id="18" idx="3"/>
          </p:cNvCxnSpPr>
          <p:nvPr/>
        </p:nvCxnSpPr>
        <p:spPr>
          <a:xfrm flipV="1">
            <a:off x="5732033" y="3106871"/>
            <a:ext cx="831909" cy="7496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ector recto de flecha 21"/>
          <p:cNvCxnSpPr>
            <a:stCxn id="18" idx="3"/>
          </p:cNvCxnSpPr>
          <p:nvPr/>
        </p:nvCxnSpPr>
        <p:spPr>
          <a:xfrm>
            <a:off x="5732033" y="3856546"/>
            <a:ext cx="83190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ector recto de flecha 23"/>
          <p:cNvCxnSpPr>
            <a:stCxn id="18" idx="3"/>
          </p:cNvCxnSpPr>
          <p:nvPr/>
        </p:nvCxnSpPr>
        <p:spPr>
          <a:xfrm>
            <a:off x="5732033" y="3856546"/>
            <a:ext cx="831909" cy="6884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CuadroTexto 24"/>
          <p:cNvSpPr txBox="1"/>
          <p:nvPr/>
        </p:nvSpPr>
        <p:spPr>
          <a:xfrm>
            <a:off x="6659429" y="2905833"/>
            <a:ext cx="2176723" cy="369332"/>
          </a:xfrm>
          <a:prstGeom prst="rect">
            <a:avLst/>
          </a:prstGeom>
          <a:noFill/>
        </p:spPr>
        <p:txBody>
          <a:bodyPr wrap="none" rtlCol="0">
            <a:spAutoFit/>
          </a:bodyPr>
          <a:lstStyle/>
          <a:p>
            <a:r>
              <a:rPr lang="es-ES" dirty="0"/>
              <a:t>Admitirse a trámite</a:t>
            </a:r>
          </a:p>
        </p:txBody>
      </p:sp>
      <p:sp>
        <p:nvSpPr>
          <p:cNvPr id="26" name="CuadroTexto 25"/>
          <p:cNvSpPr txBox="1"/>
          <p:nvPr/>
        </p:nvSpPr>
        <p:spPr>
          <a:xfrm>
            <a:off x="6659429" y="3655508"/>
            <a:ext cx="2495357" cy="369332"/>
          </a:xfrm>
          <a:prstGeom prst="rect">
            <a:avLst/>
          </a:prstGeom>
          <a:noFill/>
        </p:spPr>
        <p:txBody>
          <a:bodyPr wrap="none" rtlCol="0">
            <a:spAutoFit/>
          </a:bodyPr>
          <a:lstStyle/>
          <a:p>
            <a:r>
              <a:rPr lang="es-ES" dirty="0"/>
              <a:t>No admitirse a trámite</a:t>
            </a:r>
          </a:p>
        </p:txBody>
      </p:sp>
      <p:sp>
        <p:nvSpPr>
          <p:cNvPr id="27" name="CuadroTexto 26"/>
          <p:cNvSpPr txBox="1"/>
          <p:nvPr/>
        </p:nvSpPr>
        <p:spPr>
          <a:xfrm>
            <a:off x="6659429" y="4343985"/>
            <a:ext cx="2279515" cy="369332"/>
          </a:xfrm>
          <a:prstGeom prst="rect">
            <a:avLst/>
          </a:prstGeom>
          <a:noFill/>
        </p:spPr>
        <p:txBody>
          <a:bodyPr wrap="none" rtlCol="0">
            <a:spAutoFit/>
          </a:bodyPr>
          <a:lstStyle/>
          <a:p>
            <a:r>
              <a:rPr lang="es-ES" dirty="0"/>
              <a:t>3 días para subsanar</a:t>
            </a:r>
          </a:p>
        </p:txBody>
      </p:sp>
    </p:spTree>
    <p:extLst>
      <p:ext uri="{BB962C8B-B14F-4D97-AF65-F5344CB8AC3E}">
        <p14:creationId xmlns:p14="http://schemas.microsoft.com/office/powerpoint/2010/main" val="120453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NO ADMISIÓN A TRÁMITE</a:t>
            </a:r>
          </a:p>
        </p:txBody>
      </p:sp>
      <p:sp>
        <p:nvSpPr>
          <p:cNvPr id="3" name="Marcador de contenido 2"/>
          <p:cNvSpPr>
            <a:spLocks noGrp="1"/>
          </p:cNvSpPr>
          <p:nvPr>
            <p:ph sz="quarter" idx="1"/>
          </p:nvPr>
        </p:nvSpPr>
        <p:spPr/>
        <p:txBody>
          <a:bodyPr>
            <a:normAutofit lnSpcReduction="10000"/>
          </a:bodyPr>
          <a:lstStyle/>
          <a:p>
            <a:pPr algn="just">
              <a:buFont typeface="Wingdings" charset="2"/>
              <a:buChar char="Ø"/>
            </a:pPr>
            <a:r>
              <a:rPr lang="es-ES" dirty="0"/>
              <a:t>Exposición clara de los hechos y fundamentos de derecho. </a:t>
            </a:r>
          </a:p>
          <a:p>
            <a:pPr algn="just">
              <a:buFont typeface="Wingdings" charset="2"/>
              <a:buChar char="Ø"/>
            </a:pPr>
            <a:r>
              <a:rPr lang="es-ES" dirty="0"/>
              <a:t>Señalar cómo se produce la infracción constitucional, indicando las normas constitucionales que se estiman transgredidas. </a:t>
            </a:r>
          </a:p>
          <a:p>
            <a:pPr algn="just">
              <a:buFont typeface="Wingdings" charset="2"/>
              <a:buChar char="Ø"/>
            </a:pPr>
            <a:r>
              <a:rPr lang="es-ES" dirty="0"/>
              <a:t>Acompañar certificado del tribunal que conoce de la gestión pendiente. El certificado debe contener: Estado procesal, calidad de parte del requirente, nombre y domicilio de las partes y sus apoderados.</a:t>
            </a:r>
          </a:p>
          <a:p>
            <a:pPr algn="just">
              <a:buFont typeface="Wingdings" charset="2"/>
              <a:buChar char="Ø"/>
            </a:pPr>
            <a:r>
              <a:rPr lang="es-ES" b="1" dirty="0"/>
              <a:t>SANCIÓN: </a:t>
            </a:r>
            <a:r>
              <a:rPr lang="es-ES" dirty="0"/>
              <a:t>Inadmisión a trámite, se pueden otorgar 3 días para subsanar los defectos. 	</a:t>
            </a:r>
          </a:p>
        </p:txBody>
      </p:sp>
    </p:spTree>
    <p:extLst>
      <p:ext uri="{BB962C8B-B14F-4D97-AF65-F5344CB8AC3E}">
        <p14:creationId xmlns:p14="http://schemas.microsoft.com/office/powerpoint/2010/main" val="24609608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ívico">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Cívico.thmx</Template>
  <TotalTime>253</TotalTime>
  <Words>1010</Words>
  <Application>Microsoft Office PowerPoint</Application>
  <PresentationFormat>Presentación en pantalla (4:3)</PresentationFormat>
  <Paragraphs>108</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Calibri</vt:lpstr>
      <vt:lpstr>Georgia</vt:lpstr>
      <vt:lpstr>Wingdings</vt:lpstr>
      <vt:lpstr>Wingdings 2</vt:lpstr>
      <vt:lpstr>Cívico</vt:lpstr>
      <vt:lpstr>INAPLICABILIDAD POR INCONSTITUCIONALIDAD </vt:lpstr>
      <vt:lpstr>CONCEPTO</vt:lpstr>
      <vt:lpstr>ANÁLISIS HISTÓRICO DE LA INA</vt:lpstr>
      <vt:lpstr>INA EN LA CONSTITUCIÓN DE 1980</vt:lpstr>
      <vt:lpstr>INA A PARTIR DE LA REFORMA DE 2005</vt:lpstr>
      <vt:lpstr>REGULACIÓN LEGAL DE LA INA</vt:lpstr>
      <vt:lpstr>CARACTERÍSTICAS</vt:lpstr>
      <vt:lpstr>TRAMITACIÓN Y PROCEDIMIENTO</vt:lpstr>
      <vt:lpstr>NO ADMISIÓN A TRÁMITE</vt:lpstr>
      <vt:lpstr>CRITERIOS DE NO ADMISIÓN A TRÁMITE ADOPTADOS POR EL TC </vt:lpstr>
      <vt:lpstr>TRAMITACIÓN Y PROCEDIMIENTO</vt:lpstr>
      <vt:lpstr>REQUISITOS DE ADMISIBILIDAD</vt:lpstr>
      <vt:lpstr>REQUISITOS DE ADMISIBILIDAD</vt:lpstr>
      <vt:lpstr>TRAMITACIÓN Y PROCEDIMIENTO</vt:lpstr>
      <vt:lpstr>EFECTOS DE LA SENTENCIA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INAPLICABILIDAD POR INCONSTITUCIONALIDAD</dc:title>
  <dc:creator>Paloma Silva Urrutia</dc:creator>
  <cp:lastModifiedBy>Jorge Pacheco Martinez</cp:lastModifiedBy>
  <cp:revision>18</cp:revision>
  <dcterms:created xsi:type="dcterms:W3CDTF">2017-05-07T19:06:23Z</dcterms:created>
  <dcterms:modified xsi:type="dcterms:W3CDTF">2018-05-07T01:26:59Z</dcterms:modified>
</cp:coreProperties>
</file>