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48" r:id="rId1"/>
  </p:sldMasterIdLst>
  <p:sldIdLst>
    <p:sldId id="256" r:id="rId2"/>
    <p:sldId id="263" r:id="rId3"/>
    <p:sldId id="259" r:id="rId4"/>
    <p:sldId id="260" r:id="rId5"/>
    <p:sldId id="268" r:id="rId6"/>
    <p:sldId id="261" r:id="rId7"/>
    <p:sldId id="262" r:id="rId8"/>
    <p:sldId id="269" r:id="rId9"/>
    <p:sldId id="264" r:id="rId10"/>
    <p:sldId id="258" r:id="rId11"/>
    <p:sldId id="265" r:id="rId12"/>
    <p:sldId id="266" r:id="rId13"/>
    <p:sldId id="270" r:id="rId14"/>
    <p:sldId id="27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B61BEF0D-F0BB-DE4B-95CE-6DB70DBA9567}" type="datetimeFigureOut">
              <a:rPr lang="en-US" smtClean="0"/>
              <a:pPr/>
              <a:t>8/8/2018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7983119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001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950432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809694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519290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8/8/2018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617016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8/8/2018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6605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977955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65720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60196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60462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6221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75050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31801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09693269"/>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9526248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319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61BEF0D-F0BB-DE4B-95CE-6DB70DBA9567}" type="datetimeFigureOut">
              <a:rPr lang="en-US" smtClean="0"/>
              <a:pPr/>
              <a:t>8/8/2018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5741954"/>
      </p:ext>
    </p:extLst>
  </p:cSld>
  <p:clrMap bg1="dk1" tx1="lt1" bg2="dk2" tx2="lt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 id="2147483960" r:id="rId12"/>
    <p:sldLayoutId id="2147483961" r:id="rId13"/>
    <p:sldLayoutId id="2147483962" r:id="rId14"/>
    <p:sldLayoutId id="2147483963" r:id="rId15"/>
    <p:sldLayoutId id="2147483964" r:id="rId16"/>
    <p:sldLayoutId id="2147483965" r:id="rId17"/>
  </p:sldLayoutIdLst>
  <p:txStyles>
    <p:titleStyle>
      <a:lvl1pPr algn="l" defTabSz="914400" rtl="0" eaLnBrk="1" latinLnBrk="0" hangingPunct="1">
        <a:lnSpc>
          <a:spcPct val="90000"/>
        </a:lnSpc>
        <a:spcBef>
          <a:spcPct val="0"/>
        </a:spcBef>
        <a:buNone/>
        <a:defRPr sz="3600" kern="1200" cap="all" baseline="0">
          <a:solidFill>
            <a:schemeClr val="tx1"/>
          </a:solidFill>
          <a:effectLst>
            <a:outerShdw blurRad="177800" dist="38100" dir="2700000" algn="tl">
              <a:srgbClr val="000000">
                <a:alpha val="24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152400" dist="38100" dir="2700000" algn="tl">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152400" dist="38100" dir="2700000" algn="tl">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fiscal&#237;adechile.c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s-CL" sz="8000" dirty="0" smtClean="0"/>
              <a:t>SALUD Y MEDIOAMBIENTE</a:t>
            </a:r>
            <a:endParaRPr lang="es-CL" sz="8000" dirty="0"/>
          </a:p>
        </p:txBody>
      </p:sp>
      <p:sp>
        <p:nvSpPr>
          <p:cNvPr id="3" name="Subtitle 2"/>
          <p:cNvSpPr>
            <a:spLocks noGrp="1"/>
          </p:cNvSpPr>
          <p:nvPr>
            <p:ph type="subTitle" idx="1"/>
          </p:nvPr>
        </p:nvSpPr>
        <p:spPr>
          <a:xfrm>
            <a:off x="1876424" y="4052798"/>
            <a:ext cx="9341075" cy="1655762"/>
          </a:xfrm>
        </p:spPr>
        <p:txBody>
          <a:bodyPr>
            <a:normAutofit/>
          </a:bodyPr>
          <a:lstStyle/>
          <a:p>
            <a:r>
              <a:rPr lang="es-CL" dirty="0" smtClean="0"/>
              <a:t>Analizando en artículo 19 de la Constitución en sus numerales 8 y 9. </a:t>
            </a:r>
            <a:endParaRPr lang="es-CL" dirty="0"/>
          </a:p>
        </p:txBody>
      </p:sp>
    </p:spTree>
    <p:extLst>
      <p:ext uri="{BB962C8B-B14F-4D97-AF65-F5344CB8AC3E}">
        <p14:creationId xmlns:p14="http://schemas.microsoft.com/office/powerpoint/2010/main" val="1090041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2928" y="167758"/>
            <a:ext cx="9905998" cy="1478570"/>
          </a:xfrm>
        </p:spPr>
        <p:txBody>
          <a:bodyPr/>
          <a:lstStyle/>
          <a:p>
            <a:r>
              <a:rPr lang="es-CL" dirty="0" smtClean="0"/>
              <a:t>B. Derecho a la protección de la salud (19n°9).</a:t>
            </a:r>
            <a:endParaRPr lang="es-CL" dirty="0"/>
          </a:p>
        </p:txBody>
      </p:sp>
      <p:sp>
        <p:nvSpPr>
          <p:cNvPr id="3" name="Content Placeholder 2"/>
          <p:cNvSpPr>
            <a:spLocks noGrp="1"/>
          </p:cNvSpPr>
          <p:nvPr>
            <p:ph idx="1"/>
          </p:nvPr>
        </p:nvSpPr>
        <p:spPr>
          <a:xfrm>
            <a:off x="270456" y="1646327"/>
            <a:ext cx="11243256" cy="4921897"/>
          </a:xfrm>
        </p:spPr>
        <p:txBody>
          <a:bodyPr>
            <a:normAutofit fontScale="92500" lnSpcReduction="10000"/>
          </a:bodyPr>
          <a:lstStyle/>
          <a:p>
            <a:pPr algn="just"/>
            <a:r>
              <a:rPr lang="es-CL" dirty="0" smtClean="0"/>
              <a:t>Bien jurídico protegido: “Protección” de la salud</a:t>
            </a:r>
          </a:p>
          <a:p>
            <a:pPr marL="0" indent="0" algn="just">
              <a:buNone/>
            </a:pPr>
            <a:r>
              <a:rPr lang="es-CL" dirty="0" smtClean="0"/>
              <a:t>El derecho consagrado en el artículo 19n°9 no es contemplado en sí mismo como un derecho social (en nuestra Constitución vigente), sino que se ve como un derecho individual de doble esfera: Apunta a la protección de la salud por parte del Estado (a través de distintas “Acciones” del Estado); como también apunta (conceptualmente) al autocuidado individual, a modo de no exponerse indebidamente a riesgos </a:t>
            </a:r>
            <a:r>
              <a:rPr lang="es-CL" dirty="0" smtClean="0"/>
              <a:t>para la salud.</a:t>
            </a:r>
            <a:endParaRPr lang="es-CL" dirty="0" smtClean="0"/>
          </a:p>
          <a:p>
            <a:pPr algn="just"/>
            <a:r>
              <a:rPr lang="es-CL" dirty="0" smtClean="0"/>
              <a:t>Implicancias de hablar de “derecho a la salud</a:t>
            </a:r>
            <a:r>
              <a:rPr lang="es-CL" dirty="0" smtClean="0"/>
              <a:t>”</a:t>
            </a:r>
          </a:p>
          <a:p>
            <a:pPr marL="0" indent="0" algn="just">
              <a:buNone/>
            </a:pPr>
            <a:r>
              <a:rPr lang="es-CL" dirty="0" smtClean="0"/>
              <a:t>Surge un problema de expansión desmedida del concepto. Si se tiene “Derecho a la salud” el rol del autocuidado personal desaparece, siendo exigible por parte del Estado el mantenimiento de estados de salud perfectos; e incluso la creación de Estados de salud idóneos que la propia persona no posee (en vez de proteger la que ya se tiene). Esto implica esfuerzos excesivos por parte del Estado, los cuales no pueden ser exigibles.</a:t>
            </a:r>
            <a:endParaRPr lang="es-CL" dirty="0"/>
          </a:p>
        </p:txBody>
      </p:sp>
    </p:spTree>
    <p:extLst>
      <p:ext uri="{BB962C8B-B14F-4D97-AF65-F5344CB8AC3E}">
        <p14:creationId xmlns:p14="http://schemas.microsoft.com/office/powerpoint/2010/main" val="2435498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1414" y="0"/>
            <a:ext cx="9905998" cy="1478570"/>
          </a:xfrm>
        </p:spPr>
        <p:txBody>
          <a:bodyPr/>
          <a:lstStyle/>
          <a:p>
            <a:r>
              <a:rPr lang="es-CL" dirty="0" smtClean="0"/>
              <a:t>B. Derecho a la protección de la salud (19n°9).</a:t>
            </a:r>
            <a:endParaRPr lang="es-CL" dirty="0"/>
          </a:p>
        </p:txBody>
      </p:sp>
      <p:sp>
        <p:nvSpPr>
          <p:cNvPr id="3" name="Content Placeholder 2"/>
          <p:cNvSpPr>
            <a:spLocks noGrp="1"/>
          </p:cNvSpPr>
          <p:nvPr>
            <p:ph idx="1"/>
          </p:nvPr>
        </p:nvSpPr>
        <p:spPr>
          <a:xfrm>
            <a:off x="257577" y="1478570"/>
            <a:ext cx="11462198" cy="5379430"/>
          </a:xfrm>
        </p:spPr>
        <p:txBody>
          <a:bodyPr>
            <a:normAutofit fontScale="92500" lnSpcReduction="20000"/>
          </a:bodyPr>
          <a:lstStyle/>
          <a:p>
            <a:pPr algn="just"/>
            <a:r>
              <a:rPr lang="es-CL" dirty="0" smtClean="0"/>
              <a:t>Desarticulación de </a:t>
            </a:r>
            <a:r>
              <a:rPr lang="es-CL" dirty="0" smtClean="0"/>
              <a:t>las acciones de salud que ejerce el </a:t>
            </a:r>
            <a:r>
              <a:rPr lang="es-CL" dirty="0" smtClean="0"/>
              <a:t>Estado</a:t>
            </a:r>
          </a:p>
          <a:p>
            <a:pPr algn="just">
              <a:buFontTx/>
              <a:buChar char="-"/>
            </a:pPr>
            <a:r>
              <a:rPr lang="es-CL" dirty="0" smtClean="0"/>
              <a:t>Promoción: Crean</a:t>
            </a:r>
            <a:r>
              <a:rPr lang="es-CL" dirty="0"/>
              <a:t> </a:t>
            </a:r>
            <a:r>
              <a:rPr lang="es-CL" dirty="0" smtClean="0"/>
              <a:t>o</a:t>
            </a:r>
            <a:r>
              <a:rPr lang="es-CL" dirty="0" smtClean="0"/>
              <a:t> modifican las condiciones para que las personas no caigan en factores de riesgo o peligro, o bien, disminuyan los daños en su salud. Aquí entran campañas de tipo saludable que promueve el Estado.</a:t>
            </a:r>
            <a:endParaRPr lang="es-CL" dirty="0" smtClean="0"/>
          </a:p>
          <a:p>
            <a:pPr algn="just">
              <a:buFontTx/>
              <a:buChar char="-"/>
            </a:pPr>
            <a:r>
              <a:rPr lang="es-CL" dirty="0" smtClean="0"/>
              <a:t>Protección: Establecen mecanismos preventivos que resguardan la salud de la población, sobre todo de los grupos más expuestos a un atentado contra el mismo. Ejemplos de ellos son las campañas de vacunación masiva o la fiscalización de alimentos. </a:t>
            </a:r>
            <a:endParaRPr lang="es-CL" dirty="0" smtClean="0"/>
          </a:p>
          <a:p>
            <a:pPr algn="just">
              <a:buFontTx/>
              <a:buChar char="-"/>
            </a:pPr>
            <a:r>
              <a:rPr lang="es-CL" dirty="0" smtClean="0"/>
              <a:t>Recuperación: Medidas directas que se ejercen para que una persona vuelva a tener su estado normal de salud, a raíz de alguna enfermedad o problema. Se refiere a las prestaciones médicas otorgadas en (por ejemplo) hospitales. </a:t>
            </a:r>
            <a:endParaRPr lang="es-CL" dirty="0" smtClean="0"/>
          </a:p>
          <a:p>
            <a:pPr algn="just">
              <a:buFontTx/>
              <a:buChar char="-"/>
            </a:pPr>
            <a:r>
              <a:rPr lang="es-CL" dirty="0" smtClean="0"/>
              <a:t>Rehabilitación: Parecido al anterior, pero enfocado en la recuperación de su estado anterior a personas accidentadas que han visto disminuidos o perdidos sus miembros (o tienen problemas relacionados). </a:t>
            </a:r>
            <a:endParaRPr lang="es-CL" dirty="0"/>
          </a:p>
        </p:txBody>
      </p:sp>
    </p:spTree>
    <p:extLst>
      <p:ext uri="{BB962C8B-B14F-4D97-AF65-F5344CB8AC3E}">
        <p14:creationId xmlns:p14="http://schemas.microsoft.com/office/powerpoint/2010/main" val="330085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1412" y="0"/>
            <a:ext cx="9905998" cy="1478570"/>
          </a:xfrm>
        </p:spPr>
        <p:txBody>
          <a:bodyPr/>
          <a:lstStyle/>
          <a:p>
            <a:r>
              <a:rPr lang="es-CL" dirty="0" smtClean="0"/>
              <a:t>B. Derecho a la protección de la salud (19n°9).</a:t>
            </a:r>
            <a:endParaRPr lang="es-CL" dirty="0"/>
          </a:p>
        </p:txBody>
      </p:sp>
      <p:sp>
        <p:nvSpPr>
          <p:cNvPr id="3" name="Content Placeholder 2"/>
          <p:cNvSpPr>
            <a:spLocks noGrp="1"/>
          </p:cNvSpPr>
          <p:nvPr>
            <p:ph idx="1"/>
          </p:nvPr>
        </p:nvSpPr>
        <p:spPr>
          <a:xfrm>
            <a:off x="296214" y="1478570"/>
            <a:ext cx="11410681" cy="5063898"/>
          </a:xfrm>
        </p:spPr>
        <p:txBody>
          <a:bodyPr>
            <a:normAutofit lnSpcReduction="10000"/>
          </a:bodyPr>
          <a:lstStyle/>
          <a:p>
            <a:pPr algn="just"/>
            <a:r>
              <a:rPr lang="es-CL" dirty="0" smtClean="0"/>
              <a:t>La salud en el derecho </a:t>
            </a:r>
            <a:r>
              <a:rPr lang="es-CL" dirty="0" smtClean="0"/>
              <a:t>internacional </a:t>
            </a:r>
          </a:p>
          <a:p>
            <a:pPr algn="just"/>
            <a:r>
              <a:rPr lang="es-CL" dirty="0" smtClean="0"/>
              <a:t>Pacto Internacional de Derechos Económicos, Sociales y Culturales:</a:t>
            </a:r>
          </a:p>
          <a:p>
            <a:pPr algn="just">
              <a:buFontTx/>
              <a:buChar char="-"/>
            </a:pPr>
            <a:r>
              <a:rPr lang="es-CL" dirty="0" smtClean="0"/>
              <a:t>Reconoce una suerte de “derecho a la salud”, como el derecho de toda persona al disfrute del más alto nivel de salud física y mental</a:t>
            </a:r>
          </a:p>
          <a:p>
            <a:pPr algn="just">
              <a:buFontTx/>
              <a:buChar char="-"/>
            </a:pPr>
            <a:r>
              <a:rPr lang="es-CL" dirty="0" smtClean="0"/>
              <a:t>Impone objetivos: Reducción de mortalidad (y mortinatalidad) infantil, sano desarrollo infantil, mejoramiento de higiene del trabajo e higiene medioambiental, prevención y tratamiento de diversos tipos de enfermedades, etc.</a:t>
            </a:r>
          </a:p>
          <a:p>
            <a:pPr algn="just">
              <a:buFontTx/>
              <a:buChar char="-"/>
            </a:pPr>
            <a:r>
              <a:rPr lang="es-CL" dirty="0" smtClean="0"/>
              <a:t>Enfatiza que el Derecho a la salud no abarca sólo la atención oportuna, sino también otros aspectos determinantes de la salud, como acceso al agua potable, condiciones sanitarias, alimentos limpios, condiciones sanas de trabajo y ambiente, y la educación en diversas materias de índole salubre (</a:t>
            </a:r>
            <a:r>
              <a:rPr lang="es-CL" dirty="0" err="1" smtClean="0"/>
              <a:t>incluídas</a:t>
            </a:r>
            <a:r>
              <a:rPr lang="es-CL" dirty="0" smtClean="0"/>
              <a:t> la salud sexual y reproductiva).</a:t>
            </a:r>
          </a:p>
          <a:p>
            <a:pPr marL="0" indent="0" algn="just">
              <a:buNone/>
            </a:pPr>
            <a:endParaRPr lang="es-CL" dirty="0"/>
          </a:p>
          <a:p>
            <a:pPr marL="0" indent="0">
              <a:buNone/>
            </a:pPr>
            <a:endParaRPr lang="es-CL" dirty="0" smtClean="0"/>
          </a:p>
        </p:txBody>
      </p:sp>
    </p:spTree>
    <p:extLst>
      <p:ext uri="{BB962C8B-B14F-4D97-AF65-F5344CB8AC3E}">
        <p14:creationId xmlns:p14="http://schemas.microsoft.com/office/powerpoint/2010/main" val="2387854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9397" y="1478570"/>
            <a:ext cx="10558013" cy="5038140"/>
          </a:xfrm>
        </p:spPr>
        <p:txBody>
          <a:bodyPr>
            <a:normAutofit fontScale="92500"/>
          </a:bodyPr>
          <a:lstStyle/>
          <a:p>
            <a:r>
              <a:rPr lang="es-CL" dirty="0" smtClean="0"/>
              <a:t>Pacto internacional de Derechos Económicos, Sociales y Culturales</a:t>
            </a:r>
          </a:p>
          <a:p>
            <a:pPr marL="0" indent="0" algn="just">
              <a:buNone/>
            </a:pPr>
            <a:r>
              <a:rPr lang="es-CL" dirty="0" smtClean="0"/>
              <a:t>Establece 4 elementos que contiene el derecho a la salud:</a:t>
            </a:r>
          </a:p>
          <a:p>
            <a:pPr algn="just">
              <a:buFontTx/>
              <a:buChar char="-"/>
            </a:pPr>
            <a:r>
              <a:rPr lang="es-CL" dirty="0" smtClean="0"/>
              <a:t>Disponibilidad: Contar con número suficiente de establecimientos y recursos.</a:t>
            </a:r>
          </a:p>
          <a:p>
            <a:pPr algn="just">
              <a:buFontTx/>
              <a:buChar char="-"/>
            </a:pPr>
            <a:r>
              <a:rPr lang="es-CL" dirty="0" smtClean="0"/>
              <a:t>Accesibilidad: Los bienes que el Estado destine al área de la salud son accesibles a todas las personas que conforman el mismo. NO DEBE EXISTIR DISCRIMINACIÓN. La posibilidad de acceso debe ser física, económica, y en la información. </a:t>
            </a:r>
          </a:p>
          <a:p>
            <a:pPr algn="just">
              <a:buFontTx/>
              <a:buChar char="-"/>
            </a:pPr>
            <a:r>
              <a:rPr lang="es-CL" dirty="0" smtClean="0"/>
              <a:t>Aceptabilidad: Los establecimientos de salud deben respetar la ética médica, sensibles a los requerimientos de las personas, sus ciclos de vida, y respetuosos con su cultura. </a:t>
            </a:r>
          </a:p>
          <a:p>
            <a:pPr algn="just">
              <a:buFontTx/>
              <a:buChar char="-"/>
            </a:pPr>
            <a:r>
              <a:rPr lang="es-CL" dirty="0" smtClean="0"/>
              <a:t>Calidad: Los establecimientos, bienes y servicios de salud otorgados por el Estado deben ser científica y médicamente óptimos en cuanto a su calidad.</a:t>
            </a:r>
            <a:endParaRPr lang="es-CL" dirty="0"/>
          </a:p>
        </p:txBody>
      </p:sp>
      <p:sp>
        <p:nvSpPr>
          <p:cNvPr id="4" name="Title 1"/>
          <p:cNvSpPr>
            <a:spLocks noGrp="1"/>
          </p:cNvSpPr>
          <p:nvPr>
            <p:ph type="title"/>
          </p:nvPr>
        </p:nvSpPr>
        <p:spPr>
          <a:xfrm>
            <a:off x="1141412" y="0"/>
            <a:ext cx="9905998" cy="1478570"/>
          </a:xfrm>
        </p:spPr>
        <p:txBody>
          <a:bodyPr/>
          <a:lstStyle/>
          <a:p>
            <a:r>
              <a:rPr lang="es-CL" dirty="0" smtClean="0"/>
              <a:t>B. Derecho a la protección de la salud (19n°9).</a:t>
            </a:r>
            <a:endParaRPr lang="es-CL" dirty="0"/>
          </a:p>
        </p:txBody>
      </p:sp>
    </p:spTree>
    <p:extLst>
      <p:ext uri="{BB962C8B-B14F-4D97-AF65-F5344CB8AC3E}">
        <p14:creationId xmlns:p14="http://schemas.microsoft.com/office/powerpoint/2010/main" val="987370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611" y="1478569"/>
            <a:ext cx="10261799" cy="4471470"/>
          </a:xfrm>
        </p:spPr>
        <p:txBody>
          <a:bodyPr>
            <a:normAutofit/>
          </a:bodyPr>
          <a:lstStyle/>
          <a:p>
            <a:pPr algn="just"/>
            <a:r>
              <a:rPr lang="es-CL" dirty="0" smtClean="0"/>
              <a:t>Protocolo Adicional a la Convención Americana sobre Derechos Humanos</a:t>
            </a:r>
          </a:p>
          <a:p>
            <a:pPr marL="0" indent="0" algn="just">
              <a:buNone/>
            </a:pPr>
            <a:endParaRPr lang="es-CL" dirty="0" smtClean="0"/>
          </a:p>
          <a:p>
            <a:pPr marL="0" indent="0" algn="just">
              <a:buNone/>
            </a:pPr>
            <a:r>
              <a:rPr lang="es-CL" dirty="0" smtClean="0"/>
              <a:t>Reafirma lo establecido en Pacto, pero agrega una serie de medidas y disposiciones adicionales; Como el bienestar social (en la definición del derecho), la total inmunización contra las principales enfermedades infecciosas, y la satisfacción de las necesidades de salud, ya no sólo por factor de riesgo, sino también en consideración con la vulnerabilidad económica; además de la implementación de la atención primaria para todos. </a:t>
            </a:r>
          </a:p>
        </p:txBody>
      </p:sp>
      <p:sp>
        <p:nvSpPr>
          <p:cNvPr id="4" name="Title 1"/>
          <p:cNvSpPr>
            <a:spLocks noGrp="1"/>
          </p:cNvSpPr>
          <p:nvPr>
            <p:ph type="title"/>
          </p:nvPr>
        </p:nvSpPr>
        <p:spPr>
          <a:xfrm>
            <a:off x="1141412" y="0"/>
            <a:ext cx="9905998" cy="1478570"/>
          </a:xfrm>
        </p:spPr>
        <p:txBody>
          <a:bodyPr/>
          <a:lstStyle/>
          <a:p>
            <a:r>
              <a:rPr lang="es-CL" dirty="0" smtClean="0"/>
              <a:t>B. Derecho a la protección de la salud (19n°9</a:t>
            </a:r>
            <a:r>
              <a:rPr lang="es-CL" dirty="0" smtClean="0"/>
              <a:t>).</a:t>
            </a:r>
            <a:endParaRPr lang="es-CL" dirty="0"/>
          </a:p>
        </p:txBody>
      </p:sp>
    </p:spTree>
    <p:extLst>
      <p:ext uri="{BB962C8B-B14F-4D97-AF65-F5344CB8AC3E}">
        <p14:creationId xmlns:p14="http://schemas.microsoft.com/office/powerpoint/2010/main" val="2719713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4140" y="2073831"/>
            <a:ext cx="10668514" cy="2549684"/>
          </a:xfrm>
        </p:spPr>
        <p:txBody>
          <a:bodyPr>
            <a:normAutofit/>
          </a:bodyPr>
          <a:lstStyle/>
          <a:p>
            <a:pPr algn="ctr"/>
            <a:r>
              <a:rPr lang="es-CL" sz="4000" dirty="0" smtClean="0"/>
              <a:t>DERECHO A VIVIR EN UN MEDIO AMBIENTE LIBRE DE CONTAMINACIÓN </a:t>
            </a:r>
            <a:br>
              <a:rPr lang="es-CL" sz="4000" dirty="0" smtClean="0"/>
            </a:br>
            <a:r>
              <a:rPr lang="es-CL" sz="4000" dirty="0" smtClean="0"/>
              <a:t>ARTÍCULO 19 N°8 DE LA CONSTITUCIÓN</a:t>
            </a:r>
            <a:endParaRPr lang="es-CL" sz="4000" dirty="0"/>
          </a:p>
        </p:txBody>
      </p:sp>
    </p:spTree>
    <p:extLst>
      <p:ext uri="{BB962C8B-B14F-4D97-AF65-F5344CB8AC3E}">
        <p14:creationId xmlns:p14="http://schemas.microsoft.com/office/powerpoint/2010/main" val="3930729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1413" y="141999"/>
            <a:ext cx="9905998" cy="1478570"/>
          </a:xfrm>
        </p:spPr>
        <p:txBody>
          <a:bodyPr/>
          <a:lstStyle/>
          <a:p>
            <a:r>
              <a:rPr lang="es-CL" dirty="0" smtClean="0"/>
              <a:t>A. DERECHO A VIVIR EN UN MEDIO AMBIENTE LIBRE DE CONTAMINACIÓN (19n°8).</a:t>
            </a:r>
            <a:endParaRPr lang="es-CL" dirty="0"/>
          </a:p>
        </p:txBody>
      </p:sp>
      <p:sp>
        <p:nvSpPr>
          <p:cNvPr id="3" name="Content Placeholder 2"/>
          <p:cNvSpPr>
            <a:spLocks noGrp="1"/>
          </p:cNvSpPr>
          <p:nvPr>
            <p:ph idx="1"/>
          </p:nvPr>
        </p:nvSpPr>
        <p:spPr>
          <a:xfrm>
            <a:off x="798490" y="1620568"/>
            <a:ext cx="10715223" cy="4844626"/>
          </a:xfrm>
        </p:spPr>
        <p:txBody>
          <a:bodyPr>
            <a:normAutofit fontScale="92500" lnSpcReduction="20000"/>
          </a:bodyPr>
          <a:lstStyle/>
          <a:p>
            <a:pPr algn="just"/>
            <a:r>
              <a:rPr lang="es-CL" dirty="0" smtClean="0"/>
              <a:t>Bien jurídico protegido</a:t>
            </a:r>
          </a:p>
          <a:p>
            <a:pPr marL="0" indent="0" algn="just">
              <a:buNone/>
            </a:pPr>
            <a:r>
              <a:rPr lang="es-CL" dirty="0" smtClean="0"/>
              <a:t>La vida humana, no en cuanto a su existencia, sino en cuanto a su calidad. En ese sentido, se relaciona con el artículo 19n°1 y el 19n°9 (vida y salud). También establece el deber del Estado de preservar la naturaleza, y la protección del MA vía restricciones legales. Sin embargo, estas últimas menciones no alcanzan en su texto para proteger los ecosistemas de manera global.</a:t>
            </a:r>
          </a:p>
          <a:p>
            <a:pPr algn="just"/>
            <a:r>
              <a:rPr lang="es-CL" dirty="0" smtClean="0"/>
              <a:t>Alcance de la protección: Derecho a “vivir” en un medio ambiente libre de contaminación</a:t>
            </a:r>
          </a:p>
          <a:p>
            <a:pPr marL="0" indent="0" algn="just">
              <a:buNone/>
            </a:pPr>
            <a:r>
              <a:rPr lang="es-CL" dirty="0" smtClean="0"/>
              <a:t>La preservación de la naturaleza (como bien en sí mismo) pasa a un “segundo plano”, resultando un énfasis en la afectación de la calidad de vida de las personas que viven en un lugar determinado, producto de la contaminación</a:t>
            </a:r>
          </a:p>
          <a:p>
            <a:pPr marL="0" indent="0" algn="just">
              <a:buNone/>
            </a:pPr>
            <a:r>
              <a:rPr lang="es-CL" dirty="0" smtClean="0"/>
              <a:t>Eso implica que no se puede utilizar este artículo para proteger ecosistemas vírgenes, en los que no exista atisbo de vida humana.</a:t>
            </a:r>
          </a:p>
          <a:p>
            <a:endParaRPr lang="es-CL" dirty="0" smtClean="0"/>
          </a:p>
          <a:p>
            <a:endParaRPr lang="es-CL" dirty="0"/>
          </a:p>
        </p:txBody>
      </p:sp>
    </p:spTree>
    <p:extLst>
      <p:ext uri="{BB962C8B-B14F-4D97-AF65-F5344CB8AC3E}">
        <p14:creationId xmlns:p14="http://schemas.microsoft.com/office/powerpoint/2010/main" val="951295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1412" y="180637"/>
            <a:ext cx="9905998" cy="1478570"/>
          </a:xfrm>
        </p:spPr>
        <p:txBody>
          <a:bodyPr/>
          <a:lstStyle/>
          <a:p>
            <a:r>
              <a:rPr lang="es-CL" dirty="0" smtClean="0"/>
              <a:t>A. DERECHO A VIVIR EN UN MEDIO AMBIENTE LIBRE DE CONTAMINACIÓN (19n°8).</a:t>
            </a:r>
            <a:endParaRPr lang="es-CL" dirty="0"/>
          </a:p>
        </p:txBody>
      </p:sp>
      <p:sp>
        <p:nvSpPr>
          <p:cNvPr id="3" name="Content Placeholder 2"/>
          <p:cNvSpPr>
            <a:spLocks noGrp="1"/>
          </p:cNvSpPr>
          <p:nvPr>
            <p:ph idx="1"/>
          </p:nvPr>
        </p:nvSpPr>
        <p:spPr>
          <a:xfrm>
            <a:off x="386366" y="1659207"/>
            <a:ext cx="11384924" cy="4651441"/>
          </a:xfrm>
        </p:spPr>
        <p:txBody>
          <a:bodyPr>
            <a:normAutofit lnSpcReduction="10000"/>
          </a:bodyPr>
          <a:lstStyle/>
          <a:p>
            <a:r>
              <a:rPr lang="es-CL" dirty="0" smtClean="0"/>
              <a:t>Derecho medioambiental: Fuentes</a:t>
            </a:r>
          </a:p>
          <a:p>
            <a:pPr>
              <a:buFontTx/>
              <a:buChar char="-"/>
            </a:pPr>
            <a:r>
              <a:rPr lang="es-CL" dirty="0" smtClean="0"/>
              <a:t>Tratados internacionales: Tanto TLC con ciertos contenidos medioambientales, como convenciones internacionales de materia ambiental (Como la Conferencia de Estocolmo, El Protocolo de Montreal, o el Convenio de Basilea)</a:t>
            </a:r>
          </a:p>
          <a:p>
            <a:pPr>
              <a:buFontTx/>
              <a:buChar char="-"/>
            </a:pPr>
            <a:r>
              <a:rPr lang="es-CL" dirty="0" smtClean="0"/>
              <a:t>Constitución y las leyes: La CPR establece la facultad de la ley de restringir el ejercicio de determinados derechos y libertades para la protección del MA (restricciones de carácter específico). Entre las leyes más importantes, encontramos la 19.300 sobre bases generales del medio ambiente (y varios reglamentos sobre impacto ambiental).</a:t>
            </a:r>
          </a:p>
          <a:p>
            <a:pPr>
              <a:buFontTx/>
              <a:buChar char="-"/>
            </a:pPr>
            <a:r>
              <a:rPr lang="es-CL" dirty="0" smtClean="0"/>
              <a:t>Principios del derecho medioambiental (Doctrinarios, sacados de diversos instrumentos internacionales)</a:t>
            </a:r>
            <a:endParaRPr lang="es-CL" dirty="0"/>
          </a:p>
        </p:txBody>
      </p:sp>
    </p:spTree>
    <p:extLst>
      <p:ext uri="{BB962C8B-B14F-4D97-AF65-F5344CB8AC3E}">
        <p14:creationId xmlns:p14="http://schemas.microsoft.com/office/powerpoint/2010/main" val="961761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2124" y="1545465"/>
            <a:ext cx="11681138" cy="5312535"/>
          </a:xfrm>
        </p:spPr>
        <p:txBody>
          <a:bodyPr>
            <a:normAutofit fontScale="85000" lnSpcReduction="10000"/>
          </a:bodyPr>
          <a:lstStyle/>
          <a:p>
            <a:pPr algn="just"/>
            <a:r>
              <a:rPr lang="es-CL" dirty="0" smtClean="0"/>
              <a:t>Principios del derecho medioambiental: (Guzmán Rosen)</a:t>
            </a:r>
          </a:p>
          <a:p>
            <a:pPr algn="just">
              <a:buFontTx/>
              <a:buChar char="-"/>
            </a:pPr>
            <a:r>
              <a:rPr lang="es-CL" dirty="0" smtClean="0"/>
              <a:t>Desarrollo sustentable: </a:t>
            </a:r>
            <a:r>
              <a:rPr lang="es-CL" i="1" dirty="0" smtClean="0"/>
              <a:t>“Posibilidad de la humanidad de asegurar que la satisfacción de las necesidades de las generaciones actuales no comprometiera la habilidad de las generaciones futuras de satisfacer las propias”</a:t>
            </a:r>
          </a:p>
          <a:p>
            <a:pPr algn="just">
              <a:buFontTx/>
              <a:buChar char="-"/>
            </a:pPr>
            <a:r>
              <a:rPr lang="es-CL" dirty="0" smtClean="0"/>
              <a:t>Prevención: Es necesario actuar aminorando (o suprimiendo, en lo posible) los efectos producidos por la actividad humana, antes de que se tenga que ejecutar una acción que afecte el medio ambiente. Además, por la naturaleza del bien jurídico, no siempre es posible retrotraer el ecosistema a un estado anterior a dicha afectación.</a:t>
            </a:r>
          </a:p>
          <a:p>
            <a:pPr algn="just">
              <a:buFontTx/>
              <a:buChar char="-"/>
            </a:pPr>
            <a:r>
              <a:rPr lang="es-CL" dirty="0" smtClean="0"/>
              <a:t> Solidaridad: Establece la existencia de sacrificios individuales (establecidos por ley mediante restricciones) en pos de la protección ambiental. </a:t>
            </a:r>
          </a:p>
          <a:p>
            <a:pPr algn="just">
              <a:buFontTx/>
              <a:buChar char="-"/>
            </a:pPr>
            <a:r>
              <a:rPr lang="es-CL" dirty="0" smtClean="0"/>
              <a:t>Responsabilidad: Es la posibilidad efectiva de que aquellos que afecten este derecho puedan responder al infringido. Se traduce en la existencia de la nulidad de derecho público, el recurso de protección (aunque sea un caso especial),  y la responsabilidad civil.</a:t>
            </a:r>
          </a:p>
          <a:p>
            <a:pPr algn="just">
              <a:buFontTx/>
              <a:buChar char="-"/>
            </a:pPr>
            <a:r>
              <a:rPr lang="es-CL" dirty="0"/>
              <a:t> </a:t>
            </a:r>
            <a:r>
              <a:rPr lang="es-CL" dirty="0" smtClean="0"/>
              <a:t>Acceso a la información, a la justicia, y a la toma de decisiones públicas en materia ambiental.</a:t>
            </a:r>
          </a:p>
          <a:p>
            <a:pPr>
              <a:buFontTx/>
              <a:buChar char="-"/>
            </a:pPr>
            <a:endParaRPr lang="es-CL" dirty="0"/>
          </a:p>
        </p:txBody>
      </p:sp>
      <p:sp>
        <p:nvSpPr>
          <p:cNvPr id="4" name="Title 1"/>
          <p:cNvSpPr>
            <a:spLocks noGrp="1"/>
          </p:cNvSpPr>
          <p:nvPr>
            <p:ph type="title"/>
          </p:nvPr>
        </p:nvSpPr>
        <p:spPr>
          <a:xfrm>
            <a:off x="1141412" y="206394"/>
            <a:ext cx="9905998" cy="1478570"/>
          </a:xfrm>
        </p:spPr>
        <p:txBody>
          <a:bodyPr/>
          <a:lstStyle/>
          <a:p>
            <a:r>
              <a:rPr lang="es-CL" dirty="0" smtClean="0"/>
              <a:t>A. DERECHO A VIVIR EN UN MEDIO AMBIENTE LIBRE DE CONTAMINACIÓN (19n°8).</a:t>
            </a:r>
            <a:endParaRPr lang="es-CL" dirty="0"/>
          </a:p>
        </p:txBody>
      </p:sp>
    </p:spTree>
    <p:extLst>
      <p:ext uri="{BB962C8B-B14F-4D97-AF65-F5344CB8AC3E}">
        <p14:creationId xmlns:p14="http://schemas.microsoft.com/office/powerpoint/2010/main" val="3999640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12950" y="193515"/>
            <a:ext cx="9905998" cy="1478570"/>
          </a:xfrm>
        </p:spPr>
        <p:txBody>
          <a:bodyPr/>
          <a:lstStyle/>
          <a:p>
            <a:r>
              <a:rPr lang="es-CL" dirty="0" smtClean="0"/>
              <a:t>A. DERECHO A VIVIR EN UN MEDIO AMBIENTE LIBRE DE CONTAMINACIÓN (19n°8).</a:t>
            </a:r>
            <a:endParaRPr lang="es-CL" dirty="0"/>
          </a:p>
        </p:txBody>
      </p:sp>
      <p:sp>
        <p:nvSpPr>
          <p:cNvPr id="3" name="Content Placeholder 2"/>
          <p:cNvSpPr>
            <a:spLocks noGrp="1"/>
          </p:cNvSpPr>
          <p:nvPr>
            <p:ph idx="1"/>
          </p:nvPr>
        </p:nvSpPr>
        <p:spPr>
          <a:xfrm>
            <a:off x="206061" y="1657038"/>
            <a:ext cx="11719775" cy="5012050"/>
          </a:xfrm>
        </p:spPr>
        <p:txBody>
          <a:bodyPr>
            <a:normAutofit fontScale="85000" lnSpcReduction="20000"/>
          </a:bodyPr>
          <a:lstStyle/>
          <a:p>
            <a:pPr algn="just"/>
            <a:r>
              <a:rPr lang="es-CL" dirty="0" smtClean="0"/>
              <a:t>Recurso de protección medioambiental (Art 20 </a:t>
            </a:r>
            <a:r>
              <a:rPr lang="es-CL" dirty="0" err="1" smtClean="0"/>
              <a:t>inc</a:t>
            </a:r>
            <a:r>
              <a:rPr lang="es-CL" dirty="0" smtClean="0"/>
              <a:t> 2°):</a:t>
            </a:r>
          </a:p>
          <a:p>
            <a:pPr marL="0" indent="0" algn="just">
              <a:buNone/>
            </a:pPr>
            <a:r>
              <a:rPr lang="es-CL" dirty="0" smtClean="0"/>
              <a:t>*Aplicación: A diferencia de otros derechos, para éste caso la acción de protección necesita de ciertos requisitos: </a:t>
            </a:r>
          </a:p>
          <a:p>
            <a:pPr algn="just">
              <a:buFontTx/>
              <a:buChar char="-"/>
            </a:pPr>
            <a:r>
              <a:rPr lang="es-CL" dirty="0" smtClean="0"/>
              <a:t>Debe existir un acto/omisión: Antes de la reforma del 2005, esta acción sólo podía interponerse frente a hechos fácticos producidos por alguien. Ahora con la reforma se puede incluir (en ciertos escenarios que incluyan los dos otros requisitos) omisiones en la labor del Estado. </a:t>
            </a:r>
          </a:p>
          <a:p>
            <a:pPr algn="just">
              <a:buFontTx/>
              <a:buChar char="-"/>
            </a:pPr>
            <a:r>
              <a:rPr lang="es-CL" dirty="0" smtClean="0"/>
              <a:t>Debe ser ilegal: Entendiendo la legalidad en sentido estricto (Es decir, que contraríen la ley; quedando fuera, entonces, las llamadas “desviaciones del fin” o “elementos arbitrarios. Es, sin embargo, un elemento a discutir).</a:t>
            </a:r>
          </a:p>
          <a:p>
            <a:pPr algn="just">
              <a:buFontTx/>
              <a:buChar char="-"/>
            </a:pPr>
            <a:r>
              <a:rPr lang="es-CL" dirty="0" smtClean="0"/>
              <a:t>Debe AFECTAR el ejercicio legítimo del derecho: En el texto expreso, la CPR excluye los otros dos tipos de afectación (privación y amenaza) requiriendo, en principio, una afectación concreta del derecho para poder auxiliarse con esta acción.</a:t>
            </a:r>
          </a:p>
          <a:p>
            <a:pPr marL="0" indent="0" algn="just">
              <a:buNone/>
            </a:pPr>
            <a:r>
              <a:rPr lang="es-CL" dirty="0" smtClean="0"/>
              <a:t>*Problema: El derecho del medio ambiente tiene su piedra angular en el principio de prevención (dado que hay situaciones en el ecosistema que no logran o se demoran muchos años en retrotraerse), cosa que no se respalda con el recurso entregado por la constitución chilena. Es por ello que hay discusiones y situaciones en las cuales se amplía jurisdiccionalmente el ámbito de aplicación del recurso a situaciones de peligro.</a:t>
            </a:r>
          </a:p>
        </p:txBody>
      </p:sp>
    </p:spTree>
    <p:extLst>
      <p:ext uri="{BB962C8B-B14F-4D97-AF65-F5344CB8AC3E}">
        <p14:creationId xmlns:p14="http://schemas.microsoft.com/office/powerpoint/2010/main" val="1869913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1413" y="0"/>
            <a:ext cx="9905998" cy="1478570"/>
          </a:xfrm>
        </p:spPr>
        <p:txBody>
          <a:bodyPr/>
          <a:lstStyle/>
          <a:p>
            <a:r>
              <a:rPr lang="es-CL" dirty="0" smtClean="0"/>
              <a:t>A. DERECHO A VIVIR EN UN MEDIO AMBIENTE LIBRE DE CONTAMINACIÓN (19n°8).</a:t>
            </a:r>
            <a:endParaRPr lang="es-CL" dirty="0"/>
          </a:p>
        </p:txBody>
      </p:sp>
      <p:sp>
        <p:nvSpPr>
          <p:cNvPr id="3" name="Content Placeholder 2"/>
          <p:cNvSpPr>
            <a:spLocks noGrp="1"/>
          </p:cNvSpPr>
          <p:nvPr>
            <p:ph idx="1"/>
          </p:nvPr>
        </p:nvSpPr>
        <p:spPr>
          <a:xfrm>
            <a:off x="283335" y="1478570"/>
            <a:ext cx="11526592" cy="5379430"/>
          </a:xfrm>
        </p:spPr>
        <p:txBody>
          <a:bodyPr>
            <a:normAutofit fontScale="85000" lnSpcReduction="10000"/>
          </a:bodyPr>
          <a:lstStyle/>
          <a:p>
            <a:r>
              <a:rPr lang="es-CL" dirty="0" smtClean="0"/>
              <a:t>Delito ecológico:</a:t>
            </a:r>
          </a:p>
          <a:p>
            <a:pPr marL="0" indent="0" algn="just">
              <a:buNone/>
            </a:pPr>
            <a:r>
              <a:rPr lang="es-CL" i="1" dirty="0" smtClean="0"/>
              <a:t>“Los </a:t>
            </a:r>
            <a:r>
              <a:rPr lang="es-CL" i="1" dirty="0"/>
              <a:t>delitos medioambientales son todos aquellos actos que intencionalmente, en forma accidental o negligente, producen como consecuencia la destrucción o menoscabo de ciertos sistemas naturales, especies animales o vida vegetal cuya protección es considerada valiosa por el hombre para la mantención de sus condiciones de vida, salud, actividades económicas o </a:t>
            </a:r>
            <a:r>
              <a:rPr lang="es-CL" i="1" dirty="0" smtClean="0"/>
              <a:t>culturales” (Fuente: </a:t>
            </a:r>
            <a:r>
              <a:rPr lang="es-CL" i="1" dirty="0" smtClean="0">
                <a:hlinkClick r:id="rId2"/>
              </a:rPr>
              <a:t>www.fiscalíadechile.cl</a:t>
            </a:r>
            <a:r>
              <a:rPr lang="es-CL" i="1" dirty="0" smtClean="0"/>
              <a:t>) </a:t>
            </a:r>
          </a:p>
          <a:p>
            <a:pPr algn="just"/>
            <a:r>
              <a:rPr lang="es-CL" dirty="0" smtClean="0"/>
              <a:t> Delitos ecológicos consagrados en la legislación chilena:</a:t>
            </a:r>
          </a:p>
          <a:p>
            <a:pPr algn="just">
              <a:buFontTx/>
              <a:buChar char="-"/>
            </a:pPr>
            <a:r>
              <a:rPr lang="es-CL" dirty="0" smtClean="0"/>
              <a:t>Vertimientos: En aguas; en comestibles (Ley 18892), aguas y bebestibles (Código Penal)</a:t>
            </a:r>
          </a:p>
          <a:p>
            <a:pPr algn="just">
              <a:buFontTx/>
              <a:buChar char="-"/>
            </a:pPr>
            <a:r>
              <a:rPr lang="es-CL" dirty="0" smtClean="0"/>
              <a:t>Afectación de reservas, santuarios y monumentos naturales (y otras zonas de protección ecológica): Ley 17288</a:t>
            </a:r>
          </a:p>
          <a:p>
            <a:pPr algn="just">
              <a:buFontTx/>
              <a:buChar char="-"/>
            </a:pPr>
            <a:r>
              <a:rPr lang="es-CL" dirty="0" smtClean="0"/>
              <a:t>Caza, pesca y captura: De especies prohibidas (</a:t>
            </a:r>
            <a:r>
              <a:rPr lang="es-CL" dirty="0" err="1" smtClean="0"/>
              <a:t>ej</a:t>
            </a:r>
            <a:r>
              <a:rPr lang="es-CL" dirty="0" smtClean="0"/>
              <a:t>: cetáceos), productos en veda, o con utilización de explosivos y otras técnicas que provoquen daño a los recursos o a su medio natural. (Ley 19473 y 18892)</a:t>
            </a:r>
          </a:p>
          <a:p>
            <a:pPr algn="just">
              <a:buFontTx/>
              <a:buChar char="-"/>
            </a:pPr>
            <a:r>
              <a:rPr lang="es-CL" dirty="0" smtClean="0"/>
              <a:t>Otros: Utilización de energía nuclear sin autorización; Introducción de organismos genéticamente modificados; Tala y quema ilegales; Usurpación de las aguas.</a:t>
            </a:r>
          </a:p>
        </p:txBody>
      </p:sp>
    </p:spTree>
    <p:extLst>
      <p:ext uri="{BB962C8B-B14F-4D97-AF65-F5344CB8AC3E}">
        <p14:creationId xmlns:p14="http://schemas.microsoft.com/office/powerpoint/2010/main" val="3285279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1820" y="1478570"/>
            <a:ext cx="11655380" cy="5205565"/>
          </a:xfrm>
        </p:spPr>
        <p:txBody>
          <a:bodyPr>
            <a:normAutofit fontScale="92500" lnSpcReduction="20000"/>
          </a:bodyPr>
          <a:lstStyle/>
          <a:p>
            <a:pPr algn="just"/>
            <a:r>
              <a:rPr lang="es-CL" dirty="0" smtClean="0"/>
              <a:t>Problemas de la legislación penal medioambiental (</a:t>
            </a:r>
            <a:r>
              <a:rPr lang="es-CL" dirty="0" err="1" smtClean="0"/>
              <a:t>Hefendehl</a:t>
            </a:r>
            <a:r>
              <a:rPr lang="es-CL" dirty="0" smtClean="0"/>
              <a:t>):</a:t>
            </a:r>
          </a:p>
          <a:p>
            <a:pPr algn="just">
              <a:buFontTx/>
              <a:buChar char="-"/>
            </a:pPr>
            <a:r>
              <a:rPr lang="es-CL" dirty="0" smtClean="0"/>
              <a:t>Corresponden a delitos de fiscalización, ergo, la base de su detecte es la denuncia de los particulares. Pese a esto, en Chile no existen mecanismos concretos de denuncia de estas prácticas, lo que, sumado a la inseguridad respecto de qué actitudes son o no ilegales (un problema de desinformación), culmina con un índice bajo de persecución penal de estas conductas</a:t>
            </a:r>
          </a:p>
          <a:p>
            <a:pPr algn="just">
              <a:buFontTx/>
              <a:buChar char="-"/>
            </a:pPr>
            <a:r>
              <a:rPr lang="es-CL" dirty="0" smtClean="0"/>
              <a:t>Muchas de las acciones eminentemente contaminadoras son legales. Sin desmedro de la existencia de restricciones de carácter administrativo, lo cierto es que el listado anterior no contempla muchas actividades lícitas contaminantes (</a:t>
            </a:r>
            <a:r>
              <a:rPr lang="es-CL" dirty="0" err="1" smtClean="0"/>
              <a:t>ej</a:t>
            </a:r>
            <a:r>
              <a:rPr lang="es-CL" dirty="0" smtClean="0"/>
              <a:t>: utilización de vehículos a base de combustibles </a:t>
            </a:r>
            <a:r>
              <a:rPr lang="es-CL" dirty="0" err="1" smtClean="0"/>
              <a:t>fóciles</a:t>
            </a:r>
            <a:r>
              <a:rPr lang="es-CL" dirty="0" smtClean="0"/>
              <a:t>, calefacción mediante combustión –leña, sobre todo húmeda- o gas, utilización de grandes cantidades de agua para actividades mineras, uso de bolsas plásticas, </a:t>
            </a:r>
            <a:r>
              <a:rPr lang="es-CL" dirty="0" err="1" smtClean="0"/>
              <a:t>etc</a:t>
            </a:r>
            <a:r>
              <a:rPr lang="es-CL" dirty="0" smtClean="0"/>
              <a:t>). </a:t>
            </a:r>
          </a:p>
          <a:p>
            <a:pPr algn="just">
              <a:buFontTx/>
              <a:buChar char="-"/>
            </a:pPr>
            <a:r>
              <a:rPr lang="es-CL" dirty="0" smtClean="0"/>
              <a:t>La naturaleza del problema ambiental impide la completa eficacia de soluciones planteadas únicamente a nivel nacional (en la mayoría de casos). Dado que la naturaleza no conoce fronteras, la contaminación se va traspasando de Estado en Estado (</a:t>
            </a:r>
            <a:r>
              <a:rPr lang="es-CL" dirty="0" err="1" smtClean="0"/>
              <a:t>ej</a:t>
            </a:r>
            <a:r>
              <a:rPr lang="es-CL" dirty="0" smtClean="0"/>
              <a:t>: Contaminación del aire o de las aguas). También (obviamente) a nivel regional o comunal. </a:t>
            </a:r>
            <a:endParaRPr lang="es-CL" dirty="0"/>
          </a:p>
        </p:txBody>
      </p:sp>
      <p:sp>
        <p:nvSpPr>
          <p:cNvPr id="4" name="Title 1"/>
          <p:cNvSpPr>
            <a:spLocks noGrp="1"/>
          </p:cNvSpPr>
          <p:nvPr>
            <p:ph type="title"/>
          </p:nvPr>
        </p:nvSpPr>
        <p:spPr>
          <a:xfrm>
            <a:off x="1141413" y="0"/>
            <a:ext cx="9905998" cy="1478570"/>
          </a:xfrm>
        </p:spPr>
        <p:txBody>
          <a:bodyPr/>
          <a:lstStyle/>
          <a:p>
            <a:r>
              <a:rPr lang="es-CL" dirty="0" smtClean="0"/>
              <a:t>A. DERECHO A VIVIR EN UN MEDIO AMBIENTE LIBRE DE CONTAMINACIÓN (19n°8).</a:t>
            </a:r>
            <a:endParaRPr lang="es-CL" dirty="0"/>
          </a:p>
        </p:txBody>
      </p:sp>
    </p:spTree>
    <p:extLst>
      <p:ext uri="{BB962C8B-B14F-4D97-AF65-F5344CB8AC3E}">
        <p14:creationId xmlns:p14="http://schemas.microsoft.com/office/powerpoint/2010/main" val="1116664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9593" y="1957920"/>
            <a:ext cx="10578362" cy="2871657"/>
          </a:xfrm>
        </p:spPr>
        <p:txBody>
          <a:bodyPr>
            <a:normAutofit/>
          </a:bodyPr>
          <a:lstStyle/>
          <a:p>
            <a:pPr algn="ctr"/>
            <a:r>
              <a:rPr lang="es-CL" sz="4000" dirty="0" smtClean="0"/>
              <a:t>DERECHO A LA PROTECCIÓN DE LA SALUD</a:t>
            </a:r>
            <a:br>
              <a:rPr lang="es-CL" sz="4000" dirty="0" smtClean="0"/>
            </a:br>
            <a:r>
              <a:rPr lang="es-CL" sz="4000" dirty="0" smtClean="0"/>
              <a:t>ARTÍCULO 19N°9 DE LA CONSTITUCIÓN</a:t>
            </a:r>
            <a:endParaRPr lang="es-CL" sz="4000" dirty="0"/>
          </a:p>
        </p:txBody>
      </p:sp>
    </p:spTree>
    <p:extLst>
      <p:ext uri="{BB962C8B-B14F-4D97-AF65-F5344CB8AC3E}">
        <p14:creationId xmlns:p14="http://schemas.microsoft.com/office/powerpoint/2010/main" val="17990918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B5F27"/>
      </a:dk2>
      <a:lt2>
        <a:srgbClr val="D8FC68"/>
      </a:lt2>
      <a:accent1>
        <a:srgbClr val="DDC855"/>
      </a:accent1>
      <a:accent2>
        <a:srgbClr val="FCA03D"/>
      </a:accent2>
      <a:accent3>
        <a:srgbClr val="E36439"/>
      </a:accent3>
      <a:accent4>
        <a:srgbClr val="C2935B"/>
      </a:accent4>
      <a:accent5>
        <a:srgbClr val="88C25C"/>
      </a:accent5>
      <a:accent6>
        <a:srgbClr val="BFCC86"/>
      </a:accent6>
      <a:hlink>
        <a:srgbClr val="FFCE23"/>
      </a:hlink>
      <a:folHlink>
        <a:srgbClr val="FDEB86"/>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82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97ECCC31-8429-4523-BE8D-8F09B7A4D46D}"/>
    </a:ext>
  </a:extLst>
</a:theme>
</file>

<file path=docProps/app.xml><?xml version="1.0" encoding="utf-8"?>
<Properties xmlns="http://schemas.openxmlformats.org/officeDocument/2006/extended-properties" xmlns:vt="http://schemas.openxmlformats.org/officeDocument/2006/docPropsVTypes">
  <Template>Circuit</Template>
  <TotalTime>462</TotalTime>
  <Words>1984</Words>
  <Application>Microsoft Office PowerPoint</Application>
  <PresentationFormat>Widescreen</PresentationFormat>
  <Paragraphs>70</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Trebuchet MS</vt:lpstr>
      <vt:lpstr>Tw Cen MT</vt:lpstr>
      <vt:lpstr>Circuit</vt:lpstr>
      <vt:lpstr>SALUD Y MEDIOAMBIENTE</vt:lpstr>
      <vt:lpstr>DERECHO A VIVIR EN UN MEDIO AMBIENTE LIBRE DE CONTAMINACIÓN  ARTÍCULO 19 N°8 DE LA CONSTITUCIÓN</vt:lpstr>
      <vt:lpstr>A. DERECHO A VIVIR EN UN MEDIO AMBIENTE LIBRE DE CONTAMINACIÓN (19n°8).</vt:lpstr>
      <vt:lpstr>A. DERECHO A VIVIR EN UN MEDIO AMBIENTE LIBRE DE CONTAMINACIÓN (19n°8).</vt:lpstr>
      <vt:lpstr>A. DERECHO A VIVIR EN UN MEDIO AMBIENTE LIBRE DE CONTAMINACIÓN (19n°8).</vt:lpstr>
      <vt:lpstr>A. DERECHO A VIVIR EN UN MEDIO AMBIENTE LIBRE DE CONTAMINACIÓN (19n°8).</vt:lpstr>
      <vt:lpstr>A. DERECHO A VIVIR EN UN MEDIO AMBIENTE LIBRE DE CONTAMINACIÓN (19n°8).</vt:lpstr>
      <vt:lpstr>A. DERECHO A VIVIR EN UN MEDIO AMBIENTE LIBRE DE CONTAMINACIÓN (19n°8).</vt:lpstr>
      <vt:lpstr>DERECHO A LA PROTECCIÓN DE LA SALUD ARTÍCULO 19N°9 DE LA CONSTITUCIÓN</vt:lpstr>
      <vt:lpstr>B. Derecho a la protección de la salud (19n°9).</vt:lpstr>
      <vt:lpstr>B. Derecho a la protección de la salud (19n°9).</vt:lpstr>
      <vt:lpstr>B. Derecho a la protección de la salud (19n°9).</vt:lpstr>
      <vt:lpstr>B. Derecho a la protección de la salud (19n°9).</vt:lpstr>
      <vt:lpstr>B. Derecho a la protección de la salud (19n°9).</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SALUD Y MEDIOAMBIENTE</dc:title>
  <dc:creator>Sophia Reichmann</dc:creator>
  <cp:lastModifiedBy>Sophia Reichmann</cp:lastModifiedBy>
  <cp:revision>42</cp:revision>
  <dcterms:created xsi:type="dcterms:W3CDTF">2018-05-19T21:41:54Z</dcterms:created>
  <dcterms:modified xsi:type="dcterms:W3CDTF">2018-08-08T05:05:27Z</dcterms:modified>
</cp:coreProperties>
</file>