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10/12/2017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jud.c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13615B-2BCB-448E-9BAB-2A40D2BE32D6}"/>
              </a:ext>
            </a:extLst>
          </p:cNvPr>
          <p:cNvSpPr>
            <a:spLocks noGrp="1"/>
          </p:cNvSpPr>
          <p:nvPr>
            <p:ph type="ctrTitle"/>
          </p:nvPr>
        </p:nvSpPr>
        <p:spPr/>
        <p:txBody>
          <a:bodyPr/>
          <a:lstStyle/>
          <a:p>
            <a:r>
              <a:rPr lang="es-CL" dirty="0"/>
              <a:t>TÉCNICAS PARA ALEGAR EN SEDE CONSTITUCIONAL</a:t>
            </a:r>
          </a:p>
        </p:txBody>
      </p:sp>
      <p:sp>
        <p:nvSpPr>
          <p:cNvPr id="3" name="Subtítulo 2">
            <a:extLst>
              <a:ext uri="{FF2B5EF4-FFF2-40B4-BE49-F238E27FC236}">
                <a16:creationId xmlns:a16="http://schemas.microsoft.com/office/drawing/2014/main" id="{C25F3D9F-6070-4A52-9BBC-11E8445F78C4}"/>
              </a:ext>
            </a:extLst>
          </p:cNvPr>
          <p:cNvSpPr>
            <a:spLocks noGrp="1"/>
          </p:cNvSpPr>
          <p:nvPr>
            <p:ph type="subTitle" idx="1"/>
          </p:nvPr>
        </p:nvSpPr>
        <p:spPr/>
        <p:txBody>
          <a:bodyPr/>
          <a:lstStyle/>
          <a:p>
            <a:r>
              <a:rPr lang="es-CL" dirty="0"/>
              <a:t>Derecho Constitucional III</a:t>
            </a:r>
            <a:br>
              <a:rPr lang="es-CL" dirty="0"/>
            </a:br>
            <a:r>
              <a:rPr lang="es-CL" dirty="0"/>
              <a:t>Profesor Enrique Navarro B.</a:t>
            </a:r>
            <a:br>
              <a:rPr lang="es-CL" dirty="0"/>
            </a:br>
            <a:r>
              <a:rPr lang="es-CL" dirty="0"/>
              <a:t>Ayudante Leonardo Jofré R.</a:t>
            </a:r>
          </a:p>
        </p:txBody>
      </p:sp>
    </p:spTree>
    <p:extLst>
      <p:ext uri="{BB962C8B-B14F-4D97-AF65-F5344CB8AC3E}">
        <p14:creationId xmlns:p14="http://schemas.microsoft.com/office/powerpoint/2010/main" val="2367852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46EC8-3D38-49DB-874B-0871F3DA20E6}"/>
              </a:ext>
            </a:extLst>
          </p:cNvPr>
          <p:cNvSpPr>
            <a:spLocks noGrp="1"/>
          </p:cNvSpPr>
          <p:nvPr>
            <p:ph type="title"/>
          </p:nvPr>
        </p:nvSpPr>
        <p:spPr/>
        <p:txBody>
          <a:bodyPr/>
          <a:lstStyle/>
          <a:p>
            <a:r>
              <a:rPr lang="es-CL" dirty="0">
                <a:solidFill>
                  <a:schemeClr val="tx2"/>
                </a:solidFill>
              </a:rPr>
              <a:t>Manejo del alegato en sí</a:t>
            </a:r>
          </a:p>
        </p:txBody>
      </p:sp>
      <p:sp>
        <p:nvSpPr>
          <p:cNvPr id="3" name="Marcador de contenido 2">
            <a:extLst>
              <a:ext uri="{FF2B5EF4-FFF2-40B4-BE49-F238E27FC236}">
                <a16:creationId xmlns:a16="http://schemas.microsoft.com/office/drawing/2014/main" id="{617E73D4-9BF3-494C-8AF3-912D91F07BC1}"/>
              </a:ext>
            </a:extLst>
          </p:cNvPr>
          <p:cNvSpPr>
            <a:spLocks noGrp="1"/>
          </p:cNvSpPr>
          <p:nvPr>
            <p:ph idx="1"/>
          </p:nvPr>
        </p:nvSpPr>
        <p:spPr/>
        <p:txBody>
          <a:bodyPr>
            <a:normAutofit/>
          </a:bodyPr>
          <a:lstStyle/>
          <a:p>
            <a:r>
              <a:rPr lang="es-CL" dirty="0"/>
              <a:t>Es relevante conocer al revés y al derecho nuestra causa. Tanto en sus argumentos de hecho como de derecho. No dejar espacio a vacíos en los cuales nos puedan perjudicar con preguntas sobre cuestiones de hecho en que no sepamos responder. Un buen alegato puede resultar ser desastroso si no sabemos lo más simple con respecto a nuestros patrocinados.</a:t>
            </a:r>
          </a:p>
          <a:p>
            <a:r>
              <a:rPr lang="es-CL" dirty="0"/>
              <a:t>	Al respecto, cabe tener en consideración que:</a:t>
            </a:r>
          </a:p>
          <a:p>
            <a:r>
              <a:rPr lang="es-CL" dirty="0"/>
              <a:t>1. Pueden hacerse, de buena forma, precisiones a la relación en nuestro alegato, de forma de demostrar conocimiento en nuestra causa.</a:t>
            </a:r>
          </a:p>
          <a:p>
            <a:r>
              <a:rPr lang="es-CL" dirty="0"/>
              <a:t>2. Pueden controvertirse puntos de la parte requirentes si expresamos que se omite información, se tergiversa o exageran hechos. Ese llamado de atención puede ser positivo para nuestro alegato.</a:t>
            </a:r>
          </a:p>
          <a:p>
            <a:endParaRPr lang="es-CL" dirty="0"/>
          </a:p>
        </p:txBody>
      </p:sp>
    </p:spTree>
    <p:extLst>
      <p:ext uri="{BB962C8B-B14F-4D97-AF65-F5344CB8AC3E}">
        <p14:creationId xmlns:p14="http://schemas.microsoft.com/office/powerpoint/2010/main" val="1615736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255F6-52AF-4F0C-B684-B58DFB752B58}"/>
              </a:ext>
            </a:extLst>
          </p:cNvPr>
          <p:cNvSpPr>
            <a:spLocks noGrp="1"/>
          </p:cNvSpPr>
          <p:nvPr>
            <p:ph type="title"/>
          </p:nvPr>
        </p:nvSpPr>
        <p:spPr/>
        <p:txBody>
          <a:bodyPr/>
          <a:lstStyle/>
          <a:p>
            <a:r>
              <a:rPr lang="es-CL" dirty="0">
                <a:solidFill>
                  <a:schemeClr val="tx2"/>
                </a:solidFill>
              </a:rPr>
              <a:t>Manejo del alegato en sí</a:t>
            </a:r>
            <a:endParaRPr lang="es-CL" dirty="0"/>
          </a:p>
        </p:txBody>
      </p:sp>
      <p:sp>
        <p:nvSpPr>
          <p:cNvPr id="3" name="Marcador de contenido 2">
            <a:extLst>
              <a:ext uri="{FF2B5EF4-FFF2-40B4-BE49-F238E27FC236}">
                <a16:creationId xmlns:a16="http://schemas.microsoft.com/office/drawing/2014/main" id="{F4E4BC1C-694B-45A8-A456-059F19D34286}"/>
              </a:ext>
            </a:extLst>
          </p:cNvPr>
          <p:cNvSpPr>
            <a:spLocks noGrp="1"/>
          </p:cNvSpPr>
          <p:nvPr>
            <p:ph idx="1"/>
          </p:nvPr>
        </p:nvSpPr>
        <p:spPr/>
        <p:txBody>
          <a:bodyPr>
            <a:normAutofit/>
          </a:bodyPr>
          <a:lstStyle/>
          <a:p>
            <a:r>
              <a:rPr lang="es-CL" dirty="0"/>
              <a:t>3. Siempre tomar nota de lo que exponga la contraparte.</a:t>
            </a:r>
          </a:p>
          <a:p>
            <a:r>
              <a:rPr lang="es-CL" dirty="0"/>
              <a:t>4. Antes (preparación de minuta y argumentos de contraparte) o al escuchar al requirente, siempre es bueno poder minimizar los argumentos más relevantes de la contraparte. Un “control de daños”.</a:t>
            </a:r>
          </a:p>
          <a:p>
            <a:r>
              <a:rPr lang="es-CL" dirty="0"/>
              <a:t>5. No hacer gala de soberbia o imprudencia. La idea es convencer, no molestar. El alegato debe ser breve, estructurado y claro. Nuevamente, pensemos que un magistrado puede tener fácilmente 30 alegatos por día. A veces quien es más breve y preciso tiene mayores posibilidades de ser escuchado.</a:t>
            </a:r>
          </a:p>
          <a:p>
            <a:r>
              <a:rPr lang="es-CL" dirty="0"/>
              <a:t> </a:t>
            </a:r>
          </a:p>
          <a:p>
            <a:endParaRPr lang="es-CL" dirty="0"/>
          </a:p>
        </p:txBody>
      </p:sp>
    </p:spTree>
    <p:extLst>
      <p:ext uri="{BB962C8B-B14F-4D97-AF65-F5344CB8AC3E}">
        <p14:creationId xmlns:p14="http://schemas.microsoft.com/office/powerpoint/2010/main" val="263675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7E38DD-775C-4526-BEF7-90F27EF95E66}"/>
              </a:ext>
            </a:extLst>
          </p:cNvPr>
          <p:cNvSpPr>
            <a:spLocks noGrp="1"/>
          </p:cNvSpPr>
          <p:nvPr>
            <p:ph type="title"/>
          </p:nvPr>
        </p:nvSpPr>
        <p:spPr/>
        <p:txBody>
          <a:bodyPr/>
          <a:lstStyle/>
          <a:p>
            <a:r>
              <a:rPr lang="es-CL" dirty="0">
                <a:solidFill>
                  <a:schemeClr val="tx2"/>
                </a:solidFill>
              </a:rPr>
              <a:t>GLOSARIO DE TÉRMINOS USALMENTE USADOS EN ALEGATOS</a:t>
            </a:r>
          </a:p>
        </p:txBody>
      </p:sp>
      <p:sp>
        <p:nvSpPr>
          <p:cNvPr id="3" name="Marcador de contenido 2">
            <a:extLst>
              <a:ext uri="{FF2B5EF4-FFF2-40B4-BE49-F238E27FC236}">
                <a16:creationId xmlns:a16="http://schemas.microsoft.com/office/drawing/2014/main" id="{FAD9C17C-4152-4CE0-807A-8421C8191897}"/>
              </a:ext>
            </a:extLst>
          </p:cNvPr>
          <p:cNvSpPr>
            <a:spLocks noGrp="1"/>
          </p:cNvSpPr>
          <p:nvPr>
            <p:ph idx="1"/>
          </p:nvPr>
        </p:nvSpPr>
        <p:spPr/>
        <p:txBody>
          <a:bodyPr>
            <a:normAutofit fontScale="62500" lnSpcReduction="20000"/>
          </a:bodyPr>
          <a:lstStyle/>
          <a:p>
            <a:r>
              <a:rPr lang="es-CL" sz="5000" dirty="0"/>
              <a:t>Complementar con texto que se subirá a u-cursos de la profesora Pilar Arellano.</a:t>
            </a:r>
          </a:p>
          <a:p>
            <a:endParaRPr lang="es-CL" dirty="0"/>
          </a:p>
          <a:p>
            <a:r>
              <a:rPr lang="es-CL" sz="3800" b="1" dirty="0" err="1"/>
              <a:t>Sublite</a:t>
            </a:r>
            <a:r>
              <a:rPr lang="es-CL" sz="3800" b="1" dirty="0"/>
              <a:t>: </a:t>
            </a:r>
            <a:r>
              <a:rPr lang="es-CL" sz="3800" dirty="0"/>
              <a:t>en análisis</a:t>
            </a:r>
          </a:p>
          <a:p>
            <a:r>
              <a:rPr lang="es-CL" sz="3800" b="1" dirty="0"/>
              <a:t>Lite: </a:t>
            </a:r>
            <a:r>
              <a:rPr lang="es-CL" sz="3800" dirty="0"/>
              <a:t>proceso, causa, procedimiento, asunto, cuestión, </a:t>
            </a:r>
          </a:p>
          <a:p>
            <a:r>
              <a:rPr lang="es-CL" sz="3800" b="1" dirty="0"/>
              <a:t>Sendos: </a:t>
            </a:r>
            <a:r>
              <a:rPr lang="es-CL" sz="3800" dirty="0"/>
              <a:t>dos</a:t>
            </a:r>
          </a:p>
          <a:p>
            <a:r>
              <a:rPr lang="es-CL" sz="3800" b="1" dirty="0"/>
              <a:t>Tribunal A quo: </a:t>
            </a:r>
            <a:r>
              <a:rPr lang="es-CL" sz="3800" dirty="0"/>
              <a:t>de 1° instancia</a:t>
            </a:r>
          </a:p>
          <a:p>
            <a:r>
              <a:rPr lang="es-CL" sz="3800" b="1" dirty="0"/>
              <a:t>Tribunal Ad </a:t>
            </a:r>
            <a:r>
              <a:rPr lang="es-CL" sz="3800" b="1" dirty="0" err="1"/>
              <a:t>quem</a:t>
            </a:r>
            <a:r>
              <a:rPr lang="es-CL" sz="3800" b="1" dirty="0"/>
              <a:t>: </a:t>
            </a:r>
            <a:r>
              <a:rPr lang="es-CL" sz="3800" dirty="0"/>
              <a:t>de 2° instancia</a:t>
            </a:r>
          </a:p>
          <a:p>
            <a:r>
              <a:rPr lang="es-CL" sz="3800" b="1" dirty="0"/>
              <a:t>Jueces del fondo: </a:t>
            </a:r>
            <a:r>
              <a:rPr lang="es-CL" sz="3800" dirty="0"/>
              <a:t>jueces que resuelven el conflicto radicado en sede judicial. Por ello, el Tribunal Constitucional no es un Tribunal del fondo. </a:t>
            </a:r>
          </a:p>
          <a:p>
            <a:endParaRPr lang="es-CL" dirty="0"/>
          </a:p>
        </p:txBody>
      </p:sp>
    </p:spTree>
    <p:extLst>
      <p:ext uri="{BB962C8B-B14F-4D97-AF65-F5344CB8AC3E}">
        <p14:creationId xmlns:p14="http://schemas.microsoft.com/office/powerpoint/2010/main" val="164858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E9526-46EE-48A0-B3AE-1C4A5A01ED48}"/>
              </a:ext>
            </a:extLst>
          </p:cNvPr>
          <p:cNvSpPr>
            <a:spLocks noGrp="1"/>
          </p:cNvSpPr>
          <p:nvPr>
            <p:ph type="title"/>
          </p:nvPr>
        </p:nvSpPr>
        <p:spPr/>
        <p:txBody>
          <a:bodyPr/>
          <a:lstStyle/>
          <a:p>
            <a:r>
              <a:rPr lang="es-CL" dirty="0">
                <a:solidFill>
                  <a:schemeClr val="tx2"/>
                </a:solidFill>
              </a:rPr>
              <a:t>GLOSARIO DE TÉRMINOS USALMENTE USADOS EN ALEGATOS</a:t>
            </a:r>
            <a:endParaRPr lang="es-CL" dirty="0"/>
          </a:p>
        </p:txBody>
      </p:sp>
      <p:sp>
        <p:nvSpPr>
          <p:cNvPr id="3" name="Marcador de contenido 2">
            <a:extLst>
              <a:ext uri="{FF2B5EF4-FFF2-40B4-BE49-F238E27FC236}">
                <a16:creationId xmlns:a16="http://schemas.microsoft.com/office/drawing/2014/main" id="{9818DB06-5D05-46D8-9CF3-B34EC2D86417}"/>
              </a:ext>
            </a:extLst>
          </p:cNvPr>
          <p:cNvSpPr>
            <a:spLocks noGrp="1"/>
          </p:cNvSpPr>
          <p:nvPr>
            <p:ph idx="1"/>
          </p:nvPr>
        </p:nvSpPr>
        <p:spPr/>
        <p:txBody>
          <a:bodyPr>
            <a:normAutofit lnSpcReduction="10000"/>
          </a:bodyPr>
          <a:lstStyle/>
          <a:p>
            <a:r>
              <a:rPr lang="es-CL" b="1" dirty="0"/>
              <a:t>Mérito de autos: </a:t>
            </a:r>
            <a:r>
              <a:rPr lang="es-CL" dirty="0"/>
              <a:t>mérito de todos los antecedentes que existen en un expediente.</a:t>
            </a:r>
          </a:p>
          <a:p>
            <a:r>
              <a:rPr lang="es-CL" b="1" dirty="0"/>
              <a:t>Cotejo normativo: </a:t>
            </a:r>
            <a:r>
              <a:rPr lang="es-CL" dirty="0"/>
              <a:t>comparación entre normas.</a:t>
            </a:r>
          </a:p>
          <a:p>
            <a:r>
              <a:rPr lang="es-CL" b="1" dirty="0"/>
              <a:t>Consideraciones</a:t>
            </a:r>
            <a:r>
              <a:rPr lang="es-CL" dirty="0"/>
              <a:t>= razonamientos= motivaciones. Constituyen la denominada parte considerativa (también llamada parte motiva) de la sentencia.</a:t>
            </a:r>
          </a:p>
          <a:p>
            <a:r>
              <a:rPr lang="es-CL" b="1" dirty="0"/>
              <a:t>Atendiendo a</a:t>
            </a:r>
          </a:p>
          <a:p>
            <a:r>
              <a:rPr lang="es-CL" b="1" dirty="0"/>
              <a:t>En atención a lo preceptuado (es decir, a lo regulado)</a:t>
            </a:r>
          </a:p>
          <a:p>
            <a:r>
              <a:rPr lang="es-CL" b="1" dirty="0"/>
              <a:t>De facto: </a:t>
            </a:r>
            <a:r>
              <a:rPr lang="es-CL" dirty="0"/>
              <a:t>de hecho</a:t>
            </a:r>
          </a:p>
          <a:p>
            <a:r>
              <a:rPr lang="es-CL" b="1" dirty="0"/>
              <a:t>De iure: </a:t>
            </a:r>
            <a:r>
              <a:rPr lang="es-CL" dirty="0"/>
              <a:t>de derecho</a:t>
            </a:r>
          </a:p>
          <a:p>
            <a:r>
              <a:rPr lang="es-CL" b="1" dirty="0"/>
              <a:t>Sine qua non: </a:t>
            </a:r>
            <a:r>
              <a:rPr lang="es-CL" dirty="0"/>
              <a:t>in el cual no, condición necesaria.</a:t>
            </a:r>
          </a:p>
          <a:p>
            <a:endParaRPr lang="es-CL" sz="2400" dirty="0"/>
          </a:p>
          <a:p>
            <a:endParaRPr lang="es-CL" dirty="0"/>
          </a:p>
        </p:txBody>
      </p:sp>
    </p:spTree>
    <p:extLst>
      <p:ext uri="{BB962C8B-B14F-4D97-AF65-F5344CB8AC3E}">
        <p14:creationId xmlns:p14="http://schemas.microsoft.com/office/powerpoint/2010/main" val="373698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3EC22-50E0-47FC-B2F0-2B26E5EDB682}"/>
              </a:ext>
            </a:extLst>
          </p:cNvPr>
          <p:cNvSpPr>
            <a:spLocks noGrp="1"/>
          </p:cNvSpPr>
          <p:nvPr>
            <p:ph type="title"/>
          </p:nvPr>
        </p:nvSpPr>
        <p:spPr/>
        <p:txBody>
          <a:bodyPr/>
          <a:lstStyle/>
          <a:p>
            <a:r>
              <a:rPr lang="es-CL" dirty="0"/>
              <a:t>¿Y AHORA? EJERCICIO.</a:t>
            </a:r>
          </a:p>
        </p:txBody>
      </p:sp>
      <p:sp>
        <p:nvSpPr>
          <p:cNvPr id="3" name="Marcador de contenido 2">
            <a:extLst>
              <a:ext uri="{FF2B5EF4-FFF2-40B4-BE49-F238E27FC236}">
                <a16:creationId xmlns:a16="http://schemas.microsoft.com/office/drawing/2014/main" id="{C5841BE9-F68D-480B-9D3B-0A849079F5B7}"/>
              </a:ext>
            </a:extLst>
          </p:cNvPr>
          <p:cNvSpPr>
            <a:spLocks noGrp="1"/>
          </p:cNvSpPr>
          <p:nvPr>
            <p:ph idx="1"/>
          </p:nvPr>
        </p:nvSpPr>
        <p:spPr/>
        <p:txBody>
          <a:bodyPr/>
          <a:lstStyle/>
          <a:p>
            <a:endParaRPr lang="es-CL" dirty="0"/>
          </a:p>
          <a:p>
            <a:pPr algn="ctr"/>
            <a:r>
              <a:rPr lang="es-CL" sz="7200" dirty="0">
                <a:solidFill>
                  <a:schemeClr val="tx2"/>
                </a:solidFill>
              </a:rPr>
              <a:t>Vamos a Improvisar </a:t>
            </a:r>
            <a:r>
              <a:rPr lang="es-CL" sz="7200" dirty="0">
                <a:solidFill>
                  <a:schemeClr val="tx2"/>
                </a:solidFill>
                <a:sym typeface="Wingdings" panose="05000000000000000000" pitchFamily="2" charset="2"/>
              </a:rPr>
              <a:t> </a:t>
            </a:r>
            <a:endParaRPr lang="es-CL" sz="7200" dirty="0">
              <a:solidFill>
                <a:schemeClr val="tx2"/>
              </a:solidFill>
            </a:endParaRPr>
          </a:p>
        </p:txBody>
      </p:sp>
    </p:spTree>
    <p:extLst>
      <p:ext uri="{BB962C8B-B14F-4D97-AF65-F5344CB8AC3E}">
        <p14:creationId xmlns:p14="http://schemas.microsoft.com/office/powerpoint/2010/main" val="357281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AC735-0710-46B3-BCD1-C67FC4BFE1EE}"/>
              </a:ext>
            </a:extLst>
          </p:cNvPr>
          <p:cNvSpPr>
            <a:spLocks noGrp="1"/>
          </p:cNvSpPr>
          <p:nvPr>
            <p:ph type="title"/>
          </p:nvPr>
        </p:nvSpPr>
        <p:spPr/>
        <p:txBody>
          <a:bodyPr/>
          <a:lstStyle/>
          <a:p>
            <a:pPr algn="ctr"/>
            <a:r>
              <a:rPr lang="es-CL" dirty="0">
                <a:solidFill>
                  <a:schemeClr val="tx2"/>
                </a:solidFill>
              </a:rPr>
              <a:t>COSAS BÁSICAS PARA TENER EN CUENTA</a:t>
            </a:r>
          </a:p>
        </p:txBody>
      </p:sp>
      <p:sp>
        <p:nvSpPr>
          <p:cNvPr id="4" name="Marcador de contenido 2">
            <a:extLst>
              <a:ext uri="{FF2B5EF4-FFF2-40B4-BE49-F238E27FC236}">
                <a16:creationId xmlns:a16="http://schemas.microsoft.com/office/drawing/2014/main" id="{FF61E79F-7504-4A1C-9058-4B7BDFBDA78D}"/>
              </a:ext>
            </a:extLst>
          </p:cNvPr>
          <p:cNvSpPr>
            <a:spLocks noGrp="1"/>
          </p:cNvSpPr>
          <p:nvPr>
            <p:ph idx="1"/>
          </p:nvPr>
        </p:nvSpPr>
        <p:spPr/>
        <p:txBody>
          <a:bodyPr>
            <a:normAutofit lnSpcReduction="10000"/>
          </a:bodyPr>
          <a:lstStyle/>
          <a:p>
            <a:pPr marL="82550" indent="0">
              <a:buFont typeface="Wingdings 2" panose="05020102010507070707" pitchFamily="18" charset="2"/>
              <a:buNone/>
              <a:defRPr/>
            </a:pPr>
            <a:endParaRPr lang="es-CL" b="1" dirty="0"/>
          </a:p>
          <a:p>
            <a:pPr marL="82550" indent="0">
              <a:buFont typeface="Wingdings 2" panose="05020102010507070707" pitchFamily="18" charset="2"/>
              <a:buNone/>
              <a:defRPr/>
            </a:pPr>
            <a:r>
              <a:rPr lang="es-CL" b="1" dirty="0">
                <a:solidFill>
                  <a:schemeClr val="tx2"/>
                </a:solidFill>
              </a:rPr>
              <a:t>¿Qué resolveremos? </a:t>
            </a:r>
          </a:p>
          <a:p>
            <a:pPr marL="82550" indent="0">
              <a:buFont typeface="Wingdings 2" panose="05020102010507070707" pitchFamily="18" charset="2"/>
              <a:buNone/>
              <a:defRPr/>
            </a:pPr>
            <a:r>
              <a:rPr lang="es-CL" b="1" dirty="0"/>
              <a:t>Cuestiones formales.</a:t>
            </a:r>
          </a:p>
          <a:p>
            <a:pPr>
              <a:defRPr/>
            </a:pPr>
            <a:endParaRPr lang="es-CL" dirty="0"/>
          </a:p>
          <a:p>
            <a:pPr>
              <a:defRPr/>
            </a:pPr>
            <a:r>
              <a:rPr lang="es-CL" dirty="0"/>
              <a:t>¿A qué tribunal me dirijo?</a:t>
            </a:r>
          </a:p>
          <a:p>
            <a:pPr>
              <a:defRPr/>
            </a:pPr>
            <a:r>
              <a:rPr lang="es-CL" dirty="0"/>
              <a:t>¿Cómo comienzo?</a:t>
            </a:r>
          </a:p>
          <a:p>
            <a:pPr>
              <a:defRPr/>
            </a:pPr>
            <a:r>
              <a:rPr lang="es-CL" dirty="0"/>
              <a:t>¿Puedo leer?</a:t>
            </a:r>
          </a:p>
          <a:p>
            <a:pPr>
              <a:defRPr/>
            </a:pPr>
            <a:r>
              <a:rPr lang="es-CL" dirty="0"/>
              <a:t>¿Cómo termino?</a:t>
            </a:r>
          </a:p>
          <a:p>
            <a:pPr>
              <a:defRPr/>
            </a:pPr>
            <a:r>
              <a:rPr lang="es-CL" dirty="0"/>
              <a:t>¿Me pueden realizar preguntas?</a:t>
            </a:r>
          </a:p>
        </p:txBody>
      </p:sp>
    </p:spTree>
    <p:extLst>
      <p:ext uri="{BB962C8B-B14F-4D97-AF65-F5344CB8AC3E}">
        <p14:creationId xmlns:p14="http://schemas.microsoft.com/office/powerpoint/2010/main" val="68128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25E72-EB26-4FA3-9E2A-E9C3E94116BC}"/>
              </a:ext>
            </a:extLst>
          </p:cNvPr>
          <p:cNvSpPr>
            <a:spLocks noGrp="1"/>
          </p:cNvSpPr>
          <p:nvPr>
            <p:ph type="title"/>
          </p:nvPr>
        </p:nvSpPr>
        <p:spPr/>
        <p:txBody>
          <a:bodyPr/>
          <a:lstStyle/>
          <a:p>
            <a:r>
              <a:rPr lang="es-CL" dirty="0">
                <a:solidFill>
                  <a:schemeClr val="tx2"/>
                </a:solidFill>
              </a:rPr>
              <a:t>i. Previo al alegato.</a:t>
            </a:r>
          </a:p>
        </p:txBody>
      </p:sp>
      <p:sp>
        <p:nvSpPr>
          <p:cNvPr id="3" name="Marcador de contenido 2">
            <a:extLst>
              <a:ext uri="{FF2B5EF4-FFF2-40B4-BE49-F238E27FC236}">
                <a16:creationId xmlns:a16="http://schemas.microsoft.com/office/drawing/2014/main" id="{09E13A84-E128-4AAC-96CE-8ED01823D3EE}"/>
              </a:ext>
            </a:extLst>
          </p:cNvPr>
          <p:cNvSpPr>
            <a:spLocks noGrp="1"/>
          </p:cNvSpPr>
          <p:nvPr>
            <p:ph idx="1"/>
          </p:nvPr>
        </p:nvSpPr>
        <p:spPr/>
        <p:txBody>
          <a:bodyPr>
            <a:normAutofit fontScale="92500" lnSpcReduction="20000"/>
          </a:bodyPr>
          <a:lstStyle/>
          <a:p>
            <a:pPr algn="just">
              <a:defRPr/>
            </a:pPr>
            <a:r>
              <a:rPr lang="es-CL" sz="2400" b="1" dirty="0">
                <a:solidFill>
                  <a:schemeClr val="tx2"/>
                </a:solidFill>
              </a:rPr>
              <a:t>1. Preparación del alegato. </a:t>
            </a:r>
            <a:r>
              <a:rPr lang="es-CL" sz="2400" dirty="0"/>
              <a:t>Conocer a quienes juzgarán.</a:t>
            </a:r>
          </a:p>
          <a:p>
            <a:pPr marL="0" indent="0" algn="just">
              <a:buNone/>
              <a:defRPr/>
            </a:pPr>
            <a:r>
              <a:rPr lang="es-CL" sz="2400" b="1" dirty="0">
                <a:solidFill>
                  <a:schemeClr val="tx2"/>
                </a:solidFill>
              </a:rPr>
              <a:t>Excelentísima</a:t>
            </a:r>
            <a:r>
              <a:rPr lang="es-CL" sz="2400" dirty="0"/>
              <a:t> Corte Suprema</a:t>
            </a:r>
          </a:p>
          <a:p>
            <a:pPr marL="0" indent="0" algn="just">
              <a:buNone/>
              <a:defRPr/>
            </a:pPr>
            <a:r>
              <a:rPr lang="es-CL" sz="2400" b="1" dirty="0">
                <a:solidFill>
                  <a:schemeClr val="tx2"/>
                </a:solidFill>
              </a:rPr>
              <a:t>Excelentísimo </a:t>
            </a:r>
            <a:r>
              <a:rPr lang="es-CL" sz="2400" dirty="0"/>
              <a:t>Tribunal Constitucional</a:t>
            </a:r>
          </a:p>
          <a:p>
            <a:pPr marL="0" indent="0" algn="just">
              <a:buNone/>
              <a:defRPr/>
            </a:pPr>
            <a:r>
              <a:rPr lang="es-CL" sz="2400" b="1" dirty="0">
                <a:solidFill>
                  <a:schemeClr val="tx2"/>
                </a:solidFill>
              </a:rPr>
              <a:t>Ilustrísima</a:t>
            </a:r>
            <a:r>
              <a:rPr lang="es-CL" sz="2400" dirty="0"/>
              <a:t> Corte de Apelaciones.</a:t>
            </a:r>
          </a:p>
          <a:p>
            <a:endParaRPr lang="es-CL" dirty="0"/>
          </a:p>
          <a:p>
            <a:pPr algn="just"/>
            <a:r>
              <a:rPr lang="es-CL" b="1" dirty="0"/>
              <a:t>CORTE SUPREMA: ¿Cuándo se ve involucrada?</a:t>
            </a:r>
          </a:p>
          <a:p>
            <a:pPr algn="just"/>
            <a:r>
              <a:rPr lang="es-CL" dirty="0"/>
              <a:t>Conformada por 21 ministros. Tiene un doble funcionamiento: en salas ordinarias, i.e. sala civil, sala penal y sala de asuntos constitucionales y contencioso administrativo, y de carácter extraordinario, donde a las anteriores se suma una cuarta de orden mixto, que tiene competencia para conocer diversas materias. </a:t>
            </a:r>
          </a:p>
          <a:p>
            <a:pPr algn="just"/>
            <a:r>
              <a:rPr lang="es-CL" b="1" dirty="0"/>
              <a:t>Relevancia: Segunda y Tercera sala. ¿Por qué?</a:t>
            </a:r>
          </a:p>
          <a:p>
            <a:endParaRPr lang="es-CL" dirty="0"/>
          </a:p>
        </p:txBody>
      </p:sp>
    </p:spTree>
    <p:extLst>
      <p:ext uri="{BB962C8B-B14F-4D97-AF65-F5344CB8AC3E}">
        <p14:creationId xmlns:p14="http://schemas.microsoft.com/office/powerpoint/2010/main" val="341781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D316FE1-82D0-460C-ABE9-94FCC67CDD37}"/>
              </a:ext>
            </a:extLst>
          </p:cNvPr>
          <p:cNvSpPr>
            <a:spLocks noGrp="1"/>
          </p:cNvSpPr>
          <p:nvPr>
            <p:ph idx="1"/>
          </p:nvPr>
        </p:nvSpPr>
        <p:spPr>
          <a:xfrm>
            <a:off x="1024127" y="4558748"/>
            <a:ext cx="9720073" cy="1974574"/>
          </a:xfrm>
        </p:spPr>
        <p:txBody>
          <a:bodyPr>
            <a:normAutofit lnSpcReduction="10000"/>
          </a:bodyPr>
          <a:lstStyle/>
          <a:p>
            <a:pPr marL="128016" lvl="1" indent="0" algn="just">
              <a:buNone/>
            </a:pPr>
            <a:r>
              <a:rPr lang="es-CL" dirty="0"/>
              <a:t>	Cabe destacar de que, en general, los alegatos en sede de protección y amparo se anuncian con muy poca anticipación, casi de un día a otro. Se debe revisar constantemente la página </a:t>
            </a:r>
            <a:r>
              <a:rPr lang="es-CL" u="sng" dirty="0">
                <a:hlinkClick r:id="rId2"/>
              </a:rPr>
              <a:t>www.pjud.cl</a:t>
            </a:r>
            <a:r>
              <a:rPr lang="es-CL" dirty="0"/>
              <a:t> y acceder a la programación de salas por tipo de causa. </a:t>
            </a:r>
            <a:r>
              <a:rPr lang="es-CL" b="1" dirty="0"/>
              <a:t>No existe una notificación directa necesariamente.</a:t>
            </a:r>
            <a:endParaRPr lang="es-CL" dirty="0"/>
          </a:p>
          <a:p>
            <a:pPr algn="just"/>
            <a:r>
              <a:rPr lang="es-CL" sz="1800" dirty="0"/>
              <a:t>	Por otro lado, recordar que las apelaciones a una respectiva sentencia se presentan frente al propio tribunal que falló, el cual hará interconexión de autos (enviará la documentación) con la Corte Suprema, quien dará la admisibilidad. </a:t>
            </a:r>
          </a:p>
          <a:p>
            <a:endParaRPr lang="es-CL" dirty="0"/>
          </a:p>
        </p:txBody>
      </p:sp>
      <p:pic>
        <p:nvPicPr>
          <p:cNvPr id="4" name="Imagen 3">
            <a:extLst>
              <a:ext uri="{FF2B5EF4-FFF2-40B4-BE49-F238E27FC236}">
                <a16:creationId xmlns:a16="http://schemas.microsoft.com/office/drawing/2014/main" id="{B0D854D5-56B1-4FAA-8B2B-F161D9E42005}"/>
              </a:ext>
            </a:extLst>
          </p:cNvPr>
          <p:cNvPicPr>
            <a:picLocks noChangeAspect="1"/>
          </p:cNvPicPr>
          <p:nvPr/>
        </p:nvPicPr>
        <p:blipFill>
          <a:blip r:embed="rId3"/>
          <a:stretch>
            <a:fillRect/>
          </a:stretch>
        </p:blipFill>
        <p:spPr>
          <a:xfrm>
            <a:off x="784773" y="1086582"/>
            <a:ext cx="5099390" cy="2725761"/>
          </a:xfrm>
          <a:prstGeom prst="rect">
            <a:avLst/>
          </a:prstGeom>
        </p:spPr>
      </p:pic>
      <p:pic>
        <p:nvPicPr>
          <p:cNvPr id="5" name="Imagen 4">
            <a:extLst>
              <a:ext uri="{FF2B5EF4-FFF2-40B4-BE49-F238E27FC236}">
                <a16:creationId xmlns:a16="http://schemas.microsoft.com/office/drawing/2014/main" id="{688648FC-443D-4016-B755-06370A4FC157}"/>
              </a:ext>
            </a:extLst>
          </p:cNvPr>
          <p:cNvPicPr>
            <a:picLocks noChangeAspect="1"/>
          </p:cNvPicPr>
          <p:nvPr/>
        </p:nvPicPr>
        <p:blipFill>
          <a:blip r:embed="rId4"/>
          <a:stretch>
            <a:fillRect/>
          </a:stretch>
        </p:blipFill>
        <p:spPr>
          <a:xfrm>
            <a:off x="6202417" y="1086582"/>
            <a:ext cx="5037670" cy="3193523"/>
          </a:xfrm>
          <a:prstGeom prst="rect">
            <a:avLst/>
          </a:prstGeom>
        </p:spPr>
      </p:pic>
    </p:spTree>
    <p:extLst>
      <p:ext uri="{BB962C8B-B14F-4D97-AF65-F5344CB8AC3E}">
        <p14:creationId xmlns:p14="http://schemas.microsoft.com/office/powerpoint/2010/main" val="270603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B91E4D-10E2-4BED-9DAA-87B39531CC88}"/>
              </a:ext>
            </a:extLst>
          </p:cNvPr>
          <p:cNvSpPr>
            <a:spLocks noGrp="1"/>
          </p:cNvSpPr>
          <p:nvPr>
            <p:ph type="title"/>
          </p:nvPr>
        </p:nvSpPr>
        <p:spPr/>
        <p:txBody>
          <a:bodyPr/>
          <a:lstStyle/>
          <a:p>
            <a:r>
              <a:rPr lang="es-CL" dirty="0">
                <a:solidFill>
                  <a:schemeClr val="tx2"/>
                </a:solidFill>
              </a:rPr>
              <a:t>I. PREVIO AL ALEGATO.</a:t>
            </a:r>
          </a:p>
        </p:txBody>
      </p:sp>
      <p:sp>
        <p:nvSpPr>
          <p:cNvPr id="3" name="Marcador de contenido 2">
            <a:extLst>
              <a:ext uri="{FF2B5EF4-FFF2-40B4-BE49-F238E27FC236}">
                <a16:creationId xmlns:a16="http://schemas.microsoft.com/office/drawing/2014/main" id="{61A6B2D3-5D40-4275-8B9C-FC0FEBAF5FEE}"/>
              </a:ext>
            </a:extLst>
          </p:cNvPr>
          <p:cNvSpPr>
            <a:spLocks noGrp="1"/>
          </p:cNvSpPr>
          <p:nvPr>
            <p:ph idx="1"/>
          </p:nvPr>
        </p:nvSpPr>
        <p:spPr>
          <a:xfrm>
            <a:off x="1024128" y="2084832"/>
            <a:ext cx="9720073" cy="4224528"/>
          </a:xfrm>
        </p:spPr>
        <p:txBody>
          <a:bodyPr>
            <a:normAutofit fontScale="92500" lnSpcReduction="20000"/>
          </a:bodyPr>
          <a:lstStyle/>
          <a:p>
            <a:pPr algn="just">
              <a:defRPr/>
            </a:pPr>
            <a:r>
              <a:rPr lang="es-CL" b="1" dirty="0">
                <a:solidFill>
                  <a:schemeClr val="tx2"/>
                </a:solidFill>
              </a:rPr>
              <a:t>2. Minuta para alegar. </a:t>
            </a:r>
            <a:r>
              <a:rPr lang="es-CL" dirty="0"/>
              <a:t>El discurso del alegato tiene una duración larga, fácilmente puede perderse la concentración, por lo que un ayuda memorias es siempre necesario. Debe ser un punteo de no más de tres planas. </a:t>
            </a:r>
          </a:p>
          <a:p>
            <a:pPr algn="just">
              <a:defRPr/>
            </a:pPr>
            <a:r>
              <a:rPr lang="es-CL" dirty="0"/>
              <a:t>Reforzar, en este punteo, los hechos como un ayuda-memoria. </a:t>
            </a:r>
            <a:r>
              <a:rPr lang="es-CL" b="1" dirty="0"/>
              <a:t>NO SE REPITEN LOS HECHOS.</a:t>
            </a:r>
          </a:p>
          <a:p>
            <a:pPr algn="just">
              <a:defRPr/>
            </a:pPr>
            <a:r>
              <a:rPr lang="es-CL" b="1" dirty="0">
                <a:solidFill>
                  <a:schemeClr val="tx2"/>
                </a:solidFill>
              </a:rPr>
              <a:t>3. Minuta de posible alegato de contraparte.</a:t>
            </a:r>
            <a:r>
              <a:rPr lang="es-CL" dirty="0">
                <a:solidFill>
                  <a:schemeClr val="tx2"/>
                </a:solidFill>
              </a:rPr>
              <a:t> </a:t>
            </a:r>
            <a:r>
              <a:rPr lang="es-CL" dirty="0"/>
              <a:t>Conocer aquello que puede señalarse por la contraparte.</a:t>
            </a:r>
          </a:p>
          <a:p>
            <a:pPr algn="just">
              <a:defRPr/>
            </a:pPr>
            <a:r>
              <a:rPr lang="es-CL" dirty="0"/>
              <a:t>Debemos </a:t>
            </a:r>
            <a:r>
              <a:rPr lang="es-CL" b="1" dirty="0"/>
              <a:t>preparar SIEMPRE las respuestas que nos dará la contraparte</a:t>
            </a:r>
            <a:r>
              <a:rPr lang="es-CL" dirty="0"/>
              <a:t>. Fijarse en los puntos débiles de su informe. Hacernos cargos de estos argumentos al momento de nuestro alegato.</a:t>
            </a:r>
          </a:p>
          <a:p>
            <a:r>
              <a:rPr lang="es-CL" b="1" dirty="0">
                <a:solidFill>
                  <a:schemeClr val="tx2"/>
                </a:solidFill>
              </a:rPr>
              <a:t>4. Potenciar los argumentos presentados en el requerimiento con nueva información.</a:t>
            </a:r>
            <a:endParaRPr lang="es-CL" dirty="0">
              <a:solidFill>
                <a:schemeClr val="tx2"/>
              </a:solidFill>
            </a:endParaRPr>
          </a:p>
          <a:p>
            <a:r>
              <a:rPr lang="es-CL" dirty="0"/>
              <a:t> Debe, siempre, innovarse al momento del litigio en comparación al escrito presentado, por supuesto sin variar la línea argumentativa, sino que profundizando materias, aportando nueva jurisprudencia o doctrina, realizando análisis distintos que permitan aportar, llegando a las mismas conclusiones. Se trata de sorprender a los jueces</a:t>
            </a:r>
          </a:p>
          <a:p>
            <a:pPr algn="just">
              <a:defRPr/>
            </a:pPr>
            <a:endParaRPr lang="es-CL" sz="2000" dirty="0"/>
          </a:p>
          <a:p>
            <a:endParaRPr lang="es-CL" dirty="0"/>
          </a:p>
        </p:txBody>
      </p:sp>
    </p:spTree>
    <p:extLst>
      <p:ext uri="{BB962C8B-B14F-4D97-AF65-F5344CB8AC3E}">
        <p14:creationId xmlns:p14="http://schemas.microsoft.com/office/powerpoint/2010/main" val="72939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B0AEF0-F689-4048-B2A5-49CCECAC69C9}"/>
              </a:ext>
            </a:extLst>
          </p:cNvPr>
          <p:cNvSpPr>
            <a:spLocks noGrp="1"/>
          </p:cNvSpPr>
          <p:nvPr>
            <p:ph type="title"/>
          </p:nvPr>
        </p:nvSpPr>
        <p:spPr/>
        <p:txBody>
          <a:bodyPr/>
          <a:lstStyle/>
          <a:p>
            <a:r>
              <a:rPr lang="es-CL" dirty="0">
                <a:solidFill>
                  <a:schemeClr val="tx2"/>
                </a:solidFill>
              </a:rPr>
              <a:t>II. Durante el alegato.</a:t>
            </a:r>
          </a:p>
        </p:txBody>
      </p:sp>
      <p:sp>
        <p:nvSpPr>
          <p:cNvPr id="3" name="Marcador de contenido 2">
            <a:extLst>
              <a:ext uri="{FF2B5EF4-FFF2-40B4-BE49-F238E27FC236}">
                <a16:creationId xmlns:a16="http://schemas.microsoft.com/office/drawing/2014/main" id="{E6CBA45C-EE83-489C-AE2C-9D2F73735BBA}"/>
              </a:ext>
            </a:extLst>
          </p:cNvPr>
          <p:cNvSpPr>
            <a:spLocks noGrp="1"/>
          </p:cNvSpPr>
          <p:nvPr>
            <p:ph idx="1"/>
          </p:nvPr>
        </p:nvSpPr>
        <p:spPr>
          <a:xfrm>
            <a:off x="1024128" y="2285999"/>
            <a:ext cx="10439002" cy="4048539"/>
          </a:xfrm>
        </p:spPr>
        <p:txBody>
          <a:bodyPr>
            <a:normAutofit fontScale="77500" lnSpcReduction="20000"/>
          </a:bodyPr>
          <a:lstStyle/>
          <a:p>
            <a:pPr marL="0" indent="0" algn="just">
              <a:buNone/>
            </a:pPr>
            <a:r>
              <a:rPr lang="es-CL" sz="2500" b="1" dirty="0">
                <a:solidFill>
                  <a:schemeClr val="tx2"/>
                </a:solidFill>
              </a:rPr>
              <a:t>1. Presentación y término.</a:t>
            </a:r>
            <a:endParaRPr lang="es-CL" sz="2500" dirty="0">
              <a:solidFill>
                <a:schemeClr val="tx2"/>
              </a:solidFill>
            </a:endParaRPr>
          </a:p>
          <a:p>
            <a:pPr marL="0" indent="0" algn="just">
              <a:buNone/>
            </a:pPr>
            <a:r>
              <a:rPr lang="es-CL" sz="2500" dirty="0"/>
              <a:t>	Uno comienza su alegato SÓLO cuando el presidente de la sala o pleno otorga la misma. Generalmente, habiéndose escuchado antes al relator o relatora.</a:t>
            </a:r>
          </a:p>
          <a:p>
            <a:pPr marL="0" indent="0" algn="just">
              <a:buNone/>
            </a:pPr>
            <a:r>
              <a:rPr lang="es-CL" sz="2500" dirty="0"/>
              <a:t>	Cuando el presidente de la Corte o Tribunal otorga la palabra al abogado recurrente o recurrido se responde: </a:t>
            </a:r>
            <a:r>
              <a:rPr lang="es-CL" sz="2500" i="1" dirty="0"/>
              <a:t>“Gracias Señor Presidente”.</a:t>
            </a:r>
            <a:endParaRPr lang="es-CL" sz="2500" dirty="0"/>
          </a:p>
          <a:p>
            <a:pPr marL="0" indent="0" algn="just">
              <a:buNone/>
            </a:pPr>
            <a:r>
              <a:rPr lang="es-CL" sz="2500" dirty="0"/>
              <a:t>	Luego, se comienza según el tipo de Corte: </a:t>
            </a:r>
            <a:r>
              <a:rPr lang="es-CL" sz="2500" i="1" dirty="0"/>
              <a:t>“Con la Venia de su </a:t>
            </a:r>
            <a:r>
              <a:rPr lang="es-CL" sz="2500" b="1" i="1" dirty="0"/>
              <a:t>Ilustrísima Corte / Excelentísima Corte</a:t>
            </a:r>
            <a:r>
              <a:rPr lang="es-CL" sz="2500" i="1" dirty="0"/>
              <a:t>, me presento, mi nombre es XXX, y </a:t>
            </a:r>
            <a:r>
              <a:rPr lang="es-CL" sz="2500" b="1" i="1" dirty="0"/>
              <a:t>vengo en alegar en estos autos / me presento en estrados</a:t>
            </a:r>
            <a:r>
              <a:rPr lang="es-CL" sz="2500" i="1" dirty="0"/>
              <a:t> en representación de X-X, </a:t>
            </a:r>
            <a:r>
              <a:rPr lang="es-CL" sz="2500" b="1" i="1" dirty="0"/>
              <a:t>con el objeto / con el fin</a:t>
            </a:r>
            <a:r>
              <a:rPr lang="es-CL" sz="2500" i="1" dirty="0"/>
              <a:t> de que su </a:t>
            </a:r>
            <a:r>
              <a:rPr lang="es-CL" sz="2500" b="1" i="1" dirty="0"/>
              <a:t>Ilustrísima Corte / Excelentísima Corte </a:t>
            </a:r>
            <a:r>
              <a:rPr lang="es-CL" sz="2500" i="1" dirty="0"/>
              <a:t>acoja el </a:t>
            </a:r>
            <a:r>
              <a:rPr lang="es-CL" sz="2500" b="1" i="1" dirty="0"/>
              <a:t>recurso de protección / recurso de amparo </a:t>
            </a:r>
            <a:r>
              <a:rPr lang="es-CL" sz="2500" i="1" dirty="0"/>
              <a:t>de autos, (breve petitorio), en vista de los argumentos de hecho y de derecho que pasaré a exponer a continuación.</a:t>
            </a:r>
            <a:endParaRPr lang="es-CL" sz="2500" dirty="0"/>
          </a:p>
          <a:p>
            <a:pPr marL="0" indent="0" algn="just">
              <a:buNone/>
            </a:pPr>
            <a:r>
              <a:rPr lang="es-CL" sz="2500" dirty="0"/>
              <a:t>	Con respecto al Tribunal Constitucional: </a:t>
            </a:r>
            <a:r>
              <a:rPr lang="es-CL" sz="2500" i="1" dirty="0"/>
              <a:t>“Con la Venia de su </a:t>
            </a:r>
            <a:r>
              <a:rPr lang="es-CL" sz="2500" b="1" i="1" dirty="0"/>
              <a:t>Excelentísimo tribunal,</a:t>
            </a:r>
            <a:r>
              <a:rPr lang="es-CL" sz="2500" i="1" dirty="0"/>
              <a:t> me presento, mi nombre es XXX,  y </a:t>
            </a:r>
            <a:r>
              <a:rPr lang="es-CL" sz="2500" b="1" i="1" dirty="0"/>
              <a:t>vengo en alegar en estos autos / me presento en estrados</a:t>
            </a:r>
            <a:r>
              <a:rPr lang="es-CL" sz="2500" i="1" dirty="0"/>
              <a:t> en representación de X-X, </a:t>
            </a:r>
            <a:r>
              <a:rPr lang="es-CL" sz="2500" b="1" i="1" dirty="0"/>
              <a:t>con el objeto / con el fin</a:t>
            </a:r>
            <a:r>
              <a:rPr lang="es-CL" sz="2500" i="1" dirty="0"/>
              <a:t> de que su </a:t>
            </a:r>
            <a:r>
              <a:rPr lang="es-CL" sz="2500" b="1" i="1" dirty="0"/>
              <a:t>Excelentísimo Tribunal </a:t>
            </a:r>
            <a:r>
              <a:rPr lang="es-CL" sz="2500" i="1" dirty="0"/>
              <a:t>acoja el </a:t>
            </a:r>
            <a:r>
              <a:rPr lang="es-CL" sz="2500" b="1" i="1" dirty="0"/>
              <a:t>presente requerimiento de inaplicabilidad por inconstitucionalidad causa rol xx-xx</a:t>
            </a:r>
            <a:r>
              <a:rPr lang="es-CL" sz="2500" i="1" dirty="0"/>
              <a:t>, declarando inaplicable (xx), en vista de los argumentos de hecho y de derecho que pasaré a exponer a continuación.</a:t>
            </a:r>
            <a:endParaRPr lang="es-CL" sz="2500" dirty="0"/>
          </a:p>
          <a:p>
            <a:endParaRPr lang="es-CL" dirty="0"/>
          </a:p>
        </p:txBody>
      </p:sp>
    </p:spTree>
    <p:extLst>
      <p:ext uri="{BB962C8B-B14F-4D97-AF65-F5344CB8AC3E}">
        <p14:creationId xmlns:p14="http://schemas.microsoft.com/office/powerpoint/2010/main" val="406290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E0252E-5718-46BD-B90A-5CE3B95C1F23}"/>
              </a:ext>
            </a:extLst>
          </p:cNvPr>
          <p:cNvSpPr>
            <a:spLocks noGrp="1"/>
          </p:cNvSpPr>
          <p:nvPr>
            <p:ph type="title"/>
          </p:nvPr>
        </p:nvSpPr>
        <p:spPr/>
        <p:txBody>
          <a:bodyPr/>
          <a:lstStyle/>
          <a:p>
            <a:r>
              <a:rPr lang="es-CL" dirty="0">
                <a:solidFill>
                  <a:schemeClr val="tx2"/>
                </a:solidFill>
              </a:rPr>
              <a:t>DURANTE EL ALEGATO.</a:t>
            </a:r>
          </a:p>
        </p:txBody>
      </p:sp>
      <p:sp>
        <p:nvSpPr>
          <p:cNvPr id="3" name="Marcador de contenido 2">
            <a:extLst>
              <a:ext uri="{FF2B5EF4-FFF2-40B4-BE49-F238E27FC236}">
                <a16:creationId xmlns:a16="http://schemas.microsoft.com/office/drawing/2014/main" id="{85122E09-DE27-4997-A6E3-3D652E078107}"/>
              </a:ext>
            </a:extLst>
          </p:cNvPr>
          <p:cNvSpPr>
            <a:spLocks noGrp="1"/>
          </p:cNvSpPr>
          <p:nvPr>
            <p:ph idx="1"/>
          </p:nvPr>
        </p:nvSpPr>
        <p:spPr>
          <a:xfrm>
            <a:off x="1024128" y="2286000"/>
            <a:ext cx="10359489" cy="4114800"/>
          </a:xfrm>
        </p:spPr>
        <p:txBody>
          <a:bodyPr>
            <a:normAutofit fontScale="92500" lnSpcReduction="10000"/>
          </a:bodyPr>
          <a:lstStyle/>
          <a:p>
            <a:pPr algn="just"/>
            <a:r>
              <a:rPr lang="es-CL" sz="2400" i="1" dirty="0">
                <a:solidFill>
                  <a:schemeClr val="tx2"/>
                </a:solidFill>
              </a:rPr>
              <a:t>	</a:t>
            </a:r>
            <a:r>
              <a:rPr lang="es-CL" sz="2400" dirty="0">
                <a:solidFill>
                  <a:schemeClr val="tx2"/>
                </a:solidFill>
              </a:rPr>
              <a:t>Un ejemplo concreto sería:</a:t>
            </a:r>
          </a:p>
          <a:p>
            <a:pPr algn="just"/>
            <a:r>
              <a:rPr lang="es-CL" sz="2400" i="1" dirty="0"/>
              <a:t>	Con la venia de esta Ilustrísima Corte, comparece por la parte recurrente, Juanito Pérez, abogado, en representación de don Patricio Estrella, a fin de solicitar que se acoja el presente recurso constitucional de amparo en causa rol 2189-2017, dejando sin efecto la resolución N°23 de la Intendencia Regional de Santiago, en atención a los argumentos de hecho y de derecho que pasaré a exponer a continuación.</a:t>
            </a:r>
          </a:p>
          <a:p>
            <a:pPr algn="just"/>
            <a:r>
              <a:rPr lang="es-CL" dirty="0">
                <a:solidFill>
                  <a:schemeClr val="tx2"/>
                </a:solidFill>
              </a:rPr>
              <a:t>Para terminar, se sigue la misma lógica. Por ejemplo:</a:t>
            </a:r>
          </a:p>
          <a:p>
            <a:pPr marL="0" indent="0" algn="just">
              <a:buNone/>
            </a:pPr>
            <a:r>
              <a:rPr lang="es-CL" sz="2400" i="1" dirty="0"/>
              <a:t>	Por tanto, solicitamos a esta Ilustrísima corte que, en virtud de lo señalado en el presente alegato, se acoja la acción constitucional de amparo a favor de don Patricio Estrella, dejándose sin efecto la Resolución N°23 de la Intendencia Regional Metropolitana que amenaza la libertad personal de nuestro amparado, utilizando, además todos los mecanismos que vuestra Ilustrísima Corte considere pertinentes, restableciendo, así, el imperio del derecho.</a:t>
            </a:r>
            <a:endParaRPr lang="es-CL" sz="2400" dirty="0"/>
          </a:p>
          <a:p>
            <a:pPr algn="just"/>
            <a:endParaRPr lang="es-CL" dirty="0"/>
          </a:p>
        </p:txBody>
      </p:sp>
    </p:spTree>
    <p:extLst>
      <p:ext uri="{BB962C8B-B14F-4D97-AF65-F5344CB8AC3E}">
        <p14:creationId xmlns:p14="http://schemas.microsoft.com/office/powerpoint/2010/main" val="291449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3748C-A71F-4489-BCA7-5F40C3E59051}"/>
              </a:ext>
            </a:extLst>
          </p:cNvPr>
          <p:cNvSpPr>
            <a:spLocks noGrp="1"/>
          </p:cNvSpPr>
          <p:nvPr>
            <p:ph type="title"/>
          </p:nvPr>
        </p:nvSpPr>
        <p:spPr/>
        <p:txBody>
          <a:bodyPr/>
          <a:lstStyle/>
          <a:p>
            <a:r>
              <a:rPr lang="es-CL" dirty="0">
                <a:solidFill>
                  <a:schemeClr val="tx2"/>
                </a:solidFill>
              </a:rPr>
              <a:t>Durante el alegato.</a:t>
            </a:r>
          </a:p>
        </p:txBody>
      </p:sp>
      <p:sp>
        <p:nvSpPr>
          <p:cNvPr id="3" name="Marcador de contenido 2">
            <a:extLst>
              <a:ext uri="{FF2B5EF4-FFF2-40B4-BE49-F238E27FC236}">
                <a16:creationId xmlns:a16="http://schemas.microsoft.com/office/drawing/2014/main" id="{033D3480-C5EF-4F48-BC6E-2BA3AC94566E}"/>
              </a:ext>
            </a:extLst>
          </p:cNvPr>
          <p:cNvSpPr>
            <a:spLocks noGrp="1"/>
          </p:cNvSpPr>
          <p:nvPr>
            <p:ph idx="1"/>
          </p:nvPr>
        </p:nvSpPr>
        <p:spPr>
          <a:xfrm>
            <a:off x="1024128" y="2286000"/>
            <a:ext cx="9720073" cy="4023360"/>
          </a:xfrm>
        </p:spPr>
        <p:txBody>
          <a:bodyPr>
            <a:normAutofit lnSpcReduction="10000"/>
          </a:bodyPr>
          <a:lstStyle/>
          <a:p>
            <a:r>
              <a:rPr lang="es-CL" b="1" dirty="0">
                <a:solidFill>
                  <a:schemeClr val="tx2"/>
                </a:solidFill>
              </a:rPr>
              <a:t>2. Comunicación no verbal.</a:t>
            </a:r>
            <a:endParaRPr lang="es-CL" dirty="0">
              <a:solidFill>
                <a:schemeClr val="tx2"/>
              </a:solidFill>
            </a:endParaRPr>
          </a:p>
          <a:p>
            <a:r>
              <a:rPr lang="es-CL" b="1" dirty="0"/>
              <a:t> </a:t>
            </a:r>
            <a:endParaRPr lang="es-CL" dirty="0"/>
          </a:p>
          <a:p>
            <a:pPr algn="just"/>
            <a:r>
              <a:rPr lang="es-CL" dirty="0"/>
              <a:t>	El alegato no es sólo un ejercicio de contenido, sino también de forma. Debe tenerse en consideración lo que se mencionó con anterioridad, pero también ciertas formas de comunicar no-verbalmente que debemos manejar. Al respecto:</a:t>
            </a:r>
          </a:p>
          <a:p>
            <a:pPr algn="just"/>
            <a:r>
              <a:rPr lang="es-CL" b="1" dirty="0"/>
              <a:t>1. Vínculo ocular. </a:t>
            </a:r>
            <a:r>
              <a:rPr lang="es-CL" dirty="0"/>
              <a:t>Resulta del todo necesario mirar a los ojos a todos y cada uno de los juzgadores, para mantener su atención. Esto no implica generar siempre un paneo constante, pero sí jamás centrar la vista en un solo ministro.</a:t>
            </a:r>
          </a:p>
          <a:p>
            <a:pPr algn="just"/>
            <a:r>
              <a:rPr lang="es-CL" b="1" dirty="0"/>
              <a:t>2. Captar y mantener la atención. </a:t>
            </a:r>
            <a:r>
              <a:rPr lang="es-CL" dirty="0"/>
              <a:t>Utilización de la mirada, la expresión corporal y técnicas discursivas. Cuidar utilización de objetos en la mesa y del cuerpo. </a:t>
            </a:r>
            <a:r>
              <a:rPr lang="es-CL" b="1" dirty="0"/>
              <a:t>NO LEER</a:t>
            </a:r>
            <a:r>
              <a:rPr lang="es-CL" dirty="0"/>
              <a:t>, salvo cuando se desee citar algo.</a:t>
            </a:r>
          </a:p>
          <a:p>
            <a:endParaRPr lang="es-CL" dirty="0"/>
          </a:p>
        </p:txBody>
      </p:sp>
    </p:spTree>
    <p:extLst>
      <p:ext uri="{BB962C8B-B14F-4D97-AF65-F5344CB8AC3E}">
        <p14:creationId xmlns:p14="http://schemas.microsoft.com/office/powerpoint/2010/main" val="190546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22C82-E217-4A97-9760-FCF4CC947C78}"/>
              </a:ext>
            </a:extLst>
          </p:cNvPr>
          <p:cNvSpPr>
            <a:spLocks noGrp="1"/>
          </p:cNvSpPr>
          <p:nvPr>
            <p:ph type="title"/>
          </p:nvPr>
        </p:nvSpPr>
        <p:spPr/>
        <p:txBody>
          <a:bodyPr/>
          <a:lstStyle/>
          <a:p>
            <a:r>
              <a:rPr lang="es-CL" dirty="0">
                <a:solidFill>
                  <a:schemeClr val="tx2"/>
                </a:solidFill>
              </a:rPr>
              <a:t>DURANTE EL ALEGATO</a:t>
            </a:r>
          </a:p>
        </p:txBody>
      </p:sp>
      <p:sp>
        <p:nvSpPr>
          <p:cNvPr id="3" name="Marcador de contenido 2">
            <a:extLst>
              <a:ext uri="{FF2B5EF4-FFF2-40B4-BE49-F238E27FC236}">
                <a16:creationId xmlns:a16="http://schemas.microsoft.com/office/drawing/2014/main" id="{8E224DF4-8BDF-4BDA-80DA-65DC26CDB74E}"/>
              </a:ext>
            </a:extLst>
          </p:cNvPr>
          <p:cNvSpPr>
            <a:spLocks noGrp="1"/>
          </p:cNvSpPr>
          <p:nvPr>
            <p:ph idx="1"/>
          </p:nvPr>
        </p:nvSpPr>
        <p:spPr/>
        <p:txBody>
          <a:bodyPr>
            <a:normAutofit lnSpcReduction="10000"/>
          </a:bodyPr>
          <a:lstStyle/>
          <a:p>
            <a:pPr algn="just"/>
            <a:r>
              <a:rPr lang="es-CL" b="1" dirty="0"/>
              <a:t>3. Retórica.  </a:t>
            </a:r>
            <a:r>
              <a:rPr lang="es-CL" dirty="0"/>
              <a:t>Saber utilizar bien los tonos de voz. Enfatizar donde haya que hacerlo. Realizar preguntas “retóricas” respondiéndolas: ¿consideraremos, entonces, Ilustrísima Corte, que esto ha de ser así? La respuesta, convendremos, es no”. Utilizar frases pre-armadas, preparadas.</a:t>
            </a:r>
          </a:p>
          <a:p>
            <a:pPr algn="just"/>
            <a:r>
              <a:rPr lang="es-CL" b="1"/>
              <a:t>4. </a:t>
            </a:r>
            <a:r>
              <a:rPr lang="es-CL" b="1" dirty="0"/>
              <a:t>Expresión corporal. </a:t>
            </a:r>
            <a:r>
              <a:rPr lang="es-CL" dirty="0"/>
              <a:t>Acompañar cada fase del discurso con el cuerpo, para darle fuerza y el significado deseado a las palabras. Enumerar ideas, haciendo énfasis con las manos.</a:t>
            </a:r>
          </a:p>
          <a:p>
            <a:pPr algn="just"/>
            <a:r>
              <a:rPr lang="es-CL" b="1" dirty="0"/>
              <a:t>5. Atención en la audiencia. </a:t>
            </a:r>
            <a:r>
              <a:rPr lang="es-CL" dirty="0"/>
              <a:t>Atención a los puntos en que los Ministros prestan más atención a la contraparte y, prestar atención al alegato de la contraparte, en relación a la minuta que se creyó posible. Anotarlos. Si un ministro hace una pregunta, puede utilizarse en el momento para interconectar y vincularlo con una respuesta a lo que más pareciera le importó al ministro del alegato de la contraparte.</a:t>
            </a:r>
          </a:p>
          <a:p>
            <a:pPr algn="ctr"/>
            <a:endParaRPr lang="es-CL" dirty="0"/>
          </a:p>
        </p:txBody>
      </p:sp>
    </p:spTree>
    <p:extLst>
      <p:ext uri="{BB962C8B-B14F-4D97-AF65-F5344CB8AC3E}">
        <p14:creationId xmlns:p14="http://schemas.microsoft.com/office/powerpoint/2010/main" val="3715810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50</TotalTime>
  <Words>833</Words>
  <Application>Microsoft Office PowerPoint</Application>
  <PresentationFormat>Panorámica</PresentationFormat>
  <Paragraphs>82</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Tw Cen MT</vt:lpstr>
      <vt:lpstr>Tw Cen MT Condensed</vt:lpstr>
      <vt:lpstr>Wingdings</vt:lpstr>
      <vt:lpstr>Wingdings 2</vt:lpstr>
      <vt:lpstr>Wingdings 3</vt:lpstr>
      <vt:lpstr>Integral</vt:lpstr>
      <vt:lpstr>TÉCNICAS PARA ALEGAR EN SEDE CONSTITUCIONAL</vt:lpstr>
      <vt:lpstr>COSAS BÁSICAS PARA TENER EN CUENTA</vt:lpstr>
      <vt:lpstr>i. Previo al alegato.</vt:lpstr>
      <vt:lpstr>Presentación de PowerPoint</vt:lpstr>
      <vt:lpstr>I. PREVIO AL ALEGATO.</vt:lpstr>
      <vt:lpstr>II. Durante el alegato.</vt:lpstr>
      <vt:lpstr>DURANTE EL ALEGATO.</vt:lpstr>
      <vt:lpstr>Durante el alegato.</vt:lpstr>
      <vt:lpstr>DURANTE EL ALEGATO</vt:lpstr>
      <vt:lpstr>Manejo del alegato en sí</vt:lpstr>
      <vt:lpstr>Manejo del alegato en sí</vt:lpstr>
      <vt:lpstr>GLOSARIO DE TÉRMINOS USALMENTE USADOS EN ALEGATOS</vt:lpstr>
      <vt:lpstr>GLOSARIO DE TÉRMINOS USALMENTE USADOS EN ALEGATOS</vt:lpstr>
      <vt:lpstr>¿Y AHORA? EJERCICIO.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TÉCNICAS PARA ALEGAR EN SEDE CONSTITUCIONAL</dc:title>
  <dc:creator>Leonardo Andres Jofre Rios (ljofrerios)</dc:creator>
  <cp:lastModifiedBy>Leonardo Andres Jofre Rios (ljofrerios)</cp:lastModifiedBy>
  <cp:revision>8</cp:revision>
  <dcterms:created xsi:type="dcterms:W3CDTF">2017-10-12T04:15:21Z</dcterms:created>
  <dcterms:modified xsi:type="dcterms:W3CDTF">2017-10-12T05:21:26Z</dcterms:modified>
</cp:coreProperties>
</file>