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sldIdLst>
    <p:sldId id="293" r:id="rId2"/>
    <p:sldId id="419" r:id="rId3"/>
    <p:sldId id="420" r:id="rId4"/>
    <p:sldId id="421" r:id="rId5"/>
    <p:sldId id="422" r:id="rId6"/>
    <p:sldId id="423" r:id="rId7"/>
    <p:sldId id="424" r:id="rId8"/>
    <p:sldId id="425" r:id="rId9"/>
    <p:sldId id="426" r:id="rId10"/>
    <p:sldId id="321" r:id="rId11"/>
    <p:sldId id="322" r:id="rId12"/>
    <p:sldId id="427" r:id="rId13"/>
    <p:sldId id="355" r:id="rId14"/>
    <p:sldId id="356" r:id="rId15"/>
    <p:sldId id="358" r:id="rId16"/>
    <p:sldId id="428" r:id="rId17"/>
    <p:sldId id="359" r:id="rId18"/>
    <p:sldId id="429" r:id="rId19"/>
    <p:sldId id="430" r:id="rId20"/>
    <p:sldId id="366" r:id="rId21"/>
    <p:sldId id="385" r:id="rId22"/>
    <p:sldId id="364" r:id="rId23"/>
    <p:sldId id="431" r:id="rId24"/>
    <p:sldId id="326" r:id="rId25"/>
    <p:sldId id="367" r:id="rId26"/>
    <p:sldId id="368" r:id="rId27"/>
    <p:sldId id="371" r:id="rId28"/>
    <p:sldId id="434" r:id="rId29"/>
    <p:sldId id="370" r:id="rId30"/>
    <p:sldId id="374" r:id="rId31"/>
    <p:sldId id="375" r:id="rId32"/>
    <p:sldId id="378" r:id="rId33"/>
    <p:sldId id="384" r:id="rId34"/>
    <p:sldId id="383" r:id="rId35"/>
    <p:sldId id="379" r:id="rId36"/>
    <p:sldId id="380" r:id="rId37"/>
    <p:sldId id="381" r:id="rId38"/>
    <p:sldId id="433" r:id="rId39"/>
    <p:sldId id="435" r:id="rId40"/>
    <p:sldId id="432" r:id="rId41"/>
    <p:sldId id="386" r:id="rId42"/>
    <p:sldId id="436" r:id="rId43"/>
    <p:sldId id="438" r:id="rId44"/>
    <p:sldId id="439" r:id="rId45"/>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0099"/>
    <a:srgbClr val="800000"/>
    <a:srgbClr val="CCECFF"/>
    <a:srgbClr val="33CCFF"/>
    <a:srgbClr val="66FFFF"/>
    <a:srgbClr val="33CCCC"/>
    <a:srgbClr val="CCFF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434" autoAdjust="0"/>
  </p:normalViewPr>
  <p:slideViewPr>
    <p:cSldViewPr>
      <p:cViewPr varScale="1">
        <p:scale>
          <a:sx n="103" d="100"/>
          <a:sy n="103" d="100"/>
        </p:scale>
        <p:origin x="-2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7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s-ES"/>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s-E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s-ES"/>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14711F9B-6F9B-4BFB-8ED4-84F6B230375B}" type="slidenum">
              <a:rPr lang="es-ES"/>
              <a:pPr>
                <a:defRPr/>
              </a:pPr>
              <a:t>‹Nº›</a:t>
            </a:fld>
            <a:endParaRPr lang="es-ES"/>
          </a:p>
        </p:txBody>
      </p:sp>
    </p:spTree>
    <p:extLst>
      <p:ext uri="{BB962C8B-B14F-4D97-AF65-F5344CB8AC3E}">
        <p14:creationId xmlns:p14="http://schemas.microsoft.com/office/powerpoint/2010/main" val="3553784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E4FD34-4E0B-455C-A87D-6914E9F250E5}"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B02E0-7001-43D9-95AA-04BA884E2AB2}"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8D329C-A081-4F52-ABC3-69BE691EB074}"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B1B952-11FC-4FE5-A732-DD108BB8F023}"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01AF8-F7B5-493D-B0B3-D31BC79B8193}"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D22513-0EC9-41E7-8683-2B37776DCF60}"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AB1552-A173-47B6-BF99-D06FA9146203}"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2D008D-6E52-4DE2-9C22-A9988D658020}"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5AA9DF-C6FE-4EF7-9505-1ECA3D0FA5D8}"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CFA4C1-CEB5-489C-8605-1D98D2AA99CE}"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6B9657-77C2-422E-BC1C-BD585D280EB0}"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a:latin typeface="+mn-lt"/>
                <a:cs typeface="+mn-cs"/>
              </a:defRPr>
            </a:lvl1pPr>
          </a:lstStyle>
          <a:p>
            <a:pPr>
              <a:defRPr/>
            </a:pPr>
            <a:fld id="{4FDA2145-1BB3-4234-96FD-2794483481FD}"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Line 2"/>
          <p:cNvSpPr>
            <a:spLocks noChangeShapeType="1"/>
          </p:cNvSpPr>
          <p:nvPr/>
        </p:nvSpPr>
        <p:spPr bwMode="auto">
          <a:xfrm>
            <a:off x="609600" y="533400"/>
            <a:ext cx="7848600" cy="0"/>
          </a:xfrm>
          <a:prstGeom prst="line">
            <a:avLst/>
          </a:prstGeom>
          <a:noFill/>
          <a:ln w="9525">
            <a:solidFill>
              <a:schemeClr val="accent2"/>
            </a:solidFill>
            <a:round/>
            <a:headEnd/>
            <a:tailEnd/>
          </a:ln>
        </p:spPr>
        <p:txBody>
          <a:bodyPr wrap="none" anchor="ctr"/>
          <a:lstStyle/>
          <a:p>
            <a:endParaRPr lang="es-CL" dirty="0"/>
          </a:p>
        </p:txBody>
      </p:sp>
      <p:sp>
        <p:nvSpPr>
          <p:cNvPr id="14338" name="Line 3"/>
          <p:cNvSpPr>
            <a:spLocks noChangeShapeType="1"/>
          </p:cNvSpPr>
          <p:nvPr/>
        </p:nvSpPr>
        <p:spPr bwMode="auto">
          <a:xfrm>
            <a:off x="609600" y="1752600"/>
            <a:ext cx="7848600" cy="0"/>
          </a:xfrm>
          <a:prstGeom prst="line">
            <a:avLst/>
          </a:prstGeom>
          <a:noFill/>
          <a:ln w="9525">
            <a:solidFill>
              <a:schemeClr val="accent2"/>
            </a:solidFill>
            <a:round/>
            <a:headEnd/>
            <a:tailEnd/>
          </a:ln>
        </p:spPr>
        <p:txBody>
          <a:bodyPr wrap="none" anchor="ctr"/>
          <a:lstStyle/>
          <a:p>
            <a:endParaRPr lang="es-CL" dirty="0"/>
          </a:p>
        </p:txBody>
      </p:sp>
      <p:sp>
        <p:nvSpPr>
          <p:cNvPr id="14339"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dirty="0"/>
          </a:p>
        </p:txBody>
      </p:sp>
      <p:sp>
        <p:nvSpPr>
          <p:cNvPr id="14340"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dirty="0"/>
          </a:p>
        </p:txBody>
      </p:sp>
      <p:sp>
        <p:nvSpPr>
          <p:cNvPr id="14341" name="Text Box 7"/>
          <p:cNvSpPr txBox="1">
            <a:spLocks noChangeArrowheads="1"/>
          </p:cNvSpPr>
          <p:nvPr/>
        </p:nvSpPr>
        <p:spPr bwMode="auto">
          <a:xfrm>
            <a:off x="3598863" y="5899150"/>
            <a:ext cx="374650" cy="274638"/>
          </a:xfrm>
          <a:prstGeom prst="rect">
            <a:avLst/>
          </a:prstGeom>
          <a:noFill/>
          <a:ln w="9525">
            <a:noFill/>
            <a:miter lim="800000"/>
            <a:headEnd/>
            <a:tailEnd/>
          </a:ln>
        </p:spPr>
        <p:txBody>
          <a:bodyPr wrap="none">
            <a:spAutoFit/>
          </a:bodyPr>
          <a:lstStyle/>
          <a:p>
            <a:pPr eaLnBrk="0" hangingPunct="0"/>
            <a:r>
              <a:rPr lang="es-CL" sz="1200" dirty="0">
                <a:solidFill>
                  <a:schemeClr val="accent2"/>
                </a:solidFill>
                <a:latin typeface="Tahoma" pitchFamily="34" charset="0"/>
              </a:rPr>
              <a:t>    </a:t>
            </a:r>
          </a:p>
        </p:txBody>
      </p:sp>
      <p:sp>
        <p:nvSpPr>
          <p:cNvPr id="14342"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dirty="0"/>
          </a:p>
        </p:txBody>
      </p:sp>
      <p:sp>
        <p:nvSpPr>
          <p:cNvPr id="14343"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dirty="0"/>
          </a:p>
        </p:txBody>
      </p:sp>
      <p:sp>
        <p:nvSpPr>
          <p:cNvPr id="14344"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dirty="0"/>
          </a:p>
        </p:txBody>
      </p:sp>
      <p:sp>
        <p:nvSpPr>
          <p:cNvPr id="14345"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dirty="0"/>
          </a:p>
        </p:txBody>
      </p:sp>
      <p:sp>
        <p:nvSpPr>
          <p:cNvPr id="14346"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dirty="0"/>
          </a:p>
        </p:txBody>
      </p:sp>
      <p:sp>
        <p:nvSpPr>
          <p:cNvPr id="14347"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dirty="0"/>
          </a:p>
        </p:txBody>
      </p:sp>
      <p:sp>
        <p:nvSpPr>
          <p:cNvPr id="14348"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dirty="0"/>
          </a:p>
        </p:txBody>
      </p:sp>
      <p:sp>
        <p:nvSpPr>
          <p:cNvPr id="14349"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dirty="0"/>
          </a:p>
        </p:txBody>
      </p:sp>
      <p:sp>
        <p:nvSpPr>
          <p:cNvPr id="50192" name="Text Box 16"/>
          <p:cNvSpPr txBox="1">
            <a:spLocks noChangeArrowheads="1"/>
          </p:cNvSpPr>
          <p:nvPr/>
        </p:nvSpPr>
        <p:spPr bwMode="auto">
          <a:xfrm>
            <a:off x="1714500" y="3000375"/>
            <a:ext cx="5832475" cy="1311275"/>
          </a:xfrm>
          <a:prstGeom prst="rect">
            <a:avLst/>
          </a:prstGeom>
          <a:noFill/>
          <a:ln w="9525">
            <a:noFill/>
            <a:miter lim="800000"/>
            <a:headEnd/>
            <a:tailEnd/>
          </a:ln>
          <a:effectLst/>
        </p:spPr>
        <p:txBody>
          <a:bodyPr>
            <a:spAutoFit/>
          </a:bodyPr>
          <a:lstStyle/>
          <a:p>
            <a:pPr algn="ctr" eaLnBrk="0" hangingPunct="0">
              <a:defRPr/>
            </a:pPr>
            <a:r>
              <a:rPr lang="es-CL" sz="2800" dirty="0">
                <a:solidFill>
                  <a:srgbClr val="002060"/>
                </a:solidFill>
                <a:latin typeface="Tahoma" pitchFamily="34" charset="0"/>
                <a:cs typeface="+mn-cs"/>
              </a:rPr>
              <a:t>Sociedades Anónimas</a:t>
            </a:r>
          </a:p>
          <a:p>
            <a:pPr algn="ctr" eaLnBrk="0" hangingPunct="0">
              <a:defRPr/>
            </a:pPr>
            <a:r>
              <a:rPr lang="es-CL" sz="2800" dirty="0">
                <a:solidFill>
                  <a:srgbClr val="002060"/>
                </a:solidFill>
                <a:latin typeface="Tahoma" pitchFamily="34" charset="0"/>
                <a:cs typeface="+mn-cs"/>
              </a:rPr>
              <a:t>Interés particular v/s Interés Social</a:t>
            </a:r>
          </a:p>
          <a:p>
            <a:pPr eaLnBrk="0" hangingPunct="0">
              <a:defRPr/>
            </a:pPr>
            <a:endParaRPr lang="es-CL" sz="2400" dirty="0">
              <a:solidFill>
                <a:srgbClr val="002060"/>
              </a:solidFill>
              <a:effectLst>
                <a:outerShdw blurRad="38100" dist="38100" dir="2700000" algn="tl">
                  <a:srgbClr val="C0C0C0"/>
                </a:outerShdw>
              </a:effectLst>
              <a:latin typeface="Tahoma" pitchFamily="34" charset="0"/>
              <a:cs typeface="+mn-cs"/>
            </a:endParaRPr>
          </a:p>
        </p:txBody>
      </p:sp>
      <p:pic>
        <p:nvPicPr>
          <p:cNvPr id="14351" name="Picture 17"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50194" name="Text Box 18"/>
          <p:cNvSpPr txBox="1">
            <a:spLocks noChangeArrowheads="1"/>
          </p:cNvSpPr>
          <p:nvPr/>
        </p:nvSpPr>
        <p:spPr bwMode="auto">
          <a:xfrm>
            <a:off x="592138" y="5229225"/>
            <a:ext cx="2733675" cy="954107"/>
          </a:xfrm>
          <a:prstGeom prst="rect">
            <a:avLst/>
          </a:prstGeom>
          <a:noFill/>
          <a:ln w="9525">
            <a:noFill/>
            <a:miter lim="800000"/>
            <a:headEnd/>
            <a:tailEnd/>
          </a:ln>
          <a:effectLst/>
        </p:spPr>
        <p:txBody>
          <a:bodyPr>
            <a:spAutoFit/>
          </a:bodyPr>
          <a:lstStyle/>
          <a:p>
            <a:pPr eaLnBrk="0" hangingPunct="0"/>
            <a:r>
              <a:rPr lang="es-CL" dirty="0">
                <a:latin typeface="Tahoma" pitchFamily="34" charset="0"/>
              </a:rPr>
              <a:t>Curso Derecho Comercial II</a:t>
            </a:r>
          </a:p>
          <a:p>
            <a:pPr eaLnBrk="0" hangingPunct="0"/>
            <a:r>
              <a:rPr lang="es-CL" dirty="0">
                <a:latin typeface="Tahoma" pitchFamily="34" charset="0"/>
              </a:rPr>
              <a:t>2do semestre </a:t>
            </a:r>
            <a:r>
              <a:rPr lang="es-CL" dirty="0" smtClean="0">
                <a:latin typeface="Tahoma" pitchFamily="34" charset="0"/>
              </a:rPr>
              <a:t>2016</a:t>
            </a:r>
            <a:endParaRPr lang="es-CL" dirty="0">
              <a:latin typeface="Tahoma" pitchFamily="34" charset="0"/>
            </a:endParaRPr>
          </a:p>
          <a:p>
            <a:pPr eaLnBrk="0" hangingPunct="0"/>
            <a:r>
              <a:rPr lang="es-CL" dirty="0">
                <a:latin typeface="Tahoma" pitchFamily="34" charset="0"/>
              </a:rPr>
              <a:t>Profesor Octavio Bofill </a:t>
            </a:r>
            <a:r>
              <a:rPr lang="es-CL" dirty="0" err="1">
                <a:latin typeface="Tahoma" pitchFamily="34" charset="0"/>
              </a:rPr>
              <a:t>Genzsch</a:t>
            </a:r>
            <a:endParaRPr lang="es-CL" dirty="0">
              <a:latin typeface="Tahoma" pitchFamily="34" charset="0"/>
            </a:endParaRPr>
          </a:p>
          <a:p>
            <a:pPr eaLnBrk="0" hangingPunct="0"/>
            <a:endParaRPr lang="es-CL" dirty="0">
              <a:latin typeface="Tahoma" pitchFamily="34" charset="0"/>
            </a:endParaRPr>
          </a:p>
        </p:txBody>
      </p:sp>
      <p:sp>
        <p:nvSpPr>
          <p:cNvPr id="50195" name="Text Box 19"/>
          <p:cNvSpPr txBox="1">
            <a:spLocks noChangeArrowheads="1"/>
          </p:cNvSpPr>
          <p:nvPr/>
        </p:nvSpPr>
        <p:spPr bwMode="auto">
          <a:xfrm>
            <a:off x="2638425" y="766763"/>
            <a:ext cx="4454525" cy="1006475"/>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Derecho Comercial II</a:t>
            </a:r>
          </a:p>
          <a:p>
            <a:pPr eaLnBrk="0" hangingPunct="0">
              <a:defRPr/>
            </a:pPr>
            <a:endParaRPr lang="es-CL" sz="2400" dirty="0">
              <a:solidFill>
                <a:srgbClr val="002060"/>
              </a:solidFill>
              <a:effectLst>
                <a:outerShdw blurRad="38100" dist="38100" dir="2700000" algn="tl">
                  <a:srgbClr val="C0C0C0"/>
                </a:outerShdw>
              </a:effectLst>
              <a:latin typeface="Tahoma" pitchFamily="34" charset="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Line 2"/>
          <p:cNvSpPr>
            <a:spLocks noChangeShapeType="1"/>
          </p:cNvSpPr>
          <p:nvPr/>
        </p:nvSpPr>
        <p:spPr bwMode="auto">
          <a:xfrm>
            <a:off x="609600" y="533400"/>
            <a:ext cx="7848600" cy="0"/>
          </a:xfrm>
          <a:prstGeom prst="line">
            <a:avLst/>
          </a:prstGeom>
          <a:noFill/>
          <a:ln w="9525">
            <a:solidFill>
              <a:schemeClr val="accent2"/>
            </a:solidFill>
            <a:round/>
            <a:headEnd/>
            <a:tailEnd/>
          </a:ln>
        </p:spPr>
        <p:txBody>
          <a:bodyPr wrap="none" anchor="ctr"/>
          <a:lstStyle/>
          <a:p>
            <a:endParaRPr lang="es-CL"/>
          </a:p>
        </p:txBody>
      </p:sp>
      <p:sp>
        <p:nvSpPr>
          <p:cNvPr id="15362" name="Line 3"/>
          <p:cNvSpPr>
            <a:spLocks noChangeShapeType="1"/>
          </p:cNvSpPr>
          <p:nvPr/>
        </p:nvSpPr>
        <p:spPr bwMode="auto">
          <a:xfrm>
            <a:off x="609600" y="1752600"/>
            <a:ext cx="7848600" cy="0"/>
          </a:xfrm>
          <a:prstGeom prst="line">
            <a:avLst/>
          </a:prstGeom>
          <a:noFill/>
          <a:ln w="9525">
            <a:solidFill>
              <a:schemeClr val="accent2"/>
            </a:solidFill>
            <a:round/>
            <a:headEnd/>
            <a:tailEnd/>
          </a:ln>
        </p:spPr>
        <p:txBody>
          <a:bodyPr wrap="none" anchor="ctr"/>
          <a:lstStyle/>
          <a:p>
            <a:endParaRPr lang="es-CL"/>
          </a:p>
        </p:txBody>
      </p:sp>
      <p:sp>
        <p:nvSpPr>
          <p:cNvPr id="15363" name="Rectangle 4"/>
          <p:cNvSpPr>
            <a:spLocks noChangeArrowheads="1"/>
          </p:cNvSpPr>
          <p:nvPr/>
        </p:nvSpPr>
        <p:spPr bwMode="auto">
          <a:xfrm>
            <a:off x="611188"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64" name="Text Box 5"/>
          <p:cNvSpPr txBox="1">
            <a:spLocks noChangeArrowheads="1"/>
          </p:cNvSpPr>
          <p:nvPr/>
        </p:nvSpPr>
        <p:spPr bwMode="auto">
          <a:xfrm rot="10800000" flipV="1">
            <a:off x="468313" y="1916113"/>
            <a:ext cx="4171950" cy="457200"/>
          </a:xfrm>
          <a:prstGeom prst="rect">
            <a:avLst/>
          </a:prstGeom>
          <a:noFill/>
          <a:ln w="9525">
            <a:noFill/>
            <a:miter lim="800000"/>
            <a:headEnd/>
            <a:tailEnd/>
          </a:ln>
        </p:spPr>
        <p:txBody>
          <a:bodyPr>
            <a:spAutoFit/>
          </a:bodyPr>
          <a:lstStyle/>
          <a:p>
            <a:pPr algn="ctr" eaLnBrk="0" hangingPunct="0"/>
            <a:endParaRPr lang="es-CL" sz="2400">
              <a:solidFill>
                <a:srgbClr val="000099"/>
              </a:solidFill>
              <a:latin typeface="Tahoma" pitchFamily="34" charset="0"/>
            </a:endParaRPr>
          </a:p>
        </p:txBody>
      </p:sp>
      <p:sp>
        <p:nvSpPr>
          <p:cNvPr id="15365"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15366" name="Text Box 7"/>
          <p:cNvSpPr txBox="1">
            <a:spLocks noChangeArrowheads="1"/>
          </p:cNvSpPr>
          <p:nvPr/>
        </p:nvSpPr>
        <p:spPr bwMode="auto">
          <a:xfrm>
            <a:off x="3598863" y="5899150"/>
            <a:ext cx="374650" cy="274638"/>
          </a:xfrm>
          <a:prstGeom prst="rect">
            <a:avLst/>
          </a:prstGeom>
          <a:noFill/>
          <a:ln w="9525">
            <a:noFill/>
            <a:miter lim="800000"/>
            <a:headEnd/>
            <a:tailEnd/>
          </a:ln>
        </p:spPr>
        <p:txBody>
          <a:bodyPr wrap="none">
            <a:spAutoFit/>
          </a:bodyPr>
          <a:lstStyle/>
          <a:p>
            <a:pPr eaLnBrk="0" hangingPunct="0"/>
            <a:r>
              <a:rPr lang="es-CL" sz="1200">
                <a:solidFill>
                  <a:schemeClr val="accent2"/>
                </a:solidFill>
                <a:latin typeface="Tahoma" pitchFamily="34" charset="0"/>
              </a:rPr>
              <a:t>    </a:t>
            </a:r>
          </a:p>
        </p:txBody>
      </p:sp>
      <p:sp>
        <p:nvSpPr>
          <p:cNvPr id="15367" name="Rectangle 8"/>
          <p:cNvSpPr>
            <a:spLocks noChangeArrowheads="1"/>
          </p:cNvSpPr>
          <p:nvPr/>
        </p:nvSpPr>
        <p:spPr bwMode="auto">
          <a:xfrm>
            <a:off x="838200"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68" name="Rectangle 9"/>
          <p:cNvSpPr>
            <a:spLocks noChangeArrowheads="1"/>
          </p:cNvSpPr>
          <p:nvPr/>
        </p:nvSpPr>
        <p:spPr bwMode="auto">
          <a:xfrm>
            <a:off x="1066800"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69"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0"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1"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2"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3"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4"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15375" name="Picture 16"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15376" name="Text Box 17"/>
          <p:cNvSpPr txBox="1">
            <a:spLocks noChangeArrowheads="1"/>
          </p:cNvSpPr>
          <p:nvPr/>
        </p:nvSpPr>
        <p:spPr bwMode="auto">
          <a:xfrm>
            <a:off x="3924300" y="4221163"/>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5377" name="Text Box 18"/>
          <p:cNvSpPr txBox="1">
            <a:spLocks noChangeArrowheads="1"/>
          </p:cNvSpPr>
          <p:nvPr/>
        </p:nvSpPr>
        <p:spPr bwMode="auto">
          <a:xfrm>
            <a:off x="1403350" y="4724400"/>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10611" name="Text Box 19"/>
          <p:cNvSpPr txBox="1">
            <a:spLocks noChangeArrowheads="1"/>
          </p:cNvSpPr>
          <p:nvPr/>
        </p:nvSpPr>
        <p:spPr bwMode="auto">
          <a:xfrm>
            <a:off x="2268538" y="771525"/>
            <a:ext cx="4249737" cy="646113"/>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Concepto de interés</a:t>
            </a:r>
            <a:endParaRPr lang="es-CL" sz="2400" dirty="0">
              <a:solidFill>
                <a:srgbClr val="002060"/>
              </a:solidFill>
              <a:effectLst>
                <a:outerShdw blurRad="38100" dist="38100" dir="2700000" algn="tl">
                  <a:srgbClr val="C0C0C0"/>
                </a:outerShdw>
              </a:effectLst>
              <a:latin typeface="Tahoma" pitchFamily="34" charset="0"/>
              <a:cs typeface="+mn-cs"/>
            </a:endParaRPr>
          </a:p>
        </p:txBody>
      </p:sp>
      <p:sp>
        <p:nvSpPr>
          <p:cNvPr id="15379" name="Text Box 20"/>
          <p:cNvSpPr txBox="1">
            <a:spLocks noChangeArrowheads="1"/>
          </p:cNvSpPr>
          <p:nvPr/>
        </p:nvSpPr>
        <p:spPr bwMode="auto">
          <a:xfrm>
            <a:off x="539750" y="3340100"/>
            <a:ext cx="1728788" cy="304800"/>
          </a:xfrm>
          <a:prstGeom prst="rect">
            <a:avLst/>
          </a:prstGeom>
          <a:noFill/>
          <a:ln w="9525">
            <a:noFill/>
            <a:miter lim="800000"/>
            <a:headEnd/>
            <a:tailEnd/>
          </a:ln>
        </p:spPr>
        <p:txBody>
          <a:bodyPr>
            <a:spAutoFit/>
          </a:bodyPr>
          <a:lstStyle/>
          <a:p>
            <a:pPr eaLnBrk="0" hangingPunct="0">
              <a:spcBef>
                <a:spcPct val="50000"/>
              </a:spcBef>
            </a:pPr>
            <a:endParaRPr lang="es-CL"/>
          </a:p>
        </p:txBody>
      </p:sp>
      <p:sp>
        <p:nvSpPr>
          <p:cNvPr id="15380" name="Text Box 21"/>
          <p:cNvSpPr txBox="1">
            <a:spLocks noChangeArrowheads="1"/>
          </p:cNvSpPr>
          <p:nvPr/>
        </p:nvSpPr>
        <p:spPr bwMode="auto">
          <a:xfrm>
            <a:off x="571500" y="1831975"/>
            <a:ext cx="8001000" cy="3170099"/>
          </a:xfrm>
          <a:prstGeom prst="rect">
            <a:avLst/>
          </a:prstGeom>
          <a:noFill/>
          <a:ln w="9525">
            <a:noFill/>
            <a:miter lim="800000"/>
            <a:headEnd/>
            <a:tailEnd/>
          </a:ln>
        </p:spPr>
        <p:txBody>
          <a:bodyPr>
            <a:spAutoFit/>
          </a:bodyPr>
          <a:lstStyle/>
          <a:p>
            <a:pPr eaLnBrk="0" hangingPunct="0">
              <a:spcBef>
                <a:spcPct val="50000"/>
              </a:spcBef>
            </a:pPr>
            <a:r>
              <a:rPr lang="es-CL" sz="1600" b="1" dirty="0"/>
              <a:t>a).1</a:t>
            </a:r>
            <a:r>
              <a:rPr lang="es-CL" sz="1600" b="1" dirty="0">
                <a:solidFill>
                  <a:srgbClr val="002060"/>
                </a:solidFill>
              </a:rPr>
              <a:t>.-</a:t>
            </a:r>
            <a:r>
              <a:rPr lang="es-CL" sz="1600" b="1" u="sng" dirty="0">
                <a:solidFill>
                  <a:srgbClr val="002060"/>
                </a:solidFill>
              </a:rPr>
              <a:t>¿Qué es el interés social?</a:t>
            </a:r>
          </a:p>
          <a:p>
            <a:pPr algn="just" eaLnBrk="0" hangingPunct="0">
              <a:spcBef>
                <a:spcPct val="50000"/>
              </a:spcBef>
            </a:pPr>
            <a:endParaRPr lang="es-CL" sz="1600" b="1" dirty="0"/>
          </a:p>
          <a:p>
            <a:pPr algn="just" eaLnBrk="0" hangingPunct="0">
              <a:spcBef>
                <a:spcPct val="50000"/>
              </a:spcBef>
            </a:pPr>
            <a:r>
              <a:rPr lang="es-CL" sz="1600" b="1" dirty="0" smtClean="0">
                <a:latin typeface="Arial Unicode MS"/>
              </a:rPr>
              <a:t>Interés</a:t>
            </a:r>
            <a:r>
              <a:rPr lang="es-CL" sz="1600" dirty="0" smtClean="0">
                <a:latin typeface="Arial Unicode MS"/>
              </a:rPr>
              <a:t>: </a:t>
            </a:r>
            <a:r>
              <a:rPr lang="es-CL" sz="1600" dirty="0">
                <a:latin typeface="Arial Unicode MS"/>
              </a:rPr>
              <a:t>“</a:t>
            </a:r>
            <a:r>
              <a:rPr lang="es-CL" sz="1600" dirty="0"/>
              <a:t>Leg</a:t>
            </a:r>
            <a:r>
              <a:rPr lang="es-CL" sz="1600" dirty="0">
                <a:latin typeface="Arial Unicode MS"/>
              </a:rPr>
              <a:t>í</a:t>
            </a:r>
            <a:r>
              <a:rPr lang="es-CL" sz="1600" dirty="0"/>
              <a:t>tima aspiraci</a:t>
            </a:r>
            <a:r>
              <a:rPr lang="es-CL" sz="1600" dirty="0">
                <a:latin typeface="Arial Unicode MS"/>
              </a:rPr>
              <a:t>ó</a:t>
            </a:r>
            <a:r>
              <a:rPr lang="es-CL" sz="1600" dirty="0"/>
              <a:t>n que posee un sujeto en orden a que un determinado bien le sirva de medio para satisfacer una cierta necesidad</a:t>
            </a:r>
            <a:r>
              <a:rPr lang="es-CL" sz="1600" dirty="0" smtClean="0">
                <a:latin typeface="Arial Unicode MS"/>
              </a:rPr>
              <a:t>”</a:t>
            </a:r>
            <a:r>
              <a:rPr lang="es-CL" sz="1600" dirty="0" smtClean="0"/>
              <a:t>. </a:t>
            </a:r>
            <a:endParaRPr lang="es-CL" sz="1600" dirty="0"/>
          </a:p>
          <a:p>
            <a:pPr algn="just" eaLnBrk="0" hangingPunct="0">
              <a:spcBef>
                <a:spcPct val="50000"/>
              </a:spcBef>
            </a:pPr>
            <a:r>
              <a:rPr lang="es-CL" sz="1600" dirty="0" smtClean="0"/>
              <a:t>Importancia en el derecho.</a:t>
            </a:r>
            <a:endParaRPr lang="es-CL" sz="1600" dirty="0"/>
          </a:p>
          <a:p>
            <a:pPr algn="just" eaLnBrk="0" hangingPunct="0">
              <a:spcBef>
                <a:spcPct val="50000"/>
              </a:spcBef>
            </a:pPr>
            <a:endParaRPr lang="es-CL" sz="1600" dirty="0"/>
          </a:p>
          <a:p>
            <a:pPr algn="just" eaLnBrk="0" hangingPunct="0">
              <a:spcBef>
                <a:spcPct val="50000"/>
              </a:spcBef>
            </a:pPr>
            <a:r>
              <a:rPr lang="es-CL" sz="1600" dirty="0"/>
              <a:t>Supuesto de la noción de interés                   Relación.</a:t>
            </a:r>
          </a:p>
          <a:p>
            <a:pPr algn="just" eaLnBrk="0" hangingPunct="0">
              <a:spcBef>
                <a:spcPct val="50000"/>
              </a:spcBef>
            </a:pPr>
            <a:endParaRPr lang="es-CL" sz="1600" dirty="0"/>
          </a:p>
          <a:p>
            <a:pPr eaLnBrk="0" hangingPunct="0">
              <a:spcBef>
                <a:spcPct val="50000"/>
              </a:spcBef>
            </a:pPr>
            <a:endParaRPr lang="es-CL" sz="1600" dirty="0"/>
          </a:p>
        </p:txBody>
      </p:sp>
      <p:cxnSp>
        <p:nvCxnSpPr>
          <p:cNvPr id="15381" name="24 Conector recto de flecha"/>
          <p:cNvCxnSpPr>
            <a:cxnSpLocks noChangeShapeType="1"/>
          </p:cNvCxnSpPr>
          <p:nvPr/>
        </p:nvCxnSpPr>
        <p:spPr bwMode="auto">
          <a:xfrm>
            <a:off x="3771900" y="4085431"/>
            <a:ext cx="785813" cy="1588"/>
          </a:xfrm>
          <a:prstGeom prst="straightConnector1">
            <a:avLst/>
          </a:prstGeom>
          <a:noFill/>
          <a:ln w="9525" algn="ctr">
            <a:solidFill>
              <a:schemeClr val="tx1"/>
            </a:solidFill>
            <a:round/>
            <a:headEnd/>
            <a:tailEnd type="arrow" w="med" len="med"/>
          </a:ln>
        </p:spPr>
      </p:cxnSp>
      <p:sp>
        <p:nvSpPr>
          <p:cNvPr id="23" name="Flecha derecha 22"/>
          <p:cNvSpPr/>
          <p:nvPr/>
        </p:nvSpPr>
        <p:spPr bwMode="auto">
          <a:xfrm rot="5400000">
            <a:off x="4827970" y="4407037"/>
            <a:ext cx="504056" cy="236617"/>
          </a:xfrm>
          <a:prstGeom prst="rightArrow">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400" b="0" i="0" u="none" strike="noStrike" cap="none" normalizeH="0" baseline="0" smtClean="0">
              <a:ln>
                <a:noFill/>
              </a:ln>
              <a:solidFill>
                <a:schemeClr val="tx1"/>
              </a:solidFill>
              <a:effectLst/>
              <a:latin typeface="Arial" charset="0"/>
            </a:endParaRPr>
          </a:p>
        </p:txBody>
      </p:sp>
      <p:sp>
        <p:nvSpPr>
          <p:cNvPr id="2" name="CuadroTexto 1"/>
          <p:cNvSpPr txBox="1"/>
          <p:nvPr/>
        </p:nvSpPr>
        <p:spPr>
          <a:xfrm>
            <a:off x="4199185" y="4777373"/>
            <a:ext cx="1761629" cy="338554"/>
          </a:xfrm>
          <a:prstGeom prst="rect">
            <a:avLst/>
          </a:prstGeom>
          <a:noFill/>
        </p:spPr>
        <p:txBody>
          <a:bodyPr wrap="square" rtlCol="0">
            <a:spAutoFit/>
          </a:bodyPr>
          <a:lstStyle/>
          <a:p>
            <a:r>
              <a:rPr lang="es-CL" sz="1600" dirty="0" smtClean="0"/>
              <a:t>Clases de interés</a:t>
            </a:r>
            <a:endParaRPr lang="es-CL" sz="1600" dirty="0"/>
          </a:p>
        </p:txBody>
      </p:sp>
      <p:sp>
        <p:nvSpPr>
          <p:cNvPr id="25" name="Flecha derecha 24"/>
          <p:cNvSpPr/>
          <p:nvPr/>
        </p:nvSpPr>
        <p:spPr bwMode="auto">
          <a:xfrm rot="8408320">
            <a:off x="3812973" y="5063292"/>
            <a:ext cx="504056" cy="236617"/>
          </a:xfrm>
          <a:prstGeom prst="rightArrow">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400" b="0" i="0" u="none" strike="noStrike" cap="none" normalizeH="0" baseline="0" smtClean="0">
              <a:ln>
                <a:noFill/>
              </a:ln>
              <a:solidFill>
                <a:schemeClr val="tx1"/>
              </a:solidFill>
              <a:effectLst/>
              <a:latin typeface="Arial" charset="0"/>
            </a:endParaRPr>
          </a:p>
        </p:txBody>
      </p:sp>
      <p:sp>
        <p:nvSpPr>
          <p:cNvPr id="28" name="Flecha derecha 27"/>
          <p:cNvSpPr/>
          <p:nvPr/>
        </p:nvSpPr>
        <p:spPr bwMode="auto">
          <a:xfrm rot="2320334">
            <a:off x="5841561" y="5078191"/>
            <a:ext cx="504056" cy="236617"/>
          </a:xfrm>
          <a:prstGeom prst="rightArrow">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400" b="0" i="0" u="none" strike="noStrike" cap="none" normalizeH="0" baseline="0" smtClean="0">
              <a:ln>
                <a:noFill/>
              </a:ln>
              <a:solidFill>
                <a:schemeClr val="tx1"/>
              </a:solidFill>
              <a:effectLst/>
              <a:latin typeface="Arial" charset="0"/>
            </a:endParaRPr>
          </a:p>
        </p:txBody>
      </p:sp>
      <p:sp>
        <p:nvSpPr>
          <p:cNvPr id="29" name="CuadroTexto 28"/>
          <p:cNvSpPr txBox="1"/>
          <p:nvPr/>
        </p:nvSpPr>
        <p:spPr>
          <a:xfrm>
            <a:off x="2052324" y="5253703"/>
            <a:ext cx="1761629" cy="338554"/>
          </a:xfrm>
          <a:prstGeom prst="rect">
            <a:avLst/>
          </a:prstGeom>
          <a:noFill/>
        </p:spPr>
        <p:txBody>
          <a:bodyPr wrap="square" rtlCol="0">
            <a:spAutoFit/>
          </a:bodyPr>
          <a:lstStyle/>
          <a:p>
            <a:r>
              <a:rPr lang="es-CL" sz="1600" b="1" dirty="0" smtClean="0"/>
              <a:t>Interés</a:t>
            </a:r>
            <a:r>
              <a:rPr lang="es-CL" sz="1600" dirty="0" smtClean="0"/>
              <a:t> </a:t>
            </a:r>
            <a:r>
              <a:rPr lang="es-CL" sz="1600" b="1" dirty="0" smtClean="0"/>
              <a:t>Social</a:t>
            </a:r>
            <a:endParaRPr lang="es-CL" sz="1600" b="1" dirty="0"/>
          </a:p>
        </p:txBody>
      </p:sp>
      <p:sp>
        <p:nvSpPr>
          <p:cNvPr id="30" name="CuadroTexto 29"/>
          <p:cNvSpPr txBox="1"/>
          <p:nvPr/>
        </p:nvSpPr>
        <p:spPr>
          <a:xfrm>
            <a:off x="6282559" y="5253703"/>
            <a:ext cx="1947041" cy="338554"/>
          </a:xfrm>
          <a:prstGeom prst="rect">
            <a:avLst/>
          </a:prstGeom>
          <a:noFill/>
        </p:spPr>
        <p:txBody>
          <a:bodyPr wrap="square" rtlCol="0">
            <a:spAutoFit/>
          </a:bodyPr>
          <a:lstStyle/>
          <a:p>
            <a:r>
              <a:rPr lang="es-CL" sz="1600" b="1" dirty="0" smtClean="0"/>
              <a:t>Interés Individual</a:t>
            </a:r>
            <a:endParaRPr lang="es-CL" sz="1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Line 2"/>
          <p:cNvSpPr>
            <a:spLocks noChangeShapeType="1"/>
          </p:cNvSpPr>
          <p:nvPr/>
        </p:nvSpPr>
        <p:spPr bwMode="auto">
          <a:xfrm>
            <a:off x="609600" y="533400"/>
            <a:ext cx="7848600" cy="0"/>
          </a:xfrm>
          <a:prstGeom prst="line">
            <a:avLst/>
          </a:prstGeom>
          <a:noFill/>
          <a:ln w="9525">
            <a:solidFill>
              <a:schemeClr val="accent2"/>
            </a:solidFill>
            <a:round/>
            <a:headEnd/>
            <a:tailEnd/>
          </a:ln>
        </p:spPr>
        <p:txBody>
          <a:bodyPr wrap="none" anchor="ctr"/>
          <a:lstStyle/>
          <a:p>
            <a:endParaRPr lang="es-CL"/>
          </a:p>
        </p:txBody>
      </p:sp>
      <p:sp>
        <p:nvSpPr>
          <p:cNvPr id="16386" name="Line 3"/>
          <p:cNvSpPr>
            <a:spLocks noChangeShapeType="1"/>
          </p:cNvSpPr>
          <p:nvPr/>
        </p:nvSpPr>
        <p:spPr bwMode="auto">
          <a:xfrm>
            <a:off x="609600" y="1752600"/>
            <a:ext cx="7848600" cy="0"/>
          </a:xfrm>
          <a:prstGeom prst="line">
            <a:avLst/>
          </a:prstGeom>
          <a:noFill/>
          <a:ln w="9525">
            <a:solidFill>
              <a:schemeClr val="accent2"/>
            </a:solidFill>
            <a:round/>
            <a:headEnd/>
            <a:tailEnd/>
          </a:ln>
        </p:spPr>
        <p:txBody>
          <a:bodyPr wrap="none" anchor="ctr"/>
          <a:lstStyle/>
          <a:p>
            <a:endParaRPr lang="es-CL"/>
          </a:p>
        </p:txBody>
      </p:sp>
      <p:sp>
        <p:nvSpPr>
          <p:cNvPr id="16387" name="Rectangle 4"/>
          <p:cNvSpPr>
            <a:spLocks noChangeArrowheads="1"/>
          </p:cNvSpPr>
          <p:nvPr/>
        </p:nvSpPr>
        <p:spPr bwMode="auto">
          <a:xfrm>
            <a:off x="611188"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6388"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16389" name="Text Box 7"/>
          <p:cNvSpPr txBox="1">
            <a:spLocks noChangeArrowheads="1"/>
          </p:cNvSpPr>
          <p:nvPr/>
        </p:nvSpPr>
        <p:spPr bwMode="auto">
          <a:xfrm>
            <a:off x="3598863" y="5899150"/>
            <a:ext cx="374650" cy="274638"/>
          </a:xfrm>
          <a:prstGeom prst="rect">
            <a:avLst/>
          </a:prstGeom>
          <a:noFill/>
          <a:ln w="9525">
            <a:noFill/>
            <a:miter lim="800000"/>
            <a:headEnd/>
            <a:tailEnd/>
          </a:ln>
        </p:spPr>
        <p:txBody>
          <a:bodyPr wrap="none">
            <a:spAutoFit/>
          </a:bodyPr>
          <a:lstStyle/>
          <a:p>
            <a:pPr eaLnBrk="0" hangingPunct="0"/>
            <a:r>
              <a:rPr lang="es-CL" sz="1200">
                <a:solidFill>
                  <a:schemeClr val="accent2"/>
                </a:solidFill>
                <a:latin typeface="Tahoma" pitchFamily="34" charset="0"/>
              </a:rPr>
              <a:t>    </a:t>
            </a:r>
          </a:p>
        </p:txBody>
      </p:sp>
      <p:sp>
        <p:nvSpPr>
          <p:cNvPr id="16390" name="Rectangle 8"/>
          <p:cNvSpPr>
            <a:spLocks noChangeArrowheads="1"/>
          </p:cNvSpPr>
          <p:nvPr/>
        </p:nvSpPr>
        <p:spPr bwMode="auto">
          <a:xfrm>
            <a:off x="838200"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6391" name="Rectangle 9"/>
          <p:cNvSpPr>
            <a:spLocks noChangeArrowheads="1"/>
          </p:cNvSpPr>
          <p:nvPr/>
        </p:nvSpPr>
        <p:spPr bwMode="auto">
          <a:xfrm>
            <a:off x="1066800"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6392"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6393"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6394"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6395"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6396"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6397"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16398" name="Picture 16"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16399" name="Text Box 17"/>
          <p:cNvSpPr txBox="1">
            <a:spLocks noChangeArrowheads="1"/>
          </p:cNvSpPr>
          <p:nvPr/>
        </p:nvSpPr>
        <p:spPr bwMode="auto">
          <a:xfrm>
            <a:off x="3924300" y="4221163"/>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6400" name="Text Box 18"/>
          <p:cNvSpPr txBox="1">
            <a:spLocks noChangeArrowheads="1"/>
          </p:cNvSpPr>
          <p:nvPr/>
        </p:nvSpPr>
        <p:spPr bwMode="auto">
          <a:xfrm>
            <a:off x="1403350" y="4724400"/>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11635" name="Text Box 19"/>
          <p:cNvSpPr txBox="1">
            <a:spLocks noChangeArrowheads="1"/>
          </p:cNvSpPr>
          <p:nvPr/>
        </p:nvSpPr>
        <p:spPr bwMode="auto">
          <a:xfrm>
            <a:off x="1954347" y="789096"/>
            <a:ext cx="5159105" cy="646331"/>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Teorías </a:t>
            </a:r>
            <a:r>
              <a:rPr lang="es-CL" sz="3600" dirty="0" smtClean="0">
                <a:solidFill>
                  <a:srgbClr val="002060"/>
                </a:solidFill>
                <a:latin typeface="Tahoma" pitchFamily="34" charset="0"/>
                <a:cs typeface="+mn-cs"/>
              </a:rPr>
              <a:t>del interés </a:t>
            </a:r>
            <a:r>
              <a:rPr lang="es-CL" sz="3600" dirty="0">
                <a:solidFill>
                  <a:srgbClr val="002060"/>
                </a:solidFill>
                <a:latin typeface="Tahoma" pitchFamily="34" charset="0"/>
                <a:cs typeface="+mn-cs"/>
              </a:rPr>
              <a:t>social</a:t>
            </a:r>
            <a:endParaRPr lang="es-CL" sz="2400" dirty="0">
              <a:solidFill>
                <a:srgbClr val="002060"/>
              </a:solidFill>
              <a:effectLst>
                <a:outerShdw blurRad="38100" dist="38100" dir="2700000" algn="tl">
                  <a:srgbClr val="C0C0C0"/>
                </a:outerShdw>
              </a:effectLst>
              <a:latin typeface="Tahoma" pitchFamily="34" charset="0"/>
              <a:cs typeface="+mn-cs"/>
            </a:endParaRPr>
          </a:p>
        </p:txBody>
      </p:sp>
      <p:sp>
        <p:nvSpPr>
          <p:cNvPr id="16402" name="Text Box 20"/>
          <p:cNvSpPr txBox="1">
            <a:spLocks noChangeArrowheads="1"/>
          </p:cNvSpPr>
          <p:nvPr/>
        </p:nvSpPr>
        <p:spPr bwMode="auto">
          <a:xfrm>
            <a:off x="539750" y="3340100"/>
            <a:ext cx="1728788" cy="304800"/>
          </a:xfrm>
          <a:prstGeom prst="rect">
            <a:avLst/>
          </a:prstGeom>
          <a:noFill/>
          <a:ln w="9525">
            <a:noFill/>
            <a:miter lim="800000"/>
            <a:headEnd/>
            <a:tailEnd/>
          </a:ln>
        </p:spPr>
        <p:txBody>
          <a:bodyPr>
            <a:spAutoFit/>
          </a:bodyPr>
          <a:lstStyle/>
          <a:p>
            <a:pPr eaLnBrk="0" hangingPunct="0">
              <a:spcBef>
                <a:spcPct val="50000"/>
              </a:spcBef>
            </a:pPr>
            <a:endParaRPr lang="es-CL"/>
          </a:p>
        </p:txBody>
      </p:sp>
      <p:sp>
        <p:nvSpPr>
          <p:cNvPr id="16403" name="23 CuadroTexto"/>
          <p:cNvSpPr txBox="1">
            <a:spLocks noChangeArrowheads="1"/>
          </p:cNvSpPr>
          <p:nvPr/>
        </p:nvSpPr>
        <p:spPr bwMode="auto">
          <a:xfrm>
            <a:off x="169523" y="1810551"/>
            <a:ext cx="8392988" cy="7140416"/>
          </a:xfrm>
          <a:prstGeom prst="rect">
            <a:avLst/>
          </a:prstGeom>
          <a:noFill/>
          <a:ln w="9525">
            <a:noFill/>
            <a:miter lim="800000"/>
            <a:headEnd/>
            <a:tailEnd/>
          </a:ln>
        </p:spPr>
        <p:txBody>
          <a:bodyPr wrap="square">
            <a:spAutoFit/>
          </a:bodyPr>
          <a:lstStyle/>
          <a:p>
            <a:pPr eaLnBrk="0" hangingPunct="0"/>
            <a:r>
              <a:rPr lang="es-ES" sz="1600" b="1" dirty="0"/>
              <a:t>a).2.- </a:t>
            </a:r>
            <a:r>
              <a:rPr lang="es-ES" sz="1600" b="1" u="sng" dirty="0" smtClean="0"/>
              <a:t>Conceptos </a:t>
            </a:r>
            <a:r>
              <a:rPr lang="es-ES" sz="1600" b="1" u="sng" dirty="0"/>
              <a:t>de interés social</a:t>
            </a:r>
          </a:p>
          <a:p>
            <a:pPr eaLnBrk="0" hangingPunct="0"/>
            <a:endParaRPr lang="es-ES" sz="1600" b="1" dirty="0"/>
          </a:p>
          <a:p>
            <a:pPr algn="just" eaLnBrk="0" hangingPunct="0"/>
            <a:r>
              <a:rPr lang="es-ES" sz="1600" dirty="0" smtClean="0"/>
              <a:t>Es la base del concepto que se tenga de </a:t>
            </a:r>
            <a:r>
              <a:rPr lang="es-ES" sz="1600" b="1" dirty="0" smtClean="0">
                <a:solidFill>
                  <a:srgbClr val="002060"/>
                </a:solidFill>
              </a:rPr>
              <a:t>Derecho de sociedades</a:t>
            </a:r>
            <a:r>
              <a:rPr lang="es-ES" sz="1600" dirty="0" smtClean="0"/>
              <a:t>. </a:t>
            </a:r>
            <a:endParaRPr lang="es-ES" sz="1600" dirty="0"/>
          </a:p>
          <a:p>
            <a:pPr algn="just" eaLnBrk="0" hangingPunct="0"/>
            <a:endParaRPr lang="es-ES" sz="1600" dirty="0"/>
          </a:p>
          <a:p>
            <a:pPr algn="just" eaLnBrk="0" hangingPunct="0"/>
            <a:endParaRPr lang="es-ES" sz="1600" dirty="0" smtClean="0"/>
          </a:p>
          <a:p>
            <a:pPr algn="just" eaLnBrk="0" hangingPunct="0"/>
            <a:r>
              <a:rPr lang="es-ES" sz="1600" b="1" u="sng" dirty="0" smtClean="0">
                <a:solidFill>
                  <a:srgbClr val="002060"/>
                </a:solidFill>
              </a:rPr>
              <a:t>Posiciones</a:t>
            </a:r>
            <a:r>
              <a:rPr lang="es-ES" sz="1600" b="1" u="sng" dirty="0">
                <a:solidFill>
                  <a:srgbClr val="002060"/>
                </a:solidFill>
              </a:rPr>
              <a:t>:</a:t>
            </a:r>
          </a:p>
          <a:p>
            <a:pPr algn="just" eaLnBrk="0" hangingPunct="0"/>
            <a:endParaRPr lang="es-ES" sz="1600" dirty="0"/>
          </a:p>
          <a:p>
            <a:pPr algn="just" eaLnBrk="0" hangingPunct="0">
              <a:buFont typeface="Wingdings" pitchFamily="2" charset="2"/>
              <a:buChar char="§"/>
            </a:pPr>
            <a:r>
              <a:rPr lang="es-ES" sz="1800" dirty="0"/>
              <a:t>Teorías </a:t>
            </a:r>
            <a:r>
              <a:rPr lang="es-ES" sz="1800" dirty="0" err="1" smtClean="0"/>
              <a:t>contractualistas</a:t>
            </a:r>
            <a:endParaRPr lang="es-ES" sz="1800" dirty="0" smtClean="0"/>
          </a:p>
          <a:p>
            <a:pPr algn="just" eaLnBrk="0" hangingPunct="0">
              <a:buFont typeface="Wingdings" pitchFamily="2" charset="2"/>
              <a:buChar char="§"/>
            </a:pPr>
            <a:endParaRPr lang="es-ES" sz="1800" dirty="0"/>
          </a:p>
          <a:p>
            <a:pPr algn="just" eaLnBrk="0" hangingPunct="0">
              <a:buFont typeface="Wingdings" pitchFamily="2" charset="2"/>
              <a:buChar char="§"/>
            </a:pPr>
            <a:r>
              <a:rPr lang="es-ES" sz="1800" dirty="0" smtClean="0"/>
              <a:t>Teorías institucionalistas</a:t>
            </a:r>
          </a:p>
          <a:p>
            <a:pPr algn="just" eaLnBrk="0" hangingPunct="0">
              <a:buFont typeface="Wingdings" pitchFamily="2" charset="2"/>
              <a:buChar char="§"/>
            </a:pPr>
            <a:endParaRPr lang="es-ES" sz="1800" dirty="0" smtClean="0"/>
          </a:p>
          <a:p>
            <a:pPr algn="just" eaLnBrk="0" hangingPunct="0">
              <a:buFont typeface="Wingdings" pitchFamily="2" charset="2"/>
              <a:buChar char="§"/>
            </a:pPr>
            <a:r>
              <a:rPr lang="es-ES" sz="1800" dirty="0" smtClean="0"/>
              <a:t>Teoría de los “</a:t>
            </a:r>
            <a:r>
              <a:rPr lang="es-ES" sz="1800" dirty="0" err="1" smtClean="0"/>
              <a:t>Stake</a:t>
            </a:r>
            <a:r>
              <a:rPr lang="es-ES" sz="1800" dirty="0" smtClean="0"/>
              <a:t> </a:t>
            </a:r>
            <a:r>
              <a:rPr lang="es-ES" sz="1800" dirty="0" err="1" smtClean="0"/>
              <a:t>Holders</a:t>
            </a:r>
            <a:r>
              <a:rPr lang="es-ES" sz="1800" dirty="0" smtClean="0"/>
              <a:t>”</a:t>
            </a:r>
          </a:p>
          <a:p>
            <a:pPr algn="just" eaLnBrk="0" hangingPunct="0"/>
            <a:endParaRPr lang="es-ES" sz="1600" dirty="0"/>
          </a:p>
          <a:p>
            <a:pPr algn="just" eaLnBrk="0" hangingPunct="0">
              <a:buFont typeface="Wingdings" pitchFamily="2" charset="2"/>
              <a:buChar char="§"/>
            </a:pPr>
            <a:endParaRPr lang="es-ES" sz="1600" dirty="0"/>
          </a:p>
          <a:p>
            <a:pPr algn="just" eaLnBrk="0" hangingPunct="0"/>
            <a:endParaRPr lang="es-ES" sz="1600" dirty="0"/>
          </a:p>
          <a:p>
            <a:pPr algn="just" eaLnBrk="0" hangingPunct="0"/>
            <a:endParaRPr lang="es-ES" sz="1600" dirty="0"/>
          </a:p>
          <a:p>
            <a:pPr eaLnBrk="0" hangingPunct="0"/>
            <a:endParaRPr lang="es-ES" sz="1600" dirty="0"/>
          </a:p>
          <a:p>
            <a:pPr eaLnBrk="0" hangingPunct="0"/>
            <a:endParaRPr lang="es-ES" sz="1600" b="1" dirty="0"/>
          </a:p>
          <a:p>
            <a:pPr eaLnBrk="0" hangingPunct="0"/>
            <a:endParaRPr lang="es-ES" sz="1600" b="1" dirty="0"/>
          </a:p>
          <a:p>
            <a:pPr eaLnBrk="0" hangingPunct="0"/>
            <a:endParaRPr lang="es-ES" sz="1600" b="1" dirty="0"/>
          </a:p>
          <a:p>
            <a:pPr eaLnBrk="0" hangingPunct="0"/>
            <a:endParaRPr lang="es-ES" sz="1600" b="1" dirty="0"/>
          </a:p>
          <a:p>
            <a:pPr eaLnBrk="0" hangingPunct="0"/>
            <a:endParaRPr lang="es-ES" sz="1600" b="1" dirty="0"/>
          </a:p>
          <a:p>
            <a:pPr eaLnBrk="0" hangingPunct="0"/>
            <a:endParaRPr lang="es-ES" sz="1600" b="1" dirty="0"/>
          </a:p>
          <a:p>
            <a:pPr eaLnBrk="0" hangingPunct="0"/>
            <a:endParaRPr lang="es-ES" sz="1600" b="1" dirty="0"/>
          </a:p>
          <a:p>
            <a:pPr eaLnBrk="0" hangingPunct="0"/>
            <a:endParaRPr lang="es-ES" sz="1600" b="1" dirty="0"/>
          </a:p>
          <a:p>
            <a:pPr eaLnBrk="0" hangingPunct="0"/>
            <a:endParaRPr lang="es-ES" sz="1600" b="1" dirty="0"/>
          </a:p>
          <a:p>
            <a:pPr eaLnBrk="0" hangingPunct="0"/>
            <a:endParaRPr lang="es-ES" sz="1600" b="1" dirty="0"/>
          </a:p>
          <a:p>
            <a:pPr eaLnBrk="0" hangingPunct="0"/>
            <a:endParaRPr lang="es-ES" sz="1600" b="1" dirty="0"/>
          </a:p>
        </p:txBody>
      </p:sp>
      <p:sp>
        <p:nvSpPr>
          <p:cNvPr id="23" name="CuadroTexto 22"/>
          <p:cNvSpPr txBox="1"/>
          <p:nvPr/>
        </p:nvSpPr>
        <p:spPr>
          <a:xfrm>
            <a:off x="6515100" y="1889758"/>
            <a:ext cx="2628900" cy="523220"/>
          </a:xfrm>
          <a:prstGeom prst="rect">
            <a:avLst/>
          </a:prstGeom>
          <a:noFill/>
        </p:spPr>
        <p:txBody>
          <a:bodyPr wrap="square" rtlCol="0">
            <a:spAutoFit/>
          </a:bodyPr>
          <a:lstStyle/>
          <a:p>
            <a:pPr algn="just"/>
            <a:r>
              <a:rPr lang="es-CL" b="1" dirty="0" smtClean="0"/>
              <a:t>Instrumental: </a:t>
            </a:r>
            <a:r>
              <a:rPr lang="es-CL" dirty="0" smtClean="0"/>
              <a:t>otorga fórmulas para organizarse</a:t>
            </a:r>
            <a:endParaRPr lang="es-CL" dirty="0"/>
          </a:p>
        </p:txBody>
      </p:sp>
      <p:cxnSp>
        <p:nvCxnSpPr>
          <p:cNvPr id="3" name="Conector recto de flecha 2"/>
          <p:cNvCxnSpPr/>
          <p:nvPr/>
        </p:nvCxnSpPr>
        <p:spPr bwMode="auto">
          <a:xfrm flipV="1">
            <a:off x="6312560" y="2063806"/>
            <a:ext cx="253008" cy="506357"/>
          </a:xfrm>
          <a:prstGeom prst="straightConnector1">
            <a:avLst/>
          </a:prstGeom>
          <a:solidFill>
            <a:schemeClr val="accent1"/>
          </a:solidFill>
          <a:ln w="28575" cap="flat" cmpd="sng" algn="ctr">
            <a:solidFill>
              <a:srgbClr val="002060"/>
            </a:solidFill>
            <a:prstDash val="solid"/>
            <a:round/>
            <a:headEnd type="none" w="med" len="med"/>
            <a:tailEnd type="triangle"/>
          </a:ln>
          <a:effectLst/>
        </p:spPr>
      </p:cxnSp>
      <p:cxnSp>
        <p:nvCxnSpPr>
          <p:cNvPr id="26" name="Conector recto de flecha 25"/>
          <p:cNvCxnSpPr/>
          <p:nvPr/>
        </p:nvCxnSpPr>
        <p:spPr bwMode="auto">
          <a:xfrm>
            <a:off x="6317678" y="2595910"/>
            <a:ext cx="329208" cy="376924"/>
          </a:xfrm>
          <a:prstGeom prst="straightConnector1">
            <a:avLst/>
          </a:prstGeom>
          <a:solidFill>
            <a:schemeClr val="accent1"/>
          </a:solidFill>
          <a:ln w="28575" cap="flat" cmpd="sng" algn="ctr">
            <a:solidFill>
              <a:srgbClr val="002060"/>
            </a:solidFill>
            <a:prstDash val="solid"/>
            <a:round/>
            <a:headEnd type="none" w="med" len="med"/>
            <a:tailEnd type="triangle"/>
          </a:ln>
          <a:effectLst/>
        </p:spPr>
      </p:cxnSp>
      <p:sp>
        <p:nvSpPr>
          <p:cNvPr id="28" name="CuadroTexto 27"/>
          <p:cNvSpPr txBox="1"/>
          <p:nvPr/>
        </p:nvSpPr>
        <p:spPr>
          <a:xfrm>
            <a:off x="6566705" y="2750044"/>
            <a:ext cx="2628900" cy="954107"/>
          </a:xfrm>
          <a:prstGeom prst="rect">
            <a:avLst/>
          </a:prstGeom>
          <a:noFill/>
        </p:spPr>
        <p:txBody>
          <a:bodyPr wrap="square" rtlCol="0">
            <a:spAutoFit/>
          </a:bodyPr>
          <a:lstStyle/>
          <a:p>
            <a:pPr algn="just"/>
            <a:r>
              <a:rPr lang="es-CL" b="1" dirty="0" smtClean="0"/>
              <a:t>Político y social: </a:t>
            </a:r>
            <a:r>
              <a:rPr lang="es-CL" dirty="0" smtClean="0"/>
              <a:t>regula relaciones de trascendencia pública (laboral, ambiental, etc.)</a:t>
            </a:r>
            <a:endParaRPr lang="es-CL" dirty="0"/>
          </a:p>
        </p:txBody>
      </p:sp>
      <p:sp>
        <p:nvSpPr>
          <p:cNvPr id="5" name="CuadroTexto 4"/>
          <p:cNvSpPr txBox="1"/>
          <p:nvPr/>
        </p:nvSpPr>
        <p:spPr>
          <a:xfrm>
            <a:off x="-1" y="5430838"/>
            <a:ext cx="4975623" cy="369332"/>
          </a:xfrm>
          <a:prstGeom prst="rect">
            <a:avLst/>
          </a:prstGeom>
          <a:noFill/>
        </p:spPr>
        <p:txBody>
          <a:bodyPr wrap="square" rtlCol="0">
            <a:spAutoFit/>
          </a:bodyPr>
          <a:lstStyle/>
          <a:p>
            <a:r>
              <a:rPr lang="es-CL" sz="1800" b="1" dirty="0">
                <a:solidFill>
                  <a:srgbClr val="339933"/>
                </a:solidFill>
              </a:rPr>
              <a:t>¿</a:t>
            </a:r>
            <a:r>
              <a:rPr lang="es-CL" sz="1800" b="1" dirty="0" smtClean="0">
                <a:solidFill>
                  <a:srgbClr val="339933"/>
                </a:solidFill>
              </a:rPr>
              <a:t>Funcionan igual en todas las sociedades?</a:t>
            </a:r>
            <a:endParaRPr lang="es-CL" sz="1800" b="1" dirty="0">
              <a:solidFill>
                <a:srgbClr val="339933"/>
              </a:solidFill>
            </a:endParaRPr>
          </a:p>
        </p:txBody>
      </p:sp>
      <p:sp>
        <p:nvSpPr>
          <p:cNvPr id="30" name="CuadroTexto 29"/>
          <p:cNvSpPr txBox="1"/>
          <p:nvPr/>
        </p:nvSpPr>
        <p:spPr>
          <a:xfrm>
            <a:off x="6439146" y="4445941"/>
            <a:ext cx="2703871" cy="1692771"/>
          </a:xfrm>
          <a:prstGeom prst="rect">
            <a:avLst/>
          </a:prstGeom>
          <a:noFill/>
        </p:spPr>
        <p:txBody>
          <a:bodyPr wrap="square" rtlCol="0">
            <a:spAutoFit/>
          </a:bodyPr>
          <a:lstStyle/>
          <a:p>
            <a:r>
              <a:rPr lang="es-CL" sz="1800" dirty="0" smtClean="0"/>
              <a:t>Sociedades de personas</a:t>
            </a:r>
          </a:p>
          <a:p>
            <a:endParaRPr lang="es-CL" dirty="0"/>
          </a:p>
          <a:p>
            <a:r>
              <a:rPr lang="es-CL" sz="1800" dirty="0" smtClean="0"/>
              <a:t>Sociedades de capital</a:t>
            </a:r>
          </a:p>
          <a:p>
            <a:endParaRPr lang="es-CL" sz="1800" dirty="0" smtClean="0"/>
          </a:p>
          <a:p>
            <a:r>
              <a:rPr lang="es-CL" sz="1800" dirty="0" smtClean="0"/>
              <a:t>Sociedades de interés público</a:t>
            </a:r>
            <a:endParaRPr lang="es-CL" sz="1800" dirty="0"/>
          </a:p>
        </p:txBody>
      </p:sp>
      <p:cxnSp>
        <p:nvCxnSpPr>
          <p:cNvPr id="31" name="Conector recto de flecha 30"/>
          <p:cNvCxnSpPr/>
          <p:nvPr/>
        </p:nvCxnSpPr>
        <p:spPr bwMode="auto">
          <a:xfrm>
            <a:off x="4860032" y="5589240"/>
            <a:ext cx="1579032" cy="74613"/>
          </a:xfrm>
          <a:prstGeom prst="straightConnector1">
            <a:avLst/>
          </a:prstGeom>
          <a:solidFill>
            <a:schemeClr val="accent1"/>
          </a:solidFill>
          <a:ln w="28575" cap="flat" cmpd="sng" algn="ctr">
            <a:solidFill>
              <a:srgbClr val="002060"/>
            </a:solidFill>
            <a:prstDash val="solid"/>
            <a:round/>
            <a:headEnd type="none" w="med" len="med"/>
            <a:tailEnd type="triangle"/>
          </a:ln>
          <a:effectLst/>
        </p:spPr>
      </p:cxnSp>
      <p:cxnSp>
        <p:nvCxnSpPr>
          <p:cNvPr id="33" name="Conector recto de flecha 32"/>
          <p:cNvCxnSpPr/>
          <p:nvPr/>
        </p:nvCxnSpPr>
        <p:spPr bwMode="auto">
          <a:xfrm flipV="1">
            <a:off x="4860032" y="5127522"/>
            <a:ext cx="1540768" cy="461719"/>
          </a:xfrm>
          <a:prstGeom prst="straightConnector1">
            <a:avLst/>
          </a:prstGeom>
          <a:solidFill>
            <a:schemeClr val="accent1"/>
          </a:solidFill>
          <a:ln w="28575" cap="flat" cmpd="sng" algn="ctr">
            <a:solidFill>
              <a:srgbClr val="002060"/>
            </a:solidFill>
            <a:prstDash val="solid"/>
            <a:round/>
            <a:headEnd type="none" w="med" len="med"/>
            <a:tailEnd type="triangle"/>
          </a:ln>
          <a:effectLst/>
        </p:spPr>
      </p:cxnSp>
      <p:cxnSp>
        <p:nvCxnSpPr>
          <p:cNvPr id="29" name="Conector recto de flecha 28"/>
          <p:cNvCxnSpPr/>
          <p:nvPr/>
        </p:nvCxnSpPr>
        <p:spPr bwMode="auto">
          <a:xfrm flipV="1">
            <a:off x="4837893" y="4660792"/>
            <a:ext cx="1562907" cy="914041"/>
          </a:xfrm>
          <a:prstGeom prst="straightConnector1">
            <a:avLst/>
          </a:prstGeom>
          <a:solidFill>
            <a:schemeClr val="accent1"/>
          </a:solidFill>
          <a:ln w="28575" cap="flat" cmpd="sng" algn="ctr">
            <a:solidFill>
              <a:srgbClr val="002060"/>
            </a:solidFill>
            <a:prstDash val="solid"/>
            <a:round/>
            <a:headEnd type="none" w="med" len="med"/>
            <a:tailEnd type="triangle"/>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2"/>
          <p:cNvSpPr>
            <a:spLocks noChangeShapeType="1"/>
          </p:cNvSpPr>
          <p:nvPr/>
        </p:nvSpPr>
        <p:spPr bwMode="auto">
          <a:xfrm>
            <a:off x="609600" y="533400"/>
            <a:ext cx="7848600" cy="0"/>
          </a:xfrm>
          <a:prstGeom prst="line">
            <a:avLst/>
          </a:prstGeom>
          <a:noFill/>
          <a:ln w="9525">
            <a:solidFill>
              <a:schemeClr val="accent2"/>
            </a:solidFill>
            <a:round/>
            <a:headEnd/>
            <a:tailEnd/>
          </a:ln>
        </p:spPr>
        <p:txBody>
          <a:bodyPr wrap="none" anchor="ctr"/>
          <a:lstStyle/>
          <a:p>
            <a:endParaRPr lang="es-CL"/>
          </a:p>
        </p:txBody>
      </p:sp>
      <p:sp>
        <p:nvSpPr>
          <p:cNvPr id="19458" name="Line 3"/>
          <p:cNvSpPr>
            <a:spLocks noChangeShapeType="1"/>
          </p:cNvSpPr>
          <p:nvPr/>
        </p:nvSpPr>
        <p:spPr bwMode="auto">
          <a:xfrm>
            <a:off x="609600" y="1752600"/>
            <a:ext cx="7848600" cy="0"/>
          </a:xfrm>
          <a:prstGeom prst="line">
            <a:avLst/>
          </a:prstGeom>
          <a:noFill/>
          <a:ln w="9525">
            <a:solidFill>
              <a:schemeClr val="accent2"/>
            </a:solidFill>
            <a:round/>
            <a:headEnd/>
            <a:tailEnd/>
          </a:ln>
        </p:spPr>
        <p:txBody>
          <a:bodyPr wrap="none" anchor="ctr"/>
          <a:lstStyle/>
          <a:p>
            <a:endParaRPr lang="es-CL"/>
          </a:p>
        </p:txBody>
      </p:sp>
      <p:sp>
        <p:nvSpPr>
          <p:cNvPr id="19459"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9460"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19461"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9462"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9463"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9464"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9465"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9466"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9467"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9468"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19469" name="Picture 17"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19471" name="17 CuadroTexto"/>
          <p:cNvSpPr txBox="1">
            <a:spLocks noChangeArrowheads="1"/>
          </p:cNvSpPr>
          <p:nvPr/>
        </p:nvSpPr>
        <p:spPr bwMode="auto">
          <a:xfrm>
            <a:off x="251520" y="1785938"/>
            <a:ext cx="8712968" cy="4001095"/>
          </a:xfrm>
          <a:prstGeom prst="rect">
            <a:avLst/>
          </a:prstGeom>
          <a:noFill/>
          <a:ln w="9525">
            <a:noFill/>
            <a:miter lim="800000"/>
            <a:headEnd/>
            <a:tailEnd/>
          </a:ln>
        </p:spPr>
        <p:txBody>
          <a:bodyPr wrap="square">
            <a:spAutoFit/>
          </a:bodyPr>
          <a:lstStyle/>
          <a:p>
            <a:pPr algn="just" eaLnBrk="0" hangingPunct="0"/>
            <a:r>
              <a:rPr lang="es-ES" sz="1600" b="1" dirty="0"/>
              <a:t>a).2.2.- </a:t>
            </a:r>
            <a:r>
              <a:rPr lang="es-ES" sz="1600" b="1" u="sng" dirty="0" smtClean="0">
                <a:solidFill>
                  <a:srgbClr val="002060"/>
                </a:solidFill>
              </a:rPr>
              <a:t>Es un Contrato</a:t>
            </a:r>
            <a:endParaRPr lang="es-ES" sz="1600" b="1" u="sng" dirty="0">
              <a:solidFill>
                <a:srgbClr val="002060"/>
              </a:solidFill>
            </a:endParaRPr>
          </a:p>
          <a:p>
            <a:pPr algn="just" eaLnBrk="0" hangingPunct="0"/>
            <a:endParaRPr lang="es-ES" sz="1600" b="1" u="sng" dirty="0"/>
          </a:p>
          <a:p>
            <a:pPr algn="just" eaLnBrk="0" hangingPunct="0"/>
            <a:r>
              <a:rPr lang="es-ES" sz="1600" dirty="0" smtClean="0"/>
              <a:t>La sociedad es lo que decidan los </a:t>
            </a:r>
            <a:r>
              <a:rPr lang="es-ES" sz="1800" dirty="0" smtClean="0"/>
              <a:t>socios               </a:t>
            </a:r>
            <a:r>
              <a:rPr lang="es-ES" sz="1600" dirty="0" smtClean="0"/>
              <a:t>Autonomía de la voluntad</a:t>
            </a:r>
            <a:endParaRPr lang="es-ES" sz="1600" dirty="0"/>
          </a:p>
          <a:p>
            <a:pPr algn="just" eaLnBrk="0" hangingPunct="0"/>
            <a:endParaRPr lang="es-ES" sz="1600" dirty="0"/>
          </a:p>
          <a:p>
            <a:pPr algn="just" eaLnBrk="0" hangingPunct="0"/>
            <a:r>
              <a:rPr lang="es-ES" sz="1600" dirty="0"/>
              <a:t>Distinción aspecto subjetivo y </a:t>
            </a:r>
            <a:r>
              <a:rPr lang="es-ES" sz="1600" dirty="0" smtClean="0"/>
              <a:t>objetivo.</a:t>
            </a:r>
          </a:p>
          <a:p>
            <a:pPr algn="just" eaLnBrk="0" hangingPunct="0"/>
            <a:endParaRPr lang="es-ES" sz="1600" dirty="0"/>
          </a:p>
          <a:p>
            <a:pPr algn="just" eaLnBrk="0" hangingPunct="0"/>
            <a:endParaRPr lang="es-ES" sz="1600" dirty="0" smtClean="0"/>
          </a:p>
          <a:p>
            <a:pPr algn="just" eaLnBrk="0" hangingPunct="0"/>
            <a:r>
              <a:rPr lang="es-ES" sz="1600" dirty="0" smtClean="0"/>
              <a:t>S.A.A: ¿Quién es el socio?               </a:t>
            </a:r>
            <a:r>
              <a:rPr lang="es-ES" sz="1600" b="1" dirty="0" smtClean="0">
                <a:solidFill>
                  <a:srgbClr val="002060"/>
                </a:solidFill>
              </a:rPr>
              <a:t>Cualquiera             </a:t>
            </a:r>
            <a:r>
              <a:rPr lang="es-ES" sz="1600" dirty="0" smtClean="0"/>
              <a:t>Interés debe ser uno común</a:t>
            </a:r>
            <a:endParaRPr lang="es-ES" dirty="0"/>
          </a:p>
          <a:p>
            <a:pPr algn="just" eaLnBrk="0" hangingPunct="0"/>
            <a:r>
              <a:rPr lang="es-ES" dirty="0" smtClean="0"/>
              <a:t>                                                                                                       </a:t>
            </a:r>
            <a:r>
              <a:rPr lang="es-ES" sz="1600" dirty="0" smtClean="0"/>
              <a:t>¿Cuál? </a:t>
            </a:r>
            <a:r>
              <a:rPr lang="es-ES" sz="1600" b="1" dirty="0" smtClean="0">
                <a:solidFill>
                  <a:srgbClr val="002060"/>
                </a:solidFill>
              </a:rPr>
              <a:t>Obtener Rédito</a:t>
            </a:r>
            <a:r>
              <a:rPr lang="es-ES" sz="1600" b="1" dirty="0" smtClean="0"/>
              <a:t> </a:t>
            </a:r>
            <a:r>
              <a:rPr lang="es-ES" sz="1600" dirty="0" smtClean="0"/>
              <a:t>(</a:t>
            </a:r>
            <a:r>
              <a:rPr lang="es-ES" sz="1600" b="1" dirty="0" smtClean="0">
                <a:solidFill>
                  <a:srgbClr val="339933"/>
                </a:solidFill>
              </a:rPr>
              <a:t>Puga</a:t>
            </a:r>
            <a:r>
              <a:rPr lang="es-ES" sz="1600" dirty="0" smtClean="0"/>
              <a:t>)</a:t>
            </a:r>
            <a:endParaRPr lang="es-ES" sz="1600" dirty="0"/>
          </a:p>
          <a:p>
            <a:pPr algn="just" eaLnBrk="0" hangingPunct="0"/>
            <a:endParaRPr lang="es-ES" dirty="0" smtClean="0"/>
          </a:p>
          <a:p>
            <a:pPr algn="just" eaLnBrk="0" hangingPunct="0"/>
            <a:r>
              <a:rPr lang="es-ES" sz="1600" dirty="0" smtClean="0"/>
              <a:t>Función </a:t>
            </a:r>
            <a:r>
              <a:rPr lang="es-ES" sz="1600" dirty="0"/>
              <a:t>de la autoridad pública                   </a:t>
            </a:r>
            <a:r>
              <a:rPr lang="es-ES" sz="1600" dirty="0" smtClean="0"/>
              <a:t>coordinar </a:t>
            </a:r>
            <a:r>
              <a:rPr lang="es-ES" sz="1600" dirty="0"/>
              <a:t>el ejercicio de la libertad privada.</a:t>
            </a:r>
          </a:p>
          <a:p>
            <a:pPr algn="just" eaLnBrk="0" hangingPunct="0"/>
            <a:endParaRPr lang="es-ES" dirty="0"/>
          </a:p>
          <a:p>
            <a:pPr algn="just" eaLnBrk="0" hangingPunct="0">
              <a:lnSpc>
                <a:spcPct val="150000"/>
              </a:lnSpc>
            </a:pPr>
            <a:endParaRPr lang="es-ES" sz="1600" dirty="0" smtClean="0"/>
          </a:p>
          <a:p>
            <a:pPr algn="just" eaLnBrk="0" hangingPunct="0">
              <a:lnSpc>
                <a:spcPct val="150000"/>
              </a:lnSpc>
            </a:pPr>
            <a:r>
              <a:rPr lang="es-ES" sz="1600" dirty="0" smtClean="0"/>
              <a:t>Intereses </a:t>
            </a:r>
            <a:r>
              <a:rPr lang="es-ES" sz="1600" dirty="0"/>
              <a:t>que comprenden el </a:t>
            </a:r>
            <a:r>
              <a:rPr lang="es-ES" sz="1600" b="1" dirty="0">
                <a:solidFill>
                  <a:srgbClr val="002060"/>
                </a:solidFill>
              </a:rPr>
              <a:t>interés social</a:t>
            </a:r>
            <a:r>
              <a:rPr lang="es-ES" sz="1600" dirty="0" smtClean="0"/>
              <a:t>:</a:t>
            </a:r>
            <a:endParaRPr lang="es-ES" sz="1600" b="1" dirty="0"/>
          </a:p>
          <a:p>
            <a:pPr eaLnBrk="0" hangingPunct="0"/>
            <a:r>
              <a:rPr lang="es-ES" sz="1600" b="1" dirty="0"/>
              <a:t> </a:t>
            </a:r>
          </a:p>
        </p:txBody>
      </p:sp>
      <p:sp>
        <p:nvSpPr>
          <p:cNvPr id="18" name="Text Box 19"/>
          <p:cNvSpPr txBox="1">
            <a:spLocks noChangeArrowheads="1"/>
          </p:cNvSpPr>
          <p:nvPr/>
        </p:nvSpPr>
        <p:spPr bwMode="auto">
          <a:xfrm>
            <a:off x="1954347" y="789096"/>
            <a:ext cx="5159105" cy="646331"/>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Teorías </a:t>
            </a:r>
            <a:r>
              <a:rPr lang="es-CL" sz="3600" dirty="0" smtClean="0">
                <a:solidFill>
                  <a:srgbClr val="002060"/>
                </a:solidFill>
                <a:latin typeface="Tahoma" pitchFamily="34" charset="0"/>
                <a:cs typeface="+mn-cs"/>
              </a:rPr>
              <a:t>del interés </a:t>
            </a:r>
            <a:r>
              <a:rPr lang="es-CL" sz="3600" dirty="0">
                <a:solidFill>
                  <a:srgbClr val="002060"/>
                </a:solidFill>
                <a:latin typeface="Tahoma" pitchFamily="34" charset="0"/>
                <a:cs typeface="+mn-cs"/>
              </a:rPr>
              <a:t>social</a:t>
            </a:r>
            <a:endParaRPr lang="es-CL" sz="2400" dirty="0">
              <a:solidFill>
                <a:srgbClr val="002060"/>
              </a:solidFill>
              <a:effectLst>
                <a:outerShdw blurRad="38100" dist="38100" dir="2700000" algn="tl">
                  <a:srgbClr val="C0C0C0"/>
                </a:outerShdw>
              </a:effectLst>
              <a:latin typeface="Tahoma" pitchFamily="34" charset="0"/>
              <a:cs typeface="+mn-cs"/>
            </a:endParaRPr>
          </a:p>
        </p:txBody>
      </p:sp>
      <p:cxnSp>
        <p:nvCxnSpPr>
          <p:cNvPr id="19" name="Conector recto de flecha 18"/>
          <p:cNvCxnSpPr/>
          <p:nvPr/>
        </p:nvCxnSpPr>
        <p:spPr bwMode="auto">
          <a:xfrm flipV="1">
            <a:off x="4177953" y="2469736"/>
            <a:ext cx="860102" cy="1"/>
          </a:xfrm>
          <a:prstGeom prst="straightConnector1">
            <a:avLst/>
          </a:prstGeom>
          <a:solidFill>
            <a:schemeClr val="accent1"/>
          </a:solidFill>
          <a:ln w="28575" cap="flat" cmpd="sng" algn="ctr">
            <a:solidFill>
              <a:srgbClr val="002060"/>
            </a:solidFill>
            <a:prstDash val="solid"/>
            <a:round/>
            <a:headEnd type="none" w="med" len="med"/>
            <a:tailEnd type="triangle"/>
          </a:ln>
          <a:effectLst/>
        </p:spPr>
      </p:cxnSp>
      <p:cxnSp>
        <p:nvCxnSpPr>
          <p:cNvPr id="21" name="Conector recto de flecha 20"/>
          <p:cNvCxnSpPr/>
          <p:nvPr/>
        </p:nvCxnSpPr>
        <p:spPr bwMode="auto">
          <a:xfrm>
            <a:off x="2267744" y="3068960"/>
            <a:ext cx="0" cy="504056"/>
          </a:xfrm>
          <a:prstGeom prst="straightConnector1">
            <a:avLst/>
          </a:prstGeom>
          <a:solidFill>
            <a:schemeClr val="accent1"/>
          </a:solidFill>
          <a:ln w="28575" cap="flat" cmpd="sng" algn="ctr">
            <a:solidFill>
              <a:srgbClr val="002060"/>
            </a:solidFill>
            <a:prstDash val="solid"/>
            <a:round/>
            <a:headEnd type="none" w="med" len="med"/>
            <a:tailEnd type="triangle"/>
          </a:ln>
          <a:effectLst/>
        </p:spPr>
      </p:cxnSp>
      <p:cxnSp>
        <p:nvCxnSpPr>
          <p:cNvPr id="24" name="Conector recto de flecha 23"/>
          <p:cNvCxnSpPr/>
          <p:nvPr/>
        </p:nvCxnSpPr>
        <p:spPr bwMode="auto">
          <a:xfrm>
            <a:off x="2915816" y="3717032"/>
            <a:ext cx="648072" cy="0"/>
          </a:xfrm>
          <a:prstGeom prst="straightConnector1">
            <a:avLst/>
          </a:prstGeom>
          <a:solidFill>
            <a:schemeClr val="accent1"/>
          </a:solidFill>
          <a:ln w="28575" cap="flat" cmpd="sng" algn="ctr">
            <a:solidFill>
              <a:srgbClr val="002060"/>
            </a:solidFill>
            <a:prstDash val="solid"/>
            <a:round/>
            <a:headEnd type="none" w="med" len="med"/>
            <a:tailEnd type="triangle"/>
          </a:ln>
          <a:effectLst/>
        </p:spPr>
      </p:cxnSp>
      <p:cxnSp>
        <p:nvCxnSpPr>
          <p:cNvPr id="26" name="Conector recto de flecha 25"/>
          <p:cNvCxnSpPr/>
          <p:nvPr/>
        </p:nvCxnSpPr>
        <p:spPr bwMode="auto">
          <a:xfrm>
            <a:off x="4714019" y="3717032"/>
            <a:ext cx="648072" cy="0"/>
          </a:xfrm>
          <a:prstGeom prst="straightConnector1">
            <a:avLst/>
          </a:prstGeom>
          <a:solidFill>
            <a:schemeClr val="accent1"/>
          </a:solidFill>
          <a:ln w="28575" cap="flat" cmpd="sng" algn="ctr">
            <a:solidFill>
              <a:srgbClr val="002060"/>
            </a:solidFill>
            <a:prstDash val="solid"/>
            <a:round/>
            <a:headEnd type="none" w="med" len="med"/>
            <a:tailEnd type="triangle"/>
          </a:ln>
          <a:effectLst/>
        </p:spPr>
      </p:cxnSp>
      <p:cxnSp>
        <p:nvCxnSpPr>
          <p:cNvPr id="27" name="Conector recto de flecha 26"/>
          <p:cNvCxnSpPr/>
          <p:nvPr/>
        </p:nvCxnSpPr>
        <p:spPr bwMode="auto">
          <a:xfrm>
            <a:off x="3458491" y="4437112"/>
            <a:ext cx="626817" cy="0"/>
          </a:xfrm>
          <a:prstGeom prst="straightConnector1">
            <a:avLst/>
          </a:prstGeom>
          <a:solidFill>
            <a:schemeClr val="accent1"/>
          </a:solidFill>
          <a:ln w="28575" cap="flat" cmpd="sng" algn="ctr">
            <a:solidFill>
              <a:srgbClr val="002060"/>
            </a:solidFill>
            <a:prstDash val="solid"/>
            <a:round/>
            <a:headEnd type="none" w="med" len="med"/>
            <a:tailEnd type="triangle"/>
          </a:ln>
          <a:effectLst/>
        </p:spPr>
      </p:cxnSp>
      <p:sp>
        <p:nvSpPr>
          <p:cNvPr id="8" name="CuadroTexto 7"/>
          <p:cNvSpPr txBox="1"/>
          <p:nvPr/>
        </p:nvSpPr>
        <p:spPr>
          <a:xfrm>
            <a:off x="4417690" y="4696242"/>
            <a:ext cx="4040510" cy="1200329"/>
          </a:xfrm>
          <a:prstGeom prst="rect">
            <a:avLst/>
          </a:prstGeom>
          <a:noFill/>
        </p:spPr>
        <p:txBody>
          <a:bodyPr wrap="square" rtlCol="0">
            <a:spAutoFit/>
          </a:bodyPr>
          <a:lstStyle/>
          <a:p>
            <a:pPr algn="just" eaLnBrk="0" hangingPunct="0">
              <a:lnSpc>
                <a:spcPct val="150000"/>
              </a:lnSpc>
              <a:buFont typeface="Wingdings" pitchFamily="2" charset="2"/>
              <a:buChar char="§"/>
            </a:pPr>
            <a:r>
              <a:rPr lang="es-ES" dirty="0"/>
              <a:t> </a:t>
            </a:r>
            <a:r>
              <a:rPr lang="es-ES" sz="1600" dirty="0"/>
              <a:t>interés del socio medio</a:t>
            </a:r>
          </a:p>
          <a:p>
            <a:pPr algn="just" eaLnBrk="0" hangingPunct="0">
              <a:buFont typeface="Wingdings" pitchFamily="2" charset="2"/>
              <a:buChar char="§"/>
            </a:pPr>
            <a:r>
              <a:rPr lang="es-ES" sz="1600" dirty="0"/>
              <a:t> interés de los socios presentes y futuros.</a:t>
            </a:r>
          </a:p>
          <a:p>
            <a:pPr algn="just" eaLnBrk="0" hangingPunct="0">
              <a:buFont typeface="Wingdings" pitchFamily="2" charset="2"/>
              <a:buChar char="§"/>
            </a:pPr>
            <a:r>
              <a:rPr lang="es-ES" sz="1600" dirty="0"/>
              <a:t> interés de la junta</a:t>
            </a:r>
          </a:p>
          <a:p>
            <a:pPr algn="just" eaLnBrk="0" hangingPunct="0">
              <a:buFont typeface="Wingdings" pitchFamily="2" charset="2"/>
              <a:buChar char="§"/>
            </a:pPr>
            <a:r>
              <a:rPr lang="es-ES" sz="1600" dirty="0"/>
              <a:t> interés social típico</a:t>
            </a:r>
          </a:p>
        </p:txBody>
      </p:sp>
    </p:spTree>
    <p:extLst>
      <p:ext uri="{BB962C8B-B14F-4D97-AF65-F5344CB8AC3E}">
        <p14:creationId xmlns:p14="http://schemas.microsoft.com/office/powerpoint/2010/main" val="2129552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Line 2"/>
          <p:cNvSpPr>
            <a:spLocks noChangeShapeType="1"/>
          </p:cNvSpPr>
          <p:nvPr/>
        </p:nvSpPr>
        <p:spPr bwMode="auto">
          <a:xfrm>
            <a:off x="609600" y="533400"/>
            <a:ext cx="7848600" cy="0"/>
          </a:xfrm>
          <a:prstGeom prst="line">
            <a:avLst/>
          </a:prstGeom>
          <a:noFill/>
          <a:ln w="9525">
            <a:solidFill>
              <a:schemeClr val="accent2"/>
            </a:solidFill>
            <a:round/>
            <a:headEnd/>
            <a:tailEnd/>
          </a:ln>
        </p:spPr>
        <p:txBody>
          <a:bodyPr wrap="none" anchor="ctr"/>
          <a:lstStyle/>
          <a:p>
            <a:endParaRPr lang="es-CL"/>
          </a:p>
        </p:txBody>
      </p:sp>
      <p:sp>
        <p:nvSpPr>
          <p:cNvPr id="17410" name="Line 3"/>
          <p:cNvSpPr>
            <a:spLocks noChangeShapeType="1"/>
          </p:cNvSpPr>
          <p:nvPr/>
        </p:nvSpPr>
        <p:spPr bwMode="auto">
          <a:xfrm>
            <a:off x="609600" y="1752600"/>
            <a:ext cx="7848600" cy="0"/>
          </a:xfrm>
          <a:prstGeom prst="line">
            <a:avLst/>
          </a:prstGeom>
          <a:noFill/>
          <a:ln w="9525">
            <a:solidFill>
              <a:schemeClr val="accent2"/>
            </a:solidFill>
            <a:round/>
            <a:headEnd/>
            <a:tailEnd/>
          </a:ln>
        </p:spPr>
        <p:txBody>
          <a:bodyPr wrap="none" anchor="ctr"/>
          <a:lstStyle/>
          <a:p>
            <a:endParaRPr lang="es-CL"/>
          </a:p>
        </p:txBody>
      </p:sp>
      <p:sp>
        <p:nvSpPr>
          <p:cNvPr id="17411"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7412"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17413"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7414"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7415"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7416"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7417"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7418"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7419"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7420"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17421" name="Picture 17"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17423" name="28 CuadroTexto"/>
          <p:cNvSpPr txBox="1">
            <a:spLocks noChangeArrowheads="1"/>
          </p:cNvSpPr>
          <p:nvPr/>
        </p:nvSpPr>
        <p:spPr bwMode="auto">
          <a:xfrm>
            <a:off x="533400" y="1981199"/>
            <a:ext cx="8503096" cy="5570756"/>
          </a:xfrm>
          <a:prstGeom prst="rect">
            <a:avLst/>
          </a:prstGeom>
          <a:noFill/>
          <a:ln w="9525">
            <a:noFill/>
            <a:miter lim="800000"/>
            <a:headEnd/>
            <a:tailEnd/>
          </a:ln>
        </p:spPr>
        <p:txBody>
          <a:bodyPr wrap="square">
            <a:spAutoFit/>
          </a:bodyPr>
          <a:lstStyle/>
          <a:p>
            <a:pPr eaLnBrk="0" hangingPunct="0"/>
            <a:r>
              <a:rPr lang="es-ES" sz="1600" b="1" dirty="0"/>
              <a:t>a).2.1.- </a:t>
            </a:r>
            <a:r>
              <a:rPr lang="es-ES" sz="1600" b="1" u="sng" dirty="0" smtClean="0">
                <a:solidFill>
                  <a:srgbClr val="002060"/>
                </a:solidFill>
              </a:rPr>
              <a:t>Es una Institución</a:t>
            </a:r>
            <a:endParaRPr lang="es-ES" sz="1600" b="1" u="sng" dirty="0">
              <a:solidFill>
                <a:srgbClr val="002060"/>
              </a:solidFill>
            </a:endParaRPr>
          </a:p>
          <a:p>
            <a:pPr algn="just" eaLnBrk="0" hangingPunct="0"/>
            <a:endParaRPr lang="es-ES" sz="1600" b="1" dirty="0"/>
          </a:p>
          <a:p>
            <a:pPr algn="just" eaLnBrk="0" hangingPunct="0"/>
            <a:endParaRPr lang="es-ES" sz="1600" dirty="0"/>
          </a:p>
          <a:p>
            <a:pPr algn="just" eaLnBrk="0" hangingPunct="0"/>
            <a:r>
              <a:rPr lang="es-ES" sz="1600" dirty="0"/>
              <a:t>La Sociedad Anónima cumple una </a:t>
            </a:r>
            <a:r>
              <a:rPr lang="es-ES" sz="1600" b="1" dirty="0">
                <a:solidFill>
                  <a:srgbClr val="002060"/>
                </a:solidFill>
              </a:rPr>
              <a:t>función </a:t>
            </a:r>
            <a:r>
              <a:rPr lang="es-ES" sz="1600" b="1" dirty="0" smtClean="0">
                <a:solidFill>
                  <a:srgbClr val="002060"/>
                </a:solidFill>
              </a:rPr>
              <a:t>pública: </a:t>
            </a:r>
            <a:r>
              <a:rPr lang="es-ES" sz="1600" dirty="0" smtClean="0"/>
              <a:t>instrumento de organización                      económica</a:t>
            </a:r>
            <a:r>
              <a:rPr lang="es-ES" sz="1600" dirty="0"/>
              <a:t>.</a:t>
            </a:r>
          </a:p>
          <a:p>
            <a:pPr algn="just" eaLnBrk="0" hangingPunct="0"/>
            <a:endParaRPr lang="es-ES" sz="1600" dirty="0"/>
          </a:p>
          <a:p>
            <a:pPr algn="just" eaLnBrk="0" hangingPunct="0"/>
            <a:r>
              <a:rPr lang="es-ES" sz="1600" dirty="0"/>
              <a:t>La “Empresa-Sociedad anónima” es un medio necesario para el desarrollo de la comunidad nacional, y su promoción es un objetivo prioritario de la legislación.</a:t>
            </a:r>
          </a:p>
          <a:p>
            <a:pPr algn="just" eaLnBrk="0" hangingPunct="0"/>
            <a:endParaRPr lang="es-ES" sz="1600" dirty="0"/>
          </a:p>
          <a:p>
            <a:pPr algn="just" eaLnBrk="0" hangingPunct="0"/>
            <a:r>
              <a:rPr lang="es-ES" sz="1600" dirty="0"/>
              <a:t>Consecuencias:</a:t>
            </a:r>
          </a:p>
          <a:p>
            <a:pPr algn="just" eaLnBrk="0" hangingPunct="0"/>
            <a:endParaRPr lang="es-ES" sz="1600" dirty="0"/>
          </a:p>
          <a:p>
            <a:pPr algn="just" eaLnBrk="0" hangingPunct="0">
              <a:spcBef>
                <a:spcPts val="600"/>
              </a:spcBef>
              <a:buFont typeface="Wingdings" pitchFamily="2" charset="2"/>
              <a:buChar char="§"/>
            </a:pPr>
            <a:r>
              <a:rPr lang="es-ES" sz="1600" dirty="0"/>
              <a:t>Acentuación carácter </a:t>
            </a:r>
            <a:r>
              <a:rPr lang="es-ES" sz="1600" dirty="0" smtClean="0"/>
              <a:t>público </a:t>
            </a:r>
            <a:r>
              <a:rPr lang="es-ES" sz="1600" dirty="0"/>
              <a:t>de las figuras societarias.</a:t>
            </a:r>
          </a:p>
          <a:p>
            <a:pPr algn="just" eaLnBrk="0" hangingPunct="0">
              <a:spcBef>
                <a:spcPts val="600"/>
              </a:spcBef>
              <a:buFont typeface="Wingdings" pitchFamily="2" charset="2"/>
              <a:buChar char="§"/>
            </a:pPr>
            <a:r>
              <a:rPr lang="es-ES" sz="1600" dirty="0" smtClean="0"/>
              <a:t>Interés social              </a:t>
            </a:r>
            <a:r>
              <a:rPr lang="es-ES" sz="1600" dirty="0"/>
              <a:t>común de los socios.</a:t>
            </a:r>
          </a:p>
          <a:p>
            <a:pPr algn="just" eaLnBrk="0" hangingPunct="0">
              <a:spcBef>
                <a:spcPts val="600"/>
              </a:spcBef>
              <a:buFont typeface="Wingdings" pitchFamily="2" charset="2"/>
              <a:buChar char="§"/>
            </a:pPr>
            <a:r>
              <a:rPr lang="es-ES" sz="1600" dirty="0" smtClean="0"/>
              <a:t>Mayor </a:t>
            </a:r>
            <a:r>
              <a:rPr lang="es-ES" sz="1600" dirty="0"/>
              <a:t>poder e independencia de los administradores.</a:t>
            </a:r>
          </a:p>
          <a:p>
            <a:pPr algn="just" eaLnBrk="0" hangingPunct="0">
              <a:spcBef>
                <a:spcPts val="600"/>
              </a:spcBef>
              <a:buFont typeface="Wingdings" pitchFamily="2" charset="2"/>
              <a:buChar char="§"/>
            </a:pPr>
            <a:r>
              <a:rPr lang="es-ES" sz="1600" dirty="0"/>
              <a:t>Limitación de los derechos de los socios.</a:t>
            </a:r>
          </a:p>
          <a:p>
            <a:pPr eaLnBrk="0" hangingPunct="0"/>
            <a:endParaRPr lang="es-ES" sz="1600" b="1" dirty="0"/>
          </a:p>
          <a:p>
            <a:pPr eaLnBrk="0" hangingPunct="0"/>
            <a:endParaRPr lang="es-ES" sz="1600" b="1" dirty="0"/>
          </a:p>
          <a:p>
            <a:pPr eaLnBrk="0" hangingPunct="0"/>
            <a:endParaRPr lang="es-ES" sz="1600" b="1" dirty="0"/>
          </a:p>
          <a:p>
            <a:pPr eaLnBrk="0" hangingPunct="0"/>
            <a:endParaRPr lang="es-ES" sz="1600" b="1" dirty="0"/>
          </a:p>
          <a:p>
            <a:pPr eaLnBrk="0" hangingPunct="0"/>
            <a:endParaRPr lang="es-ES" sz="1600" b="1" dirty="0"/>
          </a:p>
          <a:p>
            <a:pPr eaLnBrk="0" hangingPunct="0"/>
            <a:r>
              <a:rPr lang="es-ES" sz="1600" b="1" dirty="0"/>
              <a:t> </a:t>
            </a:r>
          </a:p>
        </p:txBody>
      </p:sp>
      <p:sp>
        <p:nvSpPr>
          <p:cNvPr id="17" name="Text Box 19"/>
          <p:cNvSpPr txBox="1">
            <a:spLocks noChangeArrowheads="1"/>
          </p:cNvSpPr>
          <p:nvPr/>
        </p:nvSpPr>
        <p:spPr bwMode="auto">
          <a:xfrm>
            <a:off x="1954347" y="789096"/>
            <a:ext cx="5159105" cy="646331"/>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Teorías </a:t>
            </a:r>
            <a:r>
              <a:rPr lang="es-CL" sz="3600" dirty="0" smtClean="0">
                <a:solidFill>
                  <a:srgbClr val="002060"/>
                </a:solidFill>
                <a:latin typeface="Tahoma" pitchFamily="34" charset="0"/>
                <a:cs typeface="+mn-cs"/>
              </a:rPr>
              <a:t>del interés </a:t>
            </a:r>
            <a:r>
              <a:rPr lang="es-CL" sz="3600" dirty="0">
                <a:solidFill>
                  <a:srgbClr val="002060"/>
                </a:solidFill>
                <a:latin typeface="Tahoma" pitchFamily="34" charset="0"/>
                <a:cs typeface="+mn-cs"/>
              </a:rPr>
              <a:t>social</a:t>
            </a:r>
            <a:endParaRPr lang="es-CL" sz="2400" dirty="0">
              <a:solidFill>
                <a:srgbClr val="002060"/>
              </a:solidFill>
              <a:effectLst>
                <a:outerShdw blurRad="38100" dist="38100" dir="2700000" algn="tl">
                  <a:srgbClr val="C0C0C0"/>
                </a:outerShdw>
              </a:effectLst>
              <a:latin typeface="Tahoma" pitchFamily="34" charset="0"/>
              <a:cs typeface="+mn-cs"/>
            </a:endParaRPr>
          </a:p>
        </p:txBody>
      </p:sp>
      <p:sp>
        <p:nvSpPr>
          <p:cNvPr id="2" name="Distinto de 1"/>
          <p:cNvSpPr/>
          <p:nvPr/>
        </p:nvSpPr>
        <p:spPr bwMode="auto">
          <a:xfrm>
            <a:off x="1987626" y="5085185"/>
            <a:ext cx="712165" cy="288032"/>
          </a:xfrm>
          <a:prstGeom prst="mathNotEqual">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2"/>
          <p:cNvSpPr>
            <a:spLocks noChangeShapeType="1"/>
          </p:cNvSpPr>
          <p:nvPr/>
        </p:nvSpPr>
        <p:spPr bwMode="auto">
          <a:xfrm>
            <a:off x="609600" y="533400"/>
            <a:ext cx="7848600" cy="0"/>
          </a:xfrm>
          <a:prstGeom prst="line">
            <a:avLst/>
          </a:prstGeom>
          <a:noFill/>
          <a:ln w="9525">
            <a:solidFill>
              <a:schemeClr val="accent2"/>
            </a:solidFill>
            <a:round/>
            <a:headEnd/>
            <a:tailEnd/>
          </a:ln>
        </p:spPr>
        <p:txBody>
          <a:bodyPr wrap="none" anchor="ctr"/>
          <a:lstStyle/>
          <a:p>
            <a:endParaRPr lang="es-CL"/>
          </a:p>
        </p:txBody>
      </p:sp>
      <p:sp>
        <p:nvSpPr>
          <p:cNvPr id="18434" name="Line 3"/>
          <p:cNvSpPr>
            <a:spLocks noChangeShapeType="1"/>
          </p:cNvSpPr>
          <p:nvPr/>
        </p:nvSpPr>
        <p:spPr bwMode="auto">
          <a:xfrm>
            <a:off x="609600" y="1752600"/>
            <a:ext cx="7848600" cy="0"/>
          </a:xfrm>
          <a:prstGeom prst="line">
            <a:avLst/>
          </a:prstGeom>
          <a:noFill/>
          <a:ln w="9525">
            <a:solidFill>
              <a:schemeClr val="accent2"/>
            </a:solidFill>
            <a:round/>
            <a:headEnd/>
            <a:tailEnd/>
          </a:ln>
        </p:spPr>
        <p:txBody>
          <a:bodyPr wrap="none" anchor="ctr"/>
          <a:lstStyle/>
          <a:p>
            <a:endParaRPr lang="es-CL"/>
          </a:p>
        </p:txBody>
      </p:sp>
      <p:sp>
        <p:nvSpPr>
          <p:cNvPr id="18435"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8436"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18437"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8438"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8439"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8440"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8441"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8442"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8443"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8444"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18445" name="Picture 17"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18447" name="15 CuadroTexto"/>
          <p:cNvSpPr txBox="1">
            <a:spLocks noChangeArrowheads="1"/>
          </p:cNvSpPr>
          <p:nvPr/>
        </p:nvSpPr>
        <p:spPr bwMode="auto">
          <a:xfrm>
            <a:off x="714375" y="1928813"/>
            <a:ext cx="7786688" cy="3785652"/>
          </a:xfrm>
          <a:prstGeom prst="rect">
            <a:avLst/>
          </a:prstGeom>
          <a:noFill/>
          <a:ln w="9525">
            <a:noFill/>
            <a:miter lim="800000"/>
            <a:headEnd/>
            <a:tailEnd/>
          </a:ln>
        </p:spPr>
        <p:txBody>
          <a:bodyPr>
            <a:spAutoFit/>
          </a:bodyPr>
          <a:lstStyle/>
          <a:p>
            <a:pPr algn="just" eaLnBrk="0" hangingPunct="0"/>
            <a:r>
              <a:rPr lang="es-ES" sz="1600" b="1" u="sng" dirty="0"/>
              <a:t>Críticas a la teoría institucionalista:</a:t>
            </a:r>
          </a:p>
          <a:p>
            <a:pPr algn="just" eaLnBrk="0" hangingPunct="0"/>
            <a:endParaRPr lang="es-ES" sz="1600" b="1" dirty="0"/>
          </a:p>
          <a:p>
            <a:pPr algn="just" eaLnBrk="0" hangingPunct="0">
              <a:buFont typeface="Wingdings" pitchFamily="2" charset="2"/>
              <a:buChar char="§"/>
            </a:pPr>
            <a:r>
              <a:rPr lang="es-ES" sz="1600" dirty="0" smtClean="0"/>
              <a:t>Alta regulación / Intervención de la actividad económica.</a:t>
            </a:r>
          </a:p>
          <a:p>
            <a:pPr algn="just" eaLnBrk="0" hangingPunct="0">
              <a:buFont typeface="Wingdings" pitchFamily="2" charset="2"/>
              <a:buChar char="§"/>
            </a:pPr>
            <a:endParaRPr lang="es-ES" sz="1600" dirty="0"/>
          </a:p>
          <a:p>
            <a:pPr algn="just" eaLnBrk="0" hangingPunct="0">
              <a:buFont typeface="Wingdings" pitchFamily="2" charset="2"/>
              <a:buChar char="§"/>
            </a:pPr>
            <a:r>
              <a:rPr lang="es-ES" sz="1600" dirty="0"/>
              <a:t>La regulación debe existir, pero debe limitarse (Ej. Derecho laboral, tributario, etc</a:t>
            </a:r>
            <a:r>
              <a:rPr lang="es-ES" sz="1600" dirty="0" smtClean="0"/>
              <a:t>.)</a:t>
            </a:r>
            <a:endParaRPr lang="es-ES" sz="1600" dirty="0"/>
          </a:p>
          <a:p>
            <a:pPr algn="just" eaLnBrk="0" hangingPunct="0">
              <a:buFont typeface="Wingdings" pitchFamily="2" charset="2"/>
              <a:buChar char="§"/>
            </a:pPr>
            <a:endParaRPr lang="es-ES" sz="1600" dirty="0"/>
          </a:p>
          <a:p>
            <a:pPr algn="just" eaLnBrk="0" hangingPunct="0">
              <a:buFont typeface="Wingdings" pitchFamily="2" charset="2"/>
              <a:buChar char="§"/>
            </a:pPr>
            <a:r>
              <a:rPr lang="es-ES" sz="1600" dirty="0" smtClean="0"/>
              <a:t>Limitación de derechos de los accionistas / Desincentiva la inversión</a:t>
            </a:r>
            <a:endParaRPr lang="es-ES" sz="1600" dirty="0"/>
          </a:p>
          <a:p>
            <a:pPr algn="just" eaLnBrk="0" hangingPunct="0"/>
            <a:endParaRPr lang="es-ES" sz="1600" dirty="0"/>
          </a:p>
          <a:p>
            <a:pPr algn="just" eaLnBrk="0" hangingPunct="0">
              <a:buFont typeface="Wingdings" pitchFamily="2" charset="2"/>
              <a:buChar char="§"/>
            </a:pPr>
            <a:r>
              <a:rPr lang="es-ES" sz="1600" dirty="0"/>
              <a:t>Resultados </a:t>
            </a:r>
            <a:r>
              <a:rPr lang="es-ES" sz="1600" dirty="0" smtClean="0"/>
              <a:t>paradójicos (desincentivo a los socios afecta a la sociedad)</a:t>
            </a:r>
          </a:p>
          <a:p>
            <a:pPr algn="just" eaLnBrk="0" hangingPunct="0">
              <a:buFont typeface="Wingdings" pitchFamily="2" charset="2"/>
              <a:buChar char="§"/>
            </a:pPr>
            <a:endParaRPr lang="es-ES" sz="1600" dirty="0"/>
          </a:p>
          <a:p>
            <a:pPr algn="just" eaLnBrk="0" hangingPunct="0">
              <a:buFont typeface="Wingdings" pitchFamily="2" charset="2"/>
              <a:buChar char="§"/>
            </a:pPr>
            <a:r>
              <a:rPr lang="es-ES" sz="1600" dirty="0" smtClean="0"/>
              <a:t>Empresa “en sí” es un concepto erróneo: son personas</a:t>
            </a:r>
            <a:endParaRPr lang="es-ES" sz="1600" dirty="0"/>
          </a:p>
          <a:p>
            <a:pPr algn="just" eaLnBrk="0" hangingPunct="0">
              <a:buFont typeface="Wingdings" pitchFamily="2" charset="2"/>
              <a:buChar char="§"/>
            </a:pPr>
            <a:endParaRPr lang="es-ES" sz="1600" dirty="0"/>
          </a:p>
          <a:p>
            <a:pPr algn="just" eaLnBrk="0" hangingPunct="0">
              <a:buFont typeface="Wingdings" pitchFamily="2" charset="2"/>
              <a:buChar char="§"/>
            </a:pPr>
            <a:endParaRPr lang="es-ES" sz="1600" dirty="0"/>
          </a:p>
          <a:p>
            <a:pPr algn="just" eaLnBrk="0" hangingPunct="0"/>
            <a:r>
              <a:rPr lang="es-ES" sz="1600" b="1" u="sng" dirty="0"/>
              <a:t>Teoría de la “</a:t>
            </a:r>
            <a:r>
              <a:rPr lang="es-ES" sz="1600" b="1" u="sng" dirty="0" err="1"/>
              <a:t>Person</a:t>
            </a:r>
            <a:r>
              <a:rPr lang="es-ES" sz="1600" b="1" u="sng" dirty="0"/>
              <a:t> </a:t>
            </a:r>
            <a:r>
              <a:rPr lang="es-ES" sz="1600" b="1" u="sng" dirty="0" err="1"/>
              <a:t>an</a:t>
            </a:r>
            <a:r>
              <a:rPr lang="es-ES" sz="1600" b="1" u="sng" dirty="0"/>
              <a:t> </a:t>
            </a:r>
            <a:r>
              <a:rPr lang="es-ES" sz="1600" b="1" u="sng" dirty="0" err="1"/>
              <a:t>sich</a:t>
            </a:r>
            <a:r>
              <a:rPr lang="es-ES" sz="1600" b="1" u="sng" dirty="0" smtClean="0"/>
              <a:t>” o Noúmeno</a:t>
            </a:r>
            <a:r>
              <a:rPr lang="es-ES" sz="1600" b="1" dirty="0" smtClean="0"/>
              <a:t>: </a:t>
            </a:r>
            <a:r>
              <a:rPr lang="es-ES" sz="1600" dirty="0"/>
              <a:t>Desplaza el centro desde la empresa a la </a:t>
            </a:r>
            <a:r>
              <a:rPr lang="es-ES" sz="1600" dirty="0" smtClean="0"/>
              <a:t>PJ (interés autónomo y transpersonal </a:t>
            </a:r>
            <a:r>
              <a:rPr lang="es-ES" sz="1600" dirty="0" smtClean="0">
                <a:latin typeface="Arial" panose="020B0604020202020204" pitchFamily="34" charset="0"/>
                <a:cs typeface="Arial" panose="020B0604020202020204" pitchFamily="34" charset="0"/>
              </a:rPr>
              <a:t>de la PJ ≠ socios</a:t>
            </a:r>
            <a:r>
              <a:rPr lang="es-ES" sz="1600" dirty="0" smtClean="0">
                <a:latin typeface="Garamond"/>
              </a:rPr>
              <a:t>)</a:t>
            </a:r>
            <a:r>
              <a:rPr lang="es-ES" sz="1600" dirty="0" smtClean="0"/>
              <a:t>.</a:t>
            </a:r>
            <a:endParaRPr lang="es-ES" sz="1600" b="1" dirty="0"/>
          </a:p>
        </p:txBody>
      </p:sp>
      <p:sp>
        <p:nvSpPr>
          <p:cNvPr id="17" name="Text Box 19"/>
          <p:cNvSpPr txBox="1">
            <a:spLocks noChangeArrowheads="1"/>
          </p:cNvSpPr>
          <p:nvPr/>
        </p:nvSpPr>
        <p:spPr bwMode="auto">
          <a:xfrm>
            <a:off x="1954347" y="789096"/>
            <a:ext cx="5159105" cy="646331"/>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Teorías </a:t>
            </a:r>
            <a:r>
              <a:rPr lang="es-CL" sz="3600" dirty="0" smtClean="0">
                <a:solidFill>
                  <a:srgbClr val="002060"/>
                </a:solidFill>
                <a:latin typeface="Tahoma" pitchFamily="34" charset="0"/>
                <a:cs typeface="+mn-cs"/>
              </a:rPr>
              <a:t>del interés </a:t>
            </a:r>
            <a:r>
              <a:rPr lang="es-CL" sz="3600" dirty="0">
                <a:solidFill>
                  <a:srgbClr val="002060"/>
                </a:solidFill>
                <a:latin typeface="Tahoma" pitchFamily="34" charset="0"/>
                <a:cs typeface="+mn-cs"/>
              </a:rPr>
              <a:t>social</a:t>
            </a:r>
            <a:endParaRPr lang="es-CL" sz="2400" dirty="0">
              <a:solidFill>
                <a:srgbClr val="002060"/>
              </a:solidFill>
              <a:effectLst>
                <a:outerShdw blurRad="38100" dist="38100" dir="2700000" algn="tl">
                  <a:srgbClr val="C0C0C0"/>
                </a:outerShdw>
              </a:effectLst>
              <a:latin typeface="Tahoma" pitchFamily="34" charset="0"/>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Line 2"/>
          <p:cNvSpPr>
            <a:spLocks noChangeShapeType="1"/>
          </p:cNvSpPr>
          <p:nvPr/>
        </p:nvSpPr>
        <p:spPr bwMode="auto">
          <a:xfrm>
            <a:off x="609600" y="533400"/>
            <a:ext cx="7848600" cy="0"/>
          </a:xfrm>
          <a:prstGeom prst="line">
            <a:avLst/>
          </a:prstGeom>
          <a:noFill/>
          <a:ln w="9525">
            <a:solidFill>
              <a:schemeClr val="accent2"/>
            </a:solidFill>
            <a:round/>
            <a:headEnd/>
            <a:tailEnd/>
          </a:ln>
        </p:spPr>
        <p:txBody>
          <a:bodyPr wrap="none" anchor="ctr"/>
          <a:lstStyle/>
          <a:p>
            <a:endParaRPr lang="es-CL"/>
          </a:p>
        </p:txBody>
      </p:sp>
      <p:sp>
        <p:nvSpPr>
          <p:cNvPr id="20482" name="Line 3"/>
          <p:cNvSpPr>
            <a:spLocks noChangeShapeType="1"/>
          </p:cNvSpPr>
          <p:nvPr/>
        </p:nvSpPr>
        <p:spPr bwMode="auto">
          <a:xfrm>
            <a:off x="609600" y="1752600"/>
            <a:ext cx="7848600" cy="0"/>
          </a:xfrm>
          <a:prstGeom prst="line">
            <a:avLst/>
          </a:prstGeom>
          <a:noFill/>
          <a:ln w="9525">
            <a:solidFill>
              <a:schemeClr val="accent2"/>
            </a:solidFill>
            <a:round/>
            <a:headEnd/>
            <a:tailEnd/>
          </a:ln>
        </p:spPr>
        <p:txBody>
          <a:bodyPr wrap="none" anchor="ctr"/>
          <a:lstStyle/>
          <a:p>
            <a:endParaRPr lang="es-CL"/>
          </a:p>
        </p:txBody>
      </p:sp>
      <p:sp>
        <p:nvSpPr>
          <p:cNvPr id="20483"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0484"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20485"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0486"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0487"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0488"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0489"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0490"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0491"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0492"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20493" name="Picture 17"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20495" name="16 CuadroTexto"/>
          <p:cNvSpPr txBox="1">
            <a:spLocks noChangeArrowheads="1"/>
          </p:cNvSpPr>
          <p:nvPr/>
        </p:nvSpPr>
        <p:spPr bwMode="auto">
          <a:xfrm>
            <a:off x="714375" y="1928813"/>
            <a:ext cx="7429500" cy="3816429"/>
          </a:xfrm>
          <a:prstGeom prst="rect">
            <a:avLst/>
          </a:prstGeom>
          <a:noFill/>
          <a:ln w="9525">
            <a:noFill/>
            <a:miter lim="800000"/>
            <a:headEnd/>
            <a:tailEnd/>
          </a:ln>
        </p:spPr>
        <p:txBody>
          <a:bodyPr>
            <a:spAutoFit/>
          </a:bodyPr>
          <a:lstStyle/>
          <a:p>
            <a:pPr algn="just" eaLnBrk="0" hangingPunct="0"/>
            <a:r>
              <a:rPr lang="es-ES" sz="1600" b="1" u="sng" dirty="0"/>
              <a:t>Postura Enrique Alcalde, Puga y </a:t>
            </a:r>
            <a:r>
              <a:rPr lang="es-ES" sz="1600" b="1" u="sng" dirty="0" err="1"/>
              <a:t>Puelma</a:t>
            </a:r>
            <a:endParaRPr lang="es-ES" sz="1600" b="1" u="sng" dirty="0"/>
          </a:p>
          <a:p>
            <a:pPr algn="just" eaLnBrk="0" hangingPunct="0"/>
            <a:endParaRPr lang="es-ES" b="1" u="sng" dirty="0"/>
          </a:p>
          <a:p>
            <a:pPr algn="just" eaLnBrk="0" hangingPunct="0"/>
            <a:r>
              <a:rPr lang="es-ES" dirty="0"/>
              <a:t>“La noción de interés social posee una </a:t>
            </a:r>
            <a:r>
              <a:rPr lang="es-ES" b="1" u="sng" dirty="0">
                <a:solidFill>
                  <a:srgbClr val="002060"/>
                </a:solidFill>
              </a:rPr>
              <a:t>significación objetiva</a:t>
            </a:r>
            <a:r>
              <a:rPr lang="es-ES" b="1" dirty="0">
                <a:solidFill>
                  <a:srgbClr val="002060"/>
                </a:solidFill>
              </a:rPr>
              <a:t>, </a:t>
            </a:r>
            <a:r>
              <a:rPr lang="es-ES" dirty="0"/>
              <a:t>y por tanto, independiente </a:t>
            </a:r>
            <a:r>
              <a:rPr lang="es-ES" dirty="0" smtClean="0"/>
              <a:t>o </a:t>
            </a:r>
            <a:r>
              <a:rPr lang="es-ES" dirty="0"/>
              <a:t>ajena a las motivaciones personales o psicológicas de los accionistas, y que se traduce en la </a:t>
            </a:r>
            <a:r>
              <a:rPr lang="es-ES" b="1" u="sng" dirty="0">
                <a:solidFill>
                  <a:srgbClr val="002060"/>
                </a:solidFill>
              </a:rPr>
              <a:t>consecución del lucro o utilidad</a:t>
            </a:r>
            <a:r>
              <a:rPr lang="es-ES" b="1" dirty="0">
                <a:solidFill>
                  <a:srgbClr val="002060"/>
                </a:solidFill>
              </a:rPr>
              <a:t> </a:t>
            </a:r>
            <a:r>
              <a:rPr lang="es-ES" dirty="0"/>
              <a:t>de la misma sociedad, considerando para ello, y entre otros factores, el plazo de vigencia y los riesgos inherentes al giro de actividad que desarrolla.”</a:t>
            </a:r>
          </a:p>
          <a:p>
            <a:pPr algn="just" eaLnBrk="0" hangingPunct="0"/>
            <a:endParaRPr lang="es-ES" dirty="0"/>
          </a:p>
          <a:p>
            <a:pPr algn="just" eaLnBrk="0" hangingPunct="0"/>
            <a:r>
              <a:rPr lang="es-ES" dirty="0"/>
              <a:t>Fundamentación:</a:t>
            </a:r>
          </a:p>
          <a:p>
            <a:pPr algn="just" eaLnBrk="0" hangingPunct="0"/>
            <a:endParaRPr lang="es-ES" dirty="0"/>
          </a:p>
          <a:p>
            <a:pPr algn="just" eaLnBrk="0" hangingPunct="0">
              <a:buFontTx/>
              <a:buChar char="-"/>
            </a:pPr>
            <a:r>
              <a:rPr lang="es-ES" dirty="0"/>
              <a:t>Art. 2053 CC: “</a:t>
            </a:r>
            <a:r>
              <a:rPr lang="es-ES" i="1" dirty="0"/>
              <a:t>La sociedad es un contrato en que dos o mas personas estipulan poner algo en común con miras a repartir </a:t>
            </a:r>
            <a:r>
              <a:rPr lang="es-ES" i="1" u="sng" dirty="0"/>
              <a:t>entre sí los beneficios </a:t>
            </a:r>
            <a:r>
              <a:rPr lang="es-ES" i="1" dirty="0"/>
              <a:t>que de ello provenga</a:t>
            </a:r>
            <a:r>
              <a:rPr lang="es-ES" dirty="0"/>
              <a:t>.</a:t>
            </a:r>
            <a:r>
              <a:rPr lang="es-ES" i="1" dirty="0"/>
              <a:t>(…)</a:t>
            </a:r>
            <a:r>
              <a:rPr lang="es-ES" dirty="0"/>
              <a:t> ”</a:t>
            </a:r>
          </a:p>
          <a:p>
            <a:pPr algn="just" eaLnBrk="0" hangingPunct="0">
              <a:buFontTx/>
              <a:buChar char="-"/>
            </a:pPr>
            <a:endParaRPr lang="es-ES" dirty="0"/>
          </a:p>
          <a:p>
            <a:pPr algn="just" eaLnBrk="0" hangingPunct="0">
              <a:buFontTx/>
              <a:buChar char="-"/>
            </a:pPr>
            <a:r>
              <a:rPr lang="es-ES" dirty="0"/>
              <a:t>Art.  2091 CC:   “</a:t>
            </a:r>
            <a:r>
              <a:rPr lang="es-ES" i="1" dirty="0"/>
              <a:t>Los productos de las diversas gestiones de los socios en el </a:t>
            </a:r>
            <a:r>
              <a:rPr lang="es-ES" i="1" u="sng" dirty="0"/>
              <a:t>interés común </a:t>
            </a:r>
            <a:r>
              <a:rPr lang="es-ES" i="1" dirty="0"/>
              <a:t>pertenece a la sociedad.(…)”</a:t>
            </a:r>
          </a:p>
          <a:p>
            <a:pPr algn="just" eaLnBrk="0" hangingPunct="0"/>
            <a:endParaRPr lang="es-ES" i="1" dirty="0"/>
          </a:p>
          <a:p>
            <a:pPr algn="just" eaLnBrk="0" hangingPunct="0"/>
            <a:r>
              <a:rPr lang="es-ES" i="1" dirty="0" smtClean="0"/>
              <a:t>-C</a:t>
            </a:r>
            <a:r>
              <a:rPr lang="es-ES" dirty="0" smtClean="0"/>
              <a:t>onflictos </a:t>
            </a:r>
            <a:r>
              <a:rPr lang="es-ES" dirty="0"/>
              <a:t>de </a:t>
            </a:r>
            <a:r>
              <a:rPr lang="es-ES" dirty="0" smtClean="0"/>
              <a:t>intereses </a:t>
            </a:r>
            <a:r>
              <a:rPr lang="es-ES" dirty="0" smtClean="0">
                <a:sym typeface="Wingdings" panose="05000000000000000000" pitchFamily="2" charset="2"/>
              </a:rPr>
              <a:t> Necesariamente trabaja interés social objetivo</a:t>
            </a:r>
            <a:endParaRPr lang="es-ES" sz="1600" b="1" dirty="0"/>
          </a:p>
        </p:txBody>
      </p:sp>
      <p:sp>
        <p:nvSpPr>
          <p:cNvPr id="17" name="Text Box 19"/>
          <p:cNvSpPr txBox="1">
            <a:spLocks noChangeArrowheads="1"/>
          </p:cNvSpPr>
          <p:nvPr/>
        </p:nvSpPr>
        <p:spPr bwMode="auto">
          <a:xfrm>
            <a:off x="1954347" y="789096"/>
            <a:ext cx="5159105" cy="646331"/>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Teorías </a:t>
            </a:r>
            <a:r>
              <a:rPr lang="es-CL" sz="3600" dirty="0" smtClean="0">
                <a:solidFill>
                  <a:srgbClr val="002060"/>
                </a:solidFill>
                <a:latin typeface="Tahoma" pitchFamily="34" charset="0"/>
                <a:cs typeface="+mn-cs"/>
              </a:rPr>
              <a:t>del interés </a:t>
            </a:r>
            <a:r>
              <a:rPr lang="es-CL" sz="3600" dirty="0">
                <a:solidFill>
                  <a:srgbClr val="002060"/>
                </a:solidFill>
                <a:latin typeface="Tahoma" pitchFamily="34" charset="0"/>
                <a:cs typeface="+mn-cs"/>
              </a:rPr>
              <a:t>social</a:t>
            </a:r>
            <a:endParaRPr lang="es-CL" sz="2400" dirty="0">
              <a:solidFill>
                <a:srgbClr val="002060"/>
              </a:solidFill>
              <a:effectLst>
                <a:outerShdw blurRad="38100" dist="38100" dir="2700000" algn="tl">
                  <a:srgbClr val="C0C0C0"/>
                </a:outerShdw>
              </a:effectLst>
              <a:latin typeface="Tahoma" pitchFamily="34" charset="0"/>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Line 2"/>
          <p:cNvSpPr>
            <a:spLocks noChangeShapeType="1"/>
          </p:cNvSpPr>
          <p:nvPr/>
        </p:nvSpPr>
        <p:spPr bwMode="auto">
          <a:xfrm>
            <a:off x="609600" y="533400"/>
            <a:ext cx="7848600" cy="0"/>
          </a:xfrm>
          <a:prstGeom prst="line">
            <a:avLst/>
          </a:prstGeom>
          <a:noFill/>
          <a:ln w="9525">
            <a:solidFill>
              <a:schemeClr val="accent2"/>
            </a:solidFill>
            <a:round/>
            <a:headEnd/>
            <a:tailEnd/>
          </a:ln>
        </p:spPr>
        <p:txBody>
          <a:bodyPr wrap="none" anchor="ctr"/>
          <a:lstStyle/>
          <a:p>
            <a:endParaRPr lang="es-CL"/>
          </a:p>
        </p:txBody>
      </p:sp>
      <p:sp>
        <p:nvSpPr>
          <p:cNvPr id="20482" name="Line 3"/>
          <p:cNvSpPr>
            <a:spLocks noChangeShapeType="1"/>
          </p:cNvSpPr>
          <p:nvPr/>
        </p:nvSpPr>
        <p:spPr bwMode="auto">
          <a:xfrm>
            <a:off x="609600" y="1752600"/>
            <a:ext cx="7848600" cy="0"/>
          </a:xfrm>
          <a:prstGeom prst="line">
            <a:avLst/>
          </a:prstGeom>
          <a:noFill/>
          <a:ln w="9525">
            <a:solidFill>
              <a:schemeClr val="accent2"/>
            </a:solidFill>
            <a:round/>
            <a:headEnd/>
            <a:tailEnd/>
          </a:ln>
        </p:spPr>
        <p:txBody>
          <a:bodyPr wrap="none" anchor="ctr"/>
          <a:lstStyle/>
          <a:p>
            <a:endParaRPr lang="es-CL"/>
          </a:p>
        </p:txBody>
      </p:sp>
      <p:sp>
        <p:nvSpPr>
          <p:cNvPr id="20483"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0484"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20485"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0486"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0487"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0488"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0489"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0490"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0491"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0492"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20493" name="Picture 17"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20495" name="16 CuadroTexto"/>
          <p:cNvSpPr txBox="1">
            <a:spLocks noChangeArrowheads="1"/>
          </p:cNvSpPr>
          <p:nvPr/>
        </p:nvSpPr>
        <p:spPr bwMode="auto">
          <a:xfrm>
            <a:off x="714374" y="1928813"/>
            <a:ext cx="8250113" cy="5386090"/>
          </a:xfrm>
          <a:prstGeom prst="rect">
            <a:avLst/>
          </a:prstGeom>
          <a:noFill/>
          <a:ln w="9525">
            <a:noFill/>
            <a:miter lim="800000"/>
            <a:headEnd/>
            <a:tailEnd/>
          </a:ln>
        </p:spPr>
        <p:txBody>
          <a:bodyPr wrap="square">
            <a:spAutoFit/>
          </a:bodyPr>
          <a:lstStyle/>
          <a:p>
            <a:pPr algn="just" eaLnBrk="0" hangingPunct="0"/>
            <a:r>
              <a:rPr lang="es-ES" sz="1800" b="1" u="sng" dirty="0" smtClean="0"/>
              <a:t>Un poco de historia</a:t>
            </a:r>
            <a:endParaRPr lang="es-ES" sz="1800" b="1" u="sng" dirty="0"/>
          </a:p>
          <a:p>
            <a:pPr algn="just" eaLnBrk="0" hangingPunct="0"/>
            <a:endParaRPr lang="es-ES" b="1" u="sng" dirty="0" smtClean="0"/>
          </a:p>
          <a:p>
            <a:pPr marL="285750" indent="-285750" algn="just" eaLnBrk="0" hangingPunct="0">
              <a:buFont typeface="Arial" panose="020B0604020202020204" pitchFamily="34" charset="0"/>
              <a:buChar char="•"/>
            </a:pPr>
            <a:r>
              <a:rPr lang="es-ES" sz="1600" dirty="0" smtClean="0"/>
              <a:t>Teoría clásica: directorio se debe a los accionistas</a:t>
            </a:r>
            <a:r>
              <a:rPr lang="es-ES" sz="1600" dirty="0" smtClean="0">
                <a:sym typeface="Wingdings" panose="05000000000000000000" pitchFamily="2" charset="2"/>
              </a:rPr>
              <a:t> jurídicamente, propiedad</a:t>
            </a:r>
            <a:endParaRPr lang="es-ES" sz="1600" dirty="0" smtClean="0"/>
          </a:p>
          <a:p>
            <a:pPr marL="285750" indent="-285750" algn="just" eaLnBrk="0" hangingPunct="0">
              <a:buFont typeface="Arial" panose="020B0604020202020204" pitchFamily="34" charset="0"/>
              <a:buChar char="•"/>
            </a:pPr>
            <a:endParaRPr lang="es-ES" sz="1600" dirty="0"/>
          </a:p>
          <a:p>
            <a:pPr marL="285750" indent="-285750" algn="just" eaLnBrk="0" hangingPunct="0">
              <a:buFont typeface="Arial" panose="020B0604020202020204" pitchFamily="34" charset="0"/>
              <a:buChar char="•"/>
            </a:pPr>
            <a:r>
              <a:rPr lang="es-ES" sz="1600" dirty="0" smtClean="0"/>
              <a:t>Alarma y teoría neoclásica: Accionistas y directores muchas veces no concuerdan. </a:t>
            </a:r>
            <a:r>
              <a:rPr lang="es-ES" sz="1600" dirty="0" err="1" smtClean="0"/>
              <a:t>Ej</a:t>
            </a:r>
            <a:r>
              <a:rPr lang="es-ES" sz="1600" dirty="0" smtClean="0"/>
              <a:t>: reparto de utilidades</a:t>
            </a:r>
          </a:p>
          <a:p>
            <a:pPr marL="285750" indent="-285750" algn="just" eaLnBrk="0" hangingPunct="0">
              <a:buFont typeface="Arial" panose="020B0604020202020204" pitchFamily="34" charset="0"/>
              <a:buChar char="•"/>
            </a:pPr>
            <a:endParaRPr lang="es-ES" sz="1600" dirty="0"/>
          </a:p>
          <a:p>
            <a:pPr marL="285750" indent="-285750" algn="just" eaLnBrk="0" hangingPunct="0">
              <a:buFont typeface="Arial" panose="020B0604020202020204" pitchFamily="34" charset="0"/>
              <a:buChar char="•"/>
            </a:pPr>
            <a:r>
              <a:rPr lang="es-ES" sz="1600" dirty="0" smtClean="0"/>
              <a:t>Solución: Mercado de capitales/</a:t>
            </a:r>
            <a:r>
              <a:rPr lang="es-ES" sz="1600" dirty="0" err="1" smtClean="0"/>
              <a:t>Hedge</a:t>
            </a:r>
            <a:r>
              <a:rPr lang="es-ES" sz="1600" dirty="0" smtClean="0"/>
              <a:t> </a:t>
            </a:r>
            <a:r>
              <a:rPr lang="es-ES" sz="1600" dirty="0" err="1" smtClean="0"/>
              <a:t>Funds</a:t>
            </a:r>
            <a:endParaRPr lang="es-ES" sz="1600" dirty="0" smtClean="0"/>
          </a:p>
          <a:p>
            <a:pPr marL="285750" indent="-285750" algn="just" eaLnBrk="0" hangingPunct="0">
              <a:buFont typeface="Arial" panose="020B0604020202020204" pitchFamily="34" charset="0"/>
              <a:buChar char="•"/>
            </a:pPr>
            <a:endParaRPr lang="es-ES" sz="1600" dirty="0"/>
          </a:p>
          <a:p>
            <a:pPr marL="285750" indent="-285750" algn="just" eaLnBrk="0" hangingPunct="0">
              <a:buFont typeface="Arial" panose="020B0604020202020204" pitchFamily="34" charset="0"/>
              <a:buChar char="•"/>
            </a:pPr>
            <a:r>
              <a:rPr lang="es-ES" sz="1600" dirty="0" smtClean="0"/>
              <a:t>Crisis del año 1929 </a:t>
            </a:r>
            <a:r>
              <a:rPr lang="es-ES" sz="1600" dirty="0" smtClean="0">
                <a:sym typeface="Wingdings" panose="05000000000000000000" pitchFamily="2" charset="2"/>
              </a:rPr>
              <a:t> Sociedad como ciudadano. Cargas exceden a accionistas Promueve autonomía del directorio</a:t>
            </a:r>
          </a:p>
          <a:p>
            <a:pPr marL="285750" indent="-285750" algn="just" eaLnBrk="0" hangingPunct="0">
              <a:buFont typeface="Arial" panose="020B0604020202020204" pitchFamily="34" charset="0"/>
              <a:buChar char="•"/>
            </a:pPr>
            <a:endParaRPr lang="es-ES" sz="1600" dirty="0">
              <a:sym typeface="Wingdings" panose="05000000000000000000" pitchFamily="2" charset="2"/>
            </a:endParaRPr>
          </a:p>
          <a:p>
            <a:pPr marL="285750" indent="-285750" algn="just" eaLnBrk="0" hangingPunct="0">
              <a:buFont typeface="Arial" panose="020B0604020202020204" pitchFamily="34" charset="0"/>
              <a:buChar char="•"/>
            </a:pPr>
            <a:r>
              <a:rPr lang="es-ES" sz="1600" dirty="0" smtClean="0">
                <a:sym typeface="Wingdings" panose="05000000000000000000" pitchFamily="2" charset="2"/>
              </a:rPr>
              <a:t>Vuelco: Control de accionistas es ineficiente</a:t>
            </a:r>
          </a:p>
          <a:p>
            <a:pPr marL="285750" indent="-285750" algn="just" eaLnBrk="0" hangingPunct="0">
              <a:buFont typeface="Arial" panose="020B0604020202020204" pitchFamily="34" charset="0"/>
              <a:buChar char="•"/>
            </a:pPr>
            <a:endParaRPr lang="es-ES" sz="1600" dirty="0">
              <a:sym typeface="Wingdings" panose="05000000000000000000" pitchFamily="2" charset="2"/>
            </a:endParaRPr>
          </a:p>
          <a:p>
            <a:pPr marL="285750" indent="-285750" algn="just" eaLnBrk="0" hangingPunct="0">
              <a:buFont typeface="Arial" panose="020B0604020202020204" pitchFamily="34" charset="0"/>
              <a:buChar char="•"/>
            </a:pPr>
            <a:r>
              <a:rPr lang="es-ES" sz="1600" dirty="0" smtClean="0">
                <a:sym typeface="Wingdings" panose="05000000000000000000" pitchFamily="2" charset="2"/>
              </a:rPr>
              <a:t>Casos BCCI y Enron</a:t>
            </a:r>
          </a:p>
          <a:p>
            <a:pPr marL="285750" indent="-285750" algn="just" eaLnBrk="0" hangingPunct="0">
              <a:buFont typeface="Arial" panose="020B0604020202020204" pitchFamily="34" charset="0"/>
              <a:buChar char="•"/>
            </a:pPr>
            <a:endParaRPr lang="es-ES" sz="1600" dirty="0">
              <a:sym typeface="Wingdings" panose="05000000000000000000" pitchFamily="2" charset="2"/>
            </a:endParaRPr>
          </a:p>
          <a:p>
            <a:pPr marL="285750" indent="-285750" algn="just" eaLnBrk="0" hangingPunct="0">
              <a:buFont typeface="Arial" panose="020B0604020202020204" pitchFamily="34" charset="0"/>
              <a:buChar char="•"/>
            </a:pPr>
            <a:r>
              <a:rPr lang="es-ES" sz="1600" b="1" dirty="0" smtClean="0">
                <a:sym typeface="Wingdings" panose="05000000000000000000" pitchFamily="2" charset="2"/>
              </a:rPr>
              <a:t>Teoría de los “</a:t>
            </a:r>
            <a:r>
              <a:rPr lang="es-ES" sz="1600" b="1" dirty="0" err="1" smtClean="0">
                <a:sym typeface="Wingdings" panose="05000000000000000000" pitchFamily="2" charset="2"/>
              </a:rPr>
              <a:t>Stake</a:t>
            </a:r>
            <a:r>
              <a:rPr lang="es-ES" sz="1600" b="1" dirty="0" smtClean="0">
                <a:sym typeface="Wingdings" panose="05000000000000000000" pitchFamily="2" charset="2"/>
              </a:rPr>
              <a:t> </a:t>
            </a:r>
            <a:r>
              <a:rPr lang="es-ES" sz="1600" b="1" dirty="0" err="1" smtClean="0">
                <a:sym typeface="Wingdings" panose="05000000000000000000" pitchFamily="2" charset="2"/>
              </a:rPr>
              <a:t>Holders</a:t>
            </a:r>
            <a:r>
              <a:rPr lang="es-ES" sz="1600" b="1" dirty="0" smtClean="0">
                <a:sym typeface="Wingdings" panose="05000000000000000000" pitchFamily="2" charset="2"/>
              </a:rPr>
              <a:t>”</a:t>
            </a:r>
          </a:p>
          <a:p>
            <a:pPr marL="285750" indent="-285750" algn="just" eaLnBrk="0" hangingPunct="0">
              <a:buFont typeface="Arial" panose="020B0604020202020204" pitchFamily="34" charset="0"/>
              <a:buChar char="•"/>
            </a:pPr>
            <a:endParaRPr lang="es-ES" sz="1800" dirty="0">
              <a:sym typeface="Wingdings" panose="05000000000000000000" pitchFamily="2" charset="2"/>
            </a:endParaRPr>
          </a:p>
          <a:p>
            <a:pPr marL="285750" indent="-285750" algn="just" eaLnBrk="0" hangingPunct="0">
              <a:buFont typeface="Arial" panose="020B0604020202020204" pitchFamily="34" charset="0"/>
              <a:buChar char="•"/>
            </a:pPr>
            <a:endParaRPr lang="es-ES" sz="1800" dirty="0" smtClean="0"/>
          </a:p>
          <a:p>
            <a:pPr marL="285750" indent="-285750" algn="just" eaLnBrk="0" hangingPunct="0">
              <a:buFont typeface="Arial" panose="020B0604020202020204" pitchFamily="34" charset="0"/>
              <a:buChar char="•"/>
            </a:pPr>
            <a:endParaRPr lang="es-ES" sz="1800" dirty="0"/>
          </a:p>
          <a:p>
            <a:pPr marL="285750" indent="-285750" algn="just" eaLnBrk="0" hangingPunct="0">
              <a:buFont typeface="Arial" panose="020B0604020202020204" pitchFamily="34" charset="0"/>
              <a:buChar char="•"/>
            </a:pPr>
            <a:endParaRPr lang="es-ES" sz="1800" dirty="0"/>
          </a:p>
        </p:txBody>
      </p:sp>
      <p:sp>
        <p:nvSpPr>
          <p:cNvPr id="17" name="Text Box 19"/>
          <p:cNvSpPr txBox="1">
            <a:spLocks noChangeArrowheads="1"/>
          </p:cNvSpPr>
          <p:nvPr/>
        </p:nvSpPr>
        <p:spPr bwMode="auto">
          <a:xfrm>
            <a:off x="1954347" y="789096"/>
            <a:ext cx="5159105" cy="646331"/>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Teorías </a:t>
            </a:r>
            <a:r>
              <a:rPr lang="es-CL" sz="3600" dirty="0" smtClean="0">
                <a:solidFill>
                  <a:srgbClr val="002060"/>
                </a:solidFill>
                <a:latin typeface="Tahoma" pitchFamily="34" charset="0"/>
                <a:cs typeface="+mn-cs"/>
              </a:rPr>
              <a:t>del interés </a:t>
            </a:r>
            <a:r>
              <a:rPr lang="es-CL" sz="3600" dirty="0">
                <a:solidFill>
                  <a:srgbClr val="002060"/>
                </a:solidFill>
                <a:latin typeface="Tahoma" pitchFamily="34" charset="0"/>
                <a:cs typeface="+mn-cs"/>
              </a:rPr>
              <a:t>social</a:t>
            </a:r>
            <a:endParaRPr lang="es-CL" sz="2400" dirty="0">
              <a:solidFill>
                <a:srgbClr val="002060"/>
              </a:solidFill>
              <a:effectLst>
                <a:outerShdw blurRad="38100" dist="38100" dir="2700000" algn="tl">
                  <a:srgbClr val="C0C0C0"/>
                </a:outerShdw>
              </a:effectLst>
              <a:latin typeface="Tahoma" pitchFamily="34" charset="0"/>
              <a:cs typeface="+mn-cs"/>
            </a:endParaRPr>
          </a:p>
        </p:txBody>
      </p:sp>
    </p:spTree>
    <p:extLst>
      <p:ext uri="{BB962C8B-B14F-4D97-AF65-F5344CB8AC3E}">
        <p14:creationId xmlns:p14="http://schemas.microsoft.com/office/powerpoint/2010/main" val="2961864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Line 2"/>
          <p:cNvSpPr>
            <a:spLocks noChangeShapeType="1"/>
          </p:cNvSpPr>
          <p:nvPr/>
        </p:nvSpPr>
        <p:spPr bwMode="auto">
          <a:xfrm>
            <a:off x="609600" y="533400"/>
            <a:ext cx="7848600" cy="0"/>
          </a:xfrm>
          <a:prstGeom prst="line">
            <a:avLst/>
          </a:prstGeom>
          <a:noFill/>
          <a:ln w="9525">
            <a:solidFill>
              <a:schemeClr val="accent2"/>
            </a:solidFill>
            <a:round/>
            <a:headEnd/>
            <a:tailEnd/>
          </a:ln>
        </p:spPr>
        <p:txBody>
          <a:bodyPr wrap="none" anchor="ctr"/>
          <a:lstStyle/>
          <a:p>
            <a:endParaRPr lang="es-CL"/>
          </a:p>
        </p:txBody>
      </p:sp>
      <p:sp>
        <p:nvSpPr>
          <p:cNvPr id="21506" name="Line 3"/>
          <p:cNvSpPr>
            <a:spLocks noChangeShapeType="1"/>
          </p:cNvSpPr>
          <p:nvPr/>
        </p:nvSpPr>
        <p:spPr bwMode="auto">
          <a:xfrm>
            <a:off x="609600" y="1752600"/>
            <a:ext cx="7848600" cy="0"/>
          </a:xfrm>
          <a:prstGeom prst="line">
            <a:avLst/>
          </a:prstGeom>
          <a:noFill/>
          <a:ln w="9525">
            <a:solidFill>
              <a:schemeClr val="accent2"/>
            </a:solidFill>
            <a:round/>
            <a:headEnd/>
            <a:tailEnd/>
          </a:ln>
        </p:spPr>
        <p:txBody>
          <a:bodyPr wrap="none" anchor="ctr"/>
          <a:lstStyle/>
          <a:p>
            <a:endParaRPr lang="es-CL"/>
          </a:p>
        </p:txBody>
      </p:sp>
      <p:sp>
        <p:nvSpPr>
          <p:cNvPr id="21507"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1508"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21509"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1510"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1511"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1512"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1513"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1514"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1515"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1516"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21517" name="Picture 17"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21519" name="15 CuadroTexto"/>
          <p:cNvSpPr txBox="1">
            <a:spLocks noChangeArrowheads="1"/>
          </p:cNvSpPr>
          <p:nvPr/>
        </p:nvSpPr>
        <p:spPr bwMode="auto">
          <a:xfrm>
            <a:off x="928688" y="1928813"/>
            <a:ext cx="8035800" cy="4308872"/>
          </a:xfrm>
          <a:prstGeom prst="rect">
            <a:avLst/>
          </a:prstGeom>
          <a:noFill/>
          <a:ln w="9525">
            <a:noFill/>
            <a:miter lim="800000"/>
            <a:headEnd/>
            <a:tailEnd/>
          </a:ln>
        </p:spPr>
        <p:txBody>
          <a:bodyPr wrap="square">
            <a:spAutoFit/>
          </a:bodyPr>
          <a:lstStyle/>
          <a:p>
            <a:pPr algn="just" eaLnBrk="0" hangingPunct="0"/>
            <a:r>
              <a:rPr lang="es-ES" sz="1600" b="1" u="sng" dirty="0" smtClean="0"/>
              <a:t>Teoría de los “</a:t>
            </a:r>
            <a:r>
              <a:rPr lang="es-ES" sz="1600" b="1" u="sng" dirty="0" err="1" smtClean="0"/>
              <a:t>Stake</a:t>
            </a:r>
            <a:r>
              <a:rPr lang="es-ES" sz="1600" b="1" u="sng" dirty="0" smtClean="0"/>
              <a:t> </a:t>
            </a:r>
            <a:r>
              <a:rPr lang="es-ES" sz="1600" b="1" u="sng" dirty="0" err="1" smtClean="0"/>
              <a:t>Holders</a:t>
            </a:r>
            <a:r>
              <a:rPr lang="es-ES" sz="1600" b="1" u="sng" dirty="0" smtClean="0"/>
              <a:t> o </a:t>
            </a:r>
            <a:r>
              <a:rPr lang="es-ES" sz="1600" b="1" u="sng" dirty="0" err="1" smtClean="0"/>
              <a:t>neocontractualista</a:t>
            </a:r>
            <a:r>
              <a:rPr lang="es-ES" sz="1600" b="1" u="sng" dirty="0" smtClean="0"/>
              <a:t>”</a:t>
            </a:r>
            <a:endParaRPr lang="es-ES" sz="1600" b="1" u="sng" dirty="0"/>
          </a:p>
          <a:p>
            <a:pPr algn="just" eaLnBrk="0" hangingPunct="0"/>
            <a:endParaRPr lang="es-ES" sz="1600" b="1" u="sng" dirty="0"/>
          </a:p>
          <a:p>
            <a:pPr marL="285750" indent="-285750" algn="just" eaLnBrk="0" hangingPunct="0">
              <a:buFont typeface="Arial" panose="020B0604020202020204" pitchFamily="34" charset="0"/>
              <a:buChar char="•"/>
            </a:pPr>
            <a:r>
              <a:rPr lang="es-ES" sz="1800" dirty="0" smtClean="0"/>
              <a:t>Busca superar pugna contractual/institucional</a:t>
            </a:r>
          </a:p>
          <a:p>
            <a:pPr marL="285750" indent="-285750" algn="just" eaLnBrk="0" hangingPunct="0">
              <a:buFont typeface="Arial" panose="020B0604020202020204" pitchFamily="34" charset="0"/>
              <a:buChar char="•"/>
            </a:pPr>
            <a:endParaRPr lang="es-ES" sz="1800" dirty="0"/>
          </a:p>
          <a:p>
            <a:pPr marL="285750" indent="-285750" algn="just" eaLnBrk="0" hangingPunct="0">
              <a:buFont typeface="Arial" panose="020B0604020202020204" pitchFamily="34" charset="0"/>
              <a:buChar char="•"/>
            </a:pPr>
            <a:r>
              <a:rPr lang="es-ES" sz="1800" dirty="0" smtClean="0"/>
              <a:t>Interés social es el superior de la empresa</a:t>
            </a:r>
          </a:p>
          <a:p>
            <a:pPr marL="285750" indent="-285750" algn="just" eaLnBrk="0" hangingPunct="0">
              <a:buFont typeface="Arial" panose="020B0604020202020204" pitchFamily="34" charset="0"/>
              <a:buChar char="•"/>
            </a:pPr>
            <a:endParaRPr lang="es-ES" sz="1800" dirty="0"/>
          </a:p>
          <a:p>
            <a:pPr marL="285750" indent="-285750" algn="just" eaLnBrk="0" hangingPunct="0">
              <a:buFont typeface="Arial" panose="020B0604020202020204" pitchFamily="34" charset="0"/>
              <a:buChar char="•"/>
            </a:pPr>
            <a:r>
              <a:rPr lang="es-ES" sz="1800" dirty="0" smtClean="0"/>
              <a:t>Abierto más allá de los accionistas, pero a grupos determinados</a:t>
            </a:r>
          </a:p>
          <a:p>
            <a:pPr marL="285750" indent="-285750" algn="just" eaLnBrk="0" hangingPunct="0">
              <a:buFont typeface="Arial" panose="020B0604020202020204" pitchFamily="34" charset="0"/>
              <a:buChar char="•"/>
            </a:pPr>
            <a:endParaRPr lang="es-ES" sz="1800" dirty="0"/>
          </a:p>
          <a:p>
            <a:pPr marL="285750" indent="-285750" algn="just" eaLnBrk="0" hangingPunct="0">
              <a:buFont typeface="Arial" panose="020B0604020202020204" pitchFamily="34" charset="0"/>
              <a:buChar char="•"/>
            </a:pPr>
            <a:r>
              <a:rPr lang="es-ES" sz="1800" dirty="0" smtClean="0"/>
              <a:t>Actividad económica debe tomar en cuenta grupos afectados</a:t>
            </a:r>
          </a:p>
          <a:p>
            <a:pPr algn="just" eaLnBrk="0" hangingPunct="0"/>
            <a:endParaRPr lang="es-ES" sz="1600" dirty="0"/>
          </a:p>
          <a:p>
            <a:pPr eaLnBrk="0" hangingPunct="0"/>
            <a:endParaRPr lang="es-ES" sz="1800" b="1" dirty="0" smtClean="0"/>
          </a:p>
          <a:p>
            <a:pPr algn="ctr" eaLnBrk="0" hangingPunct="0"/>
            <a:r>
              <a:rPr lang="es-ES" sz="1800" dirty="0" smtClean="0"/>
              <a:t>Comunidad        Trabajadores          Acreedores              Medio Ambiente</a:t>
            </a:r>
            <a:endParaRPr lang="es-ES" sz="1800" dirty="0"/>
          </a:p>
          <a:p>
            <a:pPr eaLnBrk="0" hangingPunct="0"/>
            <a:endParaRPr lang="es-ES" sz="1600" b="1" dirty="0"/>
          </a:p>
          <a:p>
            <a:pPr eaLnBrk="0" hangingPunct="0"/>
            <a:endParaRPr lang="es-ES" sz="1600" b="1" dirty="0"/>
          </a:p>
          <a:p>
            <a:pPr eaLnBrk="0" hangingPunct="0"/>
            <a:endParaRPr lang="es-ES" sz="1600" b="1" dirty="0"/>
          </a:p>
          <a:p>
            <a:pPr eaLnBrk="0" hangingPunct="0"/>
            <a:r>
              <a:rPr lang="es-ES" sz="1600" b="1" dirty="0"/>
              <a:t> </a:t>
            </a:r>
          </a:p>
        </p:txBody>
      </p:sp>
      <p:sp>
        <p:nvSpPr>
          <p:cNvPr id="17" name="Text Box 19"/>
          <p:cNvSpPr txBox="1">
            <a:spLocks noChangeArrowheads="1"/>
          </p:cNvSpPr>
          <p:nvPr/>
        </p:nvSpPr>
        <p:spPr bwMode="auto">
          <a:xfrm>
            <a:off x="1954347" y="789096"/>
            <a:ext cx="5159105" cy="646331"/>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Teorías </a:t>
            </a:r>
            <a:r>
              <a:rPr lang="es-CL" sz="3600" dirty="0" smtClean="0">
                <a:solidFill>
                  <a:srgbClr val="002060"/>
                </a:solidFill>
                <a:latin typeface="Tahoma" pitchFamily="34" charset="0"/>
                <a:cs typeface="+mn-cs"/>
              </a:rPr>
              <a:t>del interés </a:t>
            </a:r>
            <a:r>
              <a:rPr lang="es-CL" sz="3600" dirty="0">
                <a:solidFill>
                  <a:srgbClr val="002060"/>
                </a:solidFill>
                <a:latin typeface="Tahoma" pitchFamily="34" charset="0"/>
                <a:cs typeface="+mn-cs"/>
              </a:rPr>
              <a:t>social</a:t>
            </a:r>
            <a:endParaRPr lang="es-CL" sz="2400" dirty="0">
              <a:solidFill>
                <a:srgbClr val="002060"/>
              </a:solidFill>
              <a:effectLst>
                <a:outerShdw blurRad="38100" dist="38100" dir="2700000" algn="tl">
                  <a:srgbClr val="C0C0C0"/>
                </a:outerShdw>
              </a:effectLst>
              <a:latin typeface="Tahoma" pitchFamily="34" charset="0"/>
              <a:cs typeface="+mn-cs"/>
            </a:endParaRPr>
          </a:p>
        </p:txBody>
      </p:sp>
      <p:pic>
        <p:nvPicPr>
          <p:cNvPr id="1026" name="Picture 2" descr="Resultado de imagen para sta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2490" y="1851361"/>
            <a:ext cx="2971998" cy="1157921"/>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ector recto de flecha 17"/>
          <p:cNvCxnSpPr/>
          <p:nvPr/>
        </p:nvCxnSpPr>
        <p:spPr bwMode="auto">
          <a:xfrm flipH="1">
            <a:off x="2267744" y="4365104"/>
            <a:ext cx="2304256" cy="504056"/>
          </a:xfrm>
          <a:prstGeom prst="straightConnector1">
            <a:avLst/>
          </a:prstGeom>
          <a:solidFill>
            <a:schemeClr val="accent1"/>
          </a:solidFill>
          <a:ln w="28575" cap="flat" cmpd="sng" algn="ctr">
            <a:solidFill>
              <a:srgbClr val="002060"/>
            </a:solidFill>
            <a:prstDash val="solid"/>
            <a:round/>
            <a:headEnd type="none" w="med" len="med"/>
            <a:tailEnd type="triangle"/>
          </a:ln>
          <a:effectLst/>
        </p:spPr>
      </p:cxnSp>
      <p:cxnSp>
        <p:nvCxnSpPr>
          <p:cNvPr id="21" name="Conector recto de flecha 20"/>
          <p:cNvCxnSpPr/>
          <p:nvPr/>
        </p:nvCxnSpPr>
        <p:spPr bwMode="auto">
          <a:xfrm flipH="1">
            <a:off x="4067944" y="4365104"/>
            <a:ext cx="504056" cy="576064"/>
          </a:xfrm>
          <a:prstGeom prst="straightConnector1">
            <a:avLst/>
          </a:prstGeom>
          <a:solidFill>
            <a:schemeClr val="accent1"/>
          </a:solidFill>
          <a:ln w="28575" cap="flat" cmpd="sng" algn="ctr">
            <a:solidFill>
              <a:srgbClr val="002060"/>
            </a:solidFill>
            <a:prstDash val="solid"/>
            <a:round/>
            <a:headEnd type="none" w="med" len="med"/>
            <a:tailEnd type="triangle"/>
          </a:ln>
          <a:effectLst/>
        </p:spPr>
      </p:cxnSp>
      <p:cxnSp>
        <p:nvCxnSpPr>
          <p:cNvPr id="23" name="Conector recto de flecha 22"/>
          <p:cNvCxnSpPr/>
          <p:nvPr/>
        </p:nvCxnSpPr>
        <p:spPr bwMode="auto">
          <a:xfrm>
            <a:off x="4572000" y="4396255"/>
            <a:ext cx="504056" cy="472905"/>
          </a:xfrm>
          <a:prstGeom prst="straightConnector1">
            <a:avLst/>
          </a:prstGeom>
          <a:solidFill>
            <a:schemeClr val="accent1"/>
          </a:solidFill>
          <a:ln w="28575" cap="flat" cmpd="sng" algn="ctr">
            <a:solidFill>
              <a:srgbClr val="002060"/>
            </a:solidFill>
            <a:prstDash val="solid"/>
            <a:round/>
            <a:headEnd type="none" w="med" len="med"/>
            <a:tailEnd type="triangle"/>
          </a:ln>
          <a:effectLst/>
        </p:spPr>
      </p:cxnSp>
      <p:cxnSp>
        <p:nvCxnSpPr>
          <p:cNvPr id="25" name="Conector recto de flecha 24"/>
          <p:cNvCxnSpPr/>
          <p:nvPr/>
        </p:nvCxnSpPr>
        <p:spPr bwMode="auto">
          <a:xfrm>
            <a:off x="4572000" y="4365104"/>
            <a:ext cx="2736304" cy="576064"/>
          </a:xfrm>
          <a:prstGeom prst="straightConnector1">
            <a:avLst/>
          </a:prstGeom>
          <a:solidFill>
            <a:schemeClr val="accent1"/>
          </a:solidFill>
          <a:ln w="28575" cap="flat" cmpd="sng" algn="ctr">
            <a:solidFill>
              <a:srgbClr val="002060"/>
            </a:solidFill>
            <a:prstDash val="solid"/>
            <a:round/>
            <a:headEnd type="none" w="med" len="med"/>
            <a:tailEnd type="triangle"/>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Line 2"/>
          <p:cNvSpPr>
            <a:spLocks noChangeShapeType="1"/>
          </p:cNvSpPr>
          <p:nvPr/>
        </p:nvSpPr>
        <p:spPr bwMode="auto">
          <a:xfrm>
            <a:off x="609600" y="533400"/>
            <a:ext cx="7848600" cy="0"/>
          </a:xfrm>
          <a:prstGeom prst="line">
            <a:avLst/>
          </a:prstGeom>
          <a:noFill/>
          <a:ln w="9525">
            <a:solidFill>
              <a:schemeClr val="accent2"/>
            </a:solidFill>
            <a:round/>
            <a:headEnd/>
            <a:tailEnd/>
          </a:ln>
        </p:spPr>
        <p:txBody>
          <a:bodyPr wrap="none" anchor="ctr"/>
          <a:lstStyle/>
          <a:p>
            <a:endParaRPr lang="es-CL"/>
          </a:p>
        </p:txBody>
      </p:sp>
      <p:sp>
        <p:nvSpPr>
          <p:cNvPr id="21506" name="Line 3"/>
          <p:cNvSpPr>
            <a:spLocks noChangeShapeType="1"/>
          </p:cNvSpPr>
          <p:nvPr/>
        </p:nvSpPr>
        <p:spPr bwMode="auto">
          <a:xfrm>
            <a:off x="609600" y="1752600"/>
            <a:ext cx="7848600" cy="0"/>
          </a:xfrm>
          <a:prstGeom prst="line">
            <a:avLst/>
          </a:prstGeom>
          <a:noFill/>
          <a:ln w="9525">
            <a:solidFill>
              <a:schemeClr val="accent2"/>
            </a:solidFill>
            <a:round/>
            <a:headEnd/>
            <a:tailEnd/>
          </a:ln>
        </p:spPr>
        <p:txBody>
          <a:bodyPr wrap="none" anchor="ctr"/>
          <a:lstStyle/>
          <a:p>
            <a:endParaRPr lang="es-CL"/>
          </a:p>
        </p:txBody>
      </p:sp>
      <p:sp>
        <p:nvSpPr>
          <p:cNvPr id="21507"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1508"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21509"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1510"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1511"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1512"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1513"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1514"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1515"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21516"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21517" name="Picture 17"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21519" name="15 CuadroTexto"/>
          <p:cNvSpPr txBox="1">
            <a:spLocks noChangeArrowheads="1"/>
          </p:cNvSpPr>
          <p:nvPr/>
        </p:nvSpPr>
        <p:spPr bwMode="auto">
          <a:xfrm>
            <a:off x="395536" y="1928813"/>
            <a:ext cx="8568952" cy="4647426"/>
          </a:xfrm>
          <a:prstGeom prst="rect">
            <a:avLst/>
          </a:prstGeom>
          <a:noFill/>
          <a:ln w="9525">
            <a:noFill/>
            <a:miter lim="800000"/>
            <a:headEnd/>
            <a:tailEnd/>
          </a:ln>
        </p:spPr>
        <p:txBody>
          <a:bodyPr wrap="square">
            <a:spAutoFit/>
          </a:bodyPr>
          <a:lstStyle/>
          <a:p>
            <a:r>
              <a:rPr lang="en-US" sz="1600" b="1" dirty="0" smtClean="0"/>
              <a:t>Derecho </a:t>
            </a:r>
            <a:r>
              <a:rPr lang="en-US" sz="1600" b="1" dirty="0" err="1" smtClean="0"/>
              <a:t>comparado</a:t>
            </a:r>
            <a:r>
              <a:rPr lang="en-US" sz="1600" b="1" dirty="0" smtClean="0"/>
              <a:t>: White papers y UK Companies Act 2006. </a:t>
            </a:r>
          </a:p>
          <a:p>
            <a:endParaRPr lang="en-US" sz="1600" b="1" dirty="0"/>
          </a:p>
          <a:p>
            <a:r>
              <a:rPr lang="en-US" sz="1600" b="1" dirty="0" smtClean="0"/>
              <a:t>172 Duty to promote the success of the company</a:t>
            </a:r>
          </a:p>
          <a:p>
            <a:r>
              <a:rPr lang="en-US" sz="1600" dirty="0" smtClean="0"/>
              <a:t>(</a:t>
            </a:r>
            <a:r>
              <a:rPr lang="en-US" sz="1800" dirty="0" smtClean="0"/>
              <a:t>1)A director of a company must act in the way he considers, in good faith, would be most likely to </a:t>
            </a:r>
            <a:r>
              <a:rPr lang="en-US" sz="1800" b="1" dirty="0" smtClean="0"/>
              <a:t>promote the success of the company </a:t>
            </a:r>
            <a:r>
              <a:rPr lang="en-US" sz="1800" dirty="0" smtClean="0"/>
              <a:t>for the benefit of its members as a whole, and </a:t>
            </a:r>
            <a:r>
              <a:rPr lang="en-US" sz="1800" b="1" dirty="0" smtClean="0"/>
              <a:t>in doing so have regard </a:t>
            </a:r>
            <a:r>
              <a:rPr lang="en-US" sz="1800" dirty="0" smtClean="0"/>
              <a:t>(amongst other matters) to…</a:t>
            </a:r>
            <a:endParaRPr lang="en-US" sz="1800" dirty="0"/>
          </a:p>
          <a:p>
            <a:r>
              <a:rPr lang="en-US" sz="1800" dirty="0"/>
              <a:t>(b)the interests of the company's </a:t>
            </a:r>
            <a:r>
              <a:rPr lang="en-US" sz="1800" b="1" dirty="0"/>
              <a:t>employees</a:t>
            </a:r>
            <a:r>
              <a:rPr lang="en-US" sz="1800" dirty="0"/>
              <a:t>, </a:t>
            </a:r>
          </a:p>
          <a:p>
            <a:r>
              <a:rPr lang="en-US" sz="1800" dirty="0"/>
              <a:t>(c)the need to foster the company's business relationships with </a:t>
            </a:r>
            <a:r>
              <a:rPr lang="en-US" sz="1800" b="1" dirty="0"/>
              <a:t>suppliers, customers </a:t>
            </a:r>
            <a:r>
              <a:rPr lang="en-US" sz="1800" dirty="0"/>
              <a:t>and others, </a:t>
            </a:r>
          </a:p>
          <a:p>
            <a:r>
              <a:rPr lang="en-US" sz="1800" dirty="0"/>
              <a:t>(d)the impact of the company's operations on the </a:t>
            </a:r>
            <a:r>
              <a:rPr lang="en-US" sz="1800" b="1" dirty="0"/>
              <a:t>community</a:t>
            </a:r>
            <a:r>
              <a:rPr lang="en-US" sz="1800" dirty="0"/>
              <a:t> and the</a:t>
            </a:r>
            <a:r>
              <a:rPr lang="en-US" sz="1800" b="1" dirty="0"/>
              <a:t> </a:t>
            </a:r>
            <a:r>
              <a:rPr lang="en-US" sz="1800" b="1" dirty="0" smtClean="0"/>
              <a:t>environment</a:t>
            </a:r>
            <a:r>
              <a:rPr lang="en-US" sz="1800" dirty="0" smtClean="0"/>
              <a:t>…</a:t>
            </a:r>
            <a:endParaRPr lang="en-US" sz="1800" dirty="0"/>
          </a:p>
          <a:p>
            <a:pPr eaLnBrk="0" hangingPunct="0"/>
            <a:endParaRPr lang="es-ES" sz="1600" b="1" dirty="0"/>
          </a:p>
          <a:p>
            <a:pPr eaLnBrk="0" hangingPunct="0"/>
            <a:r>
              <a:rPr lang="es-ES" sz="1800" b="1" dirty="0" smtClean="0"/>
              <a:t>¿En Chile?</a:t>
            </a:r>
            <a:endParaRPr lang="es-ES" sz="1800" b="1" dirty="0"/>
          </a:p>
          <a:p>
            <a:pPr eaLnBrk="0" hangingPunct="0"/>
            <a:endParaRPr lang="es-ES" sz="1800" b="1" dirty="0" smtClean="0"/>
          </a:p>
          <a:p>
            <a:pPr eaLnBrk="0" hangingPunct="0"/>
            <a:r>
              <a:rPr lang="es-ES" sz="1800" b="1" dirty="0" smtClean="0"/>
              <a:t>Norma de carácter general N° 386-2015: </a:t>
            </a:r>
            <a:r>
              <a:rPr lang="es-ES" sz="1800" dirty="0" smtClean="0"/>
              <a:t>desarrollo sostenible y paridad de género</a:t>
            </a:r>
            <a:endParaRPr lang="es-ES" sz="1800" dirty="0"/>
          </a:p>
          <a:p>
            <a:pPr eaLnBrk="0" hangingPunct="0"/>
            <a:r>
              <a:rPr lang="es-ES" sz="1600" b="1" dirty="0"/>
              <a:t> </a:t>
            </a:r>
          </a:p>
        </p:txBody>
      </p:sp>
      <p:sp>
        <p:nvSpPr>
          <p:cNvPr id="17" name="Text Box 19"/>
          <p:cNvSpPr txBox="1">
            <a:spLocks noChangeArrowheads="1"/>
          </p:cNvSpPr>
          <p:nvPr/>
        </p:nvSpPr>
        <p:spPr bwMode="auto">
          <a:xfrm>
            <a:off x="1954347" y="789096"/>
            <a:ext cx="6085448" cy="646331"/>
          </a:xfrm>
          <a:prstGeom prst="rect">
            <a:avLst/>
          </a:prstGeom>
          <a:noFill/>
          <a:ln w="9525">
            <a:noFill/>
            <a:miter lim="800000"/>
            <a:headEnd/>
            <a:tailEnd/>
          </a:ln>
          <a:effectLst/>
        </p:spPr>
        <p:txBody>
          <a:bodyPr wrap="none">
            <a:spAutoFit/>
          </a:bodyPr>
          <a:lstStyle/>
          <a:p>
            <a:pPr eaLnBrk="0" hangingPunct="0">
              <a:defRPr/>
            </a:pPr>
            <a:r>
              <a:rPr lang="es-CL" sz="3600" dirty="0" smtClean="0">
                <a:solidFill>
                  <a:srgbClr val="002060"/>
                </a:solidFill>
                <a:latin typeface="Tahoma" pitchFamily="34" charset="0"/>
                <a:cs typeface="+mn-cs"/>
              </a:rPr>
              <a:t>Teoría de los “</a:t>
            </a:r>
            <a:r>
              <a:rPr lang="es-CL" sz="3600" dirty="0" err="1" smtClean="0">
                <a:solidFill>
                  <a:srgbClr val="002060"/>
                </a:solidFill>
                <a:latin typeface="Tahoma" pitchFamily="34" charset="0"/>
                <a:cs typeface="+mn-cs"/>
              </a:rPr>
              <a:t>Stake</a:t>
            </a:r>
            <a:r>
              <a:rPr lang="es-CL" sz="3600" dirty="0" smtClean="0">
                <a:solidFill>
                  <a:srgbClr val="002060"/>
                </a:solidFill>
                <a:latin typeface="Tahoma" pitchFamily="34" charset="0"/>
                <a:cs typeface="+mn-cs"/>
              </a:rPr>
              <a:t> </a:t>
            </a:r>
            <a:r>
              <a:rPr lang="es-CL" sz="3600" dirty="0" err="1" smtClean="0">
                <a:solidFill>
                  <a:srgbClr val="002060"/>
                </a:solidFill>
                <a:latin typeface="Tahoma" pitchFamily="34" charset="0"/>
                <a:cs typeface="+mn-cs"/>
              </a:rPr>
              <a:t>Holders</a:t>
            </a:r>
            <a:r>
              <a:rPr lang="es-CL" sz="3600" dirty="0" smtClean="0">
                <a:solidFill>
                  <a:srgbClr val="002060"/>
                </a:solidFill>
                <a:latin typeface="Tahoma" pitchFamily="34" charset="0"/>
                <a:cs typeface="+mn-cs"/>
              </a:rPr>
              <a:t>”</a:t>
            </a:r>
            <a:endParaRPr lang="es-CL" sz="2400" dirty="0">
              <a:solidFill>
                <a:srgbClr val="002060"/>
              </a:solidFill>
              <a:effectLst>
                <a:outerShdw blurRad="38100" dist="38100" dir="2700000" algn="tl">
                  <a:srgbClr val="C0C0C0"/>
                </a:outerShdw>
              </a:effectLst>
              <a:latin typeface="Tahoma" pitchFamily="34" charset="0"/>
              <a:cs typeface="+mn-cs"/>
            </a:endParaRPr>
          </a:p>
        </p:txBody>
      </p:sp>
    </p:spTree>
    <p:extLst>
      <p:ext uri="{BB962C8B-B14F-4D97-AF65-F5344CB8AC3E}">
        <p14:creationId xmlns:p14="http://schemas.microsoft.com/office/powerpoint/2010/main" val="272558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Line 2"/>
          <p:cNvSpPr>
            <a:spLocks noChangeShapeType="1"/>
          </p:cNvSpPr>
          <p:nvPr/>
        </p:nvSpPr>
        <p:spPr bwMode="auto">
          <a:xfrm>
            <a:off x="609600" y="533400"/>
            <a:ext cx="7848600" cy="0"/>
          </a:xfrm>
          <a:prstGeom prst="line">
            <a:avLst/>
          </a:prstGeom>
          <a:noFill/>
          <a:ln w="9525">
            <a:solidFill>
              <a:schemeClr val="accent2"/>
            </a:solidFill>
            <a:round/>
            <a:headEnd/>
            <a:tailEnd/>
          </a:ln>
        </p:spPr>
        <p:txBody>
          <a:bodyPr wrap="none" anchor="ctr"/>
          <a:lstStyle/>
          <a:p>
            <a:endParaRPr lang="es-CL"/>
          </a:p>
        </p:txBody>
      </p:sp>
      <p:sp>
        <p:nvSpPr>
          <p:cNvPr id="14338" name="Line 3"/>
          <p:cNvSpPr>
            <a:spLocks noChangeShapeType="1"/>
          </p:cNvSpPr>
          <p:nvPr/>
        </p:nvSpPr>
        <p:spPr bwMode="auto">
          <a:xfrm>
            <a:off x="609600" y="1752600"/>
            <a:ext cx="7848600" cy="0"/>
          </a:xfrm>
          <a:prstGeom prst="line">
            <a:avLst/>
          </a:prstGeom>
          <a:noFill/>
          <a:ln w="9525">
            <a:solidFill>
              <a:schemeClr val="accent2"/>
            </a:solidFill>
            <a:round/>
            <a:headEnd/>
            <a:tailEnd/>
          </a:ln>
        </p:spPr>
        <p:txBody>
          <a:bodyPr wrap="none" anchor="ctr"/>
          <a:lstStyle/>
          <a:p>
            <a:endParaRPr lang="es-CL"/>
          </a:p>
        </p:txBody>
      </p:sp>
      <p:sp>
        <p:nvSpPr>
          <p:cNvPr id="14339"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4340"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14341" name="Text Box 7"/>
          <p:cNvSpPr txBox="1">
            <a:spLocks noChangeArrowheads="1"/>
          </p:cNvSpPr>
          <p:nvPr/>
        </p:nvSpPr>
        <p:spPr bwMode="auto">
          <a:xfrm>
            <a:off x="3598863" y="5899150"/>
            <a:ext cx="374650" cy="274638"/>
          </a:xfrm>
          <a:prstGeom prst="rect">
            <a:avLst/>
          </a:prstGeom>
          <a:noFill/>
          <a:ln w="9525">
            <a:noFill/>
            <a:miter lim="800000"/>
            <a:headEnd/>
            <a:tailEnd/>
          </a:ln>
        </p:spPr>
        <p:txBody>
          <a:bodyPr wrap="none">
            <a:spAutoFit/>
          </a:bodyPr>
          <a:lstStyle/>
          <a:p>
            <a:pPr eaLnBrk="0" hangingPunct="0"/>
            <a:r>
              <a:rPr lang="es-CL" sz="1200">
                <a:solidFill>
                  <a:schemeClr val="accent2"/>
                </a:solidFill>
                <a:latin typeface="Tahoma" pitchFamily="34" charset="0"/>
              </a:rPr>
              <a:t>    </a:t>
            </a:r>
          </a:p>
        </p:txBody>
      </p:sp>
      <p:sp>
        <p:nvSpPr>
          <p:cNvPr id="14342"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4343"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4344"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4345"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4346"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4347"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4348"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4349"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50192" name="Text Box 16"/>
          <p:cNvSpPr txBox="1">
            <a:spLocks noChangeArrowheads="1"/>
          </p:cNvSpPr>
          <p:nvPr/>
        </p:nvSpPr>
        <p:spPr bwMode="auto">
          <a:xfrm>
            <a:off x="1714500" y="3000375"/>
            <a:ext cx="5832475" cy="1323439"/>
          </a:xfrm>
          <a:prstGeom prst="rect">
            <a:avLst/>
          </a:prstGeom>
          <a:noFill/>
          <a:ln w="9525">
            <a:noFill/>
            <a:miter lim="800000"/>
            <a:headEnd/>
            <a:tailEnd/>
          </a:ln>
          <a:effectLst/>
        </p:spPr>
        <p:txBody>
          <a:bodyPr>
            <a:spAutoFit/>
          </a:bodyPr>
          <a:lstStyle/>
          <a:p>
            <a:pPr algn="ctr" eaLnBrk="0" hangingPunct="0">
              <a:defRPr/>
            </a:pPr>
            <a:r>
              <a:rPr lang="es-CL" sz="2800" dirty="0" smtClean="0">
                <a:solidFill>
                  <a:srgbClr val="002060"/>
                </a:solidFill>
                <a:latin typeface="Tahoma" pitchFamily="34" charset="0"/>
                <a:cs typeface="+mn-cs"/>
              </a:rPr>
              <a:t>Conflictos de interés y responsabilidad de directores</a:t>
            </a:r>
            <a:endParaRPr lang="es-CL" sz="2800" dirty="0">
              <a:solidFill>
                <a:srgbClr val="002060"/>
              </a:solidFill>
              <a:latin typeface="Tahoma" pitchFamily="34" charset="0"/>
              <a:cs typeface="+mn-cs"/>
            </a:endParaRPr>
          </a:p>
          <a:p>
            <a:pPr eaLnBrk="0" hangingPunct="0">
              <a:defRPr/>
            </a:pPr>
            <a:endParaRPr lang="es-CL" sz="2400" dirty="0">
              <a:solidFill>
                <a:srgbClr val="002060"/>
              </a:solidFill>
              <a:effectLst>
                <a:outerShdw blurRad="38100" dist="38100" dir="2700000" algn="tl">
                  <a:srgbClr val="C0C0C0"/>
                </a:outerShdw>
              </a:effectLst>
              <a:latin typeface="Tahoma" pitchFamily="34" charset="0"/>
              <a:cs typeface="+mn-cs"/>
            </a:endParaRPr>
          </a:p>
        </p:txBody>
      </p:sp>
      <p:pic>
        <p:nvPicPr>
          <p:cNvPr id="14351" name="Picture 17"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50195" name="Text Box 19"/>
          <p:cNvSpPr txBox="1">
            <a:spLocks noChangeArrowheads="1"/>
          </p:cNvSpPr>
          <p:nvPr/>
        </p:nvSpPr>
        <p:spPr bwMode="auto">
          <a:xfrm>
            <a:off x="2638425" y="766763"/>
            <a:ext cx="4454525" cy="1006475"/>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Derecho Comercial II</a:t>
            </a:r>
          </a:p>
          <a:p>
            <a:pPr eaLnBrk="0" hangingPunct="0">
              <a:defRPr/>
            </a:pPr>
            <a:endParaRPr lang="es-CL" sz="2400" dirty="0">
              <a:solidFill>
                <a:srgbClr val="002060"/>
              </a:solidFill>
              <a:effectLst>
                <a:outerShdw blurRad="38100" dist="38100" dir="2700000" algn="tl">
                  <a:srgbClr val="C0C0C0"/>
                </a:outerShdw>
              </a:effectLst>
              <a:latin typeface="Tahoma" pitchFamily="34" charset="0"/>
              <a:cs typeface="+mn-cs"/>
            </a:endParaRPr>
          </a:p>
        </p:txBody>
      </p:sp>
    </p:spTree>
    <p:extLst>
      <p:ext uri="{BB962C8B-B14F-4D97-AF65-F5344CB8AC3E}">
        <p14:creationId xmlns:p14="http://schemas.microsoft.com/office/powerpoint/2010/main" val="2094447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Line 2"/>
          <p:cNvSpPr>
            <a:spLocks noChangeShapeType="1"/>
          </p:cNvSpPr>
          <p:nvPr/>
        </p:nvSpPr>
        <p:spPr bwMode="auto">
          <a:xfrm>
            <a:off x="609600" y="533400"/>
            <a:ext cx="7848600" cy="0"/>
          </a:xfrm>
          <a:prstGeom prst="line">
            <a:avLst/>
          </a:prstGeom>
          <a:noFill/>
          <a:ln w="9525">
            <a:solidFill>
              <a:schemeClr val="accent2"/>
            </a:solidFill>
            <a:round/>
            <a:headEnd/>
            <a:tailEnd/>
          </a:ln>
        </p:spPr>
        <p:txBody>
          <a:bodyPr wrap="none" anchor="ctr"/>
          <a:lstStyle/>
          <a:p>
            <a:endParaRPr lang="es-CL"/>
          </a:p>
        </p:txBody>
      </p:sp>
      <p:sp>
        <p:nvSpPr>
          <p:cNvPr id="15362" name="Line 3"/>
          <p:cNvSpPr>
            <a:spLocks noChangeShapeType="1"/>
          </p:cNvSpPr>
          <p:nvPr/>
        </p:nvSpPr>
        <p:spPr bwMode="auto">
          <a:xfrm>
            <a:off x="609600" y="1752600"/>
            <a:ext cx="7848600" cy="0"/>
          </a:xfrm>
          <a:prstGeom prst="line">
            <a:avLst/>
          </a:prstGeom>
          <a:noFill/>
          <a:ln w="9525">
            <a:solidFill>
              <a:schemeClr val="accent2"/>
            </a:solidFill>
            <a:round/>
            <a:headEnd/>
            <a:tailEnd/>
          </a:ln>
        </p:spPr>
        <p:txBody>
          <a:bodyPr wrap="none" anchor="ctr"/>
          <a:lstStyle/>
          <a:p>
            <a:endParaRPr lang="es-CL"/>
          </a:p>
        </p:txBody>
      </p:sp>
      <p:sp>
        <p:nvSpPr>
          <p:cNvPr id="15363" name="Rectangle 4"/>
          <p:cNvSpPr>
            <a:spLocks noChangeArrowheads="1"/>
          </p:cNvSpPr>
          <p:nvPr/>
        </p:nvSpPr>
        <p:spPr bwMode="auto">
          <a:xfrm>
            <a:off x="611188"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64" name="Text Box 5"/>
          <p:cNvSpPr txBox="1">
            <a:spLocks noChangeArrowheads="1"/>
          </p:cNvSpPr>
          <p:nvPr/>
        </p:nvSpPr>
        <p:spPr bwMode="auto">
          <a:xfrm rot="10800000" flipV="1">
            <a:off x="468313" y="1916113"/>
            <a:ext cx="4171950" cy="457200"/>
          </a:xfrm>
          <a:prstGeom prst="rect">
            <a:avLst/>
          </a:prstGeom>
          <a:noFill/>
          <a:ln w="9525">
            <a:noFill/>
            <a:miter lim="800000"/>
            <a:headEnd/>
            <a:tailEnd/>
          </a:ln>
        </p:spPr>
        <p:txBody>
          <a:bodyPr>
            <a:spAutoFit/>
          </a:bodyPr>
          <a:lstStyle/>
          <a:p>
            <a:pPr algn="ctr" eaLnBrk="0" hangingPunct="0"/>
            <a:endParaRPr lang="es-CL" sz="2400">
              <a:solidFill>
                <a:srgbClr val="000099"/>
              </a:solidFill>
              <a:latin typeface="Tahoma" pitchFamily="34" charset="0"/>
            </a:endParaRPr>
          </a:p>
        </p:txBody>
      </p:sp>
      <p:sp>
        <p:nvSpPr>
          <p:cNvPr id="15365"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15366" name="Text Box 7"/>
          <p:cNvSpPr txBox="1">
            <a:spLocks noChangeArrowheads="1"/>
          </p:cNvSpPr>
          <p:nvPr/>
        </p:nvSpPr>
        <p:spPr bwMode="auto">
          <a:xfrm>
            <a:off x="3598863" y="5899150"/>
            <a:ext cx="374650" cy="274638"/>
          </a:xfrm>
          <a:prstGeom prst="rect">
            <a:avLst/>
          </a:prstGeom>
          <a:noFill/>
          <a:ln w="9525">
            <a:noFill/>
            <a:miter lim="800000"/>
            <a:headEnd/>
            <a:tailEnd/>
          </a:ln>
        </p:spPr>
        <p:txBody>
          <a:bodyPr wrap="none">
            <a:spAutoFit/>
          </a:bodyPr>
          <a:lstStyle/>
          <a:p>
            <a:pPr eaLnBrk="0" hangingPunct="0"/>
            <a:r>
              <a:rPr lang="es-CL" sz="1200">
                <a:solidFill>
                  <a:schemeClr val="accent2"/>
                </a:solidFill>
                <a:latin typeface="Tahoma" pitchFamily="34" charset="0"/>
              </a:rPr>
              <a:t>    </a:t>
            </a:r>
          </a:p>
        </p:txBody>
      </p:sp>
      <p:sp>
        <p:nvSpPr>
          <p:cNvPr id="15367" name="Rectangle 8"/>
          <p:cNvSpPr>
            <a:spLocks noChangeArrowheads="1"/>
          </p:cNvSpPr>
          <p:nvPr/>
        </p:nvSpPr>
        <p:spPr bwMode="auto">
          <a:xfrm>
            <a:off x="838200"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68" name="Rectangle 9"/>
          <p:cNvSpPr>
            <a:spLocks noChangeArrowheads="1"/>
          </p:cNvSpPr>
          <p:nvPr/>
        </p:nvSpPr>
        <p:spPr bwMode="auto">
          <a:xfrm>
            <a:off x="1066800"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69"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0"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1"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2"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3"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4"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15375" name="Picture 16"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15376" name="Text Box 17"/>
          <p:cNvSpPr txBox="1">
            <a:spLocks noChangeArrowheads="1"/>
          </p:cNvSpPr>
          <p:nvPr/>
        </p:nvSpPr>
        <p:spPr bwMode="auto">
          <a:xfrm>
            <a:off x="3924300" y="4221163"/>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10611" name="Text Box 19"/>
          <p:cNvSpPr txBox="1">
            <a:spLocks noChangeArrowheads="1"/>
          </p:cNvSpPr>
          <p:nvPr/>
        </p:nvSpPr>
        <p:spPr bwMode="auto">
          <a:xfrm>
            <a:off x="2268538" y="771525"/>
            <a:ext cx="4791889" cy="646331"/>
          </a:xfrm>
          <a:prstGeom prst="rect">
            <a:avLst/>
          </a:prstGeom>
          <a:noFill/>
          <a:ln w="9525">
            <a:noFill/>
            <a:miter lim="800000"/>
            <a:headEnd/>
            <a:tailEnd/>
          </a:ln>
          <a:effectLst/>
        </p:spPr>
        <p:txBody>
          <a:bodyPr wrap="none">
            <a:spAutoFit/>
          </a:bodyPr>
          <a:lstStyle/>
          <a:p>
            <a:pPr eaLnBrk="0" hangingPunct="0">
              <a:defRPr/>
            </a:pPr>
            <a:r>
              <a:rPr lang="es-CL" sz="3600" dirty="0" smtClean="0">
                <a:solidFill>
                  <a:srgbClr val="002060"/>
                </a:solidFill>
                <a:latin typeface="Tahoma" pitchFamily="34" charset="0"/>
                <a:cs typeface="+mn-cs"/>
              </a:rPr>
              <a:t>La Sociedad de Capital</a:t>
            </a:r>
            <a:endParaRPr lang="es-CL" sz="2400" dirty="0">
              <a:solidFill>
                <a:srgbClr val="002060"/>
              </a:solidFill>
              <a:effectLst>
                <a:outerShdw blurRad="38100" dist="38100" dir="2700000" algn="tl">
                  <a:srgbClr val="C0C0C0"/>
                </a:outerShdw>
              </a:effectLst>
              <a:latin typeface="Tahoma" pitchFamily="34" charset="0"/>
              <a:cs typeface="+mn-cs"/>
            </a:endParaRPr>
          </a:p>
        </p:txBody>
      </p:sp>
      <p:sp>
        <p:nvSpPr>
          <p:cNvPr id="15379" name="Text Box 20"/>
          <p:cNvSpPr txBox="1">
            <a:spLocks noChangeArrowheads="1"/>
          </p:cNvSpPr>
          <p:nvPr/>
        </p:nvSpPr>
        <p:spPr bwMode="auto">
          <a:xfrm>
            <a:off x="539750" y="3340100"/>
            <a:ext cx="1728788" cy="304800"/>
          </a:xfrm>
          <a:prstGeom prst="rect">
            <a:avLst/>
          </a:prstGeom>
          <a:noFill/>
          <a:ln w="9525">
            <a:noFill/>
            <a:miter lim="800000"/>
            <a:headEnd/>
            <a:tailEnd/>
          </a:ln>
        </p:spPr>
        <p:txBody>
          <a:bodyPr>
            <a:spAutoFit/>
          </a:bodyPr>
          <a:lstStyle/>
          <a:p>
            <a:pPr eaLnBrk="0" hangingPunct="0">
              <a:spcBef>
                <a:spcPct val="50000"/>
              </a:spcBef>
            </a:pPr>
            <a:endParaRPr lang="es-CL"/>
          </a:p>
        </p:txBody>
      </p:sp>
      <p:sp>
        <p:nvSpPr>
          <p:cNvPr id="15380" name="Text Box 21"/>
          <p:cNvSpPr txBox="1">
            <a:spLocks noChangeArrowheads="1"/>
          </p:cNvSpPr>
          <p:nvPr/>
        </p:nvSpPr>
        <p:spPr bwMode="auto">
          <a:xfrm>
            <a:off x="571500" y="1831975"/>
            <a:ext cx="7734300" cy="4154984"/>
          </a:xfrm>
          <a:prstGeom prst="rect">
            <a:avLst/>
          </a:prstGeom>
          <a:noFill/>
          <a:ln w="9525">
            <a:noFill/>
            <a:miter lim="800000"/>
            <a:headEnd/>
            <a:tailEnd/>
          </a:ln>
        </p:spPr>
        <p:txBody>
          <a:bodyPr wrap="square">
            <a:spAutoFit/>
          </a:bodyPr>
          <a:lstStyle/>
          <a:p>
            <a:pPr eaLnBrk="0" hangingPunct="0">
              <a:spcBef>
                <a:spcPct val="50000"/>
              </a:spcBef>
            </a:pPr>
            <a:r>
              <a:rPr lang="es-CL" sz="1800" b="1" dirty="0"/>
              <a:t>¿</a:t>
            </a:r>
            <a:r>
              <a:rPr lang="es-CL" sz="1800" b="1" dirty="0" smtClean="0"/>
              <a:t>Que es?            </a:t>
            </a:r>
            <a:r>
              <a:rPr lang="es-CL" sz="1600" dirty="0" smtClean="0"/>
              <a:t>un contrato/ una institución/ ambas</a:t>
            </a:r>
          </a:p>
          <a:p>
            <a:pPr eaLnBrk="0" hangingPunct="0">
              <a:spcBef>
                <a:spcPct val="50000"/>
              </a:spcBef>
            </a:pPr>
            <a:r>
              <a:rPr lang="es-CL" sz="1600" b="1" dirty="0" smtClean="0"/>
              <a:t>                                       </a:t>
            </a:r>
            <a:r>
              <a:rPr lang="es-CL" sz="1600" dirty="0" smtClean="0"/>
              <a:t>¿un mecanismo financiero?</a:t>
            </a:r>
          </a:p>
          <a:p>
            <a:pPr eaLnBrk="0" hangingPunct="0">
              <a:spcBef>
                <a:spcPct val="50000"/>
              </a:spcBef>
            </a:pPr>
            <a:endParaRPr lang="es-CL" sz="1600" b="1" dirty="0"/>
          </a:p>
          <a:p>
            <a:pPr eaLnBrk="0" hangingPunct="0">
              <a:spcBef>
                <a:spcPct val="50000"/>
              </a:spcBef>
            </a:pPr>
            <a:endParaRPr lang="es-CL" sz="1600" b="1" dirty="0" smtClean="0"/>
          </a:p>
          <a:p>
            <a:pPr eaLnBrk="0" hangingPunct="0">
              <a:spcBef>
                <a:spcPct val="50000"/>
              </a:spcBef>
            </a:pPr>
            <a:r>
              <a:rPr lang="es-CL" sz="1800" b="1" dirty="0" smtClean="0"/>
              <a:t>              </a:t>
            </a:r>
            <a:endParaRPr lang="es-CL" sz="1800" b="1" dirty="0"/>
          </a:p>
          <a:p>
            <a:pPr eaLnBrk="0" hangingPunct="0">
              <a:spcBef>
                <a:spcPct val="50000"/>
              </a:spcBef>
            </a:pPr>
            <a:r>
              <a:rPr lang="es-CL" sz="1800" b="1" dirty="0" smtClean="0"/>
              <a:t>¿Cómo funciona?</a:t>
            </a:r>
          </a:p>
          <a:p>
            <a:pPr eaLnBrk="0" hangingPunct="0">
              <a:spcBef>
                <a:spcPct val="50000"/>
              </a:spcBef>
            </a:pPr>
            <a:r>
              <a:rPr lang="es-CL" sz="1600" dirty="0" smtClean="0"/>
              <a:t>-Capitalismo </a:t>
            </a:r>
          </a:p>
          <a:p>
            <a:pPr eaLnBrk="0" hangingPunct="0">
              <a:spcBef>
                <a:spcPct val="50000"/>
              </a:spcBef>
            </a:pPr>
            <a:r>
              <a:rPr lang="es-CL" sz="1600" dirty="0" smtClean="0"/>
              <a:t>-Promesa: Expectativas de ganancias</a:t>
            </a:r>
          </a:p>
          <a:p>
            <a:pPr eaLnBrk="0" hangingPunct="0">
              <a:spcBef>
                <a:spcPct val="50000"/>
              </a:spcBef>
            </a:pPr>
            <a:r>
              <a:rPr lang="es-CL" sz="1600" dirty="0" smtClean="0"/>
              <a:t>-Estándar </a:t>
            </a:r>
            <a:endParaRPr lang="es-CL" sz="1200" b="1" dirty="0" smtClean="0"/>
          </a:p>
          <a:p>
            <a:pPr eaLnBrk="0" hangingPunct="0">
              <a:spcBef>
                <a:spcPct val="50000"/>
              </a:spcBef>
            </a:pPr>
            <a:r>
              <a:rPr lang="es-CL" sz="1600" b="1" dirty="0"/>
              <a:t>¿Por qué es importante</a:t>
            </a:r>
            <a:r>
              <a:rPr lang="es-CL" sz="1600" b="1" dirty="0" smtClean="0"/>
              <a:t>?</a:t>
            </a:r>
          </a:p>
          <a:p>
            <a:pPr eaLnBrk="0" hangingPunct="0">
              <a:spcBef>
                <a:spcPct val="50000"/>
              </a:spcBef>
            </a:pPr>
            <a:r>
              <a:rPr lang="es-CL" sz="1600" b="1" dirty="0" smtClean="0"/>
              <a:t>¿Es de importancia pública o privada?</a:t>
            </a:r>
          </a:p>
        </p:txBody>
      </p:sp>
      <p:sp>
        <p:nvSpPr>
          <p:cNvPr id="2" name="Flecha derecha 1"/>
          <p:cNvSpPr/>
          <p:nvPr/>
        </p:nvSpPr>
        <p:spPr bwMode="auto">
          <a:xfrm>
            <a:off x="1907704" y="1916113"/>
            <a:ext cx="504056" cy="236617"/>
          </a:xfrm>
          <a:prstGeom prst="rightArrow">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400" b="0" i="0" u="none" strike="noStrike" cap="none" normalizeH="0" baseline="0" smtClean="0">
              <a:ln>
                <a:noFill/>
              </a:ln>
              <a:solidFill>
                <a:schemeClr val="tx1"/>
              </a:solidFill>
              <a:effectLst/>
              <a:latin typeface="Arial" charset="0"/>
            </a:endParaRPr>
          </a:p>
        </p:txBody>
      </p:sp>
      <p:sp>
        <p:nvSpPr>
          <p:cNvPr id="24" name="Flecha derecha 23"/>
          <p:cNvSpPr/>
          <p:nvPr/>
        </p:nvSpPr>
        <p:spPr bwMode="auto">
          <a:xfrm>
            <a:off x="5724439" y="1900714"/>
            <a:ext cx="504056" cy="236617"/>
          </a:xfrm>
          <a:prstGeom prst="rightArrow">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400" b="0" i="0" u="none" strike="noStrike" cap="none" normalizeH="0" baseline="0" smtClean="0">
              <a:ln>
                <a:noFill/>
              </a:ln>
              <a:solidFill>
                <a:schemeClr val="tx1"/>
              </a:solidFill>
              <a:effectLst/>
              <a:latin typeface="Arial" charset="0"/>
            </a:endParaRPr>
          </a:p>
        </p:txBody>
      </p:sp>
      <p:sp>
        <p:nvSpPr>
          <p:cNvPr id="3" name="CuadroTexto 2"/>
          <p:cNvSpPr txBox="1"/>
          <p:nvPr/>
        </p:nvSpPr>
        <p:spPr>
          <a:xfrm>
            <a:off x="6255501" y="1789037"/>
            <a:ext cx="2153485" cy="1077218"/>
          </a:xfrm>
          <a:prstGeom prst="rect">
            <a:avLst/>
          </a:prstGeom>
          <a:noFill/>
          <a:ln w="28575">
            <a:solidFill>
              <a:srgbClr val="002060"/>
            </a:solidFill>
          </a:ln>
        </p:spPr>
        <p:txBody>
          <a:bodyPr wrap="square" rtlCol="0">
            <a:spAutoFit/>
          </a:bodyPr>
          <a:lstStyle/>
          <a:p>
            <a:pPr algn="ctr"/>
            <a:r>
              <a:rPr lang="es-CL" sz="1600" dirty="0" err="1"/>
              <a:t>Ripert</a:t>
            </a:r>
            <a:r>
              <a:rPr lang="es-CL" sz="1600" dirty="0"/>
              <a:t>: </a:t>
            </a:r>
            <a:r>
              <a:rPr lang="es-CL" sz="1600" dirty="0" smtClean="0"/>
              <a:t>igual que el dinero, o los títulos valor, es </a:t>
            </a:r>
            <a:r>
              <a:rPr lang="es-CL" sz="1600" b="1" dirty="0" smtClean="0">
                <a:solidFill>
                  <a:srgbClr val="800000"/>
                </a:solidFill>
              </a:rPr>
              <a:t>Una </a:t>
            </a:r>
            <a:r>
              <a:rPr lang="es-CL" sz="1600" b="1" dirty="0">
                <a:solidFill>
                  <a:srgbClr val="800000"/>
                </a:solidFill>
              </a:rPr>
              <a:t>Maquina </a:t>
            </a:r>
            <a:r>
              <a:rPr lang="es-CL" sz="1600" b="1" dirty="0" smtClean="0">
                <a:solidFill>
                  <a:srgbClr val="800000"/>
                </a:solidFill>
              </a:rPr>
              <a:t>Jurídica</a:t>
            </a:r>
            <a:endParaRPr lang="es-CL" sz="1600" b="1" u="sng" dirty="0">
              <a:solidFill>
                <a:srgbClr val="800000"/>
              </a:solidFill>
            </a:endParaRPr>
          </a:p>
        </p:txBody>
      </p:sp>
      <p:sp>
        <p:nvSpPr>
          <p:cNvPr id="26" name="Flecha derecha 25"/>
          <p:cNvSpPr/>
          <p:nvPr/>
        </p:nvSpPr>
        <p:spPr bwMode="auto">
          <a:xfrm rot="5400000">
            <a:off x="7015733" y="3048792"/>
            <a:ext cx="504056" cy="236617"/>
          </a:xfrm>
          <a:prstGeom prst="rightArrow">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400" b="0" i="0" u="none" strike="noStrike" cap="none" normalizeH="0" baseline="0" smtClean="0">
              <a:ln>
                <a:noFill/>
              </a:ln>
              <a:solidFill>
                <a:schemeClr val="tx1"/>
              </a:solidFill>
              <a:effectLst/>
              <a:latin typeface="Arial" charset="0"/>
            </a:endParaRPr>
          </a:p>
        </p:txBody>
      </p:sp>
      <p:sp>
        <p:nvSpPr>
          <p:cNvPr id="5" name="CuadroTexto 4"/>
          <p:cNvSpPr txBox="1"/>
          <p:nvPr/>
        </p:nvSpPr>
        <p:spPr>
          <a:xfrm>
            <a:off x="5169086" y="3322638"/>
            <a:ext cx="3923928" cy="1384995"/>
          </a:xfrm>
          <a:prstGeom prst="rect">
            <a:avLst/>
          </a:prstGeom>
          <a:noFill/>
        </p:spPr>
        <p:txBody>
          <a:bodyPr wrap="square" rtlCol="0">
            <a:spAutoFit/>
          </a:bodyPr>
          <a:lstStyle/>
          <a:p>
            <a:pPr algn="just"/>
            <a:r>
              <a:rPr lang="es-CL" dirty="0" smtClean="0"/>
              <a:t>“</a:t>
            </a:r>
            <a:r>
              <a:rPr lang="es-CL" i="1" dirty="0" smtClean="0"/>
              <a:t>Llega un momento en que las relaciones entre los hombres se hacen demasiado numerosas, complejas y variadas para que puedan ser creadas o transmitidas por el simple juego del intercambio contractual de voluntades individuales</a:t>
            </a:r>
            <a:r>
              <a:rPr lang="es-CL" dirty="0" smtClean="0"/>
              <a:t>”</a:t>
            </a:r>
            <a:endParaRPr lang="es-CL" dirty="0"/>
          </a:p>
        </p:txBody>
      </p:sp>
      <p:pic>
        <p:nvPicPr>
          <p:cNvPr id="10242" name="Picture 2" descr="Resultado de imagen para wall str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640" y="4557260"/>
            <a:ext cx="2561109" cy="1388503"/>
          </a:xfrm>
          <a:prstGeom prst="rect">
            <a:avLst/>
          </a:prstGeom>
          <a:noFill/>
          <a:extLst>
            <a:ext uri="{909E8E84-426E-40DD-AFC4-6F175D3DCCD1}">
              <a14:hiddenFill xmlns:a14="http://schemas.microsoft.com/office/drawing/2010/main">
                <a:solidFill>
                  <a:srgbClr val="FFFFFF"/>
                </a:solidFill>
              </a14:hiddenFill>
            </a:ext>
          </a:extLst>
        </p:spPr>
      </p:pic>
      <p:sp>
        <p:nvSpPr>
          <p:cNvPr id="31" name="Flecha derecha 30"/>
          <p:cNvSpPr/>
          <p:nvPr/>
        </p:nvSpPr>
        <p:spPr bwMode="auto">
          <a:xfrm rot="10800000">
            <a:off x="3142598" y="3862523"/>
            <a:ext cx="1923301" cy="249560"/>
          </a:xfrm>
          <a:prstGeom prst="rightArrow">
            <a:avLst/>
          </a:prstGeom>
          <a:solidFill>
            <a:srgbClr val="00B050"/>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400" b="0" i="0" u="none" strike="noStrike" cap="none" normalizeH="0" baseline="0" smtClean="0">
              <a:ln>
                <a:noFill/>
              </a:ln>
              <a:solidFill>
                <a:schemeClr val="tx1"/>
              </a:solidFill>
              <a:effectLst/>
              <a:latin typeface="Arial" charset="0"/>
            </a:endParaRPr>
          </a:p>
        </p:txBody>
      </p:sp>
      <p:sp>
        <p:nvSpPr>
          <p:cNvPr id="32" name="Flecha derecha 31"/>
          <p:cNvSpPr/>
          <p:nvPr/>
        </p:nvSpPr>
        <p:spPr bwMode="auto">
          <a:xfrm>
            <a:off x="1696554" y="4965713"/>
            <a:ext cx="635169" cy="180378"/>
          </a:xfrm>
          <a:prstGeom prst="rightArrow">
            <a:avLst/>
          </a:prstGeom>
          <a:solidFill>
            <a:srgbClr val="00B050"/>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400" b="0" i="0" u="none" strike="noStrike" cap="none" normalizeH="0" baseline="0" smtClean="0">
              <a:ln>
                <a:noFill/>
              </a:ln>
              <a:solidFill>
                <a:schemeClr val="tx1"/>
              </a:solidFill>
              <a:effectLst/>
              <a:latin typeface="Arial" charset="0"/>
            </a:endParaRPr>
          </a:p>
        </p:txBody>
      </p:sp>
      <p:sp>
        <p:nvSpPr>
          <p:cNvPr id="6" name="CuadroTexto 5"/>
          <p:cNvSpPr txBox="1"/>
          <p:nvPr/>
        </p:nvSpPr>
        <p:spPr>
          <a:xfrm>
            <a:off x="2434910" y="4923436"/>
            <a:ext cx="1872208" cy="338554"/>
          </a:xfrm>
          <a:prstGeom prst="rect">
            <a:avLst/>
          </a:prstGeom>
          <a:noFill/>
        </p:spPr>
        <p:txBody>
          <a:bodyPr wrap="square" rtlCol="0">
            <a:spAutoFit/>
          </a:bodyPr>
          <a:lstStyle/>
          <a:p>
            <a:r>
              <a:rPr lang="es-CL" sz="1600" b="1" dirty="0" smtClean="0">
                <a:solidFill>
                  <a:srgbClr val="002060"/>
                </a:solidFill>
              </a:rPr>
              <a:t>El Interés Social</a:t>
            </a:r>
            <a:endParaRPr lang="es-CL" sz="1600" b="1" dirty="0">
              <a:solidFill>
                <a:srgbClr val="002060"/>
              </a:solidFill>
            </a:endParaRPr>
          </a:p>
        </p:txBody>
      </p:sp>
    </p:spTree>
    <p:extLst>
      <p:ext uri="{BB962C8B-B14F-4D97-AF65-F5344CB8AC3E}">
        <p14:creationId xmlns:p14="http://schemas.microsoft.com/office/powerpoint/2010/main" val="962861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3075" name="Line 3"/>
          <p:cNvSpPr>
            <a:spLocks noChangeShapeType="1"/>
          </p:cNvSpPr>
          <p:nvPr/>
        </p:nvSpPr>
        <p:spPr bwMode="auto">
          <a:xfrm>
            <a:off x="611188" y="1773238"/>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3076"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3077"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3078"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s-CL" altLang="es-CL" sz="1200">
                <a:solidFill>
                  <a:schemeClr val="accent2"/>
                </a:solidFill>
                <a:latin typeface="Tahoma" pitchFamily="34" charset="0"/>
              </a:rPr>
              <a:t>    </a:t>
            </a:r>
          </a:p>
        </p:txBody>
      </p:sp>
      <p:sp>
        <p:nvSpPr>
          <p:cNvPr id="3079"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3080"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3081"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3082"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3083"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3084"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3085"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3086"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pic>
        <p:nvPicPr>
          <p:cNvPr id="3087" name="Picture 17"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 name="Text Box 19"/>
          <p:cNvSpPr txBox="1">
            <a:spLocks noChangeArrowheads="1"/>
          </p:cNvSpPr>
          <p:nvPr/>
        </p:nvSpPr>
        <p:spPr bwMode="auto">
          <a:xfrm>
            <a:off x="2192168" y="757851"/>
            <a:ext cx="4683463" cy="646331"/>
          </a:xfrm>
          <a:prstGeom prst="rect">
            <a:avLst/>
          </a:prstGeom>
          <a:noFill/>
          <a:ln w="9525">
            <a:noFill/>
            <a:miter lim="800000"/>
            <a:headEnd/>
            <a:tailEnd/>
          </a:ln>
          <a:effec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s-CL" sz="3600" dirty="0" smtClean="0">
                <a:solidFill>
                  <a:srgbClr val="002060"/>
                </a:solidFill>
                <a:latin typeface="Tahoma" pitchFamily="34" charset="0"/>
              </a:rPr>
              <a:t>El Conflicto de Interés</a:t>
            </a:r>
          </a:p>
        </p:txBody>
      </p:sp>
      <p:sp>
        <p:nvSpPr>
          <p:cNvPr id="3089" name="Text Box 21"/>
          <p:cNvSpPr txBox="1">
            <a:spLocks noChangeArrowheads="1"/>
          </p:cNvSpPr>
          <p:nvPr/>
        </p:nvSpPr>
        <p:spPr bwMode="auto">
          <a:xfrm>
            <a:off x="611188" y="1844675"/>
            <a:ext cx="80010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a:endParaRPr lang="en-US" altLang="es-CL" sz="1600"/>
          </a:p>
          <a:p>
            <a:pPr eaLnBrk="1"/>
            <a:endParaRPr lang="es-ES" altLang="es-CL" sz="1600"/>
          </a:p>
          <a:p>
            <a:pPr>
              <a:spcBef>
                <a:spcPct val="50000"/>
              </a:spcBef>
            </a:pPr>
            <a:endParaRPr lang="es-CL" altLang="es-CL" sz="1600"/>
          </a:p>
        </p:txBody>
      </p:sp>
      <p:sp>
        <p:nvSpPr>
          <p:cNvPr id="3090" name="Text Box 19"/>
          <p:cNvSpPr txBox="1">
            <a:spLocks noChangeArrowheads="1"/>
          </p:cNvSpPr>
          <p:nvPr/>
        </p:nvSpPr>
        <p:spPr bwMode="auto">
          <a:xfrm rot="10800000" flipV="1">
            <a:off x="609600" y="1757396"/>
            <a:ext cx="785018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just" eaLnBrk="1" hangingPunct="1"/>
            <a:r>
              <a:rPr lang="es-CL" altLang="es-CL" sz="1600" b="1" u="sng" dirty="0" smtClean="0">
                <a:solidFill>
                  <a:srgbClr val="002060"/>
                </a:solidFill>
              </a:rPr>
              <a:t>El PROBLEMA DE AGENCIA</a:t>
            </a:r>
          </a:p>
          <a:p>
            <a:pPr algn="just" eaLnBrk="1" hangingPunct="1"/>
            <a:endParaRPr lang="es-CL" altLang="es-CL" sz="1600" b="1" u="sng" dirty="0">
              <a:solidFill>
                <a:srgbClr val="002060"/>
              </a:solidFill>
            </a:endParaRPr>
          </a:p>
          <a:p>
            <a:pPr algn="just" eaLnBrk="1" hangingPunct="1">
              <a:buFont typeface="Arial" panose="020B0604020202020204" pitchFamily="34" charset="0"/>
              <a:buChar char="•"/>
            </a:pPr>
            <a:r>
              <a:rPr lang="es-CL" altLang="es-CL" sz="1600" dirty="0" err="1" smtClean="0">
                <a:solidFill>
                  <a:srgbClr val="339933"/>
                </a:solidFill>
              </a:rPr>
              <a:t>Pardow</a:t>
            </a:r>
            <a:r>
              <a:rPr lang="es-CL" altLang="es-CL" sz="1600" dirty="0" smtClean="0">
                <a:solidFill>
                  <a:srgbClr val="339933"/>
                </a:solidFill>
              </a:rPr>
              <a:t>: </a:t>
            </a:r>
            <a:r>
              <a:rPr lang="es-CL" altLang="es-CL" sz="1600" dirty="0" smtClean="0">
                <a:solidFill>
                  <a:schemeClr val="accent4"/>
                </a:solidFill>
              </a:rPr>
              <a:t>Separación entre propiedad y administración de un patrimonio. (Mandato, representación, guardas, gobierno corporativo). (Azar moral, selección adversa, asimetrías de información, oportunismo)</a:t>
            </a:r>
            <a:endParaRPr lang="es-CL" altLang="es-CL" sz="1600" dirty="0">
              <a:solidFill>
                <a:schemeClr val="accent4"/>
              </a:solidFill>
            </a:endParaRPr>
          </a:p>
          <a:p>
            <a:pPr algn="just" eaLnBrk="1" hangingPunct="1">
              <a:buFontTx/>
              <a:buChar char="•"/>
            </a:pPr>
            <a:endParaRPr lang="es-ES" altLang="es-CL" sz="1600" u="sng" dirty="0" smtClean="0"/>
          </a:p>
          <a:p>
            <a:pPr marL="0" indent="0" algn="just" eaLnBrk="1" hangingPunct="1"/>
            <a:r>
              <a:rPr lang="es-CL" altLang="es-CL" sz="1600" b="1" u="sng" dirty="0" smtClean="0">
                <a:solidFill>
                  <a:srgbClr val="002060"/>
                </a:solidFill>
              </a:rPr>
              <a:t>CONFLICTO</a:t>
            </a:r>
            <a:endParaRPr lang="es-CL" altLang="es-CL" sz="1600" b="1" u="sng" dirty="0">
              <a:solidFill>
                <a:srgbClr val="002060"/>
              </a:solidFill>
            </a:endParaRPr>
          </a:p>
          <a:p>
            <a:pPr marL="0" indent="0" algn="just" eaLnBrk="1" hangingPunct="1"/>
            <a:endParaRPr lang="es-ES" altLang="es-CL" sz="1600" u="sng" dirty="0"/>
          </a:p>
          <a:p>
            <a:pPr algn="just" eaLnBrk="1" hangingPunct="1">
              <a:buFontTx/>
              <a:buChar char="•"/>
            </a:pPr>
            <a:r>
              <a:rPr lang="es-ES" altLang="es-CL" sz="1600" dirty="0"/>
              <a:t> </a:t>
            </a:r>
            <a:r>
              <a:rPr lang="es-ES" altLang="es-CL" sz="1600" dirty="0" smtClean="0"/>
              <a:t>Dos o más intereses, legítimos en principio</a:t>
            </a:r>
          </a:p>
          <a:p>
            <a:pPr algn="just" eaLnBrk="1" hangingPunct="1">
              <a:buFontTx/>
              <a:buChar char="•"/>
            </a:pPr>
            <a:endParaRPr lang="es-ES" altLang="es-CL" sz="1600" dirty="0"/>
          </a:p>
          <a:p>
            <a:pPr algn="just" eaLnBrk="1" hangingPunct="1">
              <a:buFontTx/>
              <a:buChar char="•"/>
            </a:pPr>
            <a:r>
              <a:rPr lang="es-ES" altLang="es-CL" sz="1600" dirty="0"/>
              <a:t> </a:t>
            </a:r>
            <a:r>
              <a:rPr lang="es-ES" altLang="es-CL" sz="1600" dirty="0" smtClean="0"/>
              <a:t>Contrarios: la realización del uno requiere la frustración del otro. Ejemplos.</a:t>
            </a:r>
            <a:endParaRPr lang="es-ES" altLang="es-CL" sz="1600" dirty="0"/>
          </a:p>
          <a:p>
            <a:pPr algn="just" eaLnBrk="1" hangingPunct="1"/>
            <a:endParaRPr lang="es-ES" altLang="es-CL" sz="1600" dirty="0"/>
          </a:p>
          <a:p>
            <a:pPr algn="just" eaLnBrk="1" hangingPunct="1">
              <a:buFontTx/>
              <a:buChar char="•"/>
            </a:pPr>
            <a:r>
              <a:rPr lang="es-ES" altLang="es-CL" sz="1600" dirty="0"/>
              <a:t> </a:t>
            </a:r>
            <a:r>
              <a:rPr lang="es-ES" altLang="es-CL" sz="1600" dirty="0" smtClean="0"/>
              <a:t>En sociedades: lesión al interés social: </a:t>
            </a:r>
            <a:r>
              <a:rPr lang="es-ES" altLang="es-CL" sz="1600" dirty="0" smtClean="0">
                <a:solidFill>
                  <a:srgbClr val="339933"/>
                </a:solidFill>
              </a:rPr>
              <a:t>Puga</a:t>
            </a:r>
            <a:r>
              <a:rPr lang="es-ES" altLang="es-CL" sz="1600" dirty="0" smtClean="0"/>
              <a:t>: Obtención de ganancias      </a:t>
            </a:r>
          </a:p>
          <a:p>
            <a:pPr algn="just" eaLnBrk="1" hangingPunct="1">
              <a:buFontTx/>
              <a:buChar char="•"/>
            </a:pPr>
            <a:endParaRPr lang="es-ES" altLang="es-CL" sz="1600" dirty="0"/>
          </a:p>
          <a:p>
            <a:pPr marL="0" indent="0" algn="just" eaLnBrk="1" hangingPunct="1"/>
            <a:endParaRPr lang="es-ES" altLang="es-CL" sz="1600" dirty="0" smtClean="0"/>
          </a:p>
          <a:p>
            <a:pPr marL="0" indent="0" algn="just" eaLnBrk="1" hangingPunct="1"/>
            <a:endParaRPr lang="es-ES" altLang="es-CL" sz="1600" dirty="0" smtClean="0"/>
          </a:p>
          <a:p>
            <a:pPr marL="0" indent="0" algn="just" eaLnBrk="1" hangingPunct="1"/>
            <a:r>
              <a:rPr lang="es-ES" altLang="es-CL" sz="1600" dirty="0"/>
              <a:t> </a:t>
            </a:r>
            <a:r>
              <a:rPr lang="es-ES" altLang="es-CL" sz="1600" dirty="0" smtClean="0"/>
              <a:t>   </a:t>
            </a:r>
            <a:r>
              <a:rPr lang="es-ES" altLang="es-CL" sz="1600" dirty="0" smtClean="0">
                <a:solidFill>
                  <a:srgbClr val="00B050"/>
                </a:solidFill>
              </a:rPr>
              <a:t>Mantener ajustada la maquina jurídica</a:t>
            </a:r>
            <a:r>
              <a:rPr lang="es-ES" altLang="es-CL" sz="1600" dirty="0" smtClean="0"/>
              <a:t>: Mantención de la </a:t>
            </a:r>
            <a:r>
              <a:rPr lang="es-ES" altLang="es-CL" sz="1600" b="1" dirty="0" smtClean="0">
                <a:solidFill>
                  <a:srgbClr val="00B050"/>
                </a:solidFill>
              </a:rPr>
              <a:t>promesa</a:t>
            </a:r>
            <a:r>
              <a:rPr lang="es-ES" altLang="es-CL" sz="1600" dirty="0" smtClean="0"/>
              <a:t> de ganancias</a:t>
            </a:r>
            <a:endParaRPr lang="es-CL" altLang="es-CL" sz="1600" dirty="0"/>
          </a:p>
          <a:p>
            <a:pPr algn="just" eaLnBrk="1" hangingPunct="1"/>
            <a:endParaRPr lang="es-ES" altLang="es-CL" sz="1600" dirty="0"/>
          </a:p>
        </p:txBody>
      </p:sp>
      <p:sp>
        <p:nvSpPr>
          <p:cNvPr id="20" name="Flecha derecha 19"/>
          <p:cNvSpPr/>
          <p:nvPr/>
        </p:nvSpPr>
        <p:spPr bwMode="auto">
          <a:xfrm rot="5400000">
            <a:off x="3541243" y="5175024"/>
            <a:ext cx="504056" cy="236617"/>
          </a:xfrm>
          <a:prstGeom prst="rightArrow">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70625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609600" y="476672"/>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3075" name="Line 3"/>
          <p:cNvSpPr>
            <a:spLocks noChangeShapeType="1"/>
          </p:cNvSpPr>
          <p:nvPr/>
        </p:nvSpPr>
        <p:spPr bwMode="auto">
          <a:xfrm>
            <a:off x="609600" y="17526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3076" name="Rectangle 4"/>
          <p:cNvSpPr>
            <a:spLocks noChangeArrowheads="1"/>
          </p:cNvSpPr>
          <p:nvPr/>
        </p:nvSpPr>
        <p:spPr bwMode="auto">
          <a:xfrm>
            <a:off x="611188" y="1412875"/>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3077" name="Text Box 5"/>
          <p:cNvSpPr txBox="1">
            <a:spLocks noChangeArrowheads="1"/>
          </p:cNvSpPr>
          <p:nvPr/>
        </p:nvSpPr>
        <p:spPr bwMode="auto">
          <a:xfrm rot="10800000" flipV="1">
            <a:off x="468313" y="1916113"/>
            <a:ext cx="417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s-CL" altLang="es-CL" sz="2400">
              <a:solidFill>
                <a:srgbClr val="000099"/>
              </a:solidFill>
              <a:latin typeface="Tahoma" pitchFamily="34" charset="0"/>
            </a:endParaRPr>
          </a:p>
        </p:txBody>
      </p:sp>
      <p:sp>
        <p:nvSpPr>
          <p:cNvPr id="3078"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3079"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s-CL" altLang="es-CL" sz="1200">
                <a:solidFill>
                  <a:schemeClr val="accent2"/>
                </a:solidFill>
                <a:latin typeface="Tahoma" pitchFamily="34" charset="0"/>
              </a:rPr>
              <a:t>    </a:t>
            </a:r>
          </a:p>
        </p:txBody>
      </p:sp>
      <p:sp>
        <p:nvSpPr>
          <p:cNvPr id="3080" name="Rectangle 8"/>
          <p:cNvSpPr>
            <a:spLocks noChangeArrowheads="1"/>
          </p:cNvSpPr>
          <p:nvPr/>
        </p:nvSpPr>
        <p:spPr bwMode="auto">
          <a:xfrm>
            <a:off x="838200" y="1412875"/>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3081" name="Rectangle 9"/>
          <p:cNvSpPr>
            <a:spLocks noChangeArrowheads="1"/>
          </p:cNvSpPr>
          <p:nvPr/>
        </p:nvSpPr>
        <p:spPr bwMode="auto">
          <a:xfrm>
            <a:off x="1066800" y="1412875"/>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3082"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3083"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3084"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3085"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3086"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3087"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pic>
        <p:nvPicPr>
          <p:cNvPr id="3088" name="Picture 16"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89" name="Text Box 17"/>
          <p:cNvSpPr txBox="1">
            <a:spLocks noChangeArrowheads="1"/>
          </p:cNvSpPr>
          <p:nvPr/>
        </p:nvSpPr>
        <p:spPr bwMode="auto">
          <a:xfrm>
            <a:off x="3924300" y="42211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CL" altLang="es-CL" sz="2400">
              <a:latin typeface="Tahoma" pitchFamily="34" charset="0"/>
            </a:endParaRPr>
          </a:p>
        </p:txBody>
      </p:sp>
      <p:sp>
        <p:nvSpPr>
          <p:cNvPr id="3090" name="Text Box 18"/>
          <p:cNvSpPr txBox="1">
            <a:spLocks noChangeArrowheads="1"/>
          </p:cNvSpPr>
          <p:nvPr/>
        </p:nvSpPr>
        <p:spPr bwMode="auto">
          <a:xfrm>
            <a:off x="1403350" y="4724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CL" altLang="es-CL" sz="2400">
              <a:latin typeface="Tahoma" pitchFamily="34" charset="0"/>
            </a:endParaRPr>
          </a:p>
        </p:txBody>
      </p:sp>
      <p:sp>
        <p:nvSpPr>
          <p:cNvPr id="110611" name="Text Box 19"/>
          <p:cNvSpPr txBox="1">
            <a:spLocks noChangeArrowheads="1"/>
          </p:cNvSpPr>
          <p:nvPr/>
        </p:nvSpPr>
        <p:spPr bwMode="auto">
          <a:xfrm>
            <a:off x="2782887" y="685800"/>
            <a:ext cx="3604000" cy="646331"/>
          </a:xfrm>
          <a:prstGeom prst="rect">
            <a:avLst/>
          </a:prstGeom>
          <a:noFill/>
          <a:ln w="9525">
            <a:noFill/>
            <a:miter lim="800000"/>
            <a:headEnd/>
            <a:tailEnd/>
          </a:ln>
          <a:effec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s-CL" altLang="es-CL" sz="3600" dirty="0">
                <a:solidFill>
                  <a:srgbClr val="002060"/>
                </a:solidFill>
                <a:latin typeface="Tahoma" pitchFamily="34" charset="0"/>
              </a:rPr>
              <a:t>Principio </a:t>
            </a:r>
            <a:r>
              <a:rPr lang="es-CL" altLang="es-CL" sz="3600" dirty="0" smtClean="0">
                <a:solidFill>
                  <a:srgbClr val="002060"/>
                </a:solidFill>
                <a:latin typeface="Tahoma" pitchFamily="34" charset="0"/>
              </a:rPr>
              <a:t>General</a:t>
            </a:r>
            <a:endParaRPr lang="es-CL" altLang="es-CL" sz="3600" dirty="0">
              <a:solidFill>
                <a:srgbClr val="002060"/>
              </a:solidFill>
              <a:latin typeface="Tahoma" pitchFamily="34" charset="0"/>
            </a:endParaRPr>
          </a:p>
        </p:txBody>
      </p:sp>
      <p:sp>
        <p:nvSpPr>
          <p:cNvPr id="3092" name="Text Box 20"/>
          <p:cNvSpPr txBox="1">
            <a:spLocks noChangeArrowheads="1"/>
          </p:cNvSpPr>
          <p:nvPr/>
        </p:nvSpPr>
        <p:spPr bwMode="auto">
          <a:xfrm>
            <a:off x="539750" y="3340100"/>
            <a:ext cx="172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endParaRPr lang="es-CL" altLang="es-CL"/>
          </a:p>
        </p:txBody>
      </p:sp>
      <p:sp>
        <p:nvSpPr>
          <p:cNvPr id="3093" name="Text Box 21"/>
          <p:cNvSpPr txBox="1">
            <a:spLocks noChangeArrowheads="1"/>
          </p:cNvSpPr>
          <p:nvPr/>
        </p:nvSpPr>
        <p:spPr bwMode="auto">
          <a:xfrm>
            <a:off x="571500" y="1831975"/>
            <a:ext cx="80010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just">
              <a:spcBef>
                <a:spcPct val="50000"/>
              </a:spcBef>
            </a:pPr>
            <a:r>
              <a:rPr lang="es-CL" altLang="es-CL" sz="1600" b="1" dirty="0" smtClean="0">
                <a:sym typeface="Wingdings" pitchFamily="2" charset="2"/>
              </a:rPr>
              <a:t>Principio </a:t>
            </a:r>
            <a:r>
              <a:rPr lang="es-CL" altLang="es-CL" sz="1600" b="1" dirty="0">
                <a:sym typeface="Wingdings" pitchFamily="2" charset="2"/>
              </a:rPr>
              <a:t>General: cualquier colisión de intereses debe resolverse a favor del interés social.</a:t>
            </a:r>
          </a:p>
          <a:p>
            <a:pPr algn="just">
              <a:spcBef>
                <a:spcPct val="50000"/>
              </a:spcBef>
            </a:pPr>
            <a:r>
              <a:rPr lang="es-CL" altLang="es-CL" sz="1600" dirty="0" smtClean="0">
                <a:sym typeface="Wingdings" pitchFamily="2" charset="2"/>
              </a:rPr>
              <a:t>Arts. 30</a:t>
            </a:r>
            <a:r>
              <a:rPr lang="es-CL" altLang="es-CL" sz="1600" dirty="0">
                <a:sym typeface="Wingdings" pitchFamily="2" charset="2"/>
              </a:rPr>
              <a:t>: </a:t>
            </a:r>
            <a:r>
              <a:rPr lang="es-CL" altLang="es-CL" sz="1600" dirty="0" smtClean="0">
                <a:sym typeface="Wingdings" pitchFamily="2" charset="2"/>
              </a:rPr>
              <a:t>“</a:t>
            </a:r>
            <a:r>
              <a:rPr lang="es-CL" altLang="es-CL" sz="1600" i="1" dirty="0" smtClean="0">
                <a:sym typeface="Wingdings" pitchFamily="2" charset="2"/>
              </a:rPr>
              <a:t>Los </a:t>
            </a:r>
            <a:r>
              <a:rPr lang="es-CL" altLang="es-CL" sz="1600" i="1" dirty="0">
                <a:sym typeface="Wingdings" pitchFamily="2" charset="2"/>
              </a:rPr>
              <a:t>accionistas deben ejercer sus </a:t>
            </a:r>
            <a:r>
              <a:rPr lang="es-CL" altLang="es-CL" sz="1600" i="1" dirty="0" smtClean="0">
                <a:sym typeface="Wingdings" pitchFamily="2" charset="2"/>
              </a:rPr>
              <a:t>derechos sociales respetando los de la sociedad y los de los demás accionistas</a:t>
            </a:r>
            <a:r>
              <a:rPr lang="es-CL" altLang="es-CL" sz="1600" dirty="0" smtClean="0">
                <a:sym typeface="Wingdings" pitchFamily="2" charset="2"/>
              </a:rPr>
              <a:t>”. y 39 LSA “</a:t>
            </a:r>
            <a:r>
              <a:rPr lang="es-CL" altLang="es-CL" sz="1600" i="1" dirty="0" smtClean="0">
                <a:sym typeface="Wingdings" pitchFamily="2" charset="2"/>
              </a:rPr>
              <a:t>Los directores elegidos por un grupo o clase de accionistas tienen los mismos deberes para con la sociedad y los demás accionistas que los directores restantes, no pudiendo faltar a éstos y a aquélla a pretexto de defender los intereses de quienes los eligieron</a:t>
            </a:r>
            <a:r>
              <a:rPr lang="es-CL" altLang="es-CL" sz="1600" dirty="0" smtClean="0">
                <a:sym typeface="Wingdings" pitchFamily="2" charset="2"/>
              </a:rPr>
              <a:t>”+ </a:t>
            </a:r>
            <a:r>
              <a:rPr lang="es-CL" altLang="es-CL" sz="1600" dirty="0">
                <a:sym typeface="Wingdings" pitchFamily="2" charset="2"/>
              </a:rPr>
              <a:t>principio Buena Fe</a:t>
            </a:r>
            <a:r>
              <a:rPr lang="es-CL" altLang="es-CL" sz="1600" dirty="0" smtClean="0">
                <a:sym typeface="Wingdings" pitchFamily="2" charset="2"/>
              </a:rPr>
              <a:t>.</a:t>
            </a:r>
            <a:endParaRPr lang="es-CL" sz="1800" dirty="0" smtClean="0"/>
          </a:p>
          <a:p>
            <a:pPr algn="just">
              <a:spcBef>
                <a:spcPct val="50000"/>
              </a:spcBef>
              <a:buFontTx/>
              <a:buChar char="•"/>
            </a:pPr>
            <a:r>
              <a:rPr lang="es-CL" sz="1800" dirty="0" smtClean="0"/>
              <a:t>Problemas </a:t>
            </a:r>
            <a:r>
              <a:rPr lang="es-CL" sz="1800" dirty="0"/>
              <a:t>sobre interés social vs. Particular:</a:t>
            </a:r>
          </a:p>
          <a:p>
            <a:pPr lvl="1" algn="just">
              <a:spcBef>
                <a:spcPct val="50000"/>
              </a:spcBef>
              <a:buFontTx/>
              <a:buChar char="•"/>
            </a:pPr>
            <a:r>
              <a:rPr lang="es-CL" sz="1800" dirty="0"/>
              <a:t>Entre </a:t>
            </a:r>
            <a:r>
              <a:rPr lang="es-CL" sz="1800" dirty="0" smtClean="0"/>
              <a:t>accionistas (abuso de derecho)</a:t>
            </a:r>
            <a:endParaRPr lang="es-CL" sz="1800" dirty="0"/>
          </a:p>
          <a:p>
            <a:pPr lvl="1" algn="just">
              <a:spcBef>
                <a:spcPct val="50000"/>
              </a:spcBef>
              <a:buFontTx/>
              <a:buChar char="•"/>
            </a:pPr>
            <a:r>
              <a:rPr lang="es-CL" sz="1800" dirty="0"/>
              <a:t>Entre la sociedad y sus administradores (deberes fiduciarios)</a:t>
            </a:r>
          </a:p>
          <a:p>
            <a:pPr algn="just">
              <a:spcBef>
                <a:spcPct val="50000"/>
              </a:spcBef>
            </a:pPr>
            <a:r>
              <a:rPr lang="es-CL" altLang="es-CL" sz="1600" dirty="0" smtClean="0">
                <a:sym typeface="Wingdings" pitchFamily="2" charset="2"/>
              </a:rPr>
              <a:t> </a:t>
            </a:r>
          </a:p>
          <a:p>
            <a:pPr algn="just">
              <a:spcBef>
                <a:spcPct val="50000"/>
              </a:spcBef>
            </a:pPr>
            <a:r>
              <a:rPr lang="es-CL" altLang="es-CL" sz="1600" dirty="0" smtClean="0">
                <a:sym typeface="Wingdings" pitchFamily="2" charset="2"/>
              </a:rPr>
              <a:t>Determinados                                                                      Genéricos (Alcalde, Puga)</a:t>
            </a:r>
            <a:endParaRPr lang="es-CL" altLang="es-CL" sz="1600" dirty="0">
              <a:sym typeface="Wingdings" pitchFamily="2" charset="2"/>
            </a:endParaRPr>
          </a:p>
          <a:p>
            <a:pPr algn="just">
              <a:spcBef>
                <a:spcPct val="50000"/>
              </a:spcBef>
            </a:pPr>
            <a:endParaRPr lang="es-CL" altLang="es-CL" sz="1600" dirty="0">
              <a:sym typeface="Wingdings" pitchFamily="2" charset="2"/>
            </a:endParaRPr>
          </a:p>
          <a:p>
            <a:pPr>
              <a:spcBef>
                <a:spcPct val="50000"/>
              </a:spcBef>
            </a:pPr>
            <a:endParaRPr lang="es-CL" altLang="es-CL" sz="1600" b="1" dirty="0">
              <a:sym typeface="Wingdings" pitchFamily="2" charset="2"/>
            </a:endParaRPr>
          </a:p>
        </p:txBody>
      </p:sp>
      <p:cxnSp>
        <p:nvCxnSpPr>
          <p:cNvPr id="24" name="Conector recto de flecha 23"/>
          <p:cNvCxnSpPr/>
          <p:nvPr/>
        </p:nvCxnSpPr>
        <p:spPr bwMode="auto">
          <a:xfrm flipH="1">
            <a:off x="1914366" y="4983525"/>
            <a:ext cx="1737041" cy="516284"/>
          </a:xfrm>
          <a:prstGeom prst="straightConnector1">
            <a:avLst/>
          </a:prstGeom>
          <a:solidFill>
            <a:schemeClr val="accent1"/>
          </a:solidFill>
          <a:ln w="28575" cap="flat" cmpd="sng" algn="ctr">
            <a:solidFill>
              <a:srgbClr val="002060"/>
            </a:solidFill>
            <a:prstDash val="solid"/>
            <a:round/>
            <a:headEnd type="none" w="med" len="med"/>
            <a:tailEnd type="triangle"/>
          </a:ln>
          <a:effectLst/>
        </p:spPr>
      </p:cxnSp>
      <p:cxnSp>
        <p:nvCxnSpPr>
          <p:cNvPr id="26" name="Conector recto de flecha 25"/>
          <p:cNvCxnSpPr/>
          <p:nvPr/>
        </p:nvCxnSpPr>
        <p:spPr bwMode="auto">
          <a:xfrm>
            <a:off x="4240988" y="4976814"/>
            <a:ext cx="1678023" cy="539450"/>
          </a:xfrm>
          <a:prstGeom prst="straightConnector1">
            <a:avLst/>
          </a:prstGeom>
          <a:solidFill>
            <a:schemeClr val="accent1"/>
          </a:solidFill>
          <a:ln w="28575" cap="flat" cmpd="sng" algn="ctr">
            <a:solidFill>
              <a:srgbClr val="002060"/>
            </a:solidFill>
            <a:prstDash val="solid"/>
            <a:round/>
            <a:headEnd type="none" w="med" len="med"/>
            <a:tailEnd type="triangle"/>
          </a:ln>
          <a:effectLst/>
        </p:spPr>
      </p:cxnSp>
    </p:spTree>
    <p:extLst>
      <p:ext uri="{BB962C8B-B14F-4D97-AF65-F5344CB8AC3E}">
        <p14:creationId xmlns:p14="http://schemas.microsoft.com/office/powerpoint/2010/main" val="1259182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609600" y="533400"/>
            <a:ext cx="7848600" cy="0"/>
          </a:xfrm>
          <a:prstGeom prst="line">
            <a:avLst/>
          </a:prstGeom>
          <a:noFill/>
          <a:ln w="9525">
            <a:solidFill>
              <a:schemeClr val="accent2"/>
            </a:solidFill>
            <a:round/>
            <a:headEnd/>
            <a:tailEnd/>
          </a:ln>
        </p:spPr>
        <p:txBody>
          <a:bodyPr wrap="none" anchor="ctr"/>
          <a:lstStyle/>
          <a:p>
            <a:endParaRPr lang="es-CL"/>
          </a:p>
        </p:txBody>
      </p:sp>
      <p:sp>
        <p:nvSpPr>
          <p:cNvPr id="59395" name="Line 3"/>
          <p:cNvSpPr>
            <a:spLocks noChangeShapeType="1"/>
          </p:cNvSpPr>
          <p:nvPr/>
        </p:nvSpPr>
        <p:spPr bwMode="auto">
          <a:xfrm>
            <a:off x="609600" y="1752600"/>
            <a:ext cx="7848600" cy="0"/>
          </a:xfrm>
          <a:prstGeom prst="line">
            <a:avLst/>
          </a:prstGeom>
          <a:noFill/>
          <a:ln w="9525">
            <a:solidFill>
              <a:schemeClr val="accent2"/>
            </a:solidFill>
            <a:round/>
            <a:headEnd/>
            <a:tailEnd/>
          </a:ln>
        </p:spPr>
        <p:txBody>
          <a:bodyPr wrap="none" anchor="ctr"/>
          <a:lstStyle/>
          <a:p>
            <a:endParaRPr lang="es-CL"/>
          </a:p>
        </p:txBody>
      </p:sp>
      <p:sp>
        <p:nvSpPr>
          <p:cNvPr id="59396" name="Rectangle 4"/>
          <p:cNvSpPr>
            <a:spLocks noChangeArrowheads="1"/>
          </p:cNvSpPr>
          <p:nvPr/>
        </p:nvSpPr>
        <p:spPr bwMode="auto">
          <a:xfrm>
            <a:off x="611188"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59397" name="Text Box 5"/>
          <p:cNvSpPr txBox="1">
            <a:spLocks noChangeArrowheads="1"/>
          </p:cNvSpPr>
          <p:nvPr/>
        </p:nvSpPr>
        <p:spPr bwMode="auto">
          <a:xfrm rot="10800000" flipV="1">
            <a:off x="468313" y="1916113"/>
            <a:ext cx="4171950" cy="457200"/>
          </a:xfrm>
          <a:prstGeom prst="rect">
            <a:avLst/>
          </a:prstGeom>
          <a:noFill/>
          <a:ln w="9525">
            <a:noFill/>
            <a:miter lim="800000"/>
            <a:headEnd/>
            <a:tailEnd/>
          </a:ln>
        </p:spPr>
        <p:txBody>
          <a:bodyPr>
            <a:spAutoFit/>
          </a:bodyPr>
          <a:lstStyle/>
          <a:p>
            <a:pPr algn="ctr" eaLnBrk="0" hangingPunct="0"/>
            <a:endParaRPr lang="es-CL" sz="2400">
              <a:solidFill>
                <a:srgbClr val="000099"/>
              </a:solidFill>
              <a:latin typeface="Tahoma" pitchFamily="34" charset="0"/>
            </a:endParaRPr>
          </a:p>
        </p:txBody>
      </p:sp>
      <p:sp>
        <p:nvSpPr>
          <p:cNvPr id="59398"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59399" name="Text Box 7"/>
          <p:cNvSpPr txBox="1">
            <a:spLocks noChangeArrowheads="1"/>
          </p:cNvSpPr>
          <p:nvPr/>
        </p:nvSpPr>
        <p:spPr bwMode="auto">
          <a:xfrm>
            <a:off x="3598863" y="5899150"/>
            <a:ext cx="374650" cy="274638"/>
          </a:xfrm>
          <a:prstGeom prst="rect">
            <a:avLst/>
          </a:prstGeom>
          <a:noFill/>
          <a:ln w="9525">
            <a:noFill/>
            <a:miter lim="800000"/>
            <a:headEnd/>
            <a:tailEnd/>
          </a:ln>
        </p:spPr>
        <p:txBody>
          <a:bodyPr wrap="none">
            <a:spAutoFit/>
          </a:bodyPr>
          <a:lstStyle/>
          <a:p>
            <a:pPr eaLnBrk="0" hangingPunct="0"/>
            <a:r>
              <a:rPr lang="es-CL" sz="1200">
                <a:solidFill>
                  <a:schemeClr val="accent2"/>
                </a:solidFill>
                <a:latin typeface="Tahoma" pitchFamily="34" charset="0"/>
              </a:rPr>
              <a:t>    </a:t>
            </a:r>
          </a:p>
        </p:txBody>
      </p:sp>
      <p:sp>
        <p:nvSpPr>
          <p:cNvPr id="59400" name="Rectangle 8"/>
          <p:cNvSpPr>
            <a:spLocks noChangeArrowheads="1"/>
          </p:cNvSpPr>
          <p:nvPr/>
        </p:nvSpPr>
        <p:spPr bwMode="auto">
          <a:xfrm>
            <a:off x="838200"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59401" name="Rectangle 9"/>
          <p:cNvSpPr>
            <a:spLocks noChangeArrowheads="1"/>
          </p:cNvSpPr>
          <p:nvPr/>
        </p:nvSpPr>
        <p:spPr bwMode="auto">
          <a:xfrm>
            <a:off x="1066800"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59402"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59403"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59404"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59405"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59406"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59407"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59408" name="Picture 16"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59409" name="Text Box 17"/>
          <p:cNvSpPr txBox="1">
            <a:spLocks noChangeArrowheads="1"/>
          </p:cNvSpPr>
          <p:nvPr/>
        </p:nvSpPr>
        <p:spPr bwMode="auto">
          <a:xfrm>
            <a:off x="3924300" y="4221163"/>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59410" name="Text Box 18"/>
          <p:cNvSpPr txBox="1">
            <a:spLocks noChangeArrowheads="1"/>
          </p:cNvSpPr>
          <p:nvPr/>
        </p:nvSpPr>
        <p:spPr bwMode="auto">
          <a:xfrm>
            <a:off x="1403350" y="4724400"/>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13683" name="Text Box 19"/>
          <p:cNvSpPr txBox="1">
            <a:spLocks noChangeArrowheads="1"/>
          </p:cNvSpPr>
          <p:nvPr/>
        </p:nvSpPr>
        <p:spPr bwMode="auto">
          <a:xfrm>
            <a:off x="684213" y="549275"/>
            <a:ext cx="7632700" cy="854075"/>
          </a:xfrm>
          <a:prstGeom prst="rect">
            <a:avLst/>
          </a:prstGeom>
          <a:noFill/>
          <a:ln w="9525">
            <a:noFill/>
            <a:miter lim="800000"/>
            <a:headEnd/>
            <a:tailEnd/>
          </a:ln>
        </p:spPr>
        <p:txBody>
          <a:bodyPr>
            <a:spAutoFit/>
          </a:bodyPr>
          <a:lstStyle/>
          <a:p>
            <a:pPr algn="ctr" eaLnBrk="0" hangingPunct="0"/>
            <a:r>
              <a:rPr lang="es-CL" sz="2500" dirty="0">
                <a:solidFill>
                  <a:srgbClr val="002060"/>
                </a:solidFill>
                <a:latin typeface="Tahoma" pitchFamily="34" charset="0"/>
              </a:rPr>
              <a:t>Sociedades Anónimas</a:t>
            </a:r>
          </a:p>
          <a:p>
            <a:pPr algn="ctr" eaLnBrk="0" hangingPunct="0"/>
            <a:r>
              <a:rPr lang="es-CL" sz="2500" dirty="0">
                <a:solidFill>
                  <a:srgbClr val="002060"/>
                </a:solidFill>
                <a:latin typeface="Tahoma" pitchFamily="34" charset="0"/>
              </a:rPr>
              <a:t>Conflictos entre el interés social y la administración</a:t>
            </a:r>
            <a:endParaRPr lang="es-CL" sz="2500" dirty="0">
              <a:solidFill>
                <a:srgbClr val="002060"/>
              </a:solidFill>
              <a:effectLst>
                <a:outerShdw blurRad="38100" dist="38100" dir="2700000" algn="tl">
                  <a:srgbClr val="C0C0C0"/>
                </a:outerShdw>
              </a:effectLst>
              <a:latin typeface="Tahoma" pitchFamily="34" charset="0"/>
            </a:endParaRPr>
          </a:p>
        </p:txBody>
      </p:sp>
      <p:sp>
        <p:nvSpPr>
          <p:cNvPr id="59412" name="Text Box 20"/>
          <p:cNvSpPr txBox="1">
            <a:spLocks noChangeArrowheads="1"/>
          </p:cNvSpPr>
          <p:nvPr/>
        </p:nvSpPr>
        <p:spPr bwMode="auto">
          <a:xfrm>
            <a:off x="539750" y="3340100"/>
            <a:ext cx="1728788" cy="304800"/>
          </a:xfrm>
          <a:prstGeom prst="rect">
            <a:avLst/>
          </a:prstGeom>
          <a:noFill/>
          <a:ln w="9525">
            <a:noFill/>
            <a:miter lim="800000"/>
            <a:headEnd/>
            <a:tailEnd/>
          </a:ln>
        </p:spPr>
        <p:txBody>
          <a:bodyPr>
            <a:spAutoFit/>
          </a:bodyPr>
          <a:lstStyle/>
          <a:p>
            <a:pPr eaLnBrk="0" hangingPunct="0">
              <a:spcBef>
                <a:spcPct val="50000"/>
              </a:spcBef>
            </a:pPr>
            <a:endParaRPr lang="es-CL"/>
          </a:p>
        </p:txBody>
      </p:sp>
      <p:sp>
        <p:nvSpPr>
          <p:cNvPr id="59413" name="Text Box 21"/>
          <p:cNvSpPr txBox="1">
            <a:spLocks noChangeArrowheads="1"/>
          </p:cNvSpPr>
          <p:nvPr/>
        </p:nvSpPr>
        <p:spPr bwMode="auto">
          <a:xfrm>
            <a:off x="468313" y="1773238"/>
            <a:ext cx="7920037" cy="4578176"/>
          </a:xfrm>
          <a:prstGeom prst="rect">
            <a:avLst/>
          </a:prstGeom>
          <a:noFill/>
          <a:ln w="9525">
            <a:noFill/>
            <a:miter lim="800000"/>
            <a:headEnd/>
            <a:tailEnd/>
          </a:ln>
        </p:spPr>
        <p:txBody>
          <a:bodyPr>
            <a:spAutoFit/>
          </a:bodyPr>
          <a:lstStyle/>
          <a:p>
            <a:pPr algn="just" eaLnBrk="0" hangingPunct="0">
              <a:spcBef>
                <a:spcPct val="50000"/>
              </a:spcBef>
            </a:pPr>
            <a:r>
              <a:rPr lang="es-CL" sz="1800" b="1" dirty="0"/>
              <a:t>1. Deber de cuidado (artículo 41 LSA)</a:t>
            </a:r>
          </a:p>
          <a:p>
            <a:pPr marL="742950" lvl="1" indent="-285750" algn="just" eaLnBrk="0" hangingPunct="0">
              <a:spcBef>
                <a:spcPct val="50000"/>
              </a:spcBef>
              <a:buFontTx/>
              <a:buChar char="•"/>
            </a:pPr>
            <a:r>
              <a:rPr lang="es-CL" sz="1700" dirty="0"/>
              <a:t>Culpa leve (buen padre de familia) </a:t>
            </a:r>
            <a:r>
              <a:rPr lang="es-CL" sz="1700" dirty="0">
                <a:sym typeface="Wingdings" pitchFamily="2" charset="2"/>
              </a:rPr>
              <a:t> </a:t>
            </a:r>
            <a:r>
              <a:rPr lang="es-CL" sz="1700" dirty="0" smtClean="0">
                <a:sym typeface="Wingdings" pitchFamily="2" charset="2"/>
              </a:rPr>
              <a:t>Correlativo a potestades y fin de la sociedad</a:t>
            </a:r>
            <a:endParaRPr lang="es-CL" sz="1700" dirty="0"/>
          </a:p>
          <a:p>
            <a:pPr marL="742950" lvl="1" indent="-285750" algn="just" eaLnBrk="0" hangingPunct="0">
              <a:spcBef>
                <a:spcPct val="50000"/>
              </a:spcBef>
              <a:buFontTx/>
              <a:buChar char="•"/>
            </a:pPr>
            <a:r>
              <a:rPr lang="es-CL" sz="1700" dirty="0"/>
              <a:t>Inmodificable (nulidad)</a:t>
            </a:r>
          </a:p>
          <a:p>
            <a:pPr marL="742950" lvl="1" indent="-285750" algn="just" eaLnBrk="0" hangingPunct="0">
              <a:spcBef>
                <a:spcPct val="50000"/>
              </a:spcBef>
              <a:buFontTx/>
              <a:buChar char="•"/>
            </a:pPr>
            <a:r>
              <a:rPr lang="es-CL" sz="1700" dirty="0" smtClean="0"/>
              <a:t>forma </a:t>
            </a:r>
            <a:r>
              <a:rPr lang="es-CL" sz="1700" dirty="0"/>
              <a:t>de salvar su responsabilidad </a:t>
            </a:r>
            <a:r>
              <a:rPr lang="es-CL" sz="1700" dirty="0">
                <a:sym typeface="Wingdings" pitchFamily="2" charset="2"/>
              </a:rPr>
              <a:t> hacer constar su oposición en el acta de la Sesión de </a:t>
            </a:r>
            <a:r>
              <a:rPr lang="es-CL" sz="1700" dirty="0" smtClean="0">
                <a:sym typeface="Wingdings" pitchFamily="2" charset="2"/>
              </a:rPr>
              <a:t>Directorio (art. 48)</a:t>
            </a:r>
            <a:endParaRPr lang="es-CL" sz="1700" dirty="0">
              <a:sym typeface="Wingdings" pitchFamily="2" charset="2"/>
            </a:endParaRPr>
          </a:p>
          <a:p>
            <a:pPr marL="742950" lvl="1" indent="-285750" algn="just" eaLnBrk="0" hangingPunct="0">
              <a:spcBef>
                <a:spcPct val="50000"/>
              </a:spcBef>
              <a:buFontTx/>
              <a:buChar char="•"/>
            </a:pPr>
            <a:r>
              <a:rPr lang="es-CL" sz="1700" dirty="0">
                <a:sym typeface="Wingdings" pitchFamily="2" charset="2"/>
              </a:rPr>
              <a:t>Rol del </a:t>
            </a:r>
            <a:r>
              <a:rPr lang="es-CL" sz="1700" i="1" dirty="0">
                <a:sym typeface="Wingdings" pitchFamily="2" charset="2"/>
              </a:rPr>
              <a:t>objeto social</a:t>
            </a:r>
            <a:r>
              <a:rPr lang="es-CL" sz="1700" dirty="0">
                <a:sym typeface="Wingdings" pitchFamily="2" charset="2"/>
              </a:rPr>
              <a:t>: permite inferir los medios que serán utilizados para la consecución del mismo en pos del interés común</a:t>
            </a:r>
          </a:p>
          <a:p>
            <a:pPr marL="742950" lvl="1" indent="-285750" algn="just" eaLnBrk="0" hangingPunct="0">
              <a:spcBef>
                <a:spcPct val="50000"/>
              </a:spcBef>
              <a:buFontTx/>
              <a:buChar char="•"/>
            </a:pPr>
            <a:r>
              <a:rPr lang="es-CL" sz="1700" dirty="0">
                <a:sym typeface="Wingdings" pitchFamily="2" charset="2"/>
              </a:rPr>
              <a:t>Juzgamiento (Alcalde): plazo de vigencia vs. Riesgo mercantil (parámetro de incumplimiento</a:t>
            </a:r>
            <a:r>
              <a:rPr lang="es-CL" sz="1700" dirty="0" smtClean="0">
                <a:sym typeface="Wingdings" pitchFamily="2" charset="2"/>
              </a:rPr>
              <a:t>)</a:t>
            </a:r>
          </a:p>
          <a:p>
            <a:pPr marL="742950" lvl="1" indent="-285750" algn="just" eaLnBrk="0" hangingPunct="0">
              <a:spcBef>
                <a:spcPct val="50000"/>
              </a:spcBef>
              <a:buFontTx/>
              <a:buChar char="•"/>
            </a:pPr>
            <a:r>
              <a:rPr lang="es-CL" sz="1700" b="1" dirty="0" smtClean="0">
                <a:solidFill>
                  <a:srgbClr val="002060"/>
                </a:solidFill>
                <a:sym typeface="Wingdings" pitchFamily="2" charset="2"/>
              </a:rPr>
              <a:t>La llamada “</a:t>
            </a:r>
            <a:r>
              <a:rPr lang="es-CL" sz="1700" b="1" dirty="0" smtClean="0">
                <a:solidFill>
                  <a:srgbClr val="00B050"/>
                </a:solidFill>
                <a:sym typeface="Wingdings" pitchFamily="2" charset="2"/>
              </a:rPr>
              <a:t>Business </a:t>
            </a:r>
            <a:r>
              <a:rPr lang="es-CL" sz="1700" b="1" dirty="0" err="1" smtClean="0">
                <a:solidFill>
                  <a:srgbClr val="00B050"/>
                </a:solidFill>
                <a:sym typeface="Wingdings" pitchFamily="2" charset="2"/>
              </a:rPr>
              <a:t>Judgment</a:t>
            </a:r>
            <a:r>
              <a:rPr lang="es-CL" sz="1700" b="1" dirty="0" smtClean="0">
                <a:solidFill>
                  <a:srgbClr val="00B050"/>
                </a:solidFill>
                <a:sym typeface="Wingdings" pitchFamily="2" charset="2"/>
              </a:rPr>
              <a:t> Rule</a:t>
            </a:r>
            <a:r>
              <a:rPr lang="es-CL" sz="1700" b="1" dirty="0" smtClean="0">
                <a:solidFill>
                  <a:srgbClr val="002060"/>
                </a:solidFill>
                <a:sym typeface="Wingdings" pitchFamily="2" charset="2"/>
              </a:rPr>
              <a:t>”</a:t>
            </a:r>
          </a:p>
          <a:p>
            <a:pPr algn="just" eaLnBrk="0" hangingPunct="0">
              <a:spcBef>
                <a:spcPct val="50000"/>
              </a:spcBef>
            </a:pPr>
            <a:endParaRPr lang="es-CL" sz="1700" b="1" dirty="0">
              <a:latin typeface="Arial Unicode MS"/>
            </a:endParaRPr>
          </a:p>
          <a:p>
            <a:pPr algn="just" eaLnBrk="0" hangingPunct="0">
              <a:spcBef>
                <a:spcPct val="50000"/>
              </a:spcBef>
            </a:pPr>
            <a:endParaRPr lang="es-CL" sz="1800" b="1" dirty="0">
              <a:latin typeface="Arial Unicode M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609600" y="533400"/>
            <a:ext cx="7848600" cy="0"/>
          </a:xfrm>
          <a:prstGeom prst="line">
            <a:avLst/>
          </a:prstGeom>
          <a:noFill/>
          <a:ln w="9525">
            <a:solidFill>
              <a:schemeClr val="accent2"/>
            </a:solidFill>
            <a:round/>
            <a:headEnd/>
            <a:tailEnd/>
          </a:ln>
        </p:spPr>
        <p:txBody>
          <a:bodyPr wrap="none" anchor="ctr"/>
          <a:lstStyle/>
          <a:p>
            <a:endParaRPr lang="es-CL"/>
          </a:p>
        </p:txBody>
      </p:sp>
      <p:sp>
        <p:nvSpPr>
          <p:cNvPr id="59395" name="Line 3"/>
          <p:cNvSpPr>
            <a:spLocks noChangeShapeType="1"/>
          </p:cNvSpPr>
          <p:nvPr/>
        </p:nvSpPr>
        <p:spPr bwMode="auto">
          <a:xfrm>
            <a:off x="609600" y="1752600"/>
            <a:ext cx="7848600" cy="0"/>
          </a:xfrm>
          <a:prstGeom prst="line">
            <a:avLst/>
          </a:prstGeom>
          <a:noFill/>
          <a:ln w="9525">
            <a:solidFill>
              <a:schemeClr val="accent2"/>
            </a:solidFill>
            <a:round/>
            <a:headEnd/>
            <a:tailEnd/>
          </a:ln>
        </p:spPr>
        <p:txBody>
          <a:bodyPr wrap="none" anchor="ctr"/>
          <a:lstStyle/>
          <a:p>
            <a:endParaRPr lang="es-CL"/>
          </a:p>
        </p:txBody>
      </p:sp>
      <p:sp>
        <p:nvSpPr>
          <p:cNvPr id="59396" name="Rectangle 4"/>
          <p:cNvSpPr>
            <a:spLocks noChangeArrowheads="1"/>
          </p:cNvSpPr>
          <p:nvPr/>
        </p:nvSpPr>
        <p:spPr bwMode="auto">
          <a:xfrm>
            <a:off x="611188"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59397" name="Text Box 5"/>
          <p:cNvSpPr txBox="1">
            <a:spLocks noChangeArrowheads="1"/>
          </p:cNvSpPr>
          <p:nvPr/>
        </p:nvSpPr>
        <p:spPr bwMode="auto">
          <a:xfrm rot="10800000" flipV="1">
            <a:off x="468313" y="1916113"/>
            <a:ext cx="4171950" cy="457200"/>
          </a:xfrm>
          <a:prstGeom prst="rect">
            <a:avLst/>
          </a:prstGeom>
          <a:noFill/>
          <a:ln w="9525">
            <a:noFill/>
            <a:miter lim="800000"/>
            <a:headEnd/>
            <a:tailEnd/>
          </a:ln>
        </p:spPr>
        <p:txBody>
          <a:bodyPr>
            <a:spAutoFit/>
          </a:bodyPr>
          <a:lstStyle/>
          <a:p>
            <a:pPr algn="ctr" eaLnBrk="0" hangingPunct="0"/>
            <a:endParaRPr lang="es-CL" sz="2400">
              <a:solidFill>
                <a:srgbClr val="000099"/>
              </a:solidFill>
              <a:latin typeface="Tahoma" pitchFamily="34" charset="0"/>
            </a:endParaRPr>
          </a:p>
        </p:txBody>
      </p:sp>
      <p:sp>
        <p:nvSpPr>
          <p:cNvPr id="59398"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59399" name="Text Box 7"/>
          <p:cNvSpPr txBox="1">
            <a:spLocks noChangeArrowheads="1"/>
          </p:cNvSpPr>
          <p:nvPr/>
        </p:nvSpPr>
        <p:spPr bwMode="auto">
          <a:xfrm>
            <a:off x="3598863" y="5899150"/>
            <a:ext cx="374650" cy="274638"/>
          </a:xfrm>
          <a:prstGeom prst="rect">
            <a:avLst/>
          </a:prstGeom>
          <a:noFill/>
          <a:ln w="9525">
            <a:noFill/>
            <a:miter lim="800000"/>
            <a:headEnd/>
            <a:tailEnd/>
          </a:ln>
        </p:spPr>
        <p:txBody>
          <a:bodyPr wrap="none">
            <a:spAutoFit/>
          </a:bodyPr>
          <a:lstStyle/>
          <a:p>
            <a:pPr eaLnBrk="0" hangingPunct="0"/>
            <a:r>
              <a:rPr lang="es-CL" sz="1200">
                <a:solidFill>
                  <a:schemeClr val="accent2"/>
                </a:solidFill>
                <a:latin typeface="Tahoma" pitchFamily="34" charset="0"/>
              </a:rPr>
              <a:t>    </a:t>
            </a:r>
          </a:p>
        </p:txBody>
      </p:sp>
      <p:sp>
        <p:nvSpPr>
          <p:cNvPr id="59400" name="Rectangle 8"/>
          <p:cNvSpPr>
            <a:spLocks noChangeArrowheads="1"/>
          </p:cNvSpPr>
          <p:nvPr/>
        </p:nvSpPr>
        <p:spPr bwMode="auto">
          <a:xfrm>
            <a:off x="838200"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59401" name="Rectangle 9"/>
          <p:cNvSpPr>
            <a:spLocks noChangeArrowheads="1"/>
          </p:cNvSpPr>
          <p:nvPr/>
        </p:nvSpPr>
        <p:spPr bwMode="auto">
          <a:xfrm>
            <a:off x="1066800"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59402"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59403"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59404"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59405"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59406"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59407"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59408" name="Picture 16"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59409" name="Text Box 17"/>
          <p:cNvSpPr txBox="1">
            <a:spLocks noChangeArrowheads="1"/>
          </p:cNvSpPr>
          <p:nvPr/>
        </p:nvSpPr>
        <p:spPr bwMode="auto">
          <a:xfrm>
            <a:off x="3924300" y="4221163"/>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59410" name="Text Box 18"/>
          <p:cNvSpPr txBox="1">
            <a:spLocks noChangeArrowheads="1"/>
          </p:cNvSpPr>
          <p:nvPr/>
        </p:nvSpPr>
        <p:spPr bwMode="auto">
          <a:xfrm>
            <a:off x="1403350" y="4724400"/>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13683" name="Text Box 19"/>
          <p:cNvSpPr txBox="1">
            <a:spLocks noChangeArrowheads="1"/>
          </p:cNvSpPr>
          <p:nvPr/>
        </p:nvSpPr>
        <p:spPr bwMode="auto">
          <a:xfrm>
            <a:off x="684213" y="549275"/>
            <a:ext cx="7632700" cy="854075"/>
          </a:xfrm>
          <a:prstGeom prst="rect">
            <a:avLst/>
          </a:prstGeom>
          <a:noFill/>
          <a:ln w="9525">
            <a:noFill/>
            <a:miter lim="800000"/>
            <a:headEnd/>
            <a:tailEnd/>
          </a:ln>
        </p:spPr>
        <p:txBody>
          <a:bodyPr>
            <a:spAutoFit/>
          </a:bodyPr>
          <a:lstStyle/>
          <a:p>
            <a:pPr algn="ctr" eaLnBrk="0" hangingPunct="0"/>
            <a:r>
              <a:rPr lang="es-CL" sz="2500" dirty="0">
                <a:solidFill>
                  <a:srgbClr val="002060"/>
                </a:solidFill>
                <a:latin typeface="Tahoma" pitchFamily="34" charset="0"/>
              </a:rPr>
              <a:t>Sociedades Anónimas</a:t>
            </a:r>
          </a:p>
          <a:p>
            <a:pPr algn="ctr" eaLnBrk="0" hangingPunct="0"/>
            <a:r>
              <a:rPr lang="es-CL" sz="2500" dirty="0">
                <a:solidFill>
                  <a:srgbClr val="002060"/>
                </a:solidFill>
                <a:latin typeface="Tahoma" pitchFamily="34" charset="0"/>
              </a:rPr>
              <a:t>Conflictos entre el interés social y la administración</a:t>
            </a:r>
            <a:endParaRPr lang="es-CL" sz="2500" dirty="0">
              <a:solidFill>
                <a:srgbClr val="002060"/>
              </a:solidFill>
              <a:effectLst>
                <a:outerShdw blurRad="38100" dist="38100" dir="2700000" algn="tl">
                  <a:srgbClr val="C0C0C0"/>
                </a:outerShdw>
              </a:effectLst>
              <a:latin typeface="Tahoma" pitchFamily="34" charset="0"/>
            </a:endParaRPr>
          </a:p>
        </p:txBody>
      </p:sp>
      <p:sp>
        <p:nvSpPr>
          <p:cNvPr id="59412" name="Text Box 20"/>
          <p:cNvSpPr txBox="1">
            <a:spLocks noChangeArrowheads="1"/>
          </p:cNvSpPr>
          <p:nvPr/>
        </p:nvSpPr>
        <p:spPr bwMode="auto">
          <a:xfrm>
            <a:off x="539750" y="3340100"/>
            <a:ext cx="1728788" cy="304800"/>
          </a:xfrm>
          <a:prstGeom prst="rect">
            <a:avLst/>
          </a:prstGeom>
          <a:noFill/>
          <a:ln w="9525">
            <a:noFill/>
            <a:miter lim="800000"/>
            <a:headEnd/>
            <a:tailEnd/>
          </a:ln>
        </p:spPr>
        <p:txBody>
          <a:bodyPr>
            <a:spAutoFit/>
          </a:bodyPr>
          <a:lstStyle/>
          <a:p>
            <a:pPr eaLnBrk="0" hangingPunct="0">
              <a:spcBef>
                <a:spcPct val="50000"/>
              </a:spcBef>
            </a:pPr>
            <a:endParaRPr lang="es-CL"/>
          </a:p>
        </p:txBody>
      </p:sp>
      <p:sp>
        <p:nvSpPr>
          <p:cNvPr id="59413" name="Text Box 21"/>
          <p:cNvSpPr txBox="1">
            <a:spLocks noChangeArrowheads="1"/>
          </p:cNvSpPr>
          <p:nvPr/>
        </p:nvSpPr>
        <p:spPr bwMode="auto">
          <a:xfrm>
            <a:off x="468313" y="1773238"/>
            <a:ext cx="8351837" cy="5409173"/>
          </a:xfrm>
          <a:prstGeom prst="rect">
            <a:avLst/>
          </a:prstGeom>
          <a:noFill/>
          <a:ln w="9525">
            <a:noFill/>
            <a:miter lim="800000"/>
            <a:headEnd/>
            <a:tailEnd/>
          </a:ln>
        </p:spPr>
        <p:txBody>
          <a:bodyPr wrap="square">
            <a:spAutoFit/>
          </a:bodyPr>
          <a:lstStyle/>
          <a:p>
            <a:pPr algn="just" eaLnBrk="0" hangingPunct="0">
              <a:spcBef>
                <a:spcPct val="50000"/>
              </a:spcBef>
            </a:pPr>
            <a:r>
              <a:rPr lang="es-CL" sz="1800" b="1" dirty="0" smtClean="0"/>
              <a:t>1. Deber </a:t>
            </a:r>
            <a:r>
              <a:rPr lang="es-CL" sz="1800" b="1" dirty="0"/>
              <a:t>de </a:t>
            </a:r>
            <a:r>
              <a:rPr lang="es-CL" sz="1800" b="1" dirty="0" smtClean="0"/>
              <a:t>cuidado: Derecho comparado: </a:t>
            </a:r>
            <a:r>
              <a:rPr lang="es-CL" sz="1800" dirty="0" smtClean="0"/>
              <a:t>LSC española</a:t>
            </a:r>
          </a:p>
          <a:p>
            <a:pPr algn="just" eaLnBrk="0" hangingPunct="0">
              <a:spcBef>
                <a:spcPct val="50000"/>
              </a:spcBef>
              <a:buFontTx/>
              <a:buChar char="•"/>
            </a:pPr>
            <a:endParaRPr lang="es-CL" sz="1800" b="1" dirty="0"/>
          </a:p>
          <a:p>
            <a:r>
              <a:rPr lang="es-CL" sz="1600" b="1" dirty="0" smtClean="0">
                <a:latin typeface="Arial Unicode MS"/>
              </a:rPr>
              <a:t>A) </a:t>
            </a:r>
            <a:r>
              <a:rPr lang="es-CL" sz="1600" b="1" dirty="0"/>
              <a:t>Artículo 236. Presupuestos y extensión subjetiva de la responsabilidad.</a:t>
            </a:r>
          </a:p>
          <a:p>
            <a:r>
              <a:rPr lang="es-CL" sz="1600" dirty="0"/>
              <a:t>1. </a:t>
            </a:r>
            <a:r>
              <a:rPr lang="es-CL" sz="1600" b="1" dirty="0"/>
              <a:t>Los administradores responderán </a:t>
            </a:r>
            <a:r>
              <a:rPr lang="es-CL" sz="1600" dirty="0"/>
              <a:t>frente a la sociedad, frente a los socios y frente a los acreedores sociales, del daño que causen por actos u omisiones contrarios a la ley o a los estatutos o por los realizados incumpliendo los deberes inherentes al desempeño del cargo, siempre y cuando haya intervenido dolo o culpa.</a:t>
            </a:r>
          </a:p>
          <a:p>
            <a:r>
              <a:rPr lang="es-CL" sz="1600" dirty="0"/>
              <a:t>La </a:t>
            </a:r>
            <a:r>
              <a:rPr lang="es-CL" sz="1600" b="1" dirty="0"/>
              <a:t>culpabilidad se presumirá</a:t>
            </a:r>
            <a:r>
              <a:rPr lang="es-CL" sz="1600" dirty="0"/>
              <a:t>, salvo prueba en contrario, cuando el acto sea contrario a la ley o a los estatutos </a:t>
            </a:r>
            <a:r>
              <a:rPr lang="es-CL" sz="1600" dirty="0" smtClean="0"/>
              <a:t>sociales…</a:t>
            </a:r>
            <a:endParaRPr lang="es-CL" sz="1600" dirty="0"/>
          </a:p>
          <a:p>
            <a:pPr algn="just" eaLnBrk="0" hangingPunct="0">
              <a:spcBef>
                <a:spcPct val="50000"/>
              </a:spcBef>
            </a:pPr>
            <a:endParaRPr lang="es-CL" sz="1600" b="1" dirty="0" smtClean="0">
              <a:latin typeface="Arial Unicode MS"/>
            </a:endParaRPr>
          </a:p>
          <a:p>
            <a:r>
              <a:rPr lang="es-CL" sz="1600" b="1" dirty="0" smtClean="0">
                <a:latin typeface="Arial Unicode MS"/>
              </a:rPr>
              <a:t>B) </a:t>
            </a:r>
            <a:r>
              <a:rPr lang="es-CL" sz="1600" b="1" dirty="0"/>
              <a:t>Artículo 226. Protección de la discrecionalidad empresarial.</a:t>
            </a:r>
          </a:p>
          <a:p>
            <a:r>
              <a:rPr lang="es-CL" sz="1600" dirty="0" smtClean="0"/>
              <a:t>1. En </a:t>
            </a:r>
            <a:r>
              <a:rPr lang="es-CL" sz="1600" dirty="0"/>
              <a:t>el ámbito de las decisiones estratégicas y de negocio, sujetas a la </a:t>
            </a:r>
            <a:r>
              <a:rPr lang="es-CL" sz="1600" b="1" dirty="0"/>
              <a:t>discrecionalidad empresarial</a:t>
            </a:r>
            <a:r>
              <a:rPr lang="es-CL" sz="1600" dirty="0"/>
              <a:t>, </a:t>
            </a:r>
            <a:r>
              <a:rPr lang="es-CL" sz="1600" b="1" dirty="0"/>
              <a:t>el estándar de diligencia de un ordenado empresario se entenderá cumplido cuando el administrador haya actuado de buena fe</a:t>
            </a:r>
            <a:r>
              <a:rPr lang="es-CL" sz="1600" dirty="0"/>
              <a:t>, sin interés personal en el asunto objeto de decisión, con </a:t>
            </a:r>
            <a:r>
              <a:rPr lang="es-CL" sz="1600" b="1" dirty="0"/>
              <a:t>información suficiente </a:t>
            </a:r>
            <a:r>
              <a:rPr lang="es-CL" sz="1600" dirty="0"/>
              <a:t>y con arreglo a un procedimiento de decisión adecuado</a:t>
            </a:r>
            <a:r>
              <a:rPr lang="es-CL" sz="1600" dirty="0" smtClean="0"/>
              <a:t>. </a:t>
            </a:r>
            <a:r>
              <a:rPr lang="es-CL" sz="1600" dirty="0" smtClean="0">
                <a:sym typeface="Wingdings" panose="05000000000000000000" pitchFamily="2" charset="2"/>
              </a:rPr>
              <a:t> Caso “La Polar”</a:t>
            </a:r>
            <a:endParaRPr lang="es-CL" sz="1600" dirty="0" smtClean="0"/>
          </a:p>
          <a:p>
            <a:endParaRPr lang="es-CL" sz="1600" dirty="0"/>
          </a:p>
          <a:p>
            <a:pPr algn="just" eaLnBrk="0" hangingPunct="0">
              <a:spcBef>
                <a:spcPct val="50000"/>
              </a:spcBef>
            </a:pPr>
            <a:endParaRPr lang="es-CL" sz="1700" b="1" dirty="0">
              <a:latin typeface="Arial Unicode MS"/>
            </a:endParaRPr>
          </a:p>
          <a:p>
            <a:pPr algn="just" eaLnBrk="0" hangingPunct="0">
              <a:spcBef>
                <a:spcPct val="50000"/>
              </a:spcBef>
            </a:pPr>
            <a:endParaRPr lang="es-CL" sz="1800" b="1" dirty="0">
              <a:latin typeface="Arial Unicode MS"/>
            </a:endParaRPr>
          </a:p>
        </p:txBody>
      </p:sp>
    </p:spTree>
    <p:extLst>
      <p:ext uri="{BB962C8B-B14F-4D97-AF65-F5344CB8AC3E}">
        <p14:creationId xmlns:p14="http://schemas.microsoft.com/office/powerpoint/2010/main" val="3927319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Line 2"/>
          <p:cNvSpPr>
            <a:spLocks noChangeShapeType="1"/>
          </p:cNvSpPr>
          <p:nvPr/>
        </p:nvSpPr>
        <p:spPr bwMode="auto">
          <a:xfrm>
            <a:off x="609600" y="533400"/>
            <a:ext cx="7848600" cy="0"/>
          </a:xfrm>
          <a:prstGeom prst="line">
            <a:avLst/>
          </a:prstGeom>
          <a:noFill/>
          <a:ln w="9525">
            <a:solidFill>
              <a:schemeClr val="accent2"/>
            </a:solidFill>
            <a:round/>
            <a:headEnd/>
            <a:tailEnd/>
          </a:ln>
        </p:spPr>
        <p:txBody>
          <a:bodyPr wrap="none" anchor="ctr"/>
          <a:lstStyle/>
          <a:p>
            <a:endParaRPr lang="es-CL"/>
          </a:p>
        </p:txBody>
      </p:sp>
      <p:sp>
        <p:nvSpPr>
          <p:cNvPr id="30722" name="Line 3"/>
          <p:cNvSpPr>
            <a:spLocks noChangeShapeType="1"/>
          </p:cNvSpPr>
          <p:nvPr/>
        </p:nvSpPr>
        <p:spPr bwMode="auto">
          <a:xfrm>
            <a:off x="609600" y="1752600"/>
            <a:ext cx="7848600" cy="0"/>
          </a:xfrm>
          <a:prstGeom prst="line">
            <a:avLst/>
          </a:prstGeom>
          <a:noFill/>
          <a:ln w="9525">
            <a:solidFill>
              <a:schemeClr val="accent2"/>
            </a:solidFill>
            <a:round/>
            <a:headEnd/>
            <a:tailEnd/>
          </a:ln>
        </p:spPr>
        <p:txBody>
          <a:bodyPr wrap="none" anchor="ctr"/>
          <a:lstStyle/>
          <a:p>
            <a:endParaRPr lang="es-CL"/>
          </a:p>
        </p:txBody>
      </p:sp>
      <p:sp>
        <p:nvSpPr>
          <p:cNvPr id="30723" name="Rectangle 4"/>
          <p:cNvSpPr>
            <a:spLocks noChangeArrowheads="1"/>
          </p:cNvSpPr>
          <p:nvPr/>
        </p:nvSpPr>
        <p:spPr bwMode="auto">
          <a:xfrm>
            <a:off x="611188"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30724" name="Text Box 5"/>
          <p:cNvSpPr txBox="1">
            <a:spLocks noChangeArrowheads="1"/>
          </p:cNvSpPr>
          <p:nvPr/>
        </p:nvSpPr>
        <p:spPr bwMode="auto">
          <a:xfrm rot="10800000" flipV="1">
            <a:off x="468313" y="1916113"/>
            <a:ext cx="4171950" cy="457200"/>
          </a:xfrm>
          <a:prstGeom prst="rect">
            <a:avLst/>
          </a:prstGeom>
          <a:noFill/>
          <a:ln w="9525">
            <a:noFill/>
            <a:miter lim="800000"/>
            <a:headEnd/>
            <a:tailEnd/>
          </a:ln>
        </p:spPr>
        <p:txBody>
          <a:bodyPr>
            <a:spAutoFit/>
          </a:bodyPr>
          <a:lstStyle/>
          <a:p>
            <a:pPr algn="ctr" eaLnBrk="0" hangingPunct="0"/>
            <a:endParaRPr lang="es-CL" sz="2400">
              <a:solidFill>
                <a:srgbClr val="000099"/>
              </a:solidFill>
              <a:latin typeface="Tahoma" pitchFamily="34" charset="0"/>
            </a:endParaRPr>
          </a:p>
        </p:txBody>
      </p:sp>
      <p:sp>
        <p:nvSpPr>
          <p:cNvPr id="30725"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30726" name="Text Box 7"/>
          <p:cNvSpPr txBox="1">
            <a:spLocks noChangeArrowheads="1"/>
          </p:cNvSpPr>
          <p:nvPr/>
        </p:nvSpPr>
        <p:spPr bwMode="auto">
          <a:xfrm>
            <a:off x="3598863" y="5899150"/>
            <a:ext cx="374650" cy="274638"/>
          </a:xfrm>
          <a:prstGeom prst="rect">
            <a:avLst/>
          </a:prstGeom>
          <a:noFill/>
          <a:ln w="9525">
            <a:noFill/>
            <a:miter lim="800000"/>
            <a:headEnd/>
            <a:tailEnd/>
          </a:ln>
        </p:spPr>
        <p:txBody>
          <a:bodyPr wrap="none">
            <a:spAutoFit/>
          </a:bodyPr>
          <a:lstStyle/>
          <a:p>
            <a:pPr eaLnBrk="0" hangingPunct="0"/>
            <a:r>
              <a:rPr lang="es-CL" sz="1200">
                <a:solidFill>
                  <a:schemeClr val="accent2"/>
                </a:solidFill>
                <a:latin typeface="Tahoma" pitchFamily="34" charset="0"/>
              </a:rPr>
              <a:t>    </a:t>
            </a:r>
          </a:p>
        </p:txBody>
      </p:sp>
      <p:sp>
        <p:nvSpPr>
          <p:cNvPr id="30727" name="Rectangle 8"/>
          <p:cNvSpPr>
            <a:spLocks noChangeArrowheads="1"/>
          </p:cNvSpPr>
          <p:nvPr/>
        </p:nvSpPr>
        <p:spPr bwMode="auto">
          <a:xfrm>
            <a:off x="838200"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30728" name="Rectangle 9"/>
          <p:cNvSpPr>
            <a:spLocks noChangeArrowheads="1"/>
          </p:cNvSpPr>
          <p:nvPr/>
        </p:nvSpPr>
        <p:spPr bwMode="auto">
          <a:xfrm>
            <a:off x="1066800"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30729"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30730"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30731"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30732"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30733"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30734"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30735" name="Picture 16"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30736" name="Text Box 17"/>
          <p:cNvSpPr txBox="1">
            <a:spLocks noChangeArrowheads="1"/>
          </p:cNvSpPr>
          <p:nvPr/>
        </p:nvSpPr>
        <p:spPr bwMode="auto">
          <a:xfrm>
            <a:off x="3924300" y="4221163"/>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30737" name="Text Box 18"/>
          <p:cNvSpPr txBox="1">
            <a:spLocks noChangeArrowheads="1"/>
          </p:cNvSpPr>
          <p:nvPr/>
        </p:nvSpPr>
        <p:spPr bwMode="auto">
          <a:xfrm>
            <a:off x="1403350" y="4724400"/>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30739" name="Text Box 20"/>
          <p:cNvSpPr txBox="1">
            <a:spLocks noChangeArrowheads="1"/>
          </p:cNvSpPr>
          <p:nvPr/>
        </p:nvSpPr>
        <p:spPr bwMode="auto">
          <a:xfrm>
            <a:off x="539750" y="3340100"/>
            <a:ext cx="1728788" cy="304800"/>
          </a:xfrm>
          <a:prstGeom prst="rect">
            <a:avLst/>
          </a:prstGeom>
          <a:noFill/>
          <a:ln w="9525">
            <a:noFill/>
            <a:miter lim="800000"/>
            <a:headEnd/>
            <a:tailEnd/>
          </a:ln>
        </p:spPr>
        <p:txBody>
          <a:bodyPr>
            <a:spAutoFit/>
          </a:bodyPr>
          <a:lstStyle/>
          <a:p>
            <a:pPr eaLnBrk="0" hangingPunct="0">
              <a:spcBef>
                <a:spcPct val="50000"/>
              </a:spcBef>
            </a:pPr>
            <a:endParaRPr lang="es-CL"/>
          </a:p>
        </p:txBody>
      </p:sp>
      <p:sp>
        <p:nvSpPr>
          <p:cNvPr id="30740" name="Text Box 21"/>
          <p:cNvSpPr txBox="1">
            <a:spLocks noChangeArrowheads="1"/>
          </p:cNvSpPr>
          <p:nvPr/>
        </p:nvSpPr>
        <p:spPr bwMode="auto">
          <a:xfrm>
            <a:off x="539750" y="1831975"/>
            <a:ext cx="7920038" cy="5747727"/>
          </a:xfrm>
          <a:prstGeom prst="rect">
            <a:avLst/>
          </a:prstGeom>
          <a:noFill/>
          <a:ln w="9525">
            <a:noFill/>
            <a:miter lim="800000"/>
            <a:headEnd/>
            <a:tailEnd/>
          </a:ln>
        </p:spPr>
        <p:txBody>
          <a:bodyPr>
            <a:spAutoFit/>
          </a:bodyPr>
          <a:lstStyle/>
          <a:p>
            <a:pPr algn="just" eaLnBrk="0" hangingPunct="0">
              <a:spcBef>
                <a:spcPct val="50000"/>
              </a:spcBef>
            </a:pPr>
            <a:r>
              <a:rPr lang="es-CL" sz="1800" b="1" dirty="0" smtClean="0"/>
              <a:t>2. Deber </a:t>
            </a:r>
            <a:r>
              <a:rPr lang="es-CL" sz="1800" b="1" dirty="0"/>
              <a:t>de lealtad: </a:t>
            </a:r>
          </a:p>
          <a:p>
            <a:pPr algn="just" eaLnBrk="0" hangingPunct="0">
              <a:spcBef>
                <a:spcPct val="50000"/>
              </a:spcBef>
            </a:pPr>
            <a:r>
              <a:rPr lang="es-CL" sz="1800" i="1" dirty="0"/>
              <a:t>Deber que obliga a los administradores de la sociedad a preferir el inter</a:t>
            </a:r>
            <a:r>
              <a:rPr lang="es-CL" sz="1800" i="1" dirty="0">
                <a:latin typeface="Arial Unicode MS"/>
              </a:rPr>
              <a:t>é</a:t>
            </a:r>
            <a:r>
              <a:rPr lang="es-CL" sz="1800" i="1" dirty="0"/>
              <a:t>s social por sobre el inter</a:t>
            </a:r>
            <a:r>
              <a:rPr lang="es-CL" sz="1800" i="1" dirty="0">
                <a:latin typeface="Arial Unicode MS"/>
              </a:rPr>
              <a:t>é</a:t>
            </a:r>
            <a:r>
              <a:rPr lang="es-CL" sz="1800" i="1" dirty="0"/>
              <a:t>s propio o personal en caso de </a:t>
            </a:r>
            <a:r>
              <a:rPr lang="es-CL" sz="1800" i="1" dirty="0" smtClean="0"/>
              <a:t>conflicto</a:t>
            </a:r>
          </a:p>
          <a:p>
            <a:pPr algn="just" eaLnBrk="0" hangingPunct="0">
              <a:spcBef>
                <a:spcPct val="50000"/>
              </a:spcBef>
            </a:pPr>
            <a:r>
              <a:rPr lang="es-CL" sz="1800" i="1" dirty="0" smtClean="0"/>
              <a:t>El juez no debe ser el director. Deber de informar </a:t>
            </a:r>
            <a:r>
              <a:rPr lang="es-CL" sz="1800" dirty="0" smtClean="0"/>
              <a:t>(Art. 147 N°1 y 79 RSA)</a:t>
            </a:r>
            <a:endParaRPr lang="es-CL" sz="1800" dirty="0"/>
          </a:p>
          <a:p>
            <a:pPr algn="just" eaLnBrk="0" hangingPunct="0">
              <a:spcBef>
                <a:spcPct val="50000"/>
              </a:spcBef>
            </a:pPr>
            <a:endParaRPr lang="es-CL" sz="1800" i="1" dirty="0"/>
          </a:p>
          <a:p>
            <a:pPr algn="just" eaLnBrk="0" hangingPunct="0"/>
            <a:r>
              <a:rPr lang="es-CL" sz="1800" b="1" dirty="0"/>
              <a:t>Art. 42. LSA: los directores no podr</a:t>
            </a:r>
            <a:r>
              <a:rPr lang="es-CL" sz="1800" b="1" dirty="0">
                <a:latin typeface="Arial Unicode MS"/>
              </a:rPr>
              <a:t>á</a:t>
            </a:r>
            <a:r>
              <a:rPr lang="es-CL" sz="1800" b="1" dirty="0"/>
              <a:t>n: (conductas ejemplares)</a:t>
            </a:r>
          </a:p>
          <a:p>
            <a:pPr algn="just" eaLnBrk="0" hangingPunct="0"/>
            <a:r>
              <a:rPr lang="es-CL" sz="1700" dirty="0"/>
              <a:t>1) Proponer modificaciones de estatutos y acordar emisiones de valores mobiliarios o adoptar pol</a:t>
            </a:r>
            <a:r>
              <a:rPr lang="es-CL" sz="1700" dirty="0">
                <a:latin typeface="Arial Unicode MS"/>
              </a:rPr>
              <a:t>í</a:t>
            </a:r>
            <a:r>
              <a:rPr lang="es-CL" sz="1700" dirty="0"/>
              <a:t>ticas o decisiones </a:t>
            </a:r>
            <a:r>
              <a:rPr lang="es-CL" sz="1700" b="1" dirty="0"/>
              <a:t>que no tengan por fin el inter</a:t>
            </a:r>
            <a:r>
              <a:rPr lang="es-CL" sz="1700" b="1" dirty="0">
                <a:latin typeface="Arial Unicode MS"/>
              </a:rPr>
              <a:t>é</a:t>
            </a:r>
            <a:r>
              <a:rPr lang="es-CL" sz="1700" b="1" dirty="0"/>
              <a:t>s social</a:t>
            </a:r>
            <a:r>
              <a:rPr lang="es-CL" sz="1700" dirty="0"/>
              <a:t>; </a:t>
            </a:r>
          </a:p>
          <a:p>
            <a:pPr algn="just" eaLnBrk="0" hangingPunct="0"/>
            <a:r>
              <a:rPr lang="es-CL" sz="1700" dirty="0"/>
              <a:t>6) Usar en beneficio propio o de terceros relacionados, </a:t>
            </a:r>
            <a:r>
              <a:rPr lang="es-CL" sz="1700" b="1" dirty="0"/>
              <a:t>con perjuicio para la sociedad</a:t>
            </a:r>
            <a:r>
              <a:rPr lang="es-CL" sz="1700" dirty="0"/>
              <a:t>, las oportunidades comerciales de que tuvieren conocimiento en razón de su cargo, y;</a:t>
            </a:r>
          </a:p>
          <a:p>
            <a:pPr algn="just" eaLnBrk="0" hangingPunct="0"/>
            <a:r>
              <a:rPr lang="es-CL" sz="1700" dirty="0"/>
              <a:t>7) En general, </a:t>
            </a:r>
            <a:r>
              <a:rPr lang="es-CL" sz="1700" b="1" dirty="0"/>
              <a:t>practicar actos ilegales o contrarios a los estatutos o al interés social</a:t>
            </a:r>
            <a:r>
              <a:rPr lang="es-CL" sz="1700" dirty="0"/>
              <a:t> o usar de su cargo para obtener ventajas indebidas para sí o para terceros relacionados </a:t>
            </a:r>
            <a:r>
              <a:rPr lang="es-CL" sz="1700" b="1" dirty="0"/>
              <a:t>en perjuicio del interés social</a:t>
            </a:r>
          </a:p>
          <a:p>
            <a:pPr algn="just" eaLnBrk="0" hangingPunct="0">
              <a:spcBef>
                <a:spcPct val="50000"/>
              </a:spcBef>
            </a:pPr>
            <a:endParaRPr lang="es-CL" sz="1700" b="1" dirty="0"/>
          </a:p>
          <a:p>
            <a:pPr algn="just" eaLnBrk="0" hangingPunct="0">
              <a:spcBef>
                <a:spcPct val="50000"/>
              </a:spcBef>
            </a:pPr>
            <a:endParaRPr lang="es-CL" sz="1800" dirty="0">
              <a:latin typeface="Arial Unicode MS"/>
            </a:endParaRPr>
          </a:p>
          <a:p>
            <a:pPr algn="just" eaLnBrk="0" hangingPunct="0">
              <a:spcBef>
                <a:spcPct val="50000"/>
              </a:spcBef>
            </a:pPr>
            <a:endParaRPr lang="es-CL" sz="1800" dirty="0">
              <a:latin typeface="Arial Unicode MS"/>
            </a:endParaRPr>
          </a:p>
        </p:txBody>
      </p:sp>
      <p:sp>
        <p:nvSpPr>
          <p:cNvPr id="113683" name="Text Box 19"/>
          <p:cNvSpPr txBox="1">
            <a:spLocks noChangeArrowheads="1"/>
          </p:cNvSpPr>
          <p:nvPr/>
        </p:nvSpPr>
        <p:spPr bwMode="auto">
          <a:xfrm>
            <a:off x="755650" y="620713"/>
            <a:ext cx="7632700" cy="854075"/>
          </a:xfrm>
          <a:prstGeom prst="rect">
            <a:avLst/>
          </a:prstGeom>
          <a:noFill/>
          <a:ln w="9525">
            <a:noFill/>
            <a:miter lim="800000"/>
            <a:headEnd/>
            <a:tailEnd/>
          </a:ln>
        </p:spPr>
        <p:txBody>
          <a:bodyPr>
            <a:spAutoFit/>
          </a:bodyPr>
          <a:lstStyle/>
          <a:p>
            <a:pPr algn="ctr" eaLnBrk="0" hangingPunct="0"/>
            <a:r>
              <a:rPr lang="es-CL" sz="2500" dirty="0">
                <a:solidFill>
                  <a:srgbClr val="002060"/>
                </a:solidFill>
                <a:latin typeface="Tahoma" pitchFamily="34" charset="0"/>
              </a:rPr>
              <a:t>Sociedades Anónimas</a:t>
            </a:r>
          </a:p>
          <a:p>
            <a:pPr algn="ctr" eaLnBrk="0" hangingPunct="0"/>
            <a:r>
              <a:rPr lang="es-CL" sz="2500" dirty="0">
                <a:solidFill>
                  <a:srgbClr val="002060"/>
                </a:solidFill>
                <a:latin typeface="Tahoma" pitchFamily="34" charset="0"/>
              </a:rPr>
              <a:t>Conflictos entre el interés social y la administración</a:t>
            </a:r>
            <a:endParaRPr lang="es-CL" sz="2500" dirty="0">
              <a:solidFill>
                <a:srgbClr val="002060"/>
              </a:solidFill>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4099" name="Line 3"/>
          <p:cNvSpPr>
            <a:spLocks noChangeShapeType="1"/>
          </p:cNvSpPr>
          <p:nvPr/>
        </p:nvSpPr>
        <p:spPr bwMode="auto">
          <a:xfrm>
            <a:off x="609600" y="17526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4100"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4101"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4102"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s-CL" altLang="es-CL" sz="1200">
                <a:solidFill>
                  <a:schemeClr val="accent2"/>
                </a:solidFill>
                <a:latin typeface="Tahoma" pitchFamily="34" charset="0"/>
              </a:rPr>
              <a:t>    </a:t>
            </a:r>
          </a:p>
        </p:txBody>
      </p:sp>
      <p:sp>
        <p:nvSpPr>
          <p:cNvPr id="4103"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4104"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4105"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4106"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4107"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4108"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4109"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4110"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pic>
        <p:nvPicPr>
          <p:cNvPr id="4111" name="Picture 17"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 name="Text Box 19"/>
          <p:cNvSpPr txBox="1">
            <a:spLocks noChangeArrowheads="1"/>
          </p:cNvSpPr>
          <p:nvPr/>
        </p:nvSpPr>
        <p:spPr bwMode="auto">
          <a:xfrm>
            <a:off x="1214438" y="857250"/>
            <a:ext cx="6735947" cy="646331"/>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Hipótesis de Conflicto de </a:t>
            </a:r>
            <a:r>
              <a:rPr lang="es-CL" sz="3600" dirty="0" smtClean="0">
                <a:solidFill>
                  <a:srgbClr val="002060"/>
                </a:solidFill>
                <a:latin typeface="Tahoma" pitchFamily="34" charset="0"/>
                <a:cs typeface="+mn-cs"/>
              </a:rPr>
              <a:t>interés</a:t>
            </a:r>
            <a:endParaRPr lang="es-CL" sz="3600" dirty="0">
              <a:solidFill>
                <a:srgbClr val="002060"/>
              </a:solidFill>
              <a:latin typeface="Tahoma" pitchFamily="34" charset="0"/>
              <a:cs typeface="+mn-cs"/>
            </a:endParaRPr>
          </a:p>
        </p:txBody>
      </p:sp>
      <p:sp>
        <p:nvSpPr>
          <p:cNvPr id="3089" name="Text Box 21"/>
          <p:cNvSpPr txBox="1">
            <a:spLocks noChangeArrowheads="1"/>
          </p:cNvSpPr>
          <p:nvPr/>
        </p:nvSpPr>
        <p:spPr bwMode="auto">
          <a:xfrm>
            <a:off x="571500" y="2571750"/>
            <a:ext cx="8001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81100" indent="-266700" eaLnBrk="0" hangingPunct="0">
              <a:defRPr sz="1400">
                <a:solidFill>
                  <a:schemeClr val="tx1"/>
                </a:solidFill>
                <a:latin typeface="Arial" charset="0"/>
                <a:cs typeface="Arial" charset="0"/>
              </a:defRPr>
            </a:lvl3pPr>
            <a:lvl4pPr marL="1638300" indent="-266700" eaLnBrk="0" hangingPunct="0">
              <a:defRPr sz="1400">
                <a:solidFill>
                  <a:schemeClr val="tx1"/>
                </a:solidFill>
                <a:latin typeface="Arial" charset="0"/>
                <a:cs typeface="Arial" charset="0"/>
              </a:defRPr>
            </a:lvl4pPr>
            <a:lvl5pPr marL="2095500" indent="-266700" eaLnBrk="0" hangingPunct="0">
              <a:defRPr sz="1400">
                <a:solidFill>
                  <a:schemeClr val="tx1"/>
                </a:solidFill>
                <a:latin typeface="Arial" charset="0"/>
                <a:cs typeface="Arial" charset="0"/>
              </a:defRPr>
            </a:lvl5pPr>
            <a:lvl6pPr marL="2552700" indent="-266700" eaLnBrk="0" fontAlgn="base" hangingPunct="0">
              <a:spcBef>
                <a:spcPct val="0"/>
              </a:spcBef>
              <a:spcAft>
                <a:spcPct val="0"/>
              </a:spcAft>
              <a:defRPr sz="1400">
                <a:solidFill>
                  <a:schemeClr val="tx1"/>
                </a:solidFill>
                <a:latin typeface="Arial" charset="0"/>
                <a:cs typeface="Arial" charset="0"/>
              </a:defRPr>
            </a:lvl6pPr>
            <a:lvl7pPr marL="3009900" indent="-266700" eaLnBrk="0" fontAlgn="base" hangingPunct="0">
              <a:spcBef>
                <a:spcPct val="0"/>
              </a:spcBef>
              <a:spcAft>
                <a:spcPct val="0"/>
              </a:spcAft>
              <a:defRPr sz="1400">
                <a:solidFill>
                  <a:schemeClr val="tx1"/>
                </a:solidFill>
                <a:latin typeface="Arial" charset="0"/>
                <a:cs typeface="Arial" charset="0"/>
              </a:defRPr>
            </a:lvl7pPr>
            <a:lvl8pPr marL="3467100" indent="-266700" eaLnBrk="0" fontAlgn="base" hangingPunct="0">
              <a:spcBef>
                <a:spcPct val="0"/>
              </a:spcBef>
              <a:spcAft>
                <a:spcPct val="0"/>
              </a:spcAft>
              <a:defRPr sz="1400">
                <a:solidFill>
                  <a:schemeClr val="tx1"/>
                </a:solidFill>
                <a:latin typeface="Arial" charset="0"/>
                <a:cs typeface="Arial" charset="0"/>
              </a:defRPr>
            </a:lvl8pPr>
            <a:lvl9pPr marL="3924300" indent="-266700" eaLnBrk="0" fontAlgn="base" hangingPunct="0">
              <a:spcBef>
                <a:spcPct val="0"/>
              </a:spcBef>
              <a:spcAft>
                <a:spcPct val="0"/>
              </a:spcAft>
              <a:defRPr sz="1400">
                <a:solidFill>
                  <a:schemeClr val="tx1"/>
                </a:solidFill>
                <a:latin typeface="Arial" charset="0"/>
                <a:cs typeface="Arial" charset="0"/>
              </a:defRPr>
            </a:lvl9pPr>
          </a:lstStyle>
          <a:p>
            <a:pPr>
              <a:spcBef>
                <a:spcPct val="50000"/>
              </a:spcBef>
              <a:defRPr/>
            </a:pPr>
            <a:r>
              <a:rPr lang="es-CL" sz="1600" b="1" dirty="0" smtClean="0"/>
              <a:t>Hipótesis de Conflictos de interés entre la sociedad y la administración.</a:t>
            </a:r>
          </a:p>
          <a:p>
            <a:pPr algn="just">
              <a:lnSpc>
                <a:spcPct val="150000"/>
              </a:lnSpc>
              <a:spcBef>
                <a:spcPct val="50000"/>
              </a:spcBef>
              <a:defRPr/>
            </a:pPr>
            <a:endParaRPr lang="es-CL" sz="1600" b="1" dirty="0" smtClean="0"/>
          </a:p>
          <a:p>
            <a:pPr marL="342900" indent="-342900" eaLnBrk="1">
              <a:lnSpc>
                <a:spcPct val="150000"/>
              </a:lnSpc>
              <a:buFont typeface="+mj-lt"/>
              <a:buAutoNum type="alphaUcPeriod"/>
              <a:defRPr/>
            </a:pPr>
            <a:r>
              <a:rPr lang="en-US" sz="1600" dirty="0" err="1" smtClean="0"/>
              <a:t>Ejecución</a:t>
            </a:r>
            <a:r>
              <a:rPr lang="en-US" sz="1600" dirty="0" smtClean="0"/>
              <a:t> </a:t>
            </a:r>
            <a:r>
              <a:rPr lang="en-US" sz="1600" dirty="0" err="1" smtClean="0"/>
              <a:t>operaciones</a:t>
            </a:r>
            <a:r>
              <a:rPr lang="en-US" sz="1600" dirty="0" smtClean="0"/>
              <a:t> con </a:t>
            </a:r>
            <a:r>
              <a:rPr lang="en-US" sz="1600" dirty="0" err="1" smtClean="0"/>
              <a:t>partes</a:t>
            </a:r>
            <a:r>
              <a:rPr lang="en-US" sz="1600" dirty="0" smtClean="0"/>
              <a:t> </a:t>
            </a:r>
            <a:r>
              <a:rPr lang="en-US" sz="1600" dirty="0" err="1" smtClean="0"/>
              <a:t>relacionadas</a:t>
            </a:r>
            <a:r>
              <a:rPr lang="en-US" sz="1600" dirty="0" smtClean="0"/>
              <a:t>.</a:t>
            </a:r>
          </a:p>
          <a:p>
            <a:pPr marL="342900" indent="-342900" eaLnBrk="1">
              <a:lnSpc>
                <a:spcPct val="150000"/>
              </a:lnSpc>
              <a:buFont typeface="+mj-lt"/>
              <a:buAutoNum type="alphaUcPeriod"/>
              <a:defRPr/>
            </a:pPr>
            <a:r>
              <a:rPr lang="en-US" sz="1600" dirty="0" err="1" smtClean="0"/>
              <a:t>Desarrollo</a:t>
            </a:r>
            <a:r>
              <a:rPr lang="en-US" sz="1600" dirty="0" smtClean="0"/>
              <a:t> de </a:t>
            </a:r>
            <a:r>
              <a:rPr lang="en-US" sz="1600" dirty="0" err="1" smtClean="0"/>
              <a:t>oportunidades</a:t>
            </a:r>
            <a:r>
              <a:rPr lang="en-US" sz="1600" dirty="0" smtClean="0"/>
              <a:t> de </a:t>
            </a:r>
            <a:r>
              <a:rPr lang="en-US" sz="1600" dirty="0" err="1" smtClean="0"/>
              <a:t>negocio</a:t>
            </a:r>
            <a:r>
              <a:rPr lang="en-US" sz="1600" dirty="0" smtClean="0"/>
              <a:t>.</a:t>
            </a:r>
          </a:p>
          <a:p>
            <a:pPr marL="342900" indent="-342900" eaLnBrk="1">
              <a:lnSpc>
                <a:spcPct val="150000"/>
              </a:lnSpc>
              <a:buFont typeface="+mj-lt"/>
              <a:buAutoNum type="alphaUcPeriod"/>
              <a:defRPr/>
            </a:pPr>
            <a:r>
              <a:rPr lang="en-US" sz="1600" dirty="0" err="1" smtClean="0"/>
              <a:t>Uso</a:t>
            </a:r>
            <a:r>
              <a:rPr lang="en-US" sz="1600" dirty="0" smtClean="0"/>
              <a:t> </a:t>
            </a:r>
            <a:r>
              <a:rPr lang="en-US" sz="1600" dirty="0" err="1" smtClean="0"/>
              <a:t>información</a:t>
            </a:r>
            <a:r>
              <a:rPr lang="en-US" sz="1600" dirty="0" smtClean="0"/>
              <a:t> </a:t>
            </a:r>
            <a:r>
              <a:rPr lang="en-US" sz="1600" dirty="0" err="1" smtClean="0"/>
              <a:t>privilegiada</a:t>
            </a:r>
            <a:r>
              <a:rPr lang="en-US" sz="1600" dirty="0" smtClean="0"/>
              <a:t>. </a:t>
            </a:r>
          </a:p>
          <a:p>
            <a:pPr marL="342900" indent="-342900" eaLnBrk="1">
              <a:lnSpc>
                <a:spcPct val="150000"/>
              </a:lnSpc>
              <a:buFont typeface="+mj-lt"/>
              <a:buAutoNum type="alphaUcPeriod"/>
              <a:defRPr/>
            </a:pPr>
            <a:r>
              <a:rPr lang="en-US" sz="1600" dirty="0" err="1" smtClean="0"/>
              <a:t>Competencia</a:t>
            </a:r>
            <a:r>
              <a:rPr lang="en-US" sz="1600" dirty="0" smtClean="0"/>
              <a:t> con la </a:t>
            </a:r>
            <a:r>
              <a:rPr lang="en-US" sz="1600" dirty="0" err="1" smtClean="0"/>
              <a:t>sociedad</a:t>
            </a:r>
            <a:r>
              <a:rPr lang="en-US" sz="1600" dirty="0" smtClean="0"/>
              <a:t> </a:t>
            </a:r>
            <a:r>
              <a:rPr lang="en-US" sz="1600" dirty="0" err="1" smtClean="0"/>
              <a:t>que</a:t>
            </a:r>
            <a:r>
              <a:rPr lang="en-US" sz="1600" dirty="0" smtClean="0"/>
              <a:t> </a:t>
            </a:r>
            <a:r>
              <a:rPr lang="en-US" sz="1600" dirty="0" err="1" smtClean="0"/>
              <a:t>administra</a:t>
            </a:r>
            <a:r>
              <a:rPr lang="en-US" sz="1600" dirty="0" smtClean="0"/>
              <a:t>.</a:t>
            </a:r>
          </a:p>
          <a:p>
            <a:pPr eaLnBrk="1">
              <a:defRPr/>
            </a:pPr>
            <a:endParaRPr lang="en-US" sz="1600" dirty="0" smtClean="0"/>
          </a:p>
          <a:p>
            <a:pPr eaLnBrk="1">
              <a:defRPr/>
            </a:pPr>
            <a:endParaRPr lang="es-ES" sz="1600" dirty="0" smtClean="0"/>
          </a:p>
          <a:p>
            <a:pPr>
              <a:spcBef>
                <a:spcPct val="50000"/>
              </a:spcBef>
              <a:defRPr/>
            </a:pPr>
            <a:endParaRPr lang="es-CL" sz="1600" dirty="0" smtClean="0"/>
          </a:p>
        </p:txBody>
      </p:sp>
    </p:spTree>
    <p:extLst>
      <p:ext uri="{BB962C8B-B14F-4D97-AF65-F5344CB8AC3E}">
        <p14:creationId xmlns:p14="http://schemas.microsoft.com/office/powerpoint/2010/main" val="1183627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5123" name="Line 3"/>
          <p:cNvSpPr>
            <a:spLocks noChangeShapeType="1"/>
          </p:cNvSpPr>
          <p:nvPr/>
        </p:nvSpPr>
        <p:spPr bwMode="auto">
          <a:xfrm>
            <a:off x="611188" y="1773238"/>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5124"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5125"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5126"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s-CL" altLang="es-CL" sz="1200">
                <a:solidFill>
                  <a:schemeClr val="accent2"/>
                </a:solidFill>
                <a:latin typeface="Tahoma" pitchFamily="34" charset="0"/>
              </a:rPr>
              <a:t>    </a:t>
            </a:r>
          </a:p>
        </p:txBody>
      </p:sp>
      <p:sp>
        <p:nvSpPr>
          <p:cNvPr id="5127"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5128"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5129"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5130"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5131"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5132"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5133"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5134"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pic>
        <p:nvPicPr>
          <p:cNvPr id="5135" name="Picture 17"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 name="Text Box 19"/>
          <p:cNvSpPr txBox="1">
            <a:spLocks noChangeArrowheads="1"/>
          </p:cNvSpPr>
          <p:nvPr/>
        </p:nvSpPr>
        <p:spPr bwMode="auto">
          <a:xfrm>
            <a:off x="1126331" y="769764"/>
            <a:ext cx="6815137" cy="641350"/>
          </a:xfrm>
          <a:prstGeom prst="rect">
            <a:avLst/>
          </a:prstGeom>
          <a:noFill/>
          <a:ln w="9525">
            <a:noFill/>
            <a:miter lim="800000"/>
            <a:headEnd/>
            <a:tailEnd/>
          </a:ln>
          <a:effec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s-CL" sz="3600" smtClean="0">
                <a:solidFill>
                  <a:srgbClr val="002060"/>
                </a:solidFill>
                <a:latin typeface="Tahoma" pitchFamily="34" charset="0"/>
              </a:rPr>
              <a:t>Hipótesis de conflictos de interés</a:t>
            </a:r>
            <a:endParaRPr lang="es-CL" sz="2400" smtClean="0">
              <a:solidFill>
                <a:srgbClr val="002060"/>
              </a:solidFill>
              <a:effectLst>
                <a:outerShdw blurRad="38100" dist="38100" dir="2700000" algn="tl">
                  <a:srgbClr val="C0C0C0"/>
                </a:outerShdw>
              </a:effectLst>
              <a:latin typeface="Tahoma" pitchFamily="34" charset="0"/>
            </a:endParaRPr>
          </a:p>
        </p:txBody>
      </p:sp>
      <p:sp>
        <p:nvSpPr>
          <p:cNvPr id="5137" name="Text Box 21"/>
          <p:cNvSpPr txBox="1">
            <a:spLocks noChangeArrowheads="1"/>
          </p:cNvSpPr>
          <p:nvPr/>
        </p:nvSpPr>
        <p:spPr bwMode="auto">
          <a:xfrm>
            <a:off x="611188" y="1844675"/>
            <a:ext cx="80010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a:endParaRPr lang="en-US" altLang="es-CL" sz="1600"/>
          </a:p>
          <a:p>
            <a:pPr eaLnBrk="1"/>
            <a:endParaRPr lang="es-ES" altLang="es-CL" sz="1600"/>
          </a:p>
          <a:p>
            <a:pPr>
              <a:spcBef>
                <a:spcPct val="50000"/>
              </a:spcBef>
            </a:pPr>
            <a:endParaRPr lang="es-CL" altLang="es-CL" sz="1600"/>
          </a:p>
        </p:txBody>
      </p:sp>
      <p:sp>
        <p:nvSpPr>
          <p:cNvPr id="34834" name="Text Box 18"/>
          <p:cNvSpPr txBox="1">
            <a:spLocks noChangeArrowheads="1"/>
          </p:cNvSpPr>
          <p:nvPr/>
        </p:nvSpPr>
        <p:spPr bwMode="auto">
          <a:xfrm rot="10800000" flipV="1">
            <a:off x="546654" y="1852733"/>
            <a:ext cx="7858125"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eaLnBrk="0" hangingPunct="0">
              <a:defRPr sz="1400">
                <a:solidFill>
                  <a:schemeClr val="tx1"/>
                </a:solidFill>
                <a:latin typeface="Arial" charset="0"/>
                <a:cs typeface="Arial" charset="0"/>
              </a:defRPr>
            </a:lvl1pPr>
            <a:lvl2pPr marL="746125" indent="-288925" eaLnBrk="0" hangingPunct="0">
              <a:defRPr sz="1400">
                <a:solidFill>
                  <a:schemeClr val="tx1"/>
                </a:solidFill>
                <a:latin typeface="Arial" charset="0"/>
                <a:cs typeface="Arial" charset="0"/>
              </a:defRPr>
            </a:lvl2pPr>
            <a:lvl3pPr marL="1203325" indent="-288925" eaLnBrk="0" hangingPunct="0">
              <a:defRPr sz="1400">
                <a:solidFill>
                  <a:schemeClr val="tx1"/>
                </a:solidFill>
                <a:latin typeface="Arial" charset="0"/>
                <a:cs typeface="Arial" charset="0"/>
              </a:defRPr>
            </a:lvl3pPr>
            <a:lvl4pPr marL="1660525" indent="-288925" eaLnBrk="0" hangingPunct="0">
              <a:defRPr sz="1400">
                <a:solidFill>
                  <a:schemeClr val="tx1"/>
                </a:solidFill>
                <a:latin typeface="Arial" charset="0"/>
                <a:cs typeface="Arial" charset="0"/>
              </a:defRPr>
            </a:lvl4pPr>
            <a:lvl5pPr marL="2117725" indent="-288925" eaLnBrk="0" hangingPunct="0">
              <a:defRPr sz="1400">
                <a:solidFill>
                  <a:schemeClr val="tx1"/>
                </a:solidFill>
                <a:latin typeface="Arial" charset="0"/>
                <a:cs typeface="Arial" charset="0"/>
              </a:defRPr>
            </a:lvl5pPr>
            <a:lvl6pPr marL="2574925" indent="-288925" eaLnBrk="0" fontAlgn="base" hangingPunct="0">
              <a:spcBef>
                <a:spcPct val="0"/>
              </a:spcBef>
              <a:spcAft>
                <a:spcPct val="0"/>
              </a:spcAft>
              <a:defRPr sz="1400">
                <a:solidFill>
                  <a:schemeClr val="tx1"/>
                </a:solidFill>
                <a:latin typeface="Arial" charset="0"/>
                <a:cs typeface="Arial" charset="0"/>
              </a:defRPr>
            </a:lvl6pPr>
            <a:lvl7pPr marL="3032125" indent="-288925" eaLnBrk="0" fontAlgn="base" hangingPunct="0">
              <a:spcBef>
                <a:spcPct val="0"/>
              </a:spcBef>
              <a:spcAft>
                <a:spcPct val="0"/>
              </a:spcAft>
              <a:defRPr sz="1400">
                <a:solidFill>
                  <a:schemeClr val="tx1"/>
                </a:solidFill>
                <a:latin typeface="Arial" charset="0"/>
                <a:cs typeface="Arial" charset="0"/>
              </a:defRPr>
            </a:lvl7pPr>
            <a:lvl8pPr marL="3489325" indent="-288925" eaLnBrk="0" fontAlgn="base" hangingPunct="0">
              <a:spcBef>
                <a:spcPct val="0"/>
              </a:spcBef>
              <a:spcAft>
                <a:spcPct val="0"/>
              </a:spcAft>
              <a:defRPr sz="1400">
                <a:solidFill>
                  <a:schemeClr val="tx1"/>
                </a:solidFill>
                <a:latin typeface="Arial" charset="0"/>
                <a:cs typeface="Arial" charset="0"/>
              </a:defRPr>
            </a:lvl8pPr>
            <a:lvl9pPr marL="3946525" indent="-288925" eaLnBrk="0" fontAlgn="base" hangingPunct="0">
              <a:spcBef>
                <a:spcPct val="0"/>
              </a:spcBef>
              <a:spcAft>
                <a:spcPct val="0"/>
              </a:spcAft>
              <a:defRPr sz="1400">
                <a:solidFill>
                  <a:schemeClr val="tx1"/>
                </a:solidFill>
                <a:latin typeface="Arial" charset="0"/>
                <a:cs typeface="Arial" charset="0"/>
              </a:defRPr>
            </a:lvl9pPr>
          </a:lstStyle>
          <a:p>
            <a:pPr marL="0" indent="0" algn="just" eaLnBrk="1" hangingPunct="1">
              <a:defRPr/>
            </a:pPr>
            <a:r>
              <a:rPr lang="es-CL" sz="1600" b="1" dirty="0" smtClean="0"/>
              <a:t>A) </a:t>
            </a:r>
            <a:r>
              <a:rPr lang="es-CL" sz="1600" b="1" u="sng" dirty="0" smtClean="0"/>
              <a:t>Operaciones con parte relacionada</a:t>
            </a:r>
            <a:r>
              <a:rPr lang="es-CL" sz="1600" b="1" dirty="0" smtClean="0"/>
              <a:t>.</a:t>
            </a:r>
          </a:p>
          <a:p>
            <a:pPr marL="0" indent="0" algn="just" eaLnBrk="1" hangingPunct="1">
              <a:defRPr/>
            </a:pPr>
            <a:endParaRPr lang="es-CL" sz="1600" b="1" dirty="0" smtClean="0"/>
          </a:p>
          <a:p>
            <a:pPr algn="just" eaLnBrk="1" hangingPunct="1">
              <a:buFontTx/>
              <a:buChar char="•"/>
              <a:defRPr/>
            </a:pPr>
            <a:r>
              <a:rPr lang="es-ES" sz="1800" dirty="0" smtClean="0"/>
              <a:t>evitar que el Director pueda privilegiar su interés particular por sobre el social. </a:t>
            </a:r>
          </a:p>
          <a:p>
            <a:pPr algn="just" eaLnBrk="1" hangingPunct="1">
              <a:buFontTx/>
              <a:buChar char="•"/>
              <a:defRPr/>
            </a:pPr>
            <a:endParaRPr lang="es-ES" sz="1800" dirty="0" smtClean="0"/>
          </a:p>
          <a:p>
            <a:pPr algn="just" eaLnBrk="1" hangingPunct="1">
              <a:buFontTx/>
              <a:buChar char="•"/>
              <a:defRPr/>
            </a:pPr>
            <a:r>
              <a:rPr lang="es-ES" sz="1800" dirty="0" smtClean="0"/>
              <a:t>Ley no prohíbe </a:t>
            </a:r>
            <a:r>
              <a:rPr lang="es-ES" sz="1800" dirty="0" smtClean="0">
                <a:sym typeface="Wingdings" panose="05000000000000000000" pitchFamily="2" charset="2"/>
              </a:rPr>
              <a:t> Requisitos de admisibilidad/Salvar responsabilidad civil</a:t>
            </a:r>
          </a:p>
          <a:p>
            <a:pPr algn="just" eaLnBrk="1" hangingPunct="1">
              <a:buFontTx/>
              <a:buChar char="•"/>
              <a:defRPr/>
            </a:pPr>
            <a:endParaRPr lang="es-ES" sz="1800" dirty="0" smtClean="0">
              <a:sym typeface="Wingdings" panose="05000000000000000000" pitchFamily="2" charset="2"/>
            </a:endParaRPr>
          </a:p>
          <a:p>
            <a:pPr algn="just" eaLnBrk="1" hangingPunct="1">
              <a:buFontTx/>
              <a:buChar char="•"/>
              <a:defRPr/>
            </a:pPr>
            <a:r>
              <a:rPr lang="es-ES" sz="1800" dirty="0" smtClean="0">
                <a:sym typeface="Wingdings" panose="05000000000000000000" pitchFamily="2" charset="2"/>
              </a:rPr>
              <a:t>Principio es que el </a:t>
            </a:r>
            <a:r>
              <a:rPr lang="es-ES" sz="1800" b="1" dirty="0" smtClean="0">
                <a:solidFill>
                  <a:srgbClr val="00B050"/>
                </a:solidFill>
                <a:sym typeface="Wingdings" panose="05000000000000000000" pitchFamily="2" charset="2"/>
              </a:rPr>
              <a:t>director </a:t>
            </a:r>
            <a:r>
              <a:rPr lang="es-ES" sz="1800" b="1" dirty="0" smtClean="0">
                <a:solidFill>
                  <a:srgbClr val="339933"/>
                </a:solidFill>
                <a:sym typeface="Wingdings" panose="05000000000000000000" pitchFamily="2" charset="2"/>
              </a:rPr>
              <a:t>no puede ser el juez</a:t>
            </a:r>
          </a:p>
          <a:p>
            <a:pPr algn="just" eaLnBrk="1" hangingPunct="1">
              <a:buFontTx/>
              <a:buChar char="•"/>
              <a:defRPr/>
            </a:pPr>
            <a:endParaRPr lang="es-ES" sz="1800" b="1" dirty="0">
              <a:solidFill>
                <a:srgbClr val="339933"/>
              </a:solidFill>
              <a:sym typeface="Wingdings" panose="05000000000000000000" pitchFamily="2" charset="2"/>
            </a:endParaRPr>
          </a:p>
          <a:p>
            <a:pPr algn="just" eaLnBrk="1" hangingPunct="1">
              <a:buFontTx/>
              <a:buChar char="•"/>
              <a:defRPr/>
            </a:pPr>
            <a:r>
              <a:rPr lang="es-ES" sz="1800" dirty="0" smtClean="0">
                <a:sym typeface="Wingdings" panose="05000000000000000000" pitchFamily="2" charset="2"/>
              </a:rPr>
              <a:t>Opera para operaciones relevantes: Monto/giro ordinario</a:t>
            </a:r>
          </a:p>
          <a:p>
            <a:pPr algn="just" eaLnBrk="1" hangingPunct="1">
              <a:buFontTx/>
              <a:buChar char="•"/>
              <a:defRPr/>
            </a:pPr>
            <a:endParaRPr lang="es-ES" sz="1800" dirty="0">
              <a:sym typeface="Wingdings" panose="05000000000000000000" pitchFamily="2" charset="2"/>
            </a:endParaRPr>
          </a:p>
          <a:p>
            <a:pPr algn="just" eaLnBrk="1" hangingPunct="1">
              <a:buFontTx/>
              <a:buChar char="•"/>
              <a:defRPr/>
            </a:pPr>
            <a:r>
              <a:rPr lang="es-ES" sz="1800" dirty="0" smtClean="0">
                <a:sym typeface="Wingdings" panose="05000000000000000000" pitchFamily="2" charset="2"/>
              </a:rPr>
              <a:t>Diferencia </a:t>
            </a:r>
            <a:r>
              <a:rPr lang="es-ES" sz="1800" dirty="0">
                <a:sym typeface="Wingdings" panose="05000000000000000000" pitchFamily="2" charset="2"/>
              </a:rPr>
              <a:t>s</a:t>
            </a:r>
            <a:r>
              <a:rPr lang="es-ES" sz="1800" dirty="0" smtClean="0">
                <a:sym typeface="Wingdings" panose="05000000000000000000" pitchFamily="2" charset="2"/>
              </a:rPr>
              <a:t>ociedades abiertas/cerradas</a:t>
            </a:r>
            <a:endParaRPr lang="es-ES" sz="1800" dirty="0" smtClean="0"/>
          </a:p>
          <a:p>
            <a:pPr algn="just" eaLnBrk="1" hangingPunct="1">
              <a:defRPr/>
            </a:pPr>
            <a:endParaRPr lang="es-CL" sz="1600" b="1" dirty="0" smtClean="0"/>
          </a:p>
          <a:p>
            <a:pPr algn="just" eaLnBrk="1" hangingPunct="1">
              <a:defRPr/>
            </a:pPr>
            <a:endParaRPr lang="es-CL" sz="1600" dirty="0" smtClean="0"/>
          </a:p>
        </p:txBody>
      </p:sp>
    </p:spTree>
    <p:extLst>
      <p:ext uri="{BB962C8B-B14F-4D97-AF65-F5344CB8AC3E}">
        <p14:creationId xmlns:p14="http://schemas.microsoft.com/office/powerpoint/2010/main" val="1463779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8195" name="Line 3"/>
          <p:cNvSpPr>
            <a:spLocks noChangeShapeType="1"/>
          </p:cNvSpPr>
          <p:nvPr/>
        </p:nvSpPr>
        <p:spPr bwMode="auto">
          <a:xfrm>
            <a:off x="611188" y="1773238"/>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8196"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8197"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8198"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s-CL" altLang="es-CL" sz="1200">
                <a:solidFill>
                  <a:schemeClr val="accent2"/>
                </a:solidFill>
                <a:latin typeface="Tahoma" pitchFamily="34" charset="0"/>
              </a:rPr>
              <a:t>    </a:t>
            </a:r>
          </a:p>
        </p:txBody>
      </p:sp>
      <p:sp>
        <p:nvSpPr>
          <p:cNvPr id="8199"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8200"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8201"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8202"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8203"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8204"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8205"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8206"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pic>
        <p:nvPicPr>
          <p:cNvPr id="8207" name="Picture 17"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208" name="Text Box 19"/>
          <p:cNvSpPr txBox="1">
            <a:spLocks noChangeArrowheads="1"/>
          </p:cNvSpPr>
          <p:nvPr/>
        </p:nvSpPr>
        <p:spPr bwMode="auto">
          <a:xfrm>
            <a:off x="1113672" y="758825"/>
            <a:ext cx="6859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r>
              <a:rPr lang="es-CL" altLang="es-CL" sz="2800" dirty="0">
                <a:solidFill>
                  <a:srgbClr val="002060"/>
                </a:solidFill>
              </a:rPr>
              <a:t>Aproximaciones desde el derecho positivo</a:t>
            </a:r>
          </a:p>
        </p:txBody>
      </p:sp>
      <p:sp>
        <p:nvSpPr>
          <p:cNvPr id="8209" name="Text Box 21"/>
          <p:cNvSpPr txBox="1">
            <a:spLocks noChangeArrowheads="1"/>
          </p:cNvSpPr>
          <p:nvPr/>
        </p:nvSpPr>
        <p:spPr bwMode="auto">
          <a:xfrm>
            <a:off x="611188" y="1844675"/>
            <a:ext cx="80010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a:endParaRPr lang="en-US" altLang="es-CL" sz="1600"/>
          </a:p>
          <a:p>
            <a:pPr eaLnBrk="1"/>
            <a:endParaRPr lang="es-ES" altLang="es-CL" sz="1600"/>
          </a:p>
          <a:p>
            <a:pPr>
              <a:spcBef>
                <a:spcPct val="50000"/>
              </a:spcBef>
            </a:pPr>
            <a:endParaRPr lang="es-CL" altLang="es-CL" sz="1600"/>
          </a:p>
        </p:txBody>
      </p:sp>
      <p:sp>
        <p:nvSpPr>
          <p:cNvPr id="8210" name="Text Box 18"/>
          <p:cNvSpPr txBox="1">
            <a:spLocks noChangeArrowheads="1"/>
          </p:cNvSpPr>
          <p:nvPr/>
        </p:nvSpPr>
        <p:spPr bwMode="auto">
          <a:xfrm rot="10800000" flipV="1">
            <a:off x="603250" y="2046439"/>
            <a:ext cx="785495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eaLnBrk="0" hangingPunct="0">
              <a:defRPr sz="1400">
                <a:solidFill>
                  <a:schemeClr val="tx1"/>
                </a:solidFill>
                <a:latin typeface="Arial" charset="0"/>
                <a:cs typeface="Arial" charset="0"/>
              </a:defRPr>
            </a:lvl1pPr>
            <a:lvl2pPr marL="746125" indent="-288925"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es-ES" altLang="es-CL" b="1" dirty="0" err="1" smtClean="0"/>
              <a:t>Operacioes</a:t>
            </a:r>
            <a:r>
              <a:rPr lang="es-ES" altLang="es-CL" b="1" dirty="0" smtClean="0"/>
              <a:t> con parte relacionada </a:t>
            </a:r>
            <a:r>
              <a:rPr lang="es-ES" altLang="es-CL" b="1" dirty="0"/>
              <a:t>de una sociedad anónima </a:t>
            </a:r>
            <a:r>
              <a:rPr lang="es-ES" altLang="es-CL" b="1" dirty="0" smtClean="0"/>
              <a:t>abierta (</a:t>
            </a:r>
            <a:r>
              <a:rPr lang="es-ES" altLang="es-CL" b="1" dirty="0" err="1" smtClean="0"/>
              <a:t>arts</a:t>
            </a:r>
            <a:r>
              <a:rPr lang="es-ES" altLang="es-CL" b="1" dirty="0" smtClean="0"/>
              <a:t> 146 y 147 LSA): </a:t>
            </a:r>
            <a:r>
              <a:rPr lang="es-ES" altLang="es-CL" dirty="0"/>
              <a:t>“toda negociación, acto, contrato u operación en que debe intervenir la sociedad y, además, alguna de las siguientes personas:</a:t>
            </a:r>
          </a:p>
          <a:p>
            <a:pPr lvl="1" eaLnBrk="1" hangingPunct="1"/>
            <a:endParaRPr lang="es-ES" altLang="es-CL" dirty="0"/>
          </a:p>
          <a:p>
            <a:pPr lvl="1" algn="just" eaLnBrk="1" hangingPunct="1">
              <a:buFontTx/>
              <a:buAutoNum type="arabicPeriod"/>
            </a:pPr>
            <a:r>
              <a:rPr lang="es-ES" altLang="es-CL" dirty="0"/>
              <a:t>Una o más personas relacionadas a la sociedad, conforme al artículo 100 de la LMV (18.045) </a:t>
            </a:r>
            <a:r>
              <a:rPr lang="es-ES" altLang="es-CL" dirty="0" smtClean="0"/>
              <a:t>(entidades </a:t>
            </a:r>
            <a:r>
              <a:rPr lang="es-ES" altLang="es-CL" dirty="0"/>
              <a:t>del grupo </a:t>
            </a:r>
            <a:r>
              <a:rPr lang="es-ES" altLang="es-CL" dirty="0" smtClean="0"/>
              <a:t>empresarial; </a:t>
            </a:r>
            <a:r>
              <a:rPr lang="es-ES" altLang="es-CL" dirty="0"/>
              <a:t>ii. </a:t>
            </a:r>
            <a:r>
              <a:rPr lang="es-ES" altLang="es-CL" dirty="0" err="1" smtClean="0"/>
              <a:t>coligantes</a:t>
            </a:r>
            <a:r>
              <a:rPr lang="es-ES" altLang="es-CL" dirty="0" smtClean="0"/>
              <a:t>, filiales </a:t>
            </a:r>
            <a:r>
              <a:rPr lang="es-ES" altLang="es-CL" dirty="0"/>
              <a:t>o </a:t>
            </a:r>
            <a:r>
              <a:rPr lang="es-ES" altLang="es-CL" dirty="0" smtClean="0"/>
              <a:t>coligadas; </a:t>
            </a:r>
            <a:r>
              <a:rPr lang="es-ES" altLang="es-CL" dirty="0"/>
              <a:t>iii. </a:t>
            </a:r>
            <a:r>
              <a:rPr lang="es-ES" altLang="es-CL" dirty="0" smtClean="0"/>
              <a:t>ejecutivos </a:t>
            </a:r>
            <a:r>
              <a:rPr lang="es-ES" altLang="es-CL" dirty="0"/>
              <a:t>principales o liquidadores de la sociedad, y sus cónyuges o sus </a:t>
            </a:r>
            <a:r>
              <a:rPr lang="es-ES" altLang="es-CL" dirty="0" smtClean="0"/>
              <a:t>parientes; etc…</a:t>
            </a:r>
            <a:endParaRPr lang="es-ES" altLang="es-CL" dirty="0"/>
          </a:p>
          <a:p>
            <a:pPr lvl="1" eaLnBrk="1" hangingPunct="1">
              <a:buFontTx/>
              <a:buAutoNum type="arabicPeriod" startAt="2"/>
            </a:pPr>
            <a:r>
              <a:rPr lang="es-ES" altLang="es-CL" dirty="0" smtClean="0"/>
              <a:t>Administrador por si o por intermedio de terceros.</a:t>
            </a:r>
            <a:endParaRPr lang="es-ES" altLang="es-CL" dirty="0"/>
          </a:p>
          <a:p>
            <a:pPr lvl="1" eaLnBrk="1" hangingPunct="1">
              <a:buFontTx/>
              <a:buAutoNum type="arabicPeriod" startAt="2"/>
            </a:pPr>
            <a:endParaRPr lang="es-ES" altLang="es-CL" dirty="0"/>
          </a:p>
          <a:p>
            <a:pPr lvl="1" eaLnBrk="1" hangingPunct="1">
              <a:buFontTx/>
              <a:buAutoNum type="arabicPeriod" startAt="2"/>
            </a:pPr>
            <a:r>
              <a:rPr lang="es-ES" altLang="es-CL" dirty="0" smtClean="0"/>
              <a:t>Sociedades en que administrador o terceros relacionados controlen 10%</a:t>
            </a:r>
            <a:endParaRPr lang="es-ES" altLang="es-CL" dirty="0"/>
          </a:p>
          <a:p>
            <a:pPr lvl="1" eaLnBrk="1" hangingPunct="1">
              <a:buFontTx/>
              <a:buAutoNum type="arabicPeriod" startAt="2"/>
            </a:pPr>
            <a:endParaRPr lang="es-ES" altLang="es-CL" dirty="0"/>
          </a:p>
          <a:p>
            <a:pPr lvl="1" eaLnBrk="1" hangingPunct="1">
              <a:buFontTx/>
              <a:buAutoNum type="arabicPeriod" startAt="2"/>
            </a:pPr>
            <a:r>
              <a:rPr lang="es-ES" altLang="es-CL" dirty="0"/>
              <a:t>Aquellas que establezcan los estatutos de la sociedad o fundadamente identifique el comité de directores.</a:t>
            </a:r>
          </a:p>
          <a:p>
            <a:pPr lvl="1" eaLnBrk="1" hangingPunct="1">
              <a:buFontTx/>
              <a:buAutoNum type="arabicPeriod" startAt="2"/>
            </a:pPr>
            <a:endParaRPr lang="es-ES" altLang="es-CL" dirty="0"/>
          </a:p>
          <a:p>
            <a:pPr lvl="1" eaLnBrk="1" hangingPunct="1">
              <a:buFontTx/>
              <a:buAutoNum type="arabicPeriod" startAt="2"/>
            </a:pPr>
            <a:r>
              <a:rPr lang="es-ES" altLang="es-CL" dirty="0"/>
              <a:t>Aquellas en las cuales haya realizado funciones de director, gerente, administrador, ejecutivo principal o liquidador, un director, gerente, administrador, ejecutivo principal o liquidador de la sociedad, dentro de los últimos 18 meses.</a:t>
            </a:r>
            <a:endParaRPr lang="es-CL" altLang="es-CL" dirty="0"/>
          </a:p>
          <a:p>
            <a:pPr lvl="1" algn="just" eaLnBrk="1" hangingPunct="1"/>
            <a:endParaRPr lang="es-ES" altLang="es-CL" dirty="0"/>
          </a:p>
        </p:txBody>
      </p:sp>
    </p:spTree>
    <p:extLst>
      <p:ext uri="{BB962C8B-B14F-4D97-AF65-F5344CB8AC3E}">
        <p14:creationId xmlns:p14="http://schemas.microsoft.com/office/powerpoint/2010/main" val="229854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8195" name="Line 3"/>
          <p:cNvSpPr>
            <a:spLocks noChangeShapeType="1"/>
          </p:cNvSpPr>
          <p:nvPr/>
        </p:nvSpPr>
        <p:spPr bwMode="auto">
          <a:xfrm>
            <a:off x="611188" y="1773238"/>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8196"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8197"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8198"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s-CL" altLang="es-CL" sz="1200">
                <a:solidFill>
                  <a:schemeClr val="accent2"/>
                </a:solidFill>
                <a:latin typeface="Tahoma" pitchFamily="34" charset="0"/>
              </a:rPr>
              <a:t>    </a:t>
            </a:r>
          </a:p>
        </p:txBody>
      </p:sp>
      <p:sp>
        <p:nvSpPr>
          <p:cNvPr id="8199"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8200"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8201"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8202"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8203"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8204"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8205"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8206"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pic>
        <p:nvPicPr>
          <p:cNvPr id="8207" name="Picture 17"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208" name="Text Box 19"/>
          <p:cNvSpPr txBox="1">
            <a:spLocks noChangeArrowheads="1"/>
          </p:cNvSpPr>
          <p:nvPr/>
        </p:nvSpPr>
        <p:spPr bwMode="auto">
          <a:xfrm>
            <a:off x="1113672" y="758825"/>
            <a:ext cx="6859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r>
              <a:rPr lang="es-CL" altLang="es-CL" sz="2800" dirty="0">
                <a:solidFill>
                  <a:srgbClr val="002060"/>
                </a:solidFill>
              </a:rPr>
              <a:t>Aproximaciones desde el derecho positivo</a:t>
            </a:r>
          </a:p>
        </p:txBody>
      </p:sp>
      <p:sp>
        <p:nvSpPr>
          <p:cNvPr id="8209" name="Text Box 21"/>
          <p:cNvSpPr txBox="1">
            <a:spLocks noChangeArrowheads="1"/>
          </p:cNvSpPr>
          <p:nvPr/>
        </p:nvSpPr>
        <p:spPr bwMode="auto">
          <a:xfrm>
            <a:off x="611188" y="1844675"/>
            <a:ext cx="80010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a:endParaRPr lang="en-US" altLang="es-CL" sz="1600"/>
          </a:p>
          <a:p>
            <a:pPr eaLnBrk="1"/>
            <a:endParaRPr lang="es-ES" altLang="es-CL" sz="1600"/>
          </a:p>
          <a:p>
            <a:pPr>
              <a:spcBef>
                <a:spcPct val="50000"/>
              </a:spcBef>
            </a:pPr>
            <a:endParaRPr lang="es-CL" altLang="es-CL" sz="1600"/>
          </a:p>
        </p:txBody>
      </p:sp>
      <p:sp>
        <p:nvSpPr>
          <p:cNvPr id="8210" name="Text Box 18"/>
          <p:cNvSpPr txBox="1">
            <a:spLocks noChangeArrowheads="1"/>
          </p:cNvSpPr>
          <p:nvPr/>
        </p:nvSpPr>
        <p:spPr bwMode="auto">
          <a:xfrm rot="10800000" flipV="1">
            <a:off x="173039" y="1922463"/>
            <a:ext cx="872172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8925" indent="-288925" eaLnBrk="0" hangingPunct="0">
              <a:defRPr sz="1400">
                <a:solidFill>
                  <a:schemeClr val="tx1"/>
                </a:solidFill>
                <a:latin typeface="Arial" charset="0"/>
                <a:cs typeface="Arial" charset="0"/>
              </a:defRPr>
            </a:lvl1pPr>
            <a:lvl2pPr marL="746125" indent="-288925"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lvl="1" algn="just" eaLnBrk="1" hangingPunct="1"/>
            <a:r>
              <a:rPr lang="es-ES" altLang="es-CL" sz="1600" b="1" dirty="0" smtClean="0"/>
              <a:t>Requisitos</a:t>
            </a:r>
            <a:r>
              <a:rPr lang="es-ES" altLang="es-CL" sz="1600" b="1" dirty="0"/>
              <a:t>: </a:t>
            </a:r>
            <a:r>
              <a:rPr lang="es-ES" altLang="es-CL" sz="1600" b="1" dirty="0" smtClean="0"/>
              <a:t>Aprobación    </a:t>
            </a:r>
            <a:r>
              <a:rPr lang="es-ES" altLang="es-CL" sz="1600" b="1" dirty="0" smtClean="0">
                <a:solidFill>
                  <a:srgbClr val="00B050"/>
                </a:solidFill>
              </a:rPr>
              <a:t>/</a:t>
            </a:r>
            <a:r>
              <a:rPr lang="es-ES" altLang="es-CL" sz="1600" b="1" dirty="0" smtClean="0"/>
              <a:t>  condiciones de mercado   </a:t>
            </a:r>
            <a:r>
              <a:rPr lang="es-ES" altLang="es-CL" sz="1600" b="1" dirty="0" smtClean="0">
                <a:solidFill>
                  <a:srgbClr val="00B050"/>
                </a:solidFill>
              </a:rPr>
              <a:t>/   </a:t>
            </a:r>
            <a:r>
              <a:rPr lang="es-ES" altLang="es-CL" sz="1600" b="1" dirty="0" smtClean="0"/>
              <a:t>No afectar interés social</a:t>
            </a:r>
          </a:p>
          <a:p>
            <a:pPr lvl="1" algn="just" eaLnBrk="1" hangingPunct="1"/>
            <a:endParaRPr lang="es-ES" altLang="es-CL" sz="1600" b="1" dirty="0"/>
          </a:p>
          <a:p>
            <a:pPr lvl="1" algn="just" eaLnBrk="1" hangingPunct="1"/>
            <a:endParaRPr lang="es-ES" altLang="es-CL" sz="1600" b="1" dirty="0" smtClean="0"/>
          </a:p>
          <a:p>
            <a:pPr lvl="1" algn="just" eaLnBrk="1" hangingPunct="1"/>
            <a:endParaRPr lang="es-ES" altLang="es-CL" sz="1600" b="1" dirty="0" smtClean="0"/>
          </a:p>
          <a:p>
            <a:pPr marL="288925" lvl="1" algn="just" eaLnBrk="1" hangingPunct="1">
              <a:buFontTx/>
              <a:buChar char="•"/>
              <a:defRPr/>
            </a:pPr>
            <a:r>
              <a:rPr lang="es-ES" altLang="es-CL" sz="1600" dirty="0"/>
              <a:t>Director debe informar</a:t>
            </a:r>
          </a:p>
          <a:p>
            <a:pPr marL="288925" lvl="1" algn="just" eaLnBrk="1" hangingPunct="1">
              <a:buFontTx/>
              <a:buChar char="•"/>
              <a:defRPr/>
            </a:pPr>
            <a:endParaRPr lang="es-ES" altLang="es-CL" sz="1600" dirty="0"/>
          </a:p>
          <a:p>
            <a:pPr marL="288925" lvl="1" algn="just" eaLnBrk="1" hangingPunct="1">
              <a:buFontTx/>
              <a:buChar char="•"/>
              <a:defRPr/>
            </a:pPr>
            <a:r>
              <a:rPr lang="es-ES" altLang="es-CL" sz="1600" dirty="0"/>
              <a:t>Explicitar posición</a:t>
            </a:r>
          </a:p>
          <a:p>
            <a:pPr marL="288925" lvl="1" algn="just" eaLnBrk="1" hangingPunct="1">
              <a:buFontTx/>
              <a:buChar char="•"/>
              <a:defRPr/>
            </a:pPr>
            <a:endParaRPr lang="es-ES" altLang="es-CL" sz="1600" dirty="0"/>
          </a:p>
          <a:p>
            <a:pPr marL="288925" lvl="1" algn="just" eaLnBrk="1" hangingPunct="1">
              <a:buFontTx/>
              <a:buChar char="•"/>
              <a:defRPr/>
            </a:pPr>
            <a:r>
              <a:rPr lang="es-ES" altLang="es-CL" sz="1600" dirty="0"/>
              <a:t>Aprueba directorio por mayoría absoluta con exclusión/ Unanimidad no afectados/Junta de accionistas por 2/3 </a:t>
            </a:r>
            <a:r>
              <a:rPr lang="es-ES" altLang="es-CL" sz="1600" dirty="0">
                <a:sym typeface="Wingdings" panose="05000000000000000000" pitchFamily="2" charset="2"/>
              </a:rPr>
              <a:t> informes independientes sobre conveniencia y puntos determinados por comité (directores independientes pueden pedir otro)</a:t>
            </a:r>
            <a:endParaRPr lang="es-ES" altLang="es-CL" sz="1600" dirty="0"/>
          </a:p>
          <a:p>
            <a:pPr marL="288925" lvl="1" algn="just" eaLnBrk="1" hangingPunct="1">
              <a:buFontTx/>
              <a:buChar char="•"/>
              <a:defRPr/>
            </a:pPr>
            <a:endParaRPr lang="es-ES" altLang="es-CL" sz="1600" dirty="0"/>
          </a:p>
          <a:p>
            <a:pPr marL="288925" lvl="1" algn="just" eaLnBrk="1" hangingPunct="1">
              <a:buFontTx/>
              <a:buChar char="•"/>
              <a:defRPr/>
            </a:pPr>
            <a:r>
              <a:rPr lang="es-ES" altLang="es-CL" sz="1600" dirty="0"/>
              <a:t>Comunicación a junta de accionistas</a:t>
            </a:r>
          </a:p>
          <a:p>
            <a:pPr marL="288925" lvl="1" algn="just" eaLnBrk="1" hangingPunct="1">
              <a:buFontTx/>
              <a:buChar char="•"/>
              <a:defRPr/>
            </a:pPr>
            <a:endParaRPr lang="es-ES" altLang="es-CL" sz="1600" dirty="0"/>
          </a:p>
          <a:p>
            <a:pPr marL="288925" lvl="1" algn="just" eaLnBrk="1" hangingPunct="1">
              <a:buFontTx/>
              <a:buChar char="•"/>
              <a:defRPr/>
            </a:pPr>
            <a:r>
              <a:rPr lang="es-ES" altLang="es-CL" sz="1600" dirty="0"/>
              <a:t>Excepciones: Montos irrelevantes/ Giro ordinario/ Operaciones con sociedad 95% común</a:t>
            </a:r>
          </a:p>
          <a:p>
            <a:pPr lvl="1" algn="just" eaLnBrk="1" hangingPunct="1"/>
            <a:endParaRPr lang="es-ES" altLang="es-CL" sz="1600" b="1" dirty="0"/>
          </a:p>
        </p:txBody>
      </p:sp>
      <p:sp>
        <p:nvSpPr>
          <p:cNvPr id="2" name="Flecha abajo 1"/>
          <p:cNvSpPr/>
          <p:nvPr/>
        </p:nvSpPr>
        <p:spPr bwMode="auto">
          <a:xfrm>
            <a:off x="2123728" y="2318912"/>
            <a:ext cx="288032" cy="515937"/>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32537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7171" name="Line 3"/>
          <p:cNvSpPr>
            <a:spLocks noChangeShapeType="1"/>
          </p:cNvSpPr>
          <p:nvPr/>
        </p:nvSpPr>
        <p:spPr bwMode="auto">
          <a:xfrm>
            <a:off x="611188" y="1773238"/>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7172"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7173"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7174"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s-CL" altLang="es-CL" sz="1200">
                <a:solidFill>
                  <a:schemeClr val="accent2"/>
                </a:solidFill>
                <a:latin typeface="Tahoma" pitchFamily="34" charset="0"/>
              </a:rPr>
              <a:t>    </a:t>
            </a:r>
          </a:p>
        </p:txBody>
      </p:sp>
      <p:sp>
        <p:nvSpPr>
          <p:cNvPr id="7175"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7176"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7177"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7178"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7179"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7180"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7181"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7182"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pic>
        <p:nvPicPr>
          <p:cNvPr id="7183" name="Picture 17"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84" name="Text Box 19"/>
          <p:cNvSpPr txBox="1">
            <a:spLocks noChangeArrowheads="1"/>
          </p:cNvSpPr>
          <p:nvPr/>
        </p:nvSpPr>
        <p:spPr bwMode="auto">
          <a:xfrm>
            <a:off x="1242219" y="827882"/>
            <a:ext cx="67389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r>
              <a:rPr lang="es-CL" altLang="es-CL" sz="2800">
                <a:solidFill>
                  <a:srgbClr val="002060"/>
                </a:solidFill>
                <a:latin typeface="Tahoma" pitchFamily="34" charset="0"/>
              </a:rPr>
              <a:t>Aproximaciones desde el derecho positivo</a:t>
            </a:r>
          </a:p>
        </p:txBody>
      </p:sp>
      <p:sp>
        <p:nvSpPr>
          <p:cNvPr id="7185" name="Text Box 21"/>
          <p:cNvSpPr txBox="1">
            <a:spLocks noChangeArrowheads="1"/>
          </p:cNvSpPr>
          <p:nvPr/>
        </p:nvSpPr>
        <p:spPr bwMode="auto">
          <a:xfrm>
            <a:off x="611188" y="1844675"/>
            <a:ext cx="80010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a:endParaRPr lang="en-US" altLang="es-CL" sz="1600"/>
          </a:p>
          <a:p>
            <a:pPr eaLnBrk="1"/>
            <a:endParaRPr lang="es-ES" altLang="es-CL" sz="1600"/>
          </a:p>
          <a:p>
            <a:pPr>
              <a:spcBef>
                <a:spcPct val="50000"/>
              </a:spcBef>
            </a:pPr>
            <a:endParaRPr lang="es-CL" altLang="es-CL" sz="1600"/>
          </a:p>
        </p:txBody>
      </p:sp>
      <p:sp>
        <p:nvSpPr>
          <p:cNvPr id="7186" name="Text Box 18"/>
          <p:cNvSpPr txBox="1">
            <a:spLocks noChangeArrowheads="1"/>
          </p:cNvSpPr>
          <p:nvPr/>
        </p:nvSpPr>
        <p:spPr bwMode="auto">
          <a:xfrm rot="10800000" flipV="1">
            <a:off x="528638" y="1758896"/>
            <a:ext cx="7853362"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0" indent="0" algn="just" eaLnBrk="1" hangingPunct="1"/>
            <a:r>
              <a:rPr lang="es-ES" altLang="es-CL" sz="1700" b="1" dirty="0" smtClean="0"/>
              <a:t>Monto Relevante </a:t>
            </a:r>
            <a:r>
              <a:rPr lang="es-ES" altLang="es-CL" sz="1700" dirty="0" smtClean="0"/>
              <a:t>“todo </a:t>
            </a:r>
            <a:r>
              <a:rPr lang="es-ES" altLang="es-CL" sz="1700" dirty="0"/>
              <a:t>acto o contrato que </a:t>
            </a:r>
            <a:r>
              <a:rPr lang="es-ES" altLang="es-CL" sz="1700" b="1" dirty="0"/>
              <a:t>supere el 1% del </a:t>
            </a:r>
            <a:r>
              <a:rPr lang="es-ES" altLang="es-CL" sz="1700" b="1" dirty="0" smtClean="0"/>
              <a:t>patrimonio social</a:t>
            </a:r>
            <a:r>
              <a:rPr lang="es-ES" altLang="es-CL" sz="1700" dirty="0"/>
              <a:t>, siempre que dicho acto o contrato </a:t>
            </a:r>
            <a:r>
              <a:rPr lang="es-ES" altLang="es-CL" sz="1700" b="1" dirty="0"/>
              <a:t>exceda el equivalente a 2000 UF </a:t>
            </a:r>
            <a:r>
              <a:rPr lang="es-ES" altLang="es-CL" sz="1700" dirty="0"/>
              <a:t>y, en </a:t>
            </a:r>
            <a:r>
              <a:rPr lang="es-ES" altLang="es-CL" sz="1700" b="1" dirty="0"/>
              <a:t>todo caso, cuando sea superior a 20000 UF</a:t>
            </a:r>
            <a:r>
              <a:rPr lang="es-ES" altLang="es-CL" sz="1700" dirty="0"/>
              <a:t>. Se presume que constituyen una sola operación todas  aquellas que se perfeccionen en un </a:t>
            </a:r>
            <a:r>
              <a:rPr lang="es-ES" altLang="es-CL" sz="1700" b="1" dirty="0"/>
              <a:t>período de 12 meses </a:t>
            </a:r>
            <a:r>
              <a:rPr lang="es-ES" altLang="es-CL" sz="1700" dirty="0"/>
              <a:t>consecutivos por medio de uno o más actos similares o complementarios, en los que exista identidad de partes, incluidas las personas relacionadas, u objeto</a:t>
            </a:r>
            <a:r>
              <a:rPr lang="es-ES" altLang="es-CL" sz="1700" dirty="0" smtClean="0"/>
              <a:t>”.</a:t>
            </a:r>
          </a:p>
          <a:p>
            <a:pPr marL="0" indent="0" algn="just" eaLnBrk="1" hangingPunct="1"/>
            <a:endParaRPr lang="es-ES" altLang="es-CL" sz="1700" dirty="0" smtClean="0"/>
          </a:p>
          <a:p>
            <a:pPr algn="just" eaLnBrk="1" hangingPunct="1"/>
            <a:endParaRPr lang="es-ES" altLang="es-CL" sz="1700" dirty="0"/>
          </a:p>
          <a:p>
            <a:pPr algn="just" eaLnBrk="1" hangingPunct="1"/>
            <a:r>
              <a:rPr lang="es-ES" altLang="es-CL" sz="1700" b="1" dirty="0" smtClean="0">
                <a:solidFill>
                  <a:srgbClr val="000099"/>
                </a:solidFill>
              </a:rPr>
              <a:t>Sociedades Cerradas </a:t>
            </a:r>
            <a:r>
              <a:rPr lang="es-ES" altLang="es-CL" sz="1700" b="1" dirty="0" smtClean="0">
                <a:sym typeface="Wingdings" panose="05000000000000000000" pitchFamily="2" charset="2"/>
              </a:rPr>
              <a:t> Requisitos: aprobación/ condiciones de mercado</a:t>
            </a:r>
          </a:p>
          <a:p>
            <a:pPr algn="just" eaLnBrk="1" hangingPunct="1"/>
            <a:endParaRPr lang="es-ES" altLang="es-CL" sz="1700" b="1" dirty="0">
              <a:sym typeface="Wingdings" panose="05000000000000000000" pitchFamily="2" charset="2"/>
            </a:endParaRPr>
          </a:p>
          <a:p>
            <a:pPr algn="just" eaLnBrk="1" hangingPunct="1"/>
            <a:r>
              <a:rPr lang="es-ES" altLang="es-CL" sz="1700" dirty="0" smtClean="0">
                <a:sym typeface="Wingdings" panose="05000000000000000000" pitchFamily="2" charset="2"/>
              </a:rPr>
              <a:t>Rango más restringido de personas relacionadas</a:t>
            </a:r>
          </a:p>
          <a:p>
            <a:pPr algn="just" eaLnBrk="1" hangingPunct="1"/>
            <a:endParaRPr lang="es-ES" altLang="es-CL" sz="1700" dirty="0">
              <a:sym typeface="Wingdings" panose="05000000000000000000" pitchFamily="2" charset="2"/>
            </a:endParaRPr>
          </a:p>
          <a:p>
            <a:pPr algn="just" eaLnBrk="1" hangingPunct="1"/>
            <a:r>
              <a:rPr lang="es-ES" altLang="es-CL" sz="1700" b="1" dirty="0" smtClean="0">
                <a:solidFill>
                  <a:srgbClr val="FFC000"/>
                </a:solidFill>
                <a:sym typeface="Wingdings" panose="05000000000000000000" pitchFamily="2" charset="2"/>
              </a:rPr>
              <a:t>Estatuto supletorio: </a:t>
            </a:r>
            <a:r>
              <a:rPr lang="es-ES" altLang="es-CL" sz="1700" dirty="0" smtClean="0">
                <a:sym typeface="Wingdings" panose="05000000000000000000" pitchFamily="2" charset="2"/>
              </a:rPr>
              <a:t>“</a:t>
            </a:r>
            <a:r>
              <a:rPr lang="es-CL" altLang="es-CL" sz="1700" i="1" dirty="0">
                <a:sym typeface="Wingdings" panose="05000000000000000000" pitchFamily="2" charset="2"/>
              </a:rPr>
              <a:t>salvo que los estatutos autoricen la realización de tales operaciones sin sujeción a las mencionadas condiciones</a:t>
            </a:r>
            <a:r>
              <a:rPr lang="es-CL" altLang="es-CL" sz="1700" i="1" dirty="0" smtClean="0">
                <a:sym typeface="Wingdings" panose="05000000000000000000" pitchFamily="2" charset="2"/>
              </a:rPr>
              <a:t>.”</a:t>
            </a:r>
            <a:endParaRPr lang="es-CL" altLang="es-CL" sz="1700" b="1" i="1" dirty="0"/>
          </a:p>
        </p:txBody>
      </p:sp>
    </p:spTree>
    <p:extLst>
      <p:ext uri="{BB962C8B-B14F-4D97-AF65-F5344CB8AC3E}">
        <p14:creationId xmlns:p14="http://schemas.microsoft.com/office/powerpoint/2010/main" val="4280746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5"/>
          <p:cNvSpPr txBox="1">
            <a:spLocks noChangeArrowheads="1"/>
          </p:cNvSpPr>
          <p:nvPr/>
        </p:nvSpPr>
        <p:spPr bwMode="auto">
          <a:xfrm rot="10800000" flipV="1">
            <a:off x="468313" y="1916113"/>
            <a:ext cx="4171950" cy="457200"/>
          </a:xfrm>
          <a:prstGeom prst="rect">
            <a:avLst/>
          </a:prstGeom>
          <a:noFill/>
          <a:ln w="9525">
            <a:noFill/>
            <a:miter lim="800000"/>
            <a:headEnd/>
            <a:tailEnd/>
          </a:ln>
        </p:spPr>
        <p:txBody>
          <a:bodyPr>
            <a:spAutoFit/>
          </a:bodyPr>
          <a:lstStyle/>
          <a:p>
            <a:pPr algn="ctr" eaLnBrk="0" hangingPunct="0"/>
            <a:endParaRPr lang="es-CL" sz="2400">
              <a:solidFill>
                <a:srgbClr val="000099"/>
              </a:solidFill>
              <a:latin typeface="Tahoma" pitchFamily="34" charset="0"/>
            </a:endParaRPr>
          </a:p>
        </p:txBody>
      </p:sp>
      <p:sp>
        <p:nvSpPr>
          <p:cNvPr id="15365"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15366" name="Text Box 7"/>
          <p:cNvSpPr txBox="1">
            <a:spLocks noChangeArrowheads="1"/>
          </p:cNvSpPr>
          <p:nvPr/>
        </p:nvSpPr>
        <p:spPr bwMode="auto">
          <a:xfrm>
            <a:off x="3598863" y="5899150"/>
            <a:ext cx="374650" cy="274638"/>
          </a:xfrm>
          <a:prstGeom prst="rect">
            <a:avLst/>
          </a:prstGeom>
          <a:noFill/>
          <a:ln w="9525">
            <a:noFill/>
            <a:miter lim="800000"/>
            <a:headEnd/>
            <a:tailEnd/>
          </a:ln>
        </p:spPr>
        <p:txBody>
          <a:bodyPr wrap="none">
            <a:spAutoFit/>
          </a:bodyPr>
          <a:lstStyle/>
          <a:p>
            <a:pPr eaLnBrk="0" hangingPunct="0"/>
            <a:r>
              <a:rPr lang="es-CL" sz="1200">
                <a:solidFill>
                  <a:schemeClr val="accent2"/>
                </a:solidFill>
                <a:latin typeface="Tahoma" pitchFamily="34" charset="0"/>
              </a:rPr>
              <a:t>    </a:t>
            </a:r>
          </a:p>
        </p:txBody>
      </p:sp>
      <p:sp>
        <p:nvSpPr>
          <p:cNvPr id="15372"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3"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4"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15375" name="Picture 16"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15376" name="Text Box 17"/>
          <p:cNvSpPr txBox="1">
            <a:spLocks noChangeArrowheads="1"/>
          </p:cNvSpPr>
          <p:nvPr/>
        </p:nvSpPr>
        <p:spPr bwMode="auto">
          <a:xfrm>
            <a:off x="3924300" y="4221163"/>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5377" name="Text Box 18"/>
          <p:cNvSpPr txBox="1">
            <a:spLocks noChangeArrowheads="1"/>
          </p:cNvSpPr>
          <p:nvPr/>
        </p:nvSpPr>
        <p:spPr bwMode="auto">
          <a:xfrm>
            <a:off x="1403350" y="4724400"/>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5379" name="Text Box 20"/>
          <p:cNvSpPr txBox="1">
            <a:spLocks noChangeArrowheads="1"/>
          </p:cNvSpPr>
          <p:nvPr/>
        </p:nvSpPr>
        <p:spPr bwMode="auto">
          <a:xfrm>
            <a:off x="539750" y="3340100"/>
            <a:ext cx="1728788" cy="304800"/>
          </a:xfrm>
          <a:prstGeom prst="rect">
            <a:avLst/>
          </a:prstGeom>
          <a:noFill/>
          <a:ln w="9525">
            <a:noFill/>
            <a:miter lim="800000"/>
            <a:headEnd/>
            <a:tailEnd/>
          </a:ln>
        </p:spPr>
        <p:txBody>
          <a:bodyPr>
            <a:spAutoFit/>
          </a:bodyPr>
          <a:lstStyle/>
          <a:p>
            <a:pPr eaLnBrk="0" hangingPunct="0">
              <a:spcBef>
                <a:spcPct val="50000"/>
              </a:spcBef>
            </a:pPr>
            <a:endParaRPr lang="es-CL"/>
          </a:p>
        </p:txBody>
      </p:sp>
      <p:pic>
        <p:nvPicPr>
          <p:cNvPr id="25" name="Picture 2" descr="http://cdn-image.travelandleisure.com/sites/default/files/styles/1600x1000/public/201009-w-bridges-pontchartrain.jpg?itok=DJ5yLtp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424"/>
            <a:ext cx="9144000" cy="5728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687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1267" name="Line 3"/>
          <p:cNvSpPr>
            <a:spLocks noChangeShapeType="1"/>
          </p:cNvSpPr>
          <p:nvPr/>
        </p:nvSpPr>
        <p:spPr bwMode="auto">
          <a:xfrm>
            <a:off x="609600" y="17526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1268"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1269"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1270"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s-CL" altLang="es-CL" sz="1200">
                <a:solidFill>
                  <a:schemeClr val="accent2"/>
                </a:solidFill>
                <a:latin typeface="Tahoma" pitchFamily="34" charset="0"/>
              </a:rPr>
              <a:t>    </a:t>
            </a:r>
          </a:p>
        </p:txBody>
      </p:sp>
      <p:sp>
        <p:nvSpPr>
          <p:cNvPr id="11271"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1272"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1273"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1274"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1275"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1276"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1277"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1278"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pic>
        <p:nvPicPr>
          <p:cNvPr id="11279" name="Picture 17"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Text Box 19"/>
          <p:cNvSpPr txBox="1">
            <a:spLocks noChangeArrowheads="1"/>
          </p:cNvSpPr>
          <p:nvPr/>
        </p:nvSpPr>
        <p:spPr bwMode="auto">
          <a:xfrm>
            <a:off x="1714500" y="857250"/>
            <a:ext cx="5780088" cy="1016000"/>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Oportunidades de Negocios</a:t>
            </a:r>
          </a:p>
          <a:p>
            <a:pPr eaLnBrk="0" hangingPunct="0">
              <a:defRPr/>
            </a:pPr>
            <a:endParaRPr lang="es-CL" sz="2400" dirty="0">
              <a:solidFill>
                <a:srgbClr val="002060"/>
              </a:solidFill>
              <a:effectLst>
                <a:outerShdw blurRad="38100" dist="38100" dir="2700000" algn="tl">
                  <a:srgbClr val="C0C0C0"/>
                </a:outerShdw>
              </a:effectLst>
              <a:latin typeface="Tahoma" pitchFamily="34" charset="0"/>
              <a:cs typeface="+mn-cs"/>
            </a:endParaRPr>
          </a:p>
        </p:txBody>
      </p:sp>
      <p:sp>
        <p:nvSpPr>
          <p:cNvPr id="11281" name="Text Box 21"/>
          <p:cNvSpPr txBox="1">
            <a:spLocks noChangeArrowheads="1"/>
          </p:cNvSpPr>
          <p:nvPr/>
        </p:nvSpPr>
        <p:spPr bwMode="auto">
          <a:xfrm>
            <a:off x="785813" y="1831975"/>
            <a:ext cx="75723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spcBef>
                <a:spcPct val="50000"/>
              </a:spcBef>
            </a:pPr>
            <a:r>
              <a:rPr lang="es-CL" altLang="es-CL" sz="1600" b="1" dirty="0"/>
              <a:t>B</a:t>
            </a:r>
            <a:r>
              <a:rPr lang="es-CL" altLang="es-CL" sz="1600" b="1" dirty="0" smtClean="0"/>
              <a:t>) </a:t>
            </a:r>
            <a:r>
              <a:rPr lang="es-CL" altLang="es-CL" sz="1600" b="1" u="sng" dirty="0"/>
              <a:t>Desarrollo de oportunidades de Negocio</a:t>
            </a:r>
            <a:r>
              <a:rPr lang="es-CL" altLang="es-CL" sz="1600" b="1" dirty="0"/>
              <a:t>.</a:t>
            </a:r>
          </a:p>
          <a:p>
            <a:pPr>
              <a:spcBef>
                <a:spcPct val="50000"/>
              </a:spcBef>
            </a:pPr>
            <a:endParaRPr lang="es-CL" altLang="es-CL" sz="1600" b="1" dirty="0"/>
          </a:p>
          <a:p>
            <a:pPr algn="just">
              <a:spcBef>
                <a:spcPct val="50000"/>
              </a:spcBef>
            </a:pPr>
            <a:r>
              <a:rPr lang="es-CL" altLang="es-CL" sz="1600" b="1" u="sng" dirty="0" smtClean="0"/>
              <a:t>Deber </a:t>
            </a:r>
            <a:r>
              <a:rPr lang="es-CL" altLang="es-CL" sz="1600" b="1" u="sng" dirty="0"/>
              <a:t>de Fidelidad</a:t>
            </a:r>
            <a:r>
              <a:rPr lang="es-CL" altLang="es-CL" sz="1600" b="1" dirty="0"/>
              <a:t> </a:t>
            </a:r>
            <a:r>
              <a:rPr lang="es-CL" altLang="es-CL" sz="1600" b="1" dirty="0" smtClean="0"/>
              <a:t>                 </a:t>
            </a:r>
            <a:r>
              <a:rPr lang="es-CL" altLang="es-CL" sz="1600" dirty="0" smtClean="0"/>
              <a:t>manifestaciones </a:t>
            </a:r>
            <a:r>
              <a:rPr lang="es-CL" altLang="es-CL" sz="1600" dirty="0"/>
              <a:t>negativas y positivas.</a:t>
            </a:r>
          </a:p>
          <a:p>
            <a:pPr algn="just">
              <a:spcBef>
                <a:spcPct val="50000"/>
              </a:spcBef>
            </a:pPr>
            <a:endParaRPr lang="en-US" altLang="es-CL" sz="1600" dirty="0"/>
          </a:p>
          <a:p>
            <a:pPr algn="just">
              <a:spcBef>
                <a:spcPct val="50000"/>
              </a:spcBef>
            </a:pPr>
            <a:endParaRPr lang="es-CL" altLang="es-CL" sz="1600" b="1" dirty="0" smtClean="0"/>
          </a:p>
          <a:p>
            <a:pPr algn="just">
              <a:spcBef>
                <a:spcPct val="50000"/>
              </a:spcBef>
            </a:pPr>
            <a:r>
              <a:rPr lang="es-CL" altLang="es-CL" sz="1600" b="1" dirty="0" smtClean="0"/>
              <a:t>Deber positivo:</a:t>
            </a:r>
            <a:r>
              <a:rPr lang="es-CL" altLang="es-CL" sz="1600" dirty="0" smtClean="0"/>
              <a:t> Tomar las oportunidades de negocios. Mantenerlas donde pertenecen. Recordar art. 172 </a:t>
            </a:r>
            <a:r>
              <a:rPr lang="es-CL" altLang="es-CL" sz="1600" dirty="0" err="1" smtClean="0"/>
              <a:t>Companies</a:t>
            </a:r>
            <a:r>
              <a:rPr lang="es-CL" altLang="es-CL" sz="1600" dirty="0" smtClean="0"/>
              <a:t> </a:t>
            </a:r>
            <a:r>
              <a:rPr lang="es-CL" altLang="es-CL" sz="1600" dirty="0" err="1" smtClean="0"/>
              <a:t>Act</a:t>
            </a:r>
            <a:r>
              <a:rPr lang="es-CL" altLang="es-CL" sz="1600" dirty="0"/>
              <a:t> </a:t>
            </a:r>
            <a:r>
              <a:rPr lang="es-CL" altLang="es-CL" sz="1600" dirty="0" smtClean="0"/>
              <a:t>UK </a:t>
            </a:r>
            <a:r>
              <a:rPr lang="es-CL" altLang="es-CL" sz="1600" dirty="0" smtClean="0">
                <a:sym typeface="Wingdings" panose="05000000000000000000" pitchFamily="2" charset="2"/>
              </a:rPr>
              <a:t>Deber de promover el éxito</a:t>
            </a:r>
            <a:endParaRPr lang="es-CL" altLang="es-CL" sz="1600" b="1" dirty="0"/>
          </a:p>
          <a:p>
            <a:pPr algn="just">
              <a:spcBef>
                <a:spcPct val="50000"/>
              </a:spcBef>
            </a:pPr>
            <a:endParaRPr lang="es-CL" altLang="es-CL" sz="1600" b="1" dirty="0" smtClean="0"/>
          </a:p>
          <a:p>
            <a:pPr algn="just">
              <a:spcBef>
                <a:spcPct val="50000"/>
              </a:spcBef>
            </a:pPr>
            <a:r>
              <a:rPr lang="es-CL" altLang="es-CL" sz="1600" b="1" dirty="0" smtClean="0"/>
              <a:t>Abstención</a:t>
            </a:r>
            <a:r>
              <a:rPr lang="es-CL" altLang="es-CL" sz="1600" dirty="0" smtClean="0"/>
              <a:t>: No desviar oportunidades de negocios conocidas en razón del cargo que corresponden a la sociedad</a:t>
            </a:r>
          </a:p>
        </p:txBody>
      </p:sp>
      <p:sp>
        <p:nvSpPr>
          <p:cNvPr id="2" name="Flecha derecha 1"/>
          <p:cNvSpPr/>
          <p:nvPr/>
        </p:nvSpPr>
        <p:spPr bwMode="auto">
          <a:xfrm>
            <a:off x="2843808" y="2636912"/>
            <a:ext cx="755055" cy="216024"/>
          </a:xfrm>
          <a:prstGeom prst="rightArrow">
            <a:avLst/>
          </a:prstGeom>
          <a:solidFill>
            <a:srgbClr val="C00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83536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2291" name="Line 3"/>
          <p:cNvSpPr>
            <a:spLocks noChangeShapeType="1"/>
          </p:cNvSpPr>
          <p:nvPr/>
        </p:nvSpPr>
        <p:spPr bwMode="auto">
          <a:xfrm>
            <a:off x="609600" y="17526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2292"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2293"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2294"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s-CL" altLang="es-CL" sz="1200">
                <a:solidFill>
                  <a:schemeClr val="accent2"/>
                </a:solidFill>
                <a:latin typeface="Tahoma" pitchFamily="34" charset="0"/>
              </a:rPr>
              <a:t>    </a:t>
            </a:r>
          </a:p>
        </p:txBody>
      </p:sp>
      <p:sp>
        <p:nvSpPr>
          <p:cNvPr id="12295"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2296"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2297"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2298"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2299"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2300"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2301"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2302"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pic>
        <p:nvPicPr>
          <p:cNvPr id="12303" name="Picture 17"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304" name="Text Box 21"/>
          <p:cNvSpPr txBox="1">
            <a:spLocks noChangeArrowheads="1"/>
          </p:cNvSpPr>
          <p:nvPr/>
        </p:nvSpPr>
        <p:spPr bwMode="auto">
          <a:xfrm>
            <a:off x="323528" y="1831975"/>
            <a:ext cx="7963222" cy="743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spcBef>
                <a:spcPct val="50000"/>
              </a:spcBef>
            </a:pPr>
            <a:r>
              <a:rPr lang="es-CL" altLang="es-CL" sz="1800" b="1" dirty="0"/>
              <a:t>c.2.- </a:t>
            </a:r>
            <a:r>
              <a:rPr lang="es-CL" altLang="es-CL" sz="1800" b="1" u="sng" dirty="0" smtClean="0"/>
              <a:t>Preguntas que plantea.</a:t>
            </a:r>
          </a:p>
          <a:p>
            <a:pPr>
              <a:spcBef>
                <a:spcPct val="50000"/>
              </a:spcBef>
            </a:pPr>
            <a:endParaRPr lang="es-CL" altLang="es-CL" sz="1800" b="1" dirty="0"/>
          </a:p>
          <a:p>
            <a:pPr marL="400050" indent="-400050" algn="just">
              <a:spcBef>
                <a:spcPts val="0"/>
              </a:spcBef>
              <a:buFont typeface="+mj-lt"/>
              <a:buAutoNum type="romanUcPeriod"/>
            </a:pPr>
            <a:r>
              <a:rPr lang="es-CL" altLang="es-CL" sz="1800" b="1" dirty="0" smtClean="0"/>
              <a:t>Cuando ha sido conocida en razón de su cargo</a:t>
            </a:r>
            <a:r>
              <a:rPr lang="es-CL" altLang="es-CL" sz="1800" dirty="0" smtClean="0"/>
              <a:t>: Causalidad</a:t>
            </a:r>
          </a:p>
          <a:p>
            <a:pPr marL="400050" indent="-400050" algn="just">
              <a:spcBef>
                <a:spcPts val="0"/>
              </a:spcBef>
              <a:buFont typeface="+mj-lt"/>
              <a:buAutoNum type="romanUcPeriod"/>
            </a:pPr>
            <a:endParaRPr lang="es-CL" altLang="es-CL" sz="1800" b="1" dirty="0" smtClean="0"/>
          </a:p>
          <a:p>
            <a:pPr marL="400050" indent="-400050" algn="just">
              <a:spcBef>
                <a:spcPts val="0"/>
              </a:spcBef>
              <a:buFont typeface="+mj-lt"/>
              <a:buAutoNum type="romanUcPeriod"/>
            </a:pPr>
            <a:r>
              <a:rPr lang="es-CL" altLang="es-CL" sz="1800" b="1" dirty="0" smtClean="0"/>
              <a:t>Cuando la oportunidad es social:</a:t>
            </a:r>
            <a:r>
              <a:rPr lang="es-CL" altLang="es-CL" sz="1800" dirty="0" smtClean="0"/>
              <a:t> Complementariedad (amplia restringida)</a:t>
            </a:r>
          </a:p>
          <a:p>
            <a:pPr marL="400050" indent="-400050" algn="just">
              <a:spcBef>
                <a:spcPts val="0"/>
              </a:spcBef>
              <a:buFont typeface="+mj-lt"/>
              <a:buAutoNum type="romanUcPeriod"/>
            </a:pPr>
            <a:endParaRPr lang="es-CL" altLang="es-CL" sz="1800" dirty="0" smtClean="0"/>
          </a:p>
          <a:p>
            <a:pPr marL="400050" indent="-400050" algn="just">
              <a:spcBef>
                <a:spcPts val="0"/>
              </a:spcBef>
              <a:buFont typeface="+mj-lt"/>
              <a:buAutoNum type="romanUcPeriod"/>
            </a:pPr>
            <a:r>
              <a:rPr lang="es-CL" altLang="es-CL" sz="1800" b="1" dirty="0" smtClean="0"/>
              <a:t>Aprobación o dispensa:</a:t>
            </a:r>
            <a:r>
              <a:rPr lang="es-CL" altLang="es-CL" sz="1800" dirty="0" smtClean="0"/>
              <a:t> </a:t>
            </a:r>
            <a:r>
              <a:rPr lang="es-CL" altLang="es-CL" sz="1800" dirty="0"/>
              <a:t>Ó</a:t>
            </a:r>
            <a:r>
              <a:rPr lang="es-CL" altLang="es-CL" sz="1800" dirty="0" smtClean="0"/>
              <a:t>rgano competente/ Ex-post o a priori</a:t>
            </a:r>
          </a:p>
          <a:p>
            <a:pPr marL="400050" indent="-400050" algn="just">
              <a:spcBef>
                <a:spcPts val="0"/>
              </a:spcBef>
              <a:buFont typeface="+mj-lt"/>
              <a:buAutoNum type="romanUcPeriod"/>
            </a:pPr>
            <a:endParaRPr lang="es-CL" altLang="es-CL" sz="1800" b="1" dirty="0" smtClean="0"/>
          </a:p>
          <a:p>
            <a:pPr marL="400050" indent="-400050" algn="just">
              <a:spcBef>
                <a:spcPts val="0"/>
              </a:spcBef>
              <a:buFont typeface="+mj-lt"/>
              <a:buAutoNum type="romanUcPeriod"/>
            </a:pPr>
            <a:r>
              <a:rPr lang="es-CL" altLang="es-CL" sz="1800" b="1" dirty="0" smtClean="0"/>
              <a:t>Cuando existe perjuicio de la sociedad:</a:t>
            </a:r>
            <a:r>
              <a:rPr lang="es-CL" altLang="es-CL" sz="1800" dirty="0" smtClean="0"/>
              <a:t> Distinción incapacidades interna/externa</a:t>
            </a:r>
          </a:p>
          <a:p>
            <a:pPr marL="400050" indent="-400050" algn="just">
              <a:spcBef>
                <a:spcPts val="0"/>
              </a:spcBef>
              <a:buFont typeface="+mj-lt"/>
              <a:buAutoNum type="romanUcPeriod"/>
            </a:pPr>
            <a:endParaRPr lang="es-CL" altLang="es-CL" sz="1800" dirty="0" smtClean="0"/>
          </a:p>
          <a:p>
            <a:pPr marL="400050" indent="-400050" algn="just">
              <a:spcBef>
                <a:spcPts val="0"/>
              </a:spcBef>
              <a:buFont typeface="+mj-lt"/>
              <a:buAutoNum type="romanUcPeriod"/>
            </a:pPr>
            <a:r>
              <a:rPr lang="es-CL" altLang="es-CL" sz="1800" b="1" dirty="0" smtClean="0"/>
              <a:t>Alcance de la prohibición</a:t>
            </a:r>
            <a:r>
              <a:rPr lang="es-CL" altLang="es-CL" sz="1800" dirty="0" smtClean="0"/>
              <a:t>: Administradores actuales/ pasados. De derecho/ De hecho</a:t>
            </a:r>
            <a:endParaRPr lang="es-CL" altLang="es-CL" sz="1800" b="1" dirty="0" smtClean="0"/>
          </a:p>
          <a:p>
            <a:pPr marL="400050" indent="-400050" algn="just">
              <a:spcBef>
                <a:spcPct val="50000"/>
              </a:spcBef>
              <a:buAutoNum type="romanUcPeriod"/>
            </a:pPr>
            <a:endParaRPr lang="es-CL" altLang="es-CL" sz="1600" dirty="0"/>
          </a:p>
          <a:p>
            <a:pPr>
              <a:spcBef>
                <a:spcPct val="50000"/>
              </a:spcBef>
              <a:buFont typeface="Wingdings" pitchFamily="2" charset="2"/>
              <a:buChar char="§"/>
            </a:pPr>
            <a:endParaRPr lang="es-CL" altLang="es-CL" sz="1600" dirty="0"/>
          </a:p>
          <a:p>
            <a:pPr>
              <a:spcBef>
                <a:spcPct val="50000"/>
              </a:spcBef>
            </a:pPr>
            <a:endParaRPr lang="es-CL" altLang="es-CL" sz="1600" dirty="0"/>
          </a:p>
          <a:p>
            <a:pPr>
              <a:spcBef>
                <a:spcPct val="50000"/>
              </a:spcBef>
            </a:pPr>
            <a:endParaRPr lang="es-CL" altLang="es-CL" sz="1600" dirty="0"/>
          </a:p>
          <a:p>
            <a:pPr>
              <a:spcBef>
                <a:spcPct val="50000"/>
              </a:spcBef>
            </a:pPr>
            <a:endParaRPr lang="es-CL" altLang="es-CL" sz="1600" dirty="0"/>
          </a:p>
          <a:p>
            <a:pPr>
              <a:spcBef>
                <a:spcPct val="50000"/>
              </a:spcBef>
            </a:pPr>
            <a:endParaRPr lang="es-CL" altLang="es-CL" sz="1600" dirty="0"/>
          </a:p>
          <a:p>
            <a:pPr>
              <a:spcBef>
                <a:spcPct val="50000"/>
              </a:spcBef>
            </a:pPr>
            <a:endParaRPr lang="es-CL" altLang="es-CL" sz="1600" b="1" u="sng" dirty="0"/>
          </a:p>
          <a:p>
            <a:pPr algn="just">
              <a:spcBef>
                <a:spcPct val="50000"/>
              </a:spcBef>
            </a:pPr>
            <a:endParaRPr lang="es-CL" altLang="es-CL" sz="1600" b="1" dirty="0"/>
          </a:p>
          <a:p>
            <a:pPr>
              <a:spcBef>
                <a:spcPct val="50000"/>
              </a:spcBef>
            </a:pPr>
            <a:endParaRPr lang="es-CL" altLang="es-CL" sz="1600" dirty="0"/>
          </a:p>
        </p:txBody>
      </p:sp>
      <p:sp>
        <p:nvSpPr>
          <p:cNvPr id="18" name="Text Box 19"/>
          <p:cNvSpPr txBox="1">
            <a:spLocks noChangeArrowheads="1"/>
          </p:cNvSpPr>
          <p:nvPr/>
        </p:nvSpPr>
        <p:spPr bwMode="auto">
          <a:xfrm>
            <a:off x="1714500" y="857250"/>
            <a:ext cx="5780088" cy="1016000"/>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Oportunidades de Negocios</a:t>
            </a:r>
          </a:p>
          <a:p>
            <a:pPr eaLnBrk="0" hangingPunct="0">
              <a:defRPr/>
            </a:pPr>
            <a:endParaRPr lang="es-CL" sz="2400" dirty="0">
              <a:solidFill>
                <a:srgbClr val="002060"/>
              </a:solidFill>
              <a:effectLst>
                <a:outerShdw blurRad="38100" dist="38100" dir="2700000" algn="tl">
                  <a:srgbClr val="C0C0C0"/>
                </a:outerShdw>
              </a:effectLst>
              <a:latin typeface="Tahoma" pitchFamily="34" charset="0"/>
              <a:cs typeface="+mn-cs"/>
            </a:endParaRPr>
          </a:p>
        </p:txBody>
      </p:sp>
    </p:spTree>
    <p:extLst>
      <p:ext uri="{BB962C8B-B14F-4D97-AF65-F5344CB8AC3E}">
        <p14:creationId xmlns:p14="http://schemas.microsoft.com/office/powerpoint/2010/main" val="1664301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5363" name="Line 3"/>
          <p:cNvSpPr>
            <a:spLocks noChangeShapeType="1"/>
          </p:cNvSpPr>
          <p:nvPr/>
        </p:nvSpPr>
        <p:spPr bwMode="auto">
          <a:xfrm>
            <a:off x="609600" y="17526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5364"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5365"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5366"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s-CL" altLang="es-CL" sz="1200">
                <a:solidFill>
                  <a:schemeClr val="accent2"/>
                </a:solidFill>
                <a:latin typeface="Tahoma" pitchFamily="34" charset="0"/>
              </a:rPr>
              <a:t>    </a:t>
            </a:r>
          </a:p>
        </p:txBody>
      </p:sp>
      <p:sp>
        <p:nvSpPr>
          <p:cNvPr id="15367"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5368"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5369"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5370"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5371"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5372"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5373"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5374"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pic>
        <p:nvPicPr>
          <p:cNvPr id="15375" name="Picture 17"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76" name="Text Box 21"/>
          <p:cNvSpPr txBox="1">
            <a:spLocks noChangeArrowheads="1"/>
          </p:cNvSpPr>
          <p:nvPr/>
        </p:nvSpPr>
        <p:spPr bwMode="auto">
          <a:xfrm>
            <a:off x="857250" y="1831975"/>
            <a:ext cx="7572375"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just" eaLnBrk="1"/>
            <a:r>
              <a:rPr lang="es-CL" altLang="es-CL" sz="1600" b="1" dirty="0" smtClean="0"/>
              <a:t>c. 4.- </a:t>
            </a:r>
            <a:r>
              <a:rPr lang="es-CL" altLang="es-CL" sz="1600" b="1" u="sng" dirty="0" smtClean="0"/>
              <a:t>Aprovechamiento de oportunidades de negocios de sociedades anónimas abiertas</a:t>
            </a:r>
          </a:p>
          <a:p>
            <a:pPr algn="just" eaLnBrk="1"/>
            <a:endParaRPr lang="es-CL" altLang="es-CL" sz="1600" b="1" u="sng" dirty="0" smtClean="0"/>
          </a:p>
          <a:p>
            <a:pPr algn="just">
              <a:spcBef>
                <a:spcPct val="50000"/>
              </a:spcBef>
              <a:buFont typeface="Wingdings" pitchFamily="2" charset="2"/>
              <a:buChar char="Ø"/>
            </a:pPr>
            <a:r>
              <a:rPr lang="es-CL" altLang="es-CL" dirty="0" smtClean="0"/>
              <a:t>Artículo 42 N° 6 LSA = aplicación general</a:t>
            </a:r>
            <a:endParaRPr lang="es-CL" altLang="es-CL" b="1" dirty="0" smtClean="0"/>
          </a:p>
          <a:p>
            <a:pPr algn="just">
              <a:spcBef>
                <a:spcPct val="50000"/>
              </a:spcBef>
              <a:buFont typeface="Wingdings" pitchFamily="2" charset="2"/>
              <a:buChar char="Ø"/>
            </a:pPr>
            <a:r>
              <a:rPr lang="es-CL" altLang="es-CL" i="1" dirty="0" smtClean="0"/>
              <a:t>Artículo 148 LSA: “Ningún </a:t>
            </a:r>
            <a:r>
              <a:rPr lang="es-CL" altLang="es-CL" b="1" i="1" dirty="0" smtClean="0"/>
              <a:t>director, gerente, administrador, ejecutivo principal, liquidador, controlador</a:t>
            </a:r>
            <a:r>
              <a:rPr lang="es-CL" altLang="es-CL" i="1" dirty="0" smtClean="0"/>
              <a:t>, ni sus personas relacionadas, podrá aprovechar para sí las oportunidades comerciales de la sociedad de que hubiese tenido conocimiento en su calidad de tal.”</a:t>
            </a:r>
            <a:endParaRPr lang="es-CL" altLang="es-CL" u="sng" dirty="0" smtClean="0"/>
          </a:p>
          <a:p>
            <a:pPr algn="just">
              <a:spcBef>
                <a:spcPct val="50000"/>
              </a:spcBef>
            </a:pPr>
            <a:r>
              <a:rPr lang="es-CL" altLang="es-CL" u="sng" dirty="0" smtClean="0"/>
              <a:t>Diferencias</a:t>
            </a:r>
            <a:r>
              <a:rPr lang="es-CL" altLang="es-CL" dirty="0" smtClean="0"/>
              <a:t> :</a:t>
            </a:r>
          </a:p>
          <a:p>
            <a:pPr algn="just" eaLnBrk="1">
              <a:buFont typeface="Wingdings" pitchFamily="2" charset="2"/>
              <a:buChar char="§"/>
            </a:pPr>
            <a:r>
              <a:rPr lang="es-CL" altLang="es-CL" dirty="0" smtClean="0"/>
              <a:t>. El art. 148 se aplica también a ejecutivos principales, controlador y empresas relacionadas.</a:t>
            </a:r>
          </a:p>
          <a:p>
            <a:pPr algn="just" eaLnBrk="1">
              <a:buFont typeface="Wingdings" pitchFamily="2" charset="2"/>
              <a:buChar char="§"/>
            </a:pPr>
            <a:r>
              <a:rPr lang="es-CL" altLang="es-CL" dirty="0" smtClean="0"/>
              <a:t> El art 148 solo se aplica a las </a:t>
            </a:r>
            <a:r>
              <a:rPr lang="es-CL" altLang="es-CL" dirty="0" err="1" smtClean="0"/>
              <a:t>SAa</a:t>
            </a:r>
            <a:r>
              <a:rPr lang="es-CL" altLang="es-CL" dirty="0" smtClean="0"/>
              <a:t> y sus filiales.</a:t>
            </a:r>
          </a:p>
          <a:p>
            <a:pPr algn="just" eaLnBrk="1">
              <a:buFont typeface="Wingdings" pitchFamily="2" charset="2"/>
              <a:buChar char="§"/>
            </a:pPr>
            <a:r>
              <a:rPr lang="es-CL" altLang="es-CL" dirty="0" smtClean="0"/>
              <a:t> Puga: La definición de oportunidad comercial del artículo 148 se debería extrapolar al artículo 42 N°6.</a:t>
            </a:r>
          </a:p>
          <a:p>
            <a:pPr algn="just">
              <a:spcBef>
                <a:spcPct val="50000"/>
              </a:spcBef>
            </a:pPr>
            <a:r>
              <a:rPr lang="es-CL" altLang="es-CL" i="1" dirty="0" smtClean="0"/>
              <a:t>“Se entenderá por oportunidad comercial todo plan, proyecto, oportunidad u oferta exclusiva dirigida a la sociedad, para desarrollar una actividad lucrativa en el ámbito de su giro o uno complementario.”</a:t>
            </a:r>
            <a:endParaRPr lang="es-CL" altLang="es-CL" dirty="0" smtClean="0"/>
          </a:p>
          <a:p>
            <a:pPr algn="just">
              <a:spcBef>
                <a:spcPct val="50000"/>
              </a:spcBef>
            </a:pPr>
            <a:r>
              <a:rPr lang="es-CL" altLang="es-CL" sz="1600" dirty="0" smtClean="0"/>
              <a:t>Duda: régimen de dispensa.</a:t>
            </a:r>
          </a:p>
          <a:p>
            <a:pPr algn="just">
              <a:spcBef>
                <a:spcPct val="50000"/>
              </a:spcBef>
            </a:pPr>
            <a:endParaRPr lang="es-CL" altLang="es-CL" sz="1600" u="sng" dirty="0" smtClean="0"/>
          </a:p>
          <a:p>
            <a:pPr algn="just">
              <a:spcBef>
                <a:spcPct val="50000"/>
              </a:spcBef>
            </a:pPr>
            <a:endParaRPr lang="es-CL" altLang="es-CL" sz="1600" b="1" dirty="0"/>
          </a:p>
        </p:txBody>
      </p:sp>
      <p:sp>
        <p:nvSpPr>
          <p:cNvPr id="18" name="Text Box 19"/>
          <p:cNvSpPr txBox="1">
            <a:spLocks noChangeArrowheads="1"/>
          </p:cNvSpPr>
          <p:nvPr/>
        </p:nvSpPr>
        <p:spPr bwMode="auto">
          <a:xfrm>
            <a:off x="1714500" y="857250"/>
            <a:ext cx="5780088" cy="1016000"/>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Oportunidades de Negocios</a:t>
            </a:r>
          </a:p>
          <a:p>
            <a:pPr eaLnBrk="0" hangingPunct="0">
              <a:defRPr/>
            </a:pPr>
            <a:endParaRPr lang="es-CL" sz="2400" dirty="0">
              <a:solidFill>
                <a:srgbClr val="002060"/>
              </a:solidFill>
              <a:effectLst>
                <a:outerShdw blurRad="38100" dist="38100" dir="2700000" algn="tl">
                  <a:srgbClr val="C0C0C0"/>
                </a:outerShdw>
              </a:effectLst>
              <a:latin typeface="Tahoma" pitchFamily="34" charset="0"/>
              <a:cs typeface="+mn-cs"/>
            </a:endParaRPr>
          </a:p>
        </p:txBody>
      </p:sp>
    </p:spTree>
    <p:extLst>
      <p:ext uri="{BB962C8B-B14F-4D97-AF65-F5344CB8AC3E}">
        <p14:creationId xmlns:p14="http://schemas.microsoft.com/office/powerpoint/2010/main" val="953227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21507" name="Line 3"/>
          <p:cNvSpPr>
            <a:spLocks noChangeShapeType="1"/>
          </p:cNvSpPr>
          <p:nvPr/>
        </p:nvSpPr>
        <p:spPr bwMode="auto">
          <a:xfrm>
            <a:off x="609600" y="17526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21508"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21509"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21510"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s-CL" altLang="es-CL" sz="1200">
                <a:solidFill>
                  <a:schemeClr val="accent2"/>
                </a:solidFill>
                <a:latin typeface="Tahoma" pitchFamily="34" charset="0"/>
              </a:rPr>
              <a:t>    </a:t>
            </a:r>
          </a:p>
        </p:txBody>
      </p:sp>
      <p:sp>
        <p:nvSpPr>
          <p:cNvPr id="21511"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21512"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21513"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21514"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21515"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21516"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21517"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21518"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pic>
        <p:nvPicPr>
          <p:cNvPr id="21519" name="Picture 17"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Text Box 19"/>
          <p:cNvSpPr txBox="1">
            <a:spLocks noChangeArrowheads="1"/>
          </p:cNvSpPr>
          <p:nvPr/>
        </p:nvSpPr>
        <p:spPr bwMode="auto">
          <a:xfrm>
            <a:off x="1571625" y="785813"/>
            <a:ext cx="6138863" cy="1016000"/>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Competencia con la Sociedad</a:t>
            </a:r>
          </a:p>
          <a:p>
            <a:pPr eaLnBrk="0" hangingPunct="0">
              <a:defRPr/>
            </a:pPr>
            <a:endParaRPr lang="es-CL" sz="2400" dirty="0">
              <a:solidFill>
                <a:srgbClr val="002060"/>
              </a:solidFill>
              <a:effectLst>
                <a:outerShdw blurRad="38100" dist="38100" dir="2700000" algn="tl">
                  <a:srgbClr val="C0C0C0"/>
                </a:outerShdw>
              </a:effectLst>
              <a:latin typeface="Tahoma" pitchFamily="34" charset="0"/>
              <a:cs typeface="+mn-cs"/>
            </a:endParaRPr>
          </a:p>
        </p:txBody>
      </p:sp>
      <p:sp>
        <p:nvSpPr>
          <p:cNvPr id="21521" name="Text Box 21"/>
          <p:cNvSpPr txBox="1">
            <a:spLocks noChangeArrowheads="1"/>
          </p:cNvSpPr>
          <p:nvPr/>
        </p:nvSpPr>
        <p:spPr bwMode="auto">
          <a:xfrm>
            <a:off x="857250" y="1831975"/>
            <a:ext cx="7286625"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spcBef>
                <a:spcPct val="50000"/>
              </a:spcBef>
            </a:pPr>
            <a:r>
              <a:rPr lang="es-CL" altLang="es-CL" sz="1600" b="1" dirty="0" smtClean="0"/>
              <a:t>E) </a:t>
            </a:r>
            <a:r>
              <a:rPr lang="es-CL" altLang="es-CL" sz="1600" b="1" u="sng" dirty="0" smtClean="0"/>
              <a:t>Deber de no Competir con la sociedad que administra.</a:t>
            </a:r>
          </a:p>
          <a:p>
            <a:pPr>
              <a:spcBef>
                <a:spcPct val="50000"/>
              </a:spcBef>
            </a:pPr>
            <a:endParaRPr lang="es-CL" altLang="es-CL" sz="1600" b="1" u="sng" dirty="0" smtClean="0"/>
          </a:p>
          <a:p>
            <a:pPr>
              <a:spcBef>
                <a:spcPct val="50000"/>
              </a:spcBef>
            </a:pPr>
            <a:r>
              <a:rPr lang="es-CL" altLang="es-CL" sz="1600" b="1" dirty="0" smtClean="0"/>
              <a:t> </a:t>
            </a:r>
            <a:r>
              <a:rPr lang="es-CL" altLang="es-CL" sz="1600" b="1" u="sng" dirty="0" smtClean="0"/>
              <a:t>Fundamentos</a:t>
            </a:r>
          </a:p>
          <a:p>
            <a:pPr algn="just">
              <a:spcBef>
                <a:spcPct val="50000"/>
              </a:spcBef>
              <a:buFont typeface="Wingdings" pitchFamily="2" charset="2"/>
              <a:buChar char="§"/>
            </a:pPr>
            <a:r>
              <a:rPr lang="es-CL" altLang="es-CL" sz="1600" dirty="0" smtClean="0"/>
              <a:t>Respeto buena fe mercantil: la conquista del mercado debe ser leal y correcta.</a:t>
            </a:r>
          </a:p>
          <a:p>
            <a:pPr algn="just">
              <a:spcBef>
                <a:spcPct val="50000"/>
              </a:spcBef>
              <a:buFont typeface="Wingdings" pitchFamily="2" charset="2"/>
              <a:buChar char="§"/>
            </a:pPr>
            <a:r>
              <a:rPr lang="es-CL" altLang="es-CL" sz="1600" dirty="0" smtClean="0"/>
              <a:t>No contravenir el deber de Lealtad.</a:t>
            </a:r>
          </a:p>
          <a:p>
            <a:pPr algn="just">
              <a:spcBef>
                <a:spcPct val="50000"/>
              </a:spcBef>
              <a:buFont typeface="Wingdings" pitchFamily="2" charset="2"/>
              <a:buChar char="§"/>
            </a:pPr>
            <a:r>
              <a:rPr lang="es-CL" altLang="es-CL" sz="1600" dirty="0" smtClean="0"/>
              <a:t>Evitar conflictos de interés </a:t>
            </a:r>
            <a:r>
              <a:rPr lang="es-CL" altLang="es-CL" sz="1600" dirty="0" smtClean="0">
                <a:sym typeface="Wingdings" panose="05000000000000000000" pitchFamily="2" charset="2"/>
              </a:rPr>
              <a:t> ¿De qué clase?  </a:t>
            </a:r>
            <a:r>
              <a:rPr lang="es-CL" altLang="es-CL" sz="1600" b="1" dirty="0" smtClean="0">
                <a:solidFill>
                  <a:srgbClr val="FFC000"/>
                </a:solidFill>
                <a:sym typeface="Wingdings" panose="05000000000000000000" pitchFamily="2" charset="2"/>
              </a:rPr>
              <a:t>Estructural</a:t>
            </a:r>
            <a:endParaRPr lang="es-CL" altLang="es-CL" sz="1600" dirty="0" smtClean="0"/>
          </a:p>
          <a:p>
            <a:pPr algn="just">
              <a:spcBef>
                <a:spcPct val="50000"/>
              </a:spcBef>
              <a:buFont typeface="Wingdings" pitchFamily="2" charset="2"/>
              <a:buChar char="§"/>
            </a:pPr>
            <a:endParaRPr lang="es-CL" altLang="es-CL" sz="1600" dirty="0" smtClean="0"/>
          </a:p>
          <a:p>
            <a:pPr algn="just">
              <a:spcBef>
                <a:spcPct val="50000"/>
              </a:spcBef>
            </a:pPr>
            <a:r>
              <a:rPr lang="es-CL" altLang="es-CL" sz="1600" b="1" u="sng" dirty="0" smtClean="0"/>
              <a:t>Sanción</a:t>
            </a:r>
          </a:p>
          <a:p>
            <a:pPr algn="just">
              <a:spcBef>
                <a:spcPct val="50000"/>
              </a:spcBef>
            </a:pPr>
            <a:r>
              <a:rPr lang="es-CL" altLang="es-CL" sz="1600" dirty="0" smtClean="0"/>
              <a:t>Artículo 42 N° 7 “</a:t>
            </a:r>
            <a:r>
              <a:rPr lang="es-CL" altLang="es-CL" sz="1600" i="1" dirty="0" smtClean="0"/>
              <a:t>Los beneficios percibidos por los infractores pertenecen a la sociedad, la que además deberá ser indemnizada por cualquier otro perjuicio”.</a:t>
            </a:r>
            <a:endParaRPr lang="es-CL" altLang="es-CL" sz="1600" dirty="0" smtClean="0"/>
          </a:p>
          <a:p>
            <a:pPr algn="just">
              <a:spcBef>
                <a:spcPct val="50000"/>
              </a:spcBef>
            </a:pPr>
            <a:endParaRPr lang="es-CL" altLang="es-CL" sz="1600" b="1" u="sng" dirty="0" smtClean="0"/>
          </a:p>
          <a:p>
            <a:pPr algn="just">
              <a:spcBef>
                <a:spcPct val="50000"/>
              </a:spcBef>
              <a:buFont typeface="Wingdings" pitchFamily="2" charset="2"/>
              <a:buChar char="§"/>
            </a:pPr>
            <a:endParaRPr lang="es-CL" altLang="es-CL" sz="1600" dirty="0" smtClean="0"/>
          </a:p>
          <a:p>
            <a:pPr algn="just">
              <a:spcBef>
                <a:spcPct val="50000"/>
              </a:spcBef>
            </a:pPr>
            <a:endParaRPr lang="es-CL" altLang="es-CL" sz="1600" b="1" u="sng" dirty="0" smtClean="0"/>
          </a:p>
          <a:p>
            <a:pPr algn="just">
              <a:spcBef>
                <a:spcPct val="50000"/>
              </a:spcBef>
            </a:pPr>
            <a:endParaRPr lang="es-CL" altLang="es-CL" sz="1600" b="1" u="sng" dirty="0" smtClean="0"/>
          </a:p>
          <a:p>
            <a:pPr>
              <a:spcBef>
                <a:spcPct val="50000"/>
              </a:spcBef>
            </a:pPr>
            <a:endParaRPr lang="es-CL" altLang="es-CL" sz="1600" b="1" u="sng" dirty="0" smtClean="0"/>
          </a:p>
          <a:p>
            <a:pPr algn="just">
              <a:spcBef>
                <a:spcPct val="50000"/>
              </a:spcBef>
            </a:pPr>
            <a:endParaRPr lang="es-CL" altLang="es-CL" sz="1600" b="1" dirty="0" smtClean="0"/>
          </a:p>
          <a:p>
            <a:pPr>
              <a:spcBef>
                <a:spcPct val="50000"/>
              </a:spcBef>
            </a:pPr>
            <a:endParaRPr lang="es-CL" altLang="es-CL" sz="1600" dirty="0"/>
          </a:p>
        </p:txBody>
      </p:sp>
    </p:spTree>
    <p:extLst>
      <p:ext uri="{BB962C8B-B14F-4D97-AF65-F5344CB8AC3E}">
        <p14:creationId xmlns:p14="http://schemas.microsoft.com/office/powerpoint/2010/main" val="2676660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20483" name="Line 3"/>
          <p:cNvSpPr>
            <a:spLocks noChangeShapeType="1"/>
          </p:cNvSpPr>
          <p:nvPr/>
        </p:nvSpPr>
        <p:spPr bwMode="auto">
          <a:xfrm>
            <a:off x="609600" y="17526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20484"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20485"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20486"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s-CL" altLang="es-CL" sz="1200">
                <a:solidFill>
                  <a:schemeClr val="accent2"/>
                </a:solidFill>
                <a:latin typeface="Tahoma" pitchFamily="34" charset="0"/>
              </a:rPr>
              <a:t>    </a:t>
            </a:r>
          </a:p>
        </p:txBody>
      </p:sp>
      <p:sp>
        <p:nvSpPr>
          <p:cNvPr id="20487"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20488"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20489"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20490"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20491"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20492"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20493"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20494"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pic>
        <p:nvPicPr>
          <p:cNvPr id="20495" name="Picture 17"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Text Box 19"/>
          <p:cNvSpPr txBox="1">
            <a:spLocks noChangeArrowheads="1"/>
          </p:cNvSpPr>
          <p:nvPr/>
        </p:nvSpPr>
        <p:spPr bwMode="auto">
          <a:xfrm>
            <a:off x="1571625" y="785813"/>
            <a:ext cx="6138863" cy="1016000"/>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Competencia con la Sociedad</a:t>
            </a:r>
          </a:p>
          <a:p>
            <a:pPr eaLnBrk="0" hangingPunct="0">
              <a:defRPr/>
            </a:pPr>
            <a:endParaRPr lang="es-CL" sz="2400" dirty="0">
              <a:solidFill>
                <a:srgbClr val="002060"/>
              </a:solidFill>
              <a:effectLst>
                <a:outerShdw blurRad="38100" dist="38100" dir="2700000" algn="tl">
                  <a:srgbClr val="C0C0C0"/>
                </a:outerShdw>
              </a:effectLst>
              <a:latin typeface="Tahoma" pitchFamily="34" charset="0"/>
              <a:cs typeface="+mn-cs"/>
            </a:endParaRPr>
          </a:p>
        </p:txBody>
      </p:sp>
      <p:sp>
        <p:nvSpPr>
          <p:cNvPr id="20497" name="Text Box 21"/>
          <p:cNvSpPr txBox="1">
            <a:spLocks noChangeArrowheads="1"/>
          </p:cNvSpPr>
          <p:nvPr/>
        </p:nvSpPr>
        <p:spPr bwMode="auto">
          <a:xfrm>
            <a:off x="857250" y="1831975"/>
            <a:ext cx="7286625"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just">
              <a:spcBef>
                <a:spcPct val="50000"/>
              </a:spcBef>
            </a:pPr>
            <a:r>
              <a:rPr lang="es-CL" altLang="es-CL" sz="1600" b="1" dirty="0" smtClean="0"/>
              <a:t>E) </a:t>
            </a:r>
            <a:r>
              <a:rPr lang="es-CL" altLang="es-CL" sz="1600" b="1" u="sng" dirty="0" smtClean="0"/>
              <a:t>Deber de no Competir con la sociedad que administra.</a:t>
            </a:r>
          </a:p>
          <a:p>
            <a:pPr algn="just">
              <a:spcBef>
                <a:spcPct val="50000"/>
              </a:spcBef>
            </a:pPr>
            <a:endParaRPr lang="es-CL" altLang="es-CL" sz="1600" b="1" u="sng" dirty="0" smtClean="0"/>
          </a:p>
          <a:p>
            <a:pPr algn="just">
              <a:spcBef>
                <a:spcPct val="50000"/>
              </a:spcBef>
              <a:buFont typeface="Wingdings" pitchFamily="2" charset="2"/>
              <a:buChar char="Ø"/>
            </a:pPr>
            <a:r>
              <a:rPr lang="es-CL" altLang="es-CL" sz="1600" dirty="0" smtClean="0"/>
              <a:t>Artículo 19 N° 21 “ derecho a desarrollar cualquier actividad económica”</a:t>
            </a:r>
            <a:endParaRPr lang="es-CL" altLang="es-CL" sz="1600" b="1" u="sng" dirty="0" smtClean="0"/>
          </a:p>
          <a:p>
            <a:pPr algn="just">
              <a:spcBef>
                <a:spcPct val="50000"/>
              </a:spcBef>
              <a:buFont typeface="Wingdings" pitchFamily="2" charset="2"/>
              <a:buChar char="Ø"/>
            </a:pPr>
            <a:r>
              <a:rPr lang="es-CL" altLang="es-CL" sz="1600" dirty="0" smtClean="0"/>
              <a:t>Prohibición administradores de desarrollar la misma, análoga o complementaria actividad que desarrolla la Sociedad anónima.</a:t>
            </a:r>
          </a:p>
          <a:p>
            <a:pPr algn="just">
              <a:spcBef>
                <a:spcPct val="50000"/>
              </a:spcBef>
              <a:buFont typeface="Wingdings" pitchFamily="2" charset="2"/>
              <a:buChar char="Ø"/>
            </a:pPr>
            <a:r>
              <a:rPr lang="es-CL" altLang="es-CL" sz="1600" dirty="0" err="1" smtClean="0"/>
              <a:t>Interlocking</a:t>
            </a:r>
            <a:r>
              <a:rPr lang="es-CL" altLang="es-CL" sz="1600" dirty="0" smtClean="0"/>
              <a:t> y normativa de MV. Directores independientes.</a:t>
            </a:r>
          </a:p>
          <a:p>
            <a:pPr algn="just">
              <a:spcBef>
                <a:spcPct val="50000"/>
              </a:spcBef>
            </a:pPr>
            <a:endParaRPr lang="es-CL" altLang="es-CL" sz="1600" dirty="0" smtClean="0"/>
          </a:p>
          <a:p>
            <a:pPr algn="just">
              <a:spcBef>
                <a:spcPct val="50000"/>
              </a:spcBef>
              <a:buFont typeface="Wingdings" pitchFamily="2" charset="2"/>
              <a:buChar char="§"/>
            </a:pPr>
            <a:r>
              <a:rPr lang="es-CL" altLang="es-CL" sz="1600" dirty="0" smtClean="0"/>
              <a:t>Generalmente regulado en sociedades de personas, se plantea la </a:t>
            </a:r>
            <a:r>
              <a:rPr lang="es-CL" altLang="es-CL" sz="1600" b="1" dirty="0" smtClean="0">
                <a:solidFill>
                  <a:srgbClr val="92D050"/>
                </a:solidFill>
              </a:rPr>
              <a:t>duda en sociedades de capital</a:t>
            </a:r>
            <a:endParaRPr lang="es-CL" altLang="es-CL" sz="1600" b="1" dirty="0">
              <a:solidFill>
                <a:srgbClr val="92D050"/>
              </a:solidFill>
            </a:endParaRPr>
          </a:p>
          <a:p>
            <a:pPr algn="just">
              <a:spcBef>
                <a:spcPct val="50000"/>
              </a:spcBef>
              <a:buFont typeface="Wingdings" pitchFamily="2" charset="2"/>
              <a:buChar char="§"/>
            </a:pPr>
            <a:r>
              <a:rPr lang="es-CL" altLang="es-CL" sz="1600" dirty="0" smtClean="0"/>
              <a:t>¿Que se prohíbe?</a:t>
            </a:r>
            <a:endParaRPr lang="es-CL" altLang="es-CL" sz="1600" dirty="0"/>
          </a:p>
          <a:p>
            <a:pPr algn="just">
              <a:spcBef>
                <a:spcPct val="50000"/>
              </a:spcBef>
              <a:buFont typeface="Wingdings" pitchFamily="2" charset="2"/>
              <a:buChar char="§"/>
            </a:pPr>
            <a:r>
              <a:rPr lang="es-CL" altLang="es-CL" sz="1600" dirty="0" smtClean="0"/>
              <a:t>¿A quien se prohíbe?</a:t>
            </a:r>
          </a:p>
          <a:p>
            <a:pPr algn="just">
              <a:spcBef>
                <a:spcPct val="50000"/>
              </a:spcBef>
              <a:buFont typeface="Wingdings" pitchFamily="2" charset="2"/>
              <a:buChar char="§"/>
            </a:pPr>
            <a:r>
              <a:rPr lang="es-CL" altLang="es-CL" sz="1600" dirty="0" smtClean="0"/>
              <a:t>Diferencia con ilícitos anticompetitivos (Libre competencia y competencia desleal)</a:t>
            </a:r>
          </a:p>
          <a:p>
            <a:pPr algn="just">
              <a:spcBef>
                <a:spcPct val="50000"/>
              </a:spcBef>
              <a:buFont typeface="Wingdings" pitchFamily="2" charset="2"/>
              <a:buChar char="§"/>
            </a:pPr>
            <a:endParaRPr lang="es-CL" altLang="es-CL" sz="1600" dirty="0" smtClean="0"/>
          </a:p>
          <a:p>
            <a:pPr algn="just">
              <a:spcBef>
                <a:spcPct val="50000"/>
              </a:spcBef>
            </a:pPr>
            <a:endParaRPr lang="es-CL" altLang="es-CL" sz="1600" b="1" u="sng" dirty="0" smtClean="0"/>
          </a:p>
          <a:p>
            <a:pPr algn="just">
              <a:spcBef>
                <a:spcPct val="50000"/>
              </a:spcBef>
            </a:pPr>
            <a:endParaRPr lang="es-CL" altLang="es-CL" sz="1600" b="1" u="sng" dirty="0" smtClean="0"/>
          </a:p>
          <a:p>
            <a:pPr>
              <a:spcBef>
                <a:spcPct val="50000"/>
              </a:spcBef>
            </a:pPr>
            <a:endParaRPr lang="es-CL" altLang="es-CL" sz="1600" b="1" u="sng" dirty="0" smtClean="0"/>
          </a:p>
          <a:p>
            <a:pPr algn="just">
              <a:spcBef>
                <a:spcPct val="50000"/>
              </a:spcBef>
            </a:pPr>
            <a:endParaRPr lang="es-CL" altLang="es-CL" sz="1600" b="1" dirty="0" smtClean="0"/>
          </a:p>
          <a:p>
            <a:pPr>
              <a:spcBef>
                <a:spcPct val="50000"/>
              </a:spcBef>
            </a:pPr>
            <a:endParaRPr lang="es-CL" altLang="es-CL" sz="1600" dirty="0"/>
          </a:p>
        </p:txBody>
      </p:sp>
    </p:spTree>
    <p:extLst>
      <p:ext uri="{BB962C8B-B14F-4D97-AF65-F5344CB8AC3E}">
        <p14:creationId xmlns:p14="http://schemas.microsoft.com/office/powerpoint/2010/main" val="1029544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609600" y="500062"/>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6387" name="Line 3"/>
          <p:cNvSpPr>
            <a:spLocks noChangeShapeType="1"/>
          </p:cNvSpPr>
          <p:nvPr/>
        </p:nvSpPr>
        <p:spPr bwMode="auto">
          <a:xfrm>
            <a:off x="609600" y="17526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6388"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6389"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6390"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s-CL" altLang="es-CL" sz="1200">
                <a:solidFill>
                  <a:schemeClr val="accent2"/>
                </a:solidFill>
                <a:latin typeface="Tahoma" pitchFamily="34" charset="0"/>
              </a:rPr>
              <a:t>    </a:t>
            </a:r>
          </a:p>
        </p:txBody>
      </p:sp>
      <p:sp>
        <p:nvSpPr>
          <p:cNvPr id="16391"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6392"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6393"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6394"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6395"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6396"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6397"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6398"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pic>
        <p:nvPicPr>
          <p:cNvPr id="16399" name="Picture 17"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Text Box 19"/>
          <p:cNvSpPr txBox="1">
            <a:spLocks noChangeArrowheads="1"/>
          </p:cNvSpPr>
          <p:nvPr/>
        </p:nvSpPr>
        <p:spPr bwMode="auto">
          <a:xfrm>
            <a:off x="1643063" y="714375"/>
            <a:ext cx="5989637" cy="1016000"/>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Uso Información Privilegiada</a:t>
            </a:r>
          </a:p>
          <a:p>
            <a:pPr eaLnBrk="0" hangingPunct="0">
              <a:defRPr/>
            </a:pPr>
            <a:endParaRPr lang="es-CL" sz="2400" dirty="0">
              <a:solidFill>
                <a:srgbClr val="002060"/>
              </a:solidFill>
              <a:effectLst>
                <a:outerShdw blurRad="38100" dist="38100" dir="2700000" algn="tl">
                  <a:srgbClr val="C0C0C0"/>
                </a:outerShdw>
              </a:effectLst>
              <a:latin typeface="Tahoma" pitchFamily="34" charset="0"/>
              <a:cs typeface="+mn-cs"/>
            </a:endParaRPr>
          </a:p>
        </p:txBody>
      </p:sp>
      <p:sp>
        <p:nvSpPr>
          <p:cNvPr id="16401" name="Text Box 21"/>
          <p:cNvSpPr txBox="1">
            <a:spLocks noChangeArrowheads="1"/>
          </p:cNvSpPr>
          <p:nvPr/>
        </p:nvSpPr>
        <p:spPr bwMode="auto">
          <a:xfrm>
            <a:off x="857250" y="1831975"/>
            <a:ext cx="74295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spcBef>
                <a:spcPct val="50000"/>
              </a:spcBef>
            </a:pPr>
            <a:r>
              <a:rPr lang="es-CL" altLang="es-CL" sz="1600" b="1" dirty="0" smtClean="0"/>
              <a:t>D.- </a:t>
            </a:r>
            <a:r>
              <a:rPr lang="es-CL" altLang="es-CL" sz="1600" b="1" u="sng" dirty="0" smtClean="0"/>
              <a:t>Uso de información privilegiada</a:t>
            </a:r>
          </a:p>
          <a:p>
            <a:pPr algn="just">
              <a:spcBef>
                <a:spcPct val="50000"/>
              </a:spcBef>
            </a:pPr>
            <a:r>
              <a:rPr lang="es-CL" altLang="es-CL" sz="1600" b="1" dirty="0" smtClean="0"/>
              <a:t>d.1.- </a:t>
            </a:r>
            <a:r>
              <a:rPr lang="es-CL" altLang="es-CL" sz="1600" b="1" u="sng" dirty="0" smtClean="0"/>
              <a:t>Generalidades</a:t>
            </a:r>
          </a:p>
          <a:p>
            <a:pPr algn="just">
              <a:spcBef>
                <a:spcPct val="50000"/>
              </a:spcBef>
            </a:pPr>
            <a:r>
              <a:rPr lang="es-CL" altLang="es-CL" sz="1600" b="1" u="sng" dirty="0" smtClean="0">
                <a:solidFill>
                  <a:srgbClr val="92D050"/>
                </a:solidFill>
              </a:rPr>
              <a:t>Fundamento</a:t>
            </a:r>
            <a:r>
              <a:rPr lang="es-CL" altLang="es-CL" sz="1600" dirty="0" smtClean="0"/>
              <a:t>: Adecuado funcionamiento MV / Asimetrías de Información</a:t>
            </a:r>
          </a:p>
          <a:p>
            <a:pPr algn="just">
              <a:spcBef>
                <a:spcPct val="50000"/>
              </a:spcBef>
            </a:pPr>
            <a:endParaRPr lang="es-CL" altLang="es-CL" sz="1600" dirty="0" smtClean="0"/>
          </a:p>
          <a:p>
            <a:pPr algn="just">
              <a:spcBef>
                <a:spcPct val="50000"/>
              </a:spcBef>
            </a:pPr>
            <a:r>
              <a:rPr lang="es-CL" altLang="es-CL" sz="1600" u="sng" dirty="0" smtClean="0">
                <a:solidFill>
                  <a:srgbClr val="92D050"/>
                </a:solidFill>
              </a:rPr>
              <a:t>Principio básico</a:t>
            </a:r>
            <a:r>
              <a:rPr lang="es-CL" altLang="es-CL" sz="1600" dirty="0" smtClean="0">
                <a:solidFill>
                  <a:srgbClr val="92D050"/>
                </a:solidFill>
              </a:rPr>
              <a:t>: </a:t>
            </a:r>
            <a:r>
              <a:rPr lang="es-CL" altLang="es-CL" sz="1600" dirty="0" smtClean="0"/>
              <a:t>“publica o abstente”. </a:t>
            </a:r>
          </a:p>
          <a:p>
            <a:pPr algn="just">
              <a:spcBef>
                <a:spcPct val="50000"/>
              </a:spcBef>
            </a:pPr>
            <a:endParaRPr lang="es-CL" altLang="es-CL" sz="1600" dirty="0" smtClean="0"/>
          </a:p>
          <a:p>
            <a:pPr algn="just">
              <a:spcBef>
                <a:spcPct val="50000"/>
              </a:spcBef>
            </a:pPr>
            <a:r>
              <a:rPr lang="es-CL" altLang="es-CL" sz="1600" dirty="0" smtClean="0"/>
              <a:t>¿Qué es la información privilegiada?</a:t>
            </a:r>
          </a:p>
          <a:p>
            <a:pPr algn="just">
              <a:spcBef>
                <a:spcPct val="50000"/>
              </a:spcBef>
            </a:pPr>
            <a:r>
              <a:rPr lang="es-CL" altLang="es-CL" sz="1600" i="1" dirty="0" smtClean="0"/>
              <a:t>Articulo 164 LMV:  “Se entiende información privilegiada </a:t>
            </a:r>
            <a:r>
              <a:rPr lang="es-CL" altLang="es-CL" sz="1600" b="1" i="1" dirty="0" smtClean="0"/>
              <a:t>cualquier información referida a uno o varios emisores de valores, a sus negocios o a uno o varios valores por ellos emitidos, no divulgada al mercado</a:t>
            </a:r>
            <a:r>
              <a:rPr lang="es-CL" altLang="es-CL" sz="1600" i="1" dirty="0" smtClean="0"/>
              <a:t> y cuyo conocimiento, por su naturaleza sea capaz de influir en la cotización de los valores emitidos</a:t>
            </a:r>
            <a:r>
              <a:rPr lang="es-CL" altLang="es-CL" sz="1600" dirty="0" smtClean="0"/>
              <a:t>”.</a:t>
            </a:r>
          </a:p>
          <a:p>
            <a:pPr algn="just">
              <a:spcBef>
                <a:spcPct val="50000"/>
              </a:spcBef>
            </a:pPr>
            <a:endParaRPr lang="es-CL" altLang="es-CL" sz="1600" dirty="0" smtClean="0"/>
          </a:p>
          <a:p>
            <a:pPr algn="just">
              <a:spcBef>
                <a:spcPct val="50000"/>
              </a:spcBef>
            </a:pPr>
            <a:endParaRPr lang="es-CL" altLang="es-CL" sz="1600" dirty="0" smtClean="0"/>
          </a:p>
          <a:p>
            <a:pPr algn="just">
              <a:spcBef>
                <a:spcPct val="50000"/>
              </a:spcBef>
            </a:pPr>
            <a:endParaRPr lang="es-CL" altLang="es-CL" sz="1600" dirty="0" smtClean="0"/>
          </a:p>
          <a:p>
            <a:pPr algn="just">
              <a:spcBef>
                <a:spcPct val="50000"/>
              </a:spcBef>
            </a:pPr>
            <a:endParaRPr lang="es-CL" altLang="es-CL" sz="1600" dirty="0" smtClean="0"/>
          </a:p>
          <a:p>
            <a:pPr algn="just">
              <a:spcBef>
                <a:spcPct val="50000"/>
              </a:spcBef>
            </a:pPr>
            <a:endParaRPr lang="es-CL" altLang="es-CL" sz="1600" dirty="0" smtClean="0"/>
          </a:p>
          <a:p>
            <a:pPr>
              <a:spcBef>
                <a:spcPct val="50000"/>
              </a:spcBef>
            </a:pPr>
            <a:endParaRPr lang="es-CL" altLang="es-CL" sz="1600" u="sng" dirty="0" smtClean="0"/>
          </a:p>
          <a:p>
            <a:pPr>
              <a:spcBef>
                <a:spcPct val="50000"/>
              </a:spcBef>
            </a:pPr>
            <a:endParaRPr lang="es-CL" altLang="es-CL" sz="1600" dirty="0"/>
          </a:p>
        </p:txBody>
      </p:sp>
    </p:spTree>
    <p:extLst>
      <p:ext uri="{BB962C8B-B14F-4D97-AF65-F5344CB8AC3E}">
        <p14:creationId xmlns:p14="http://schemas.microsoft.com/office/powerpoint/2010/main" val="5680796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7411" name="Line 3"/>
          <p:cNvSpPr>
            <a:spLocks noChangeShapeType="1"/>
          </p:cNvSpPr>
          <p:nvPr/>
        </p:nvSpPr>
        <p:spPr bwMode="auto">
          <a:xfrm>
            <a:off x="609600" y="17526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7412"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7413"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7414"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s-CL" altLang="es-CL" sz="1200">
                <a:solidFill>
                  <a:schemeClr val="accent2"/>
                </a:solidFill>
                <a:latin typeface="Tahoma" pitchFamily="34" charset="0"/>
              </a:rPr>
              <a:t>    </a:t>
            </a:r>
          </a:p>
        </p:txBody>
      </p:sp>
      <p:sp>
        <p:nvSpPr>
          <p:cNvPr id="17415"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7416"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7417"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7418"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7419"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7420"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7421"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7422"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pic>
        <p:nvPicPr>
          <p:cNvPr id="17423" name="Picture 17"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Text Box 19"/>
          <p:cNvSpPr txBox="1">
            <a:spLocks noChangeArrowheads="1"/>
          </p:cNvSpPr>
          <p:nvPr/>
        </p:nvSpPr>
        <p:spPr bwMode="auto">
          <a:xfrm>
            <a:off x="1571625" y="785813"/>
            <a:ext cx="5989638" cy="646112"/>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rPr>
              <a:t>Uso Información Privilegiada</a:t>
            </a:r>
            <a:endParaRPr lang="es-CL" sz="2400" dirty="0">
              <a:solidFill>
                <a:srgbClr val="002060"/>
              </a:solidFill>
              <a:effectLst>
                <a:outerShdw blurRad="38100" dist="38100" dir="2700000" algn="tl">
                  <a:srgbClr val="C0C0C0"/>
                </a:outerShdw>
              </a:effectLst>
              <a:latin typeface="Tahoma" pitchFamily="34" charset="0"/>
              <a:cs typeface="+mn-cs"/>
            </a:endParaRPr>
          </a:p>
        </p:txBody>
      </p:sp>
      <p:sp>
        <p:nvSpPr>
          <p:cNvPr id="11281" name="Text Box 21"/>
          <p:cNvSpPr txBox="1">
            <a:spLocks noChangeArrowheads="1"/>
          </p:cNvSpPr>
          <p:nvPr/>
        </p:nvSpPr>
        <p:spPr bwMode="auto">
          <a:xfrm>
            <a:off x="857250" y="1952823"/>
            <a:ext cx="7358063" cy="4524315"/>
          </a:xfrm>
          <a:prstGeom prst="rect">
            <a:avLst/>
          </a:prstGeom>
          <a:noFill/>
          <a:ln w="9525">
            <a:noFill/>
            <a:miter lim="800000"/>
            <a:headEnd/>
            <a:tailEnd/>
          </a:ln>
        </p:spPr>
        <p:txBody>
          <a:bodyPr>
            <a:spAutoFit/>
          </a:bodyPr>
          <a:lstStyle/>
          <a:p>
            <a:pPr algn="just" hangingPunct="0">
              <a:defRPr/>
            </a:pPr>
            <a:r>
              <a:rPr lang="es-CL" sz="1600" b="1" dirty="0" smtClean="0"/>
              <a:t>d.2.-</a:t>
            </a:r>
            <a:r>
              <a:rPr lang="es-CL" sz="1600" b="1" u="sng" dirty="0" smtClean="0"/>
              <a:t>Requisitos información privilegiada</a:t>
            </a:r>
            <a:r>
              <a:rPr lang="es-CL" sz="1600" dirty="0" smtClean="0"/>
              <a:t>:</a:t>
            </a:r>
          </a:p>
          <a:p>
            <a:pPr algn="just" hangingPunct="0">
              <a:defRPr/>
            </a:pPr>
            <a:r>
              <a:rPr lang="es-CL" sz="1600" dirty="0" smtClean="0"/>
              <a:t> </a:t>
            </a:r>
          </a:p>
          <a:p>
            <a:pPr algn="just" hangingPunct="0">
              <a:buFont typeface="Wingdings" pitchFamily="2" charset="2"/>
              <a:buChar char="§"/>
              <a:defRPr/>
            </a:pPr>
            <a:r>
              <a:rPr lang="es-CL" sz="1600" dirty="0" smtClean="0"/>
              <a:t>Que se trate de </a:t>
            </a:r>
            <a:r>
              <a:rPr lang="es-CL" sz="1600" b="1" dirty="0" smtClean="0"/>
              <a:t>información interna </a:t>
            </a:r>
            <a:r>
              <a:rPr lang="es-CL" sz="1600" dirty="0" smtClean="0"/>
              <a:t>de la emisora.</a:t>
            </a:r>
          </a:p>
          <a:p>
            <a:pPr algn="just" hangingPunct="0">
              <a:buFont typeface="Wingdings" pitchFamily="2" charset="2"/>
              <a:buChar char="§"/>
              <a:defRPr/>
            </a:pPr>
            <a:r>
              <a:rPr lang="es-CL" sz="1600" dirty="0" smtClean="0"/>
              <a:t>Que la información tenga la </a:t>
            </a:r>
            <a:r>
              <a:rPr lang="es-CL" sz="1600" b="1" dirty="0" smtClean="0"/>
              <a:t>aptitud de afectar el valor </a:t>
            </a:r>
            <a:r>
              <a:rPr lang="es-CL" sz="1600" dirty="0" smtClean="0"/>
              <a:t>de mercado de los valores.</a:t>
            </a:r>
          </a:p>
          <a:p>
            <a:pPr algn="just">
              <a:buFont typeface="Wingdings" pitchFamily="2" charset="2"/>
              <a:buChar char="§"/>
              <a:defRPr/>
            </a:pPr>
            <a:r>
              <a:rPr lang="es-CL" sz="1600" dirty="0" smtClean="0"/>
              <a:t>Que se trate de información </a:t>
            </a:r>
            <a:r>
              <a:rPr lang="es-CL" sz="1600" b="1" dirty="0" smtClean="0"/>
              <a:t>no divulgada </a:t>
            </a:r>
            <a:r>
              <a:rPr lang="es-CL" sz="1600" dirty="0" smtClean="0"/>
              <a:t>al mercado</a:t>
            </a:r>
          </a:p>
          <a:p>
            <a:pPr algn="just">
              <a:buFont typeface="Wingdings" pitchFamily="2" charset="2"/>
              <a:buChar char="§"/>
              <a:defRPr/>
            </a:pPr>
            <a:r>
              <a:rPr lang="es-CL" sz="1600" dirty="0" smtClean="0"/>
              <a:t>Que sea información </a:t>
            </a:r>
            <a:r>
              <a:rPr lang="es-CL" sz="1600" b="1" dirty="0" smtClean="0"/>
              <a:t>real</a:t>
            </a:r>
            <a:r>
              <a:rPr lang="es-CL" sz="1600" dirty="0" smtClean="0"/>
              <a:t>.</a:t>
            </a:r>
          </a:p>
          <a:p>
            <a:pPr algn="just">
              <a:buFont typeface="Wingdings" pitchFamily="2" charset="2"/>
              <a:buChar char="§"/>
              <a:defRPr/>
            </a:pPr>
            <a:endParaRPr lang="es-CL" sz="1600" dirty="0" smtClean="0"/>
          </a:p>
          <a:p>
            <a:pPr algn="just">
              <a:defRPr/>
            </a:pPr>
            <a:r>
              <a:rPr lang="es-CL" sz="1600" b="1" dirty="0" smtClean="0"/>
              <a:t>d.3.-</a:t>
            </a:r>
            <a:r>
              <a:rPr lang="es-CL" sz="1600" b="1" u="sng" dirty="0" smtClean="0"/>
              <a:t>Portadores calificados de información privilegiada</a:t>
            </a:r>
            <a:r>
              <a:rPr lang="es-CL" sz="1600" b="1" dirty="0" smtClean="0"/>
              <a:t>:</a:t>
            </a:r>
          </a:p>
          <a:p>
            <a:pPr algn="just">
              <a:defRPr/>
            </a:pPr>
            <a:endParaRPr lang="es-CL" sz="1600" dirty="0" smtClean="0"/>
          </a:p>
          <a:p>
            <a:pPr algn="just" hangingPunct="0">
              <a:defRPr/>
            </a:pPr>
            <a:r>
              <a:rPr lang="es-CL" sz="1600" dirty="0" smtClean="0"/>
              <a:t>Artículo 166 LMV: “</a:t>
            </a:r>
            <a:r>
              <a:rPr lang="es-CL" sz="1600" i="1" dirty="0" smtClean="0"/>
              <a:t>Se presume que poseen información privilegiada las siguientes personas: </a:t>
            </a:r>
            <a:endParaRPr lang="es-CL" sz="1600" dirty="0" smtClean="0"/>
          </a:p>
          <a:p>
            <a:pPr marL="342900" indent="-342900" algn="just" hangingPunct="0">
              <a:buFontTx/>
              <a:buAutoNum type="alphaLcParenR"/>
              <a:defRPr/>
            </a:pPr>
            <a:r>
              <a:rPr lang="es-CL" sz="1600" i="1" dirty="0" smtClean="0"/>
              <a:t>Los directores, gerentes, administradores, ejecutivos principales, y liquidadores del emisor o del inversionista institucional  en su caso.”</a:t>
            </a:r>
          </a:p>
          <a:p>
            <a:pPr marL="342900" indent="-342900" algn="just" hangingPunct="0">
              <a:buFontTx/>
              <a:buAutoNum type="alphaLcParenR"/>
              <a:defRPr/>
            </a:pPr>
            <a:endParaRPr lang="es-CL" sz="1600" i="1" dirty="0" smtClean="0"/>
          </a:p>
          <a:p>
            <a:pPr marL="342900" indent="-342900" algn="just" hangingPunct="0">
              <a:buFont typeface="Wingdings" pitchFamily="2" charset="2"/>
              <a:buChar char="Ø"/>
              <a:defRPr/>
            </a:pPr>
            <a:r>
              <a:rPr lang="es-CL" sz="1600" dirty="0" smtClean="0"/>
              <a:t>Presunción</a:t>
            </a:r>
          </a:p>
          <a:p>
            <a:pPr marL="342900" indent="-342900" algn="just" hangingPunct="0">
              <a:buFont typeface="Wingdings" pitchFamily="2" charset="2"/>
              <a:buChar char="Ø"/>
              <a:defRPr/>
            </a:pPr>
            <a:r>
              <a:rPr lang="es-CL" sz="1600" dirty="0" smtClean="0"/>
              <a:t>Los tenedores calificados no dejan de serlo por dejar sus cargos.</a:t>
            </a:r>
          </a:p>
          <a:p>
            <a:pPr algn="just">
              <a:buFont typeface="Wingdings" pitchFamily="2" charset="2"/>
              <a:buChar char="§"/>
              <a:defRPr/>
            </a:pPr>
            <a:endParaRPr lang="es-CL" sz="1600" dirty="0"/>
          </a:p>
        </p:txBody>
      </p:sp>
    </p:spTree>
    <p:extLst>
      <p:ext uri="{BB962C8B-B14F-4D97-AF65-F5344CB8AC3E}">
        <p14:creationId xmlns:p14="http://schemas.microsoft.com/office/powerpoint/2010/main" val="342754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8435" name="Line 3"/>
          <p:cNvSpPr>
            <a:spLocks noChangeShapeType="1"/>
          </p:cNvSpPr>
          <p:nvPr/>
        </p:nvSpPr>
        <p:spPr bwMode="auto">
          <a:xfrm>
            <a:off x="609600" y="17526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8436"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8437"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8438"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s-CL" altLang="es-CL" sz="1200">
                <a:solidFill>
                  <a:schemeClr val="accent2"/>
                </a:solidFill>
                <a:latin typeface="Tahoma" pitchFamily="34" charset="0"/>
              </a:rPr>
              <a:t>    </a:t>
            </a:r>
          </a:p>
        </p:txBody>
      </p:sp>
      <p:sp>
        <p:nvSpPr>
          <p:cNvPr id="18439"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8440"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8441"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8442"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8443"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8444"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8445"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8446"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pic>
        <p:nvPicPr>
          <p:cNvPr id="18447" name="Picture 17"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48" name="Text Box 21"/>
          <p:cNvSpPr txBox="1">
            <a:spLocks noChangeArrowheads="1"/>
          </p:cNvSpPr>
          <p:nvPr/>
        </p:nvSpPr>
        <p:spPr bwMode="auto">
          <a:xfrm>
            <a:off x="857250" y="1831975"/>
            <a:ext cx="7500938"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spcBef>
                <a:spcPct val="50000"/>
              </a:spcBef>
            </a:pPr>
            <a:r>
              <a:rPr lang="es-CL" altLang="es-CL" sz="1600" b="1" dirty="0" smtClean="0"/>
              <a:t>d.4.-</a:t>
            </a:r>
            <a:r>
              <a:rPr lang="es-CL" altLang="es-CL" sz="1600" b="1" u="sng" dirty="0" smtClean="0"/>
              <a:t>Manifestaciones de la prohibición</a:t>
            </a:r>
          </a:p>
          <a:p>
            <a:pPr>
              <a:spcBef>
                <a:spcPct val="50000"/>
              </a:spcBef>
            </a:pPr>
            <a:endParaRPr lang="es-CL" altLang="es-CL" sz="1600" b="1" u="sng" dirty="0" smtClean="0"/>
          </a:p>
          <a:p>
            <a:pPr algn="just" eaLnBrk="1"/>
            <a:r>
              <a:rPr lang="es-CL" altLang="es-CL" sz="1800" dirty="0" smtClean="0"/>
              <a:t>Artículo 165 establece que el destinatario de la restricción tiene:</a:t>
            </a:r>
          </a:p>
          <a:p>
            <a:pPr algn="just" eaLnBrk="1">
              <a:spcBef>
                <a:spcPts val="0"/>
              </a:spcBef>
              <a:spcAft>
                <a:spcPts val="800"/>
              </a:spcAft>
            </a:pPr>
            <a:endParaRPr lang="es-CL" altLang="es-CL" sz="1800" dirty="0" smtClean="0"/>
          </a:p>
          <a:p>
            <a:pPr algn="just" eaLnBrk="1">
              <a:spcAft>
                <a:spcPts val="800"/>
              </a:spcAft>
              <a:buFont typeface="Wingdings" pitchFamily="2" charset="2"/>
              <a:buChar char="§"/>
            </a:pPr>
            <a:r>
              <a:rPr lang="es-CL" altLang="es-CL" sz="1800" dirty="0" smtClean="0"/>
              <a:t> Prohibición de usar de ella en </a:t>
            </a:r>
            <a:r>
              <a:rPr lang="es-CL" altLang="es-CL" sz="1800" b="1" dirty="0" smtClean="0"/>
              <a:t>beneficio propio</a:t>
            </a:r>
            <a:r>
              <a:rPr lang="es-CL" altLang="es-CL" sz="1800" dirty="0" smtClean="0"/>
              <a:t>.</a:t>
            </a:r>
          </a:p>
          <a:p>
            <a:pPr algn="just" eaLnBrk="1">
              <a:spcAft>
                <a:spcPts val="800"/>
              </a:spcAft>
              <a:buFont typeface="Wingdings" pitchFamily="2" charset="2"/>
              <a:buChar char="§"/>
            </a:pPr>
            <a:r>
              <a:rPr lang="es-CL" altLang="es-CL" sz="1800" dirty="0" smtClean="0"/>
              <a:t> </a:t>
            </a:r>
            <a:r>
              <a:rPr lang="es-CL" altLang="es-CL" sz="1800" b="1" dirty="0" smtClean="0"/>
              <a:t>Prohibición de adquirir </a:t>
            </a:r>
            <a:r>
              <a:rPr lang="es-CL" altLang="es-CL" sz="1800" dirty="0" smtClean="0"/>
              <a:t>para sí o terceros directa o indirectamente valores sobre los que posee información privilegiada.</a:t>
            </a:r>
          </a:p>
          <a:p>
            <a:pPr algn="just" eaLnBrk="1">
              <a:spcAft>
                <a:spcPts val="800"/>
              </a:spcAft>
              <a:buFont typeface="Wingdings" pitchFamily="2" charset="2"/>
              <a:buChar char="§"/>
            </a:pPr>
            <a:r>
              <a:rPr lang="es-CL" altLang="es-CL" sz="1800" dirty="0" smtClean="0"/>
              <a:t> </a:t>
            </a:r>
            <a:r>
              <a:rPr lang="es-CL" altLang="es-CL" sz="1800" b="1" dirty="0" smtClean="0"/>
              <a:t>Prohibición de valerse </a:t>
            </a:r>
            <a:r>
              <a:rPr lang="es-CL" altLang="es-CL" sz="1800" dirty="0" smtClean="0"/>
              <a:t>de la información para obtener beneficios o evitar pérdidas. (</a:t>
            </a:r>
            <a:r>
              <a:rPr lang="es-CL" altLang="es-CL" sz="1800" dirty="0" err="1" smtClean="0"/>
              <a:t>ej</a:t>
            </a:r>
            <a:r>
              <a:rPr lang="es-CL" altLang="es-CL" sz="1800" dirty="0" smtClean="0"/>
              <a:t>: Vender)</a:t>
            </a:r>
          </a:p>
          <a:p>
            <a:pPr algn="just" eaLnBrk="1">
              <a:spcAft>
                <a:spcPts val="800"/>
              </a:spcAft>
              <a:buFont typeface="Wingdings" pitchFamily="2" charset="2"/>
              <a:buChar char="§"/>
            </a:pPr>
            <a:r>
              <a:rPr lang="es-CL" altLang="es-CL" sz="1800" dirty="0" smtClean="0"/>
              <a:t> </a:t>
            </a:r>
            <a:r>
              <a:rPr lang="es-CL" altLang="es-CL" sz="1800" b="1" dirty="0" smtClean="0"/>
              <a:t>Prohibición de comunicar </a:t>
            </a:r>
            <a:r>
              <a:rPr lang="es-CL" altLang="es-CL" sz="1800" dirty="0" smtClean="0"/>
              <a:t>a terceros.</a:t>
            </a:r>
          </a:p>
          <a:p>
            <a:pPr algn="just" eaLnBrk="1">
              <a:spcAft>
                <a:spcPts val="800"/>
              </a:spcAft>
              <a:buFont typeface="Wingdings" pitchFamily="2" charset="2"/>
              <a:buChar char="§"/>
            </a:pPr>
            <a:r>
              <a:rPr lang="es-CL" altLang="es-CL" sz="1800" dirty="0" smtClean="0"/>
              <a:t> </a:t>
            </a:r>
            <a:r>
              <a:rPr lang="es-CL" altLang="es-CL" sz="1800" b="1" dirty="0" smtClean="0"/>
              <a:t>Prohibición de recomendar</a:t>
            </a:r>
          </a:p>
          <a:p>
            <a:pPr>
              <a:spcBef>
                <a:spcPct val="50000"/>
              </a:spcBef>
            </a:pPr>
            <a:endParaRPr lang="es-CL" altLang="es-CL" sz="1600" b="1" u="sng" dirty="0" smtClean="0"/>
          </a:p>
          <a:p>
            <a:pPr>
              <a:spcBef>
                <a:spcPct val="50000"/>
              </a:spcBef>
            </a:pPr>
            <a:endParaRPr lang="es-CL" altLang="es-CL" sz="1600" dirty="0"/>
          </a:p>
        </p:txBody>
      </p:sp>
      <p:sp>
        <p:nvSpPr>
          <p:cNvPr id="18" name="Text Box 19"/>
          <p:cNvSpPr txBox="1">
            <a:spLocks noChangeArrowheads="1"/>
          </p:cNvSpPr>
          <p:nvPr/>
        </p:nvSpPr>
        <p:spPr bwMode="auto">
          <a:xfrm>
            <a:off x="1571625" y="785813"/>
            <a:ext cx="5989638" cy="646112"/>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rPr>
              <a:t>Uso Información Privilegiada</a:t>
            </a:r>
            <a:endParaRPr lang="es-CL" sz="2400" dirty="0">
              <a:solidFill>
                <a:srgbClr val="002060"/>
              </a:solidFill>
              <a:effectLst>
                <a:outerShdw blurRad="38100" dist="38100" dir="2700000" algn="tl">
                  <a:srgbClr val="C0C0C0"/>
                </a:outerShdw>
              </a:effectLst>
              <a:latin typeface="Tahoma" pitchFamily="34" charset="0"/>
              <a:cs typeface="+mn-cs"/>
            </a:endParaRPr>
          </a:p>
        </p:txBody>
      </p:sp>
    </p:spTree>
    <p:extLst>
      <p:ext uri="{BB962C8B-B14F-4D97-AF65-F5344CB8AC3E}">
        <p14:creationId xmlns:p14="http://schemas.microsoft.com/office/powerpoint/2010/main" val="35359450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0243" name="Line 3"/>
          <p:cNvSpPr>
            <a:spLocks noChangeShapeType="1"/>
          </p:cNvSpPr>
          <p:nvPr/>
        </p:nvSpPr>
        <p:spPr bwMode="auto">
          <a:xfrm>
            <a:off x="609600" y="17526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0244"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0245"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0246"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s-CL" altLang="es-CL" sz="1200">
                <a:solidFill>
                  <a:schemeClr val="accent2"/>
                </a:solidFill>
                <a:latin typeface="Tahoma" pitchFamily="34" charset="0"/>
              </a:rPr>
              <a:t>    </a:t>
            </a:r>
          </a:p>
        </p:txBody>
      </p:sp>
      <p:sp>
        <p:nvSpPr>
          <p:cNvPr id="10247"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0248"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0249"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0250"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0251"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0252"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0253"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0254"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pic>
        <p:nvPicPr>
          <p:cNvPr id="10255" name="Picture 17"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56" name="Text Box 21"/>
          <p:cNvSpPr txBox="1">
            <a:spLocks noChangeArrowheads="1"/>
          </p:cNvSpPr>
          <p:nvPr/>
        </p:nvSpPr>
        <p:spPr bwMode="auto">
          <a:xfrm>
            <a:off x="571500" y="1831975"/>
            <a:ext cx="800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spcBef>
                <a:spcPct val="50000"/>
              </a:spcBef>
            </a:pPr>
            <a:endParaRPr lang="es-CL" altLang="es-CL" sz="1600" b="1"/>
          </a:p>
        </p:txBody>
      </p:sp>
      <p:sp>
        <p:nvSpPr>
          <p:cNvPr id="10257" name="Text Box 21"/>
          <p:cNvSpPr txBox="1">
            <a:spLocks noChangeArrowheads="1"/>
          </p:cNvSpPr>
          <p:nvPr/>
        </p:nvSpPr>
        <p:spPr bwMode="auto">
          <a:xfrm>
            <a:off x="571500" y="1831975"/>
            <a:ext cx="8001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spcBef>
                <a:spcPct val="50000"/>
              </a:spcBef>
            </a:pPr>
            <a:endParaRPr lang="es-CL" altLang="es-CL" sz="1600" b="1" dirty="0" smtClean="0"/>
          </a:p>
          <a:p>
            <a:pPr>
              <a:spcBef>
                <a:spcPct val="50000"/>
              </a:spcBef>
            </a:pPr>
            <a:r>
              <a:rPr lang="es-CL" altLang="es-CL" sz="1600" b="1" dirty="0" smtClean="0"/>
              <a:t>3. Deber de Reserva</a:t>
            </a:r>
            <a:r>
              <a:rPr lang="es-CL" altLang="es-CL" sz="1600" dirty="0" smtClean="0"/>
              <a:t>: importancia del secreto.</a:t>
            </a:r>
          </a:p>
          <a:p>
            <a:pPr algn="just">
              <a:spcBef>
                <a:spcPct val="50000"/>
              </a:spcBef>
            </a:pPr>
            <a:r>
              <a:rPr lang="es-CL" altLang="es-CL" sz="1600" dirty="0" smtClean="0"/>
              <a:t>Art. 43 LSA. “</a:t>
            </a:r>
            <a:r>
              <a:rPr lang="es-CL" altLang="es-CL" sz="1600" i="1" dirty="0" smtClean="0"/>
              <a:t>Los directores están obligados a guardar reserva respecto de los negocios de la sociedad y de la información social a que tengan acceso en razón de su cargo y que no haya sido divulgada oficialmente por la compañía.  En el caso de las sociedades anónimas abiertas, se entenderá que se ha producido dicha divulgación cuando la información se haya dado a conocer mediante los sistemas de información al mercado previstos por la SVS, de acuerdo al artículo 10 de la ley 18.045, o bajo otra modalidad compatible con el artículo 46.”</a:t>
            </a:r>
          </a:p>
          <a:p>
            <a:pPr algn="just">
              <a:spcBef>
                <a:spcPct val="50000"/>
              </a:spcBef>
            </a:pPr>
            <a:r>
              <a:rPr lang="es-CL" altLang="es-CL" sz="1600" b="1" dirty="0" smtClean="0"/>
              <a:t>-</a:t>
            </a:r>
            <a:r>
              <a:rPr lang="es-CL" altLang="es-CL" sz="1600" dirty="0" smtClean="0"/>
              <a:t>Deber de reserva</a:t>
            </a:r>
            <a:r>
              <a:rPr lang="es-CL" altLang="es-CL" sz="1600" b="1" dirty="0" smtClean="0"/>
              <a:t> </a:t>
            </a:r>
            <a:r>
              <a:rPr lang="es-CL" altLang="es-CL" sz="1600" dirty="0" smtClean="0"/>
              <a:t>es </a:t>
            </a:r>
            <a:r>
              <a:rPr lang="es-CL" altLang="es-CL" sz="1600" u="sng" dirty="0" smtClean="0"/>
              <a:t>personal y legal</a:t>
            </a:r>
            <a:r>
              <a:rPr lang="es-CL" altLang="es-CL" sz="1600" dirty="0" smtClean="0"/>
              <a:t>.</a:t>
            </a:r>
          </a:p>
          <a:p>
            <a:pPr>
              <a:spcBef>
                <a:spcPct val="50000"/>
              </a:spcBef>
            </a:pPr>
            <a:r>
              <a:rPr lang="es-CL" altLang="es-CL" sz="1600" b="1" u="sng" dirty="0" smtClean="0"/>
              <a:t>Excepciones</a:t>
            </a:r>
            <a:r>
              <a:rPr lang="es-CL" altLang="es-CL" sz="1600" b="1" dirty="0" smtClean="0"/>
              <a:t>:</a:t>
            </a:r>
          </a:p>
          <a:p>
            <a:pPr>
              <a:spcBef>
                <a:spcPct val="50000"/>
              </a:spcBef>
            </a:pPr>
            <a:r>
              <a:rPr lang="es-CL" altLang="es-CL" sz="1600" dirty="0" smtClean="0"/>
              <a:t>a) Ley, reglamento o autoridad competente obliga al directorio a divulgar.</a:t>
            </a:r>
          </a:p>
          <a:p>
            <a:pPr>
              <a:spcBef>
                <a:spcPct val="50000"/>
              </a:spcBef>
            </a:pPr>
            <a:r>
              <a:rPr lang="es-CL" altLang="es-CL" sz="1600" dirty="0" smtClean="0"/>
              <a:t>b) Cesa el deber de reserva cuando puede lesionar el interés social.</a:t>
            </a:r>
          </a:p>
          <a:p>
            <a:pPr>
              <a:spcBef>
                <a:spcPct val="50000"/>
              </a:spcBef>
            </a:pPr>
            <a:endParaRPr lang="es-CL" altLang="es-CL" sz="1600" dirty="0" smtClean="0"/>
          </a:p>
          <a:p>
            <a:pPr>
              <a:spcBef>
                <a:spcPct val="50000"/>
              </a:spcBef>
            </a:pPr>
            <a:endParaRPr lang="es-CL" altLang="es-CL" sz="1600" dirty="0"/>
          </a:p>
        </p:txBody>
      </p:sp>
      <p:sp>
        <p:nvSpPr>
          <p:cNvPr id="20" name="Text Box 19"/>
          <p:cNvSpPr txBox="1">
            <a:spLocks noChangeArrowheads="1"/>
          </p:cNvSpPr>
          <p:nvPr/>
        </p:nvSpPr>
        <p:spPr bwMode="auto">
          <a:xfrm>
            <a:off x="1214438" y="857250"/>
            <a:ext cx="6735762" cy="1016000"/>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Hipótesis de Conflicto de interés</a:t>
            </a:r>
          </a:p>
          <a:p>
            <a:pPr eaLnBrk="0" hangingPunct="0">
              <a:defRPr/>
            </a:pPr>
            <a:endParaRPr lang="es-CL" sz="2400" dirty="0">
              <a:solidFill>
                <a:srgbClr val="002060"/>
              </a:solidFill>
              <a:effectLst>
                <a:outerShdw blurRad="38100" dist="38100" dir="2700000" algn="tl">
                  <a:srgbClr val="C0C0C0"/>
                </a:outerShdw>
              </a:effectLst>
              <a:latin typeface="Tahoma" pitchFamily="34" charset="0"/>
              <a:cs typeface="+mn-cs"/>
            </a:endParaRPr>
          </a:p>
        </p:txBody>
      </p:sp>
    </p:spTree>
    <p:extLst>
      <p:ext uri="{BB962C8B-B14F-4D97-AF65-F5344CB8AC3E}">
        <p14:creationId xmlns:p14="http://schemas.microsoft.com/office/powerpoint/2010/main" val="497819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0243" name="Line 3"/>
          <p:cNvSpPr>
            <a:spLocks noChangeShapeType="1"/>
          </p:cNvSpPr>
          <p:nvPr/>
        </p:nvSpPr>
        <p:spPr bwMode="auto">
          <a:xfrm>
            <a:off x="609600" y="17526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0244" name="Rectangle 4"/>
          <p:cNvSpPr>
            <a:spLocks noChangeArrowheads="1"/>
          </p:cNvSpPr>
          <p:nvPr/>
        </p:nvSpPr>
        <p:spPr bwMode="auto">
          <a:xfrm>
            <a:off x="6096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0245"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0246"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s-CL" altLang="es-CL" sz="1200">
                <a:solidFill>
                  <a:schemeClr val="accent2"/>
                </a:solidFill>
                <a:latin typeface="Tahoma" pitchFamily="34" charset="0"/>
              </a:rPr>
              <a:t>    </a:t>
            </a:r>
          </a:p>
        </p:txBody>
      </p:sp>
      <p:sp>
        <p:nvSpPr>
          <p:cNvPr id="10247" name="Rectangle 8"/>
          <p:cNvSpPr>
            <a:spLocks noChangeArrowheads="1"/>
          </p:cNvSpPr>
          <p:nvPr/>
        </p:nvSpPr>
        <p:spPr bwMode="auto">
          <a:xfrm>
            <a:off x="8382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0248" name="Rectangle 9"/>
          <p:cNvSpPr>
            <a:spLocks noChangeArrowheads="1"/>
          </p:cNvSpPr>
          <p:nvPr/>
        </p:nvSpPr>
        <p:spPr bwMode="auto">
          <a:xfrm>
            <a:off x="1066800" y="15240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0249"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0250"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0251"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0252"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0253"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sp>
        <p:nvSpPr>
          <p:cNvPr id="10254"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endParaRPr lang="es-ES" altLang="es-CL"/>
          </a:p>
        </p:txBody>
      </p:sp>
      <p:pic>
        <p:nvPicPr>
          <p:cNvPr id="10255" name="Picture 17"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56" name="Text Box 21"/>
          <p:cNvSpPr txBox="1">
            <a:spLocks noChangeArrowheads="1"/>
          </p:cNvSpPr>
          <p:nvPr/>
        </p:nvSpPr>
        <p:spPr bwMode="auto">
          <a:xfrm>
            <a:off x="571500" y="1831975"/>
            <a:ext cx="800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spcBef>
                <a:spcPct val="50000"/>
              </a:spcBef>
            </a:pPr>
            <a:endParaRPr lang="es-CL" altLang="es-CL" sz="1600" b="1"/>
          </a:p>
        </p:txBody>
      </p:sp>
      <p:sp>
        <p:nvSpPr>
          <p:cNvPr id="10257" name="Text Box 21"/>
          <p:cNvSpPr txBox="1">
            <a:spLocks noChangeArrowheads="1"/>
          </p:cNvSpPr>
          <p:nvPr/>
        </p:nvSpPr>
        <p:spPr bwMode="auto">
          <a:xfrm>
            <a:off x="571500" y="1831975"/>
            <a:ext cx="8001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spcBef>
                <a:spcPct val="50000"/>
              </a:spcBef>
            </a:pPr>
            <a:endParaRPr lang="es-CL" altLang="es-CL" sz="1600" b="1" dirty="0" smtClean="0"/>
          </a:p>
          <a:p>
            <a:pPr>
              <a:spcBef>
                <a:spcPct val="50000"/>
              </a:spcBef>
            </a:pPr>
            <a:r>
              <a:rPr lang="es-CL" altLang="es-CL" sz="1600" b="1" dirty="0"/>
              <a:t>4</a:t>
            </a:r>
            <a:r>
              <a:rPr lang="es-CL" altLang="es-CL" sz="1600" b="1" dirty="0" smtClean="0"/>
              <a:t>. Deber de Informar</a:t>
            </a:r>
            <a:r>
              <a:rPr lang="es-CL" altLang="es-CL" sz="1600" dirty="0" smtClean="0"/>
              <a:t>:.</a:t>
            </a:r>
          </a:p>
          <a:p>
            <a:pPr algn="just">
              <a:spcBef>
                <a:spcPct val="50000"/>
              </a:spcBef>
            </a:pPr>
            <a:r>
              <a:rPr lang="es-CL" altLang="es-CL" sz="1600" dirty="0" smtClean="0"/>
              <a:t>Art. 46 LSA. “</a:t>
            </a:r>
            <a:r>
              <a:rPr lang="es-CL" altLang="es-CL" sz="1600" i="1" dirty="0"/>
              <a:t>El directorio deberá proporcionar a los accionistas y al público, las informaciones suficientes, fidedignas y oportunas que la ley y, en su caso, la Superintendencia determinen respecto de la situación legal, económica y financiera de la sociedad.”</a:t>
            </a:r>
            <a:endParaRPr lang="es-CL" altLang="es-CL" sz="1600" i="1" dirty="0" smtClean="0"/>
          </a:p>
          <a:p>
            <a:pPr algn="just">
              <a:spcBef>
                <a:spcPct val="50000"/>
              </a:spcBef>
            </a:pPr>
            <a:r>
              <a:rPr lang="es-CL" altLang="es-CL" sz="1600" b="1" dirty="0" smtClean="0">
                <a:solidFill>
                  <a:schemeClr val="accent6">
                    <a:lumMod val="90000"/>
                    <a:lumOff val="10000"/>
                  </a:schemeClr>
                </a:solidFill>
              </a:rPr>
              <a:t>Sujeto:  Accionistas </a:t>
            </a:r>
            <a:r>
              <a:rPr lang="es-CL" altLang="es-CL" sz="1600" b="1" dirty="0" smtClean="0"/>
              <a:t>/</a:t>
            </a:r>
            <a:r>
              <a:rPr lang="es-CL" altLang="es-CL" sz="1600" b="1" dirty="0" smtClean="0">
                <a:solidFill>
                  <a:schemeClr val="accent6">
                    <a:lumMod val="90000"/>
                    <a:lumOff val="10000"/>
                  </a:schemeClr>
                </a:solidFill>
              </a:rPr>
              <a:t> Público general </a:t>
            </a:r>
            <a:r>
              <a:rPr lang="es-CL" altLang="es-CL" sz="1600" b="1" dirty="0" smtClean="0">
                <a:sym typeface="Wingdings" panose="05000000000000000000" pitchFamily="2" charset="2"/>
              </a:rPr>
              <a:t></a:t>
            </a:r>
            <a:r>
              <a:rPr lang="es-CL" altLang="es-CL" sz="1600" b="1" dirty="0" smtClean="0">
                <a:solidFill>
                  <a:schemeClr val="accent6">
                    <a:lumMod val="90000"/>
                    <a:lumOff val="10000"/>
                  </a:schemeClr>
                </a:solidFill>
                <a:sym typeface="Wingdings" panose="05000000000000000000" pitchFamily="2" charset="2"/>
              </a:rPr>
              <a:t> </a:t>
            </a:r>
            <a:r>
              <a:rPr lang="es-CL" altLang="es-CL" sz="1600" b="1" dirty="0" smtClean="0">
                <a:solidFill>
                  <a:srgbClr val="00B050"/>
                </a:solidFill>
                <a:sym typeface="Wingdings" panose="05000000000000000000" pitchFamily="2" charset="2"/>
              </a:rPr>
              <a:t>Valor de la información </a:t>
            </a:r>
            <a:r>
              <a:rPr lang="es-CL" altLang="es-CL" sz="1600" dirty="0" smtClean="0">
                <a:sym typeface="Wingdings" panose="05000000000000000000" pitchFamily="2" charset="2"/>
              </a:rPr>
              <a:t>Tratada: liberación es en dos </a:t>
            </a:r>
            <a:r>
              <a:rPr lang="es-CL" altLang="es-CL" sz="1600" dirty="0" smtClean="0">
                <a:sym typeface="Wingdings" panose="05000000000000000000" pitchFamily="2" charset="2"/>
              </a:rPr>
              <a:t>pasos: primero al ente regulador y, una vez que este procesa, la pasa al público general en términos más comprensibles.</a:t>
            </a:r>
            <a:endParaRPr lang="es-CL" altLang="es-CL" sz="1600" dirty="0" smtClean="0"/>
          </a:p>
          <a:p>
            <a:pPr algn="just">
              <a:spcBef>
                <a:spcPct val="50000"/>
              </a:spcBef>
            </a:pPr>
            <a:endParaRPr lang="es-CL" altLang="es-CL" sz="1600" b="1" u="sng" dirty="0"/>
          </a:p>
          <a:p>
            <a:pPr algn="just">
              <a:spcBef>
                <a:spcPct val="50000"/>
              </a:spcBef>
            </a:pPr>
            <a:r>
              <a:rPr lang="es-CL" altLang="es-CL" sz="1600" b="1" u="sng" dirty="0" smtClean="0"/>
              <a:t>Fundamento: </a:t>
            </a:r>
            <a:r>
              <a:rPr lang="es-CL" altLang="es-CL" sz="1600" dirty="0" smtClean="0"/>
              <a:t>Funcionamiento </a:t>
            </a:r>
            <a:r>
              <a:rPr lang="es-CL" altLang="es-CL" sz="1600" dirty="0" smtClean="0"/>
              <a:t>MV/Una vez más….Mantención de la </a:t>
            </a:r>
            <a:r>
              <a:rPr lang="es-CL" altLang="es-CL" sz="1600" dirty="0" smtClean="0"/>
              <a:t>máquina jurídica</a:t>
            </a:r>
          </a:p>
          <a:p>
            <a:pPr algn="just">
              <a:spcBef>
                <a:spcPct val="50000"/>
              </a:spcBef>
            </a:pPr>
            <a:r>
              <a:rPr lang="es-CL" altLang="es-CL" sz="1600" b="1" u="sng" dirty="0" smtClean="0"/>
              <a:t>Excepciones:</a:t>
            </a:r>
            <a:r>
              <a:rPr lang="es-CL" altLang="es-CL" sz="1600" dirty="0"/>
              <a:t> </a:t>
            </a:r>
            <a:r>
              <a:rPr lang="es-CL" altLang="es-CL" sz="1600" dirty="0" smtClean="0"/>
              <a:t>Facultad de reservar negociaciones por vulneración del…. Interés social </a:t>
            </a:r>
            <a:r>
              <a:rPr lang="es-CL" altLang="es-CL" sz="1600" dirty="0" smtClean="0">
                <a:sym typeface="Wingdings" panose="05000000000000000000" pitchFamily="2" charset="2"/>
              </a:rPr>
              <a:t> responsabilidad civil</a:t>
            </a:r>
            <a:endParaRPr lang="es-CL" altLang="es-CL" sz="1600" b="1" u="sng" dirty="0" smtClean="0"/>
          </a:p>
        </p:txBody>
      </p:sp>
      <p:sp>
        <p:nvSpPr>
          <p:cNvPr id="20" name="Text Box 19"/>
          <p:cNvSpPr txBox="1">
            <a:spLocks noChangeArrowheads="1"/>
          </p:cNvSpPr>
          <p:nvPr/>
        </p:nvSpPr>
        <p:spPr bwMode="auto">
          <a:xfrm>
            <a:off x="1214438" y="857250"/>
            <a:ext cx="6735762" cy="1016000"/>
          </a:xfrm>
          <a:prstGeom prst="rect">
            <a:avLst/>
          </a:prstGeom>
          <a:noFill/>
          <a:ln w="9525">
            <a:noFill/>
            <a:miter lim="800000"/>
            <a:headEnd/>
            <a:tailEnd/>
          </a:ln>
          <a:effectLst/>
        </p:spPr>
        <p:txBody>
          <a:bodyPr wrap="none">
            <a:spAutoFit/>
          </a:bodyPr>
          <a:lstStyle/>
          <a:p>
            <a:pPr eaLnBrk="0" hangingPunct="0">
              <a:defRPr/>
            </a:pPr>
            <a:r>
              <a:rPr lang="es-CL" sz="3600" dirty="0">
                <a:solidFill>
                  <a:srgbClr val="002060"/>
                </a:solidFill>
                <a:latin typeface="Tahoma" pitchFamily="34" charset="0"/>
                <a:cs typeface="+mn-cs"/>
              </a:rPr>
              <a:t>Hipótesis de Conflicto de interés</a:t>
            </a:r>
          </a:p>
          <a:p>
            <a:pPr eaLnBrk="0" hangingPunct="0">
              <a:defRPr/>
            </a:pPr>
            <a:endParaRPr lang="es-CL" sz="2400" dirty="0">
              <a:solidFill>
                <a:srgbClr val="002060"/>
              </a:solidFill>
              <a:effectLst>
                <a:outerShdw blurRad="38100" dist="38100" dir="2700000" algn="tl">
                  <a:srgbClr val="C0C0C0"/>
                </a:outerShdw>
              </a:effectLst>
              <a:latin typeface="Tahoma" pitchFamily="34" charset="0"/>
              <a:cs typeface="+mn-cs"/>
            </a:endParaRPr>
          </a:p>
        </p:txBody>
      </p:sp>
    </p:spTree>
    <p:extLst>
      <p:ext uri="{BB962C8B-B14F-4D97-AF65-F5344CB8AC3E}">
        <p14:creationId xmlns:p14="http://schemas.microsoft.com/office/powerpoint/2010/main" val="1243654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5"/>
          <p:cNvSpPr txBox="1">
            <a:spLocks noChangeArrowheads="1"/>
          </p:cNvSpPr>
          <p:nvPr/>
        </p:nvSpPr>
        <p:spPr bwMode="auto">
          <a:xfrm rot="10800000" flipV="1">
            <a:off x="468313" y="1916113"/>
            <a:ext cx="4171950" cy="457200"/>
          </a:xfrm>
          <a:prstGeom prst="rect">
            <a:avLst/>
          </a:prstGeom>
          <a:noFill/>
          <a:ln w="9525">
            <a:noFill/>
            <a:miter lim="800000"/>
            <a:headEnd/>
            <a:tailEnd/>
          </a:ln>
        </p:spPr>
        <p:txBody>
          <a:bodyPr>
            <a:spAutoFit/>
          </a:bodyPr>
          <a:lstStyle/>
          <a:p>
            <a:pPr algn="ctr" eaLnBrk="0" hangingPunct="0"/>
            <a:endParaRPr lang="es-CL" sz="2400">
              <a:solidFill>
                <a:srgbClr val="000099"/>
              </a:solidFill>
              <a:latin typeface="Tahoma" pitchFamily="34" charset="0"/>
            </a:endParaRPr>
          </a:p>
        </p:txBody>
      </p:sp>
      <p:sp>
        <p:nvSpPr>
          <p:cNvPr id="15365"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15366" name="Text Box 7"/>
          <p:cNvSpPr txBox="1">
            <a:spLocks noChangeArrowheads="1"/>
          </p:cNvSpPr>
          <p:nvPr/>
        </p:nvSpPr>
        <p:spPr bwMode="auto">
          <a:xfrm>
            <a:off x="3598863" y="5899150"/>
            <a:ext cx="374650" cy="274638"/>
          </a:xfrm>
          <a:prstGeom prst="rect">
            <a:avLst/>
          </a:prstGeom>
          <a:noFill/>
          <a:ln w="9525">
            <a:noFill/>
            <a:miter lim="800000"/>
            <a:headEnd/>
            <a:tailEnd/>
          </a:ln>
        </p:spPr>
        <p:txBody>
          <a:bodyPr wrap="none">
            <a:spAutoFit/>
          </a:bodyPr>
          <a:lstStyle/>
          <a:p>
            <a:pPr eaLnBrk="0" hangingPunct="0"/>
            <a:r>
              <a:rPr lang="es-CL" sz="1200">
                <a:solidFill>
                  <a:schemeClr val="accent2"/>
                </a:solidFill>
                <a:latin typeface="Tahoma" pitchFamily="34" charset="0"/>
              </a:rPr>
              <a:t>    </a:t>
            </a:r>
          </a:p>
        </p:txBody>
      </p:sp>
      <p:sp>
        <p:nvSpPr>
          <p:cNvPr id="15372"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3"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4"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15375" name="Picture 16"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15376" name="Text Box 17"/>
          <p:cNvSpPr txBox="1">
            <a:spLocks noChangeArrowheads="1"/>
          </p:cNvSpPr>
          <p:nvPr/>
        </p:nvSpPr>
        <p:spPr bwMode="auto">
          <a:xfrm>
            <a:off x="3924300" y="4221163"/>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5377" name="Text Box 18"/>
          <p:cNvSpPr txBox="1">
            <a:spLocks noChangeArrowheads="1"/>
          </p:cNvSpPr>
          <p:nvPr/>
        </p:nvSpPr>
        <p:spPr bwMode="auto">
          <a:xfrm>
            <a:off x="1403350" y="4724400"/>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5379" name="Text Box 20"/>
          <p:cNvSpPr txBox="1">
            <a:spLocks noChangeArrowheads="1"/>
          </p:cNvSpPr>
          <p:nvPr/>
        </p:nvSpPr>
        <p:spPr bwMode="auto">
          <a:xfrm>
            <a:off x="539750" y="3340100"/>
            <a:ext cx="1728788" cy="304800"/>
          </a:xfrm>
          <a:prstGeom prst="rect">
            <a:avLst/>
          </a:prstGeom>
          <a:noFill/>
          <a:ln w="9525">
            <a:noFill/>
            <a:miter lim="800000"/>
            <a:headEnd/>
            <a:tailEnd/>
          </a:ln>
        </p:spPr>
        <p:txBody>
          <a:bodyPr>
            <a:spAutoFit/>
          </a:bodyPr>
          <a:lstStyle/>
          <a:p>
            <a:pPr eaLnBrk="0" hangingPunct="0">
              <a:spcBef>
                <a:spcPct val="50000"/>
              </a:spcBef>
            </a:pPr>
            <a:endParaRPr lang="es-CL"/>
          </a:p>
        </p:txBody>
      </p:sp>
      <p:pic>
        <p:nvPicPr>
          <p:cNvPr id="4" name="Imagen 3"/>
          <p:cNvPicPr>
            <a:picLocks noChangeAspect="1"/>
          </p:cNvPicPr>
          <p:nvPr/>
        </p:nvPicPr>
        <p:blipFill>
          <a:blip r:embed="rId3"/>
          <a:stretch>
            <a:fillRect/>
          </a:stretch>
        </p:blipFill>
        <p:spPr>
          <a:xfrm>
            <a:off x="-31441" y="-3540"/>
            <a:ext cx="9175442" cy="6056678"/>
          </a:xfrm>
          <a:prstGeom prst="rect">
            <a:avLst/>
          </a:prstGeom>
        </p:spPr>
      </p:pic>
    </p:spTree>
    <p:extLst>
      <p:ext uri="{BB962C8B-B14F-4D97-AF65-F5344CB8AC3E}">
        <p14:creationId xmlns:p14="http://schemas.microsoft.com/office/powerpoint/2010/main" val="4134067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2"/>
          <p:cNvSpPr>
            <a:spLocks noChangeShapeType="1"/>
          </p:cNvSpPr>
          <p:nvPr/>
        </p:nvSpPr>
        <p:spPr bwMode="auto">
          <a:xfrm>
            <a:off x="609600" y="533400"/>
            <a:ext cx="7848600" cy="0"/>
          </a:xfrm>
          <a:prstGeom prst="line">
            <a:avLst/>
          </a:prstGeom>
          <a:noFill/>
          <a:ln w="9525">
            <a:solidFill>
              <a:schemeClr val="accent2"/>
            </a:solidFill>
            <a:round/>
            <a:headEnd/>
            <a:tailEnd/>
          </a:ln>
        </p:spPr>
        <p:txBody>
          <a:bodyPr wrap="none" anchor="ctr"/>
          <a:lstStyle/>
          <a:p>
            <a:endParaRPr lang="es-CL"/>
          </a:p>
        </p:txBody>
      </p:sp>
      <p:sp>
        <p:nvSpPr>
          <p:cNvPr id="60419" name="Line 3"/>
          <p:cNvSpPr>
            <a:spLocks noChangeShapeType="1"/>
          </p:cNvSpPr>
          <p:nvPr/>
        </p:nvSpPr>
        <p:spPr bwMode="auto">
          <a:xfrm>
            <a:off x="609600" y="1752600"/>
            <a:ext cx="7848600" cy="0"/>
          </a:xfrm>
          <a:prstGeom prst="line">
            <a:avLst/>
          </a:prstGeom>
          <a:noFill/>
          <a:ln w="9525">
            <a:solidFill>
              <a:schemeClr val="accent2"/>
            </a:solidFill>
            <a:round/>
            <a:headEnd/>
            <a:tailEnd/>
          </a:ln>
        </p:spPr>
        <p:txBody>
          <a:bodyPr wrap="none" anchor="ctr"/>
          <a:lstStyle/>
          <a:p>
            <a:endParaRPr lang="es-CL"/>
          </a:p>
        </p:txBody>
      </p:sp>
      <p:sp>
        <p:nvSpPr>
          <p:cNvPr id="60420" name="Rectangle 4"/>
          <p:cNvSpPr>
            <a:spLocks noChangeArrowheads="1"/>
          </p:cNvSpPr>
          <p:nvPr/>
        </p:nvSpPr>
        <p:spPr bwMode="auto">
          <a:xfrm>
            <a:off x="611188"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60421" name="Text Box 5"/>
          <p:cNvSpPr txBox="1">
            <a:spLocks noChangeArrowheads="1"/>
          </p:cNvSpPr>
          <p:nvPr/>
        </p:nvSpPr>
        <p:spPr bwMode="auto">
          <a:xfrm rot="10800000" flipV="1">
            <a:off x="468313" y="1916113"/>
            <a:ext cx="4171950" cy="457200"/>
          </a:xfrm>
          <a:prstGeom prst="rect">
            <a:avLst/>
          </a:prstGeom>
          <a:noFill/>
          <a:ln w="9525">
            <a:noFill/>
            <a:miter lim="800000"/>
            <a:headEnd/>
            <a:tailEnd/>
          </a:ln>
        </p:spPr>
        <p:txBody>
          <a:bodyPr>
            <a:spAutoFit/>
          </a:bodyPr>
          <a:lstStyle/>
          <a:p>
            <a:pPr algn="ctr" eaLnBrk="0" hangingPunct="0"/>
            <a:endParaRPr lang="es-CL" sz="2400">
              <a:solidFill>
                <a:srgbClr val="000099"/>
              </a:solidFill>
              <a:latin typeface="Tahoma" pitchFamily="34" charset="0"/>
            </a:endParaRPr>
          </a:p>
        </p:txBody>
      </p:sp>
      <p:sp>
        <p:nvSpPr>
          <p:cNvPr id="60422"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60423" name="Text Box 7"/>
          <p:cNvSpPr txBox="1">
            <a:spLocks noChangeArrowheads="1"/>
          </p:cNvSpPr>
          <p:nvPr/>
        </p:nvSpPr>
        <p:spPr bwMode="auto">
          <a:xfrm>
            <a:off x="3598863" y="5899150"/>
            <a:ext cx="374650" cy="274638"/>
          </a:xfrm>
          <a:prstGeom prst="rect">
            <a:avLst/>
          </a:prstGeom>
          <a:noFill/>
          <a:ln w="9525">
            <a:noFill/>
            <a:miter lim="800000"/>
            <a:headEnd/>
            <a:tailEnd/>
          </a:ln>
        </p:spPr>
        <p:txBody>
          <a:bodyPr wrap="none">
            <a:spAutoFit/>
          </a:bodyPr>
          <a:lstStyle/>
          <a:p>
            <a:pPr eaLnBrk="0" hangingPunct="0"/>
            <a:r>
              <a:rPr lang="es-CL" sz="1200">
                <a:solidFill>
                  <a:schemeClr val="accent2"/>
                </a:solidFill>
                <a:latin typeface="Tahoma" pitchFamily="34" charset="0"/>
              </a:rPr>
              <a:t>    </a:t>
            </a:r>
          </a:p>
        </p:txBody>
      </p:sp>
      <p:sp>
        <p:nvSpPr>
          <p:cNvPr id="60424" name="Rectangle 8"/>
          <p:cNvSpPr>
            <a:spLocks noChangeArrowheads="1"/>
          </p:cNvSpPr>
          <p:nvPr/>
        </p:nvSpPr>
        <p:spPr bwMode="auto">
          <a:xfrm>
            <a:off x="838200"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60425" name="Rectangle 9"/>
          <p:cNvSpPr>
            <a:spLocks noChangeArrowheads="1"/>
          </p:cNvSpPr>
          <p:nvPr/>
        </p:nvSpPr>
        <p:spPr bwMode="auto">
          <a:xfrm>
            <a:off x="1066800" y="1412875"/>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60426"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60427"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60428"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60429"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60430"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60431"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60432" name="Picture 16"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60433" name="Text Box 17"/>
          <p:cNvSpPr txBox="1">
            <a:spLocks noChangeArrowheads="1"/>
          </p:cNvSpPr>
          <p:nvPr/>
        </p:nvSpPr>
        <p:spPr bwMode="auto">
          <a:xfrm>
            <a:off x="3924300" y="4221163"/>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60434" name="Text Box 18"/>
          <p:cNvSpPr txBox="1">
            <a:spLocks noChangeArrowheads="1"/>
          </p:cNvSpPr>
          <p:nvPr/>
        </p:nvSpPr>
        <p:spPr bwMode="auto">
          <a:xfrm>
            <a:off x="1403350" y="4724400"/>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60435" name="Text Box 20"/>
          <p:cNvSpPr txBox="1">
            <a:spLocks noChangeArrowheads="1"/>
          </p:cNvSpPr>
          <p:nvPr/>
        </p:nvSpPr>
        <p:spPr bwMode="auto">
          <a:xfrm>
            <a:off x="539750" y="3340100"/>
            <a:ext cx="1728788" cy="304800"/>
          </a:xfrm>
          <a:prstGeom prst="rect">
            <a:avLst/>
          </a:prstGeom>
          <a:noFill/>
          <a:ln w="9525">
            <a:noFill/>
            <a:miter lim="800000"/>
            <a:headEnd/>
            <a:tailEnd/>
          </a:ln>
        </p:spPr>
        <p:txBody>
          <a:bodyPr>
            <a:spAutoFit/>
          </a:bodyPr>
          <a:lstStyle/>
          <a:p>
            <a:pPr eaLnBrk="0" hangingPunct="0">
              <a:spcBef>
                <a:spcPct val="50000"/>
              </a:spcBef>
            </a:pPr>
            <a:endParaRPr lang="es-CL"/>
          </a:p>
        </p:txBody>
      </p:sp>
      <p:sp>
        <p:nvSpPr>
          <p:cNvPr id="60436" name="Text Box 21"/>
          <p:cNvSpPr txBox="1">
            <a:spLocks noChangeArrowheads="1"/>
          </p:cNvSpPr>
          <p:nvPr/>
        </p:nvSpPr>
        <p:spPr bwMode="auto">
          <a:xfrm>
            <a:off x="539750" y="1831975"/>
            <a:ext cx="7920038" cy="4056063"/>
          </a:xfrm>
          <a:prstGeom prst="rect">
            <a:avLst/>
          </a:prstGeom>
          <a:noFill/>
          <a:ln w="9525">
            <a:noFill/>
            <a:miter lim="800000"/>
            <a:headEnd/>
            <a:tailEnd/>
          </a:ln>
        </p:spPr>
        <p:txBody>
          <a:bodyPr>
            <a:spAutoFit/>
          </a:bodyPr>
          <a:lstStyle/>
          <a:p>
            <a:pPr algn="just" eaLnBrk="0" hangingPunct="0">
              <a:spcBef>
                <a:spcPct val="50000"/>
              </a:spcBef>
            </a:pPr>
            <a:r>
              <a:rPr lang="es-CL" sz="1800" b="1" dirty="0"/>
              <a:t>Sanciones contempladas en la LSA (artículo 42 inciso 2 y 3):</a:t>
            </a:r>
          </a:p>
          <a:p>
            <a:pPr algn="just" eaLnBrk="0" hangingPunct="0">
              <a:spcBef>
                <a:spcPct val="50000"/>
              </a:spcBef>
            </a:pPr>
            <a:endParaRPr lang="es-CL" sz="1800" b="1" i="1" dirty="0"/>
          </a:p>
          <a:p>
            <a:pPr algn="just" eaLnBrk="0" hangingPunct="0">
              <a:spcBef>
                <a:spcPct val="50000"/>
              </a:spcBef>
            </a:pPr>
            <a:r>
              <a:rPr lang="es-CL" sz="1800" dirty="0"/>
              <a:t>1. Beneficios percibidos por los infractores [del artículo 42 N° 5, 6 y 7] pertenecerán a la sociedad, la que además deberá ser indemnizada por cualquier otro perjuicio;</a:t>
            </a:r>
          </a:p>
          <a:p>
            <a:pPr algn="just" eaLnBrk="0" hangingPunct="0">
              <a:spcBef>
                <a:spcPct val="50000"/>
              </a:spcBef>
            </a:pPr>
            <a:endParaRPr lang="es-CL" sz="1800" dirty="0"/>
          </a:p>
          <a:p>
            <a:pPr algn="just" eaLnBrk="0" hangingPunct="0">
              <a:spcBef>
                <a:spcPct val="50000"/>
              </a:spcBef>
            </a:pPr>
            <a:r>
              <a:rPr lang="es-CL" sz="1800" dirty="0"/>
              <a:t>2. Si son sociedades supervigiladas por la Superintendencia, podrán ser sancionadas por este organismo</a:t>
            </a:r>
          </a:p>
          <a:p>
            <a:pPr algn="just" eaLnBrk="0" hangingPunct="0">
              <a:spcBef>
                <a:spcPct val="50000"/>
              </a:spcBef>
            </a:pPr>
            <a:endParaRPr lang="es-CL" sz="1700" b="1" dirty="0"/>
          </a:p>
          <a:p>
            <a:pPr algn="just" eaLnBrk="0" hangingPunct="0">
              <a:spcBef>
                <a:spcPct val="50000"/>
              </a:spcBef>
            </a:pPr>
            <a:endParaRPr lang="es-CL" sz="1800" dirty="0">
              <a:latin typeface="Arial Unicode MS"/>
            </a:endParaRPr>
          </a:p>
          <a:p>
            <a:pPr algn="just" eaLnBrk="0" hangingPunct="0">
              <a:spcBef>
                <a:spcPct val="50000"/>
              </a:spcBef>
            </a:pPr>
            <a:endParaRPr lang="es-CL" sz="1800" dirty="0">
              <a:latin typeface="Arial Unicode MS"/>
            </a:endParaRPr>
          </a:p>
        </p:txBody>
      </p:sp>
      <p:sp>
        <p:nvSpPr>
          <p:cNvPr id="113683" name="Text Box 19"/>
          <p:cNvSpPr txBox="1">
            <a:spLocks noChangeArrowheads="1"/>
          </p:cNvSpPr>
          <p:nvPr/>
        </p:nvSpPr>
        <p:spPr bwMode="auto">
          <a:xfrm>
            <a:off x="755650" y="620713"/>
            <a:ext cx="7632700" cy="854075"/>
          </a:xfrm>
          <a:prstGeom prst="rect">
            <a:avLst/>
          </a:prstGeom>
          <a:noFill/>
          <a:ln w="9525">
            <a:noFill/>
            <a:miter lim="800000"/>
            <a:headEnd/>
            <a:tailEnd/>
          </a:ln>
        </p:spPr>
        <p:txBody>
          <a:bodyPr>
            <a:spAutoFit/>
          </a:bodyPr>
          <a:lstStyle/>
          <a:p>
            <a:pPr algn="ctr" eaLnBrk="0" hangingPunct="0"/>
            <a:r>
              <a:rPr lang="es-CL" sz="2500" dirty="0">
                <a:solidFill>
                  <a:srgbClr val="002060"/>
                </a:solidFill>
                <a:latin typeface="Tahoma" pitchFamily="34" charset="0"/>
              </a:rPr>
              <a:t>Sociedades Anónimas</a:t>
            </a:r>
          </a:p>
          <a:p>
            <a:pPr algn="ctr" eaLnBrk="0" hangingPunct="0"/>
            <a:r>
              <a:rPr lang="es-CL" sz="2500" dirty="0">
                <a:solidFill>
                  <a:srgbClr val="002060"/>
                </a:solidFill>
                <a:latin typeface="Tahoma" pitchFamily="34" charset="0"/>
              </a:rPr>
              <a:t>Conflictos entre el interés social y la administración</a:t>
            </a:r>
            <a:endParaRPr lang="es-CL" sz="2500" dirty="0">
              <a:solidFill>
                <a:srgbClr val="002060"/>
              </a:solidFill>
              <a:effectLst>
                <a:outerShdw blurRad="38100" dist="38100" dir="2700000" algn="tl">
                  <a:srgbClr val="C0C0C0"/>
                </a:outerShdw>
              </a:effectLst>
              <a:latin typeface="Tahoma" pitchFamily="34" charset="0"/>
            </a:endParaRPr>
          </a:p>
        </p:txBody>
      </p:sp>
    </p:spTree>
    <p:extLst>
      <p:ext uri="{BB962C8B-B14F-4D97-AF65-F5344CB8AC3E}">
        <p14:creationId xmlns:p14="http://schemas.microsoft.com/office/powerpoint/2010/main" val="10769104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4099" name="Line 3"/>
          <p:cNvSpPr>
            <a:spLocks noChangeShapeType="1"/>
          </p:cNvSpPr>
          <p:nvPr/>
        </p:nvSpPr>
        <p:spPr bwMode="auto">
          <a:xfrm>
            <a:off x="609600" y="17526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4100" name="Rectangle 4"/>
          <p:cNvSpPr>
            <a:spLocks noChangeArrowheads="1"/>
          </p:cNvSpPr>
          <p:nvPr/>
        </p:nvSpPr>
        <p:spPr bwMode="auto">
          <a:xfrm>
            <a:off x="611188" y="1412875"/>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1"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4102"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s-CL" altLang="es-CL" sz="1200">
                <a:solidFill>
                  <a:schemeClr val="accent2"/>
                </a:solidFill>
                <a:latin typeface="Tahoma" pitchFamily="34" charset="0"/>
              </a:rPr>
              <a:t>    </a:t>
            </a:r>
          </a:p>
        </p:txBody>
      </p:sp>
      <p:sp>
        <p:nvSpPr>
          <p:cNvPr id="4103" name="Rectangle 8"/>
          <p:cNvSpPr>
            <a:spLocks noChangeArrowheads="1"/>
          </p:cNvSpPr>
          <p:nvPr/>
        </p:nvSpPr>
        <p:spPr bwMode="auto">
          <a:xfrm>
            <a:off x="838200" y="1412875"/>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4" name="Rectangle 9"/>
          <p:cNvSpPr>
            <a:spLocks noChangeArrowheads="1"/>
          </p:cNvSpPr>
          <p:nvPr/>
        </p:nvSpPr>
        <p:spPr bwMode="auto">
          <a:xfrm>
            <a:off x="1066800" y="1412875"/>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5"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6"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7"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8"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9"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10"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pic>
        <p:nvPicPr>
          <p:cNvPr id="4111" name="Picture 16"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12" name="Text Box 17"/>
          <p:cNvSpPr txBox="1">
            <a:spLocks noChangeArrowheads="1"/>
          </p:cNvSpPr>
          <p:nvPr/>
        </p:nvSpPr>
        <p:spPr bwMode="auto">
          <a:xfrm>
            <a:off x="3924300" y="42211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CL" altLang="es-CL" sz="2400">
              <a:latin typeface="Tahoma" pitchFamily="34" charset="0"/>
            </a:endParaRPr>
          </a:p>
        </p:txBody>
      </p:sp>
      <p:sp>
        <p:nvSpPr>
          <p:cNvPr id="4113" name="Text Box 18"/>
          <p:cNvSpPr txBox="1">
            <a:spLocks noChangeArrowheads="1"/>
          </p:cNvSpPr>
          <p:nvPr/>
        </p:nvSpPr>
        <p:spPr bwMode="auto">
          <a:xfrm>
            <a:off x="1403350" y="4724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CL" altLang="es-CL" sz="2400">
              <a:latin typeface="Tahoma" pitchFamily="34" charset="0"/>
            </a:endParaRPr>
          </a:p>
        </p:txBody>
      </p:sp>
      <p:sp>
        <p:nvSpPr>
          <p:cNvPr id="111635" name="Text Box 19"/>
          <p:cNvSpPr txBox="1">
            <a:spLocks noChangeArrowheads="1"/>
          </p:cNvSpPr>
          <p:nvPr/>
        </p:nvSpPr>
        <p:spPr bwMode="auto">
          <a:xfrm>
            <a:off x="2051050" y="765175"/>
            <a:ext cx="4670425" cy="641350"/>
          </a:xfrm>
          <a:prstGeom prst="rect">
            <a:avLst/>
          </a:prstGeom>
          <a:noFill/>
          <a:ln w="9525">
            <a:noFill/>
            <a:miter lim="800000"/>
            <a:headEnd/>
            <a:tailEnd/>
          </a:ln>
          <a:effec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s-CL" altLang="es-CL" sz="3600" dirty="0">
                <a:solidFill>
                  <a:srgbClr val="002060"/>
                </a:solidFill>
                <a:latin typeface="Tahoma" pitchFamily="34" charset="0"/>
              </a:rPr>
              <a:t>Hipótesis de conflictos</a:t>
            </a:r>
            <a:endParaRPr lang="es-CL" altLang="es-CL" sz="2400" dirty="0">
              <a:solidFill>
                <a:srgbClr val="002060"/>
              </a:solidFill>
              <a:effectLst>
                <a:outerShdw blurRad="38100" dist="38100" dir="2700000" algn="tl">
                  <a:srgbClr val="C0C0C0"/>
                </a:outerShdw>
              </a:effectLst>
              <a:latin typeface="Tahoma" pitchFamily="34" charset="0"/>
            </a:endParaRPr>
          </a:p>
        </p:txBody>
      </p:sp>
      <p:sp>
        <p:nvSpPr>
          <p:cNvPr id="4115" name="Text Box 20"/>
          <p:cNvSpPr txBox="1">
            <a:spLocks noChangeArrowheads="1"/>
          </p:cNvSpPr>
          <p:nvPr/>
        </p:nvSpPr>
        <p:spPr bwMode="auto">
          <a:xfrm>
            <a:off x="539750" y="3340100"/>
            <a:ext cx="172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endParaRPr lang="es-CL" altLang="es-CL"/>
          </a:p>
        </p:txBody>
      </p:sp>
      <p:sp>
        <p:nvSpPr>
          <p:cNvPr id="4116" name="23 CuadroTexto"/>
          <p:cNvSpPr txBox="1">
            <a:spLocks noChangeArrowheads="1"/>
          </p:cNvSpPr>
          <p:nvPr/>
        </p:nvSpPr>
        <p:spPr bwMode="auto">
          <a:xfrm>
            <a:off x="571500" y="1928813"/>
            <a:ext cx="8001000"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81100" indent="-266700" eaLnBrk="0" hangingPunct="0">
              <a:defRPr sz="1400">
                <a:solidFill>
                  <a:schemeClr val="tx1"/>
                </a:solidFill>
                <a:latin typeface="Arial" charset="0"/>
              </a:defRPr>
            </a:lvl3pPr>
            <a:lvl4pPr marL="1638300" indent="-266700" eaLnBrk="0" hangingPunct="0">
              <a:defRPr sz="1400">
                <a:solidFill>
                  <a:schemeClr val="tx1"/>
                </a:solidFill>
                <a:latin typeface="Arial" charset="0"/>
              </a:defRPr>
            </a:lvl4pPr>
            <a:lvl5pPr marL="2095500" indent="-266700" eaLnBrk="0" hangingPunct="0">
              <a:defRPr sz="1400">
                <a:solidFill>
                  <a:schemeClr val="tx1"/>
                </a:solidFill>
                <a:latin typeface="Arial" charset="0"/>
              </a:defRPr>
            </a:lvl5pPr>
            <a:lvl6pPr marL="2552700" indent="-266700" eaLnBrk="0" fontAlgn="base" hangingPunct="0">
              <a:spcBef>
                <a:spcPct val="0"/>
              </a:spcBef>
              <a:spcAft>
                <a:spcPct val="0"/>
              </a:spcAft>
              <a:defRPr sz="1400">
                <a:solidFill>
                  <a:schemeClr val="tx1"/>
                </a:solidFill>
                <a:latin typeface="Arial" charset="0"/>
              </a:defRPr>
            </a:lvl6pPr>
            <a:lvl7pPr marL="3009900" indent="-266700" eaLnBrk="0" fontAlgn="base" hangingPunct="0">
              <a:spcBef>
                <a:spcPct val="0"/>
              </a:spcBef>
              <a:spcAft>
                <a:spcPct val="0"/>
              </a:spcAft>
              <a:defRPr sz="1400">
                <a:solidFill>
                  <a:schemeClr val="tx1"/>
                </a:solidFill>
                <a:latin typeface="Arial" charset="0"/>
              </a:defRPr>
            </a:lvl7pPr>
            <a:lvl8pPr marL="3467100" indent="-266700" eaLnBrk="0" fontAlgn="base" hangingPunct="0">
              <a:spcBef>
                <a:spcPct val="0"/>
              </a:spcBef>
              <a:spcAft>
                <a:spcPct val="0"/>
              </a:spcAft>
              <a:defRPr sz="1400">
                <a:solidFill>
                  <a:schemeClr val="tx1"/>
                </a:solidFill>
                <a:latin typeface="Arial" charset="0"/>
              </a:defRPr>
            </a:lvl8pPr>
            <a:lvl9pPr marL="3924300" indent="-266700" eaLnBrk="0" fontAlgn="base" hangingPunct="0">
              <a:spcBef>
                <a:spcPct val="0"/>
              </a:spcBef>
              <a:spcAft>
                <a:spcPct val="0"/>
              </a:spcAft>
              <a:defRPr sz="1400">
                <a:solidFill>
                  <a:schemeClr val="tx1"/>
                </a:solidFill>
                <a:latin typeface="Arial" charset="0"/>
              </a:defRPr>
            </a:lvl9pPr>
          </a:lstStyle>
          <a:p>
            <a:pPr algn="just">
              <a:buFont typeface="Wingdings" pitchFamily="2" charset="2"/>
              <a:buNone/>
            </a:pPr>
            <a:endParaRPr lang="es-CL" altLang="es-CL" sz="1600"/>
          </a:p>
          <a:p>
            <a:pPr algn="just">
              <a:buFont typeface="Wingdings" pitchFamily="2" charset="2"/>
              <a:buNone/>
            </a:pPr>
            <a:endParaRPr lang="es-CL" altLang="es-CL" sz="1600"/>
          </a:p>
          <a:p>
            <a:pPr algn="just">
              <a:buFont typeface="Wingdings" pitchFamily="2" charset="2"/>
              <a:buNone/>
            </a:pPr>
            <a:endParaRPr lang="es-CL" altLang="es-CL" sz="1600"/>
          </a:p>
          <a:p>
            <a:pPr algn="just">
              <a:buFont typeface="Wingdings" pitchFamily="2" charset="2"/>
              <a:buAutoNum type="arabicPeriod"/>
            </a:pPr>
            <a:r>
              <a:rPr lang="es-CL" altLang="es-CL" sz="1600"/>
              <a:t>Entre el interés de los directores y el de la sociedad (clase 1 y 2 de interés social)</a:t>
            </a:r>
          </a:p>
          <a:p>
            <a:pPr algn="just">
              <a:buFont typeface="Wingdings" pitchFamily="2" charset="2"/>
              <a:buAutoNum type="arabicPeriod"/>
            </a:pPr>
            <a:endParaRPr lang="es-CL" altLang="es-CL" sz="1600"/>
          </a:p>
          <a:p>
            <a:pPr algn="just">
              <a:buFont typeface="Wingdings" pitchFamily="2" charset="2"/>
              <a:buAutoNum type="arabicPeriod"/>
            </a:pPr>
            <a:endParaRPr lang="es-CL" altLang="es-CL" sz="1600"/>
          </a:p>
          <a:p>
            <a:pPr algn="just">
              <a:buFont typeface="Wingdings" pitchFamily="2" charset="2"/>
              <a:buAutoNum type="arabicPeriod"/>
            </a:pPr>
            <a:r>
              <a:rPr lang="es-CL" altLang="es-CL" sz="1600"/>
              <a:t>Entre el interés de los accionistas y de la sociedad (Clase 3)</a:t>
            </a:r>
          </a:p>
          <a:p>
            <a:pPr algn="just">
              <a:buFont typeface="Wingdings" pitchFamily="2" charset="2"/>
              <a:buAutoNum type="arabicPeriod"/>
            </a:pPr>
            <a:endParaRPr lang="es-CL" altLang="es-CL" sz="1600"/>
          </a:p>
          <a:p>
            <a:pPr algn="just">
              <a:buFont typeface="Wingdings" pitchFamily="2" charset="2"/>
              <a:buAutoNum type="arabicPeriod"/>
            </a:pPr>
            <a:endParaRPr lang="es-CL" altLang="es-CL" sz="1600"/>
          </a:p>
          <a:p>
            <a:pPr algn="just">
              <a:buFont typeface="Wingdings" pitchFamily="2" charset="2"/>
              <a:buAutoNum type="arabicPeriod"/>
            </a:pPr>
            <a:r>
              <a:rPr lang="es-CL" altLang="es-CL" sz="1600"/>
              <a:t>Entre el interés de diferentes accionistas (Clase 3) </a:t>
            </a:r>
            <a:r>
              <a:rPr lang="es-CL" altLang="es-CL" sz="1600">
                <a:sym typeface="Wingdings" pitchFamily="2" charset="2"/>
              </a:rPr>
              <a:t> caso en que ambos intereses son legítimos, lícitos, y ninguno contradice el interés social.</a:t>
            </a:r>
            <a:endParaRPr lang="es-ES" altLang="es-CL" sz="1600"/>
          </a:p>
          <a:p>
            <a:pPr algn="just">
              <a:buFont typeface="Wingdings" pitchFamily="2" charset="2"/>
              <a:buChar char="§"/>
            </a:pPr>
            <a:endParaRPr lang="es-ES" altLang="es-CL" sz="1600"/>
          </a:p>
          <a:p>
            <a:pPr algn="just"/>
            <a:endParaRPr lang="es-ES" altLang="es-CL" sz="1600"/>
          </a:p>
          <a:p>
            <a:pPr algn="just"/>
            <a:endParaRPr lang="es-ES" altLang="es-CL" sz="1600"/>
          </a:p>
          <a:p>
            <a:endParaRPr lang="es-ES" altLang="es-CL" sz="1600"/>
          </a:p>
          <a:p>
            <a:endParaRPr lang="es-ES" altLang="es-CL" sz="1600" b="1"/>
          </a:p>
          <a:p>
            <a:endParaRPr lang="es-ES" altLang="es-CL" sz="1600" b="1"/>
          </a:p>
          <a:p>
            <a:endParaRPr lang="es-ES" altLang="es-CL" sz="1600" b="1"/>
          </a:p>
          <a:p>
            <a:endParaRPr lang="es-ES" altLang="es-CL" sz="1600" b="1"/>
          </a:p>
          <a:p>
            <a:endParaRPr lang="es-ES" altLang="es-CL" sz="1600" b="1"/>
          </a:p>
          <a:p>
            <a:endParaRPr lang="es-ES" altLang="es-CL" sz="1600" b="1"/>
          </a:p>
          <a:p>
            <a:endParaRPr lang="es-ES" altLang="es-CL" sz="1600" b="1"/>
          </a:p>
          <a:p>
            <a:endParaRPr lang="es-ES" altLang="es-CL" sz="1600" b="1"/>
          </a:p>
          <a:p>
            <a:endParaRPr lang="es-ES" altLang="es-CL" sz="1600" b="1"/>
          </a:p>
          <a:p>
            <a:endParaRPr lang="es-ES" altLang="es-CL" sz="1600" b="1"/>
          </a:p>
          <a:p>
            <a:endParaRPr lang="es-ES" altLang="es-CL" sz="1600" b="1"/>
          </a:p>
        </p:txBody>
      </p:sp>
    </p:spTree>
    <p:extLst>
      <p:ext uri="{BB962C8B-B14F-4D97-AF65-F5344CB8AC3E}">
        <p14:creationId xmlns:p14="http://schemas.microsoft.com/office/powerpoint/2010/main" val="17575229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4099" name="Line 3"/>
          <p:cNvSpPr>
            <a:spLocks noChangeShapeType="1"/>
          </p:cNvSpPr>
          <p:nvPr/>
        </p:nvSpPr>
        <p:spPr bwMode="auto">
          <a:xfrm>
            <a:off x="609600" y="17526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4100" name="Rectangle 4"/>
          <p:cNvSpPr>
            <a:spLocks noChangeArrowheads="1"/>
          </p:cNvSpPr>
          <p:nvPr/>
        </p:nvSpPr>
        <p:spPr bwMode="auto">
          <a:xfrm>
            <a:off x="611188" y="1412875"/>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1"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4102"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s-CL" altLang="es-CL" sz="1200">
                <a:solidFill>
                  <a:schemeClr val="accent2"/>
                </a:solidFill>
                <a:latin typeface="Tahoma" pitchFamily="34" charset="0"/>
              </a:rPr>
              <a:t>    </a:t>
            </a:r>
          </a:p>
        </p:txBody>
      </p:sp>
      <p:sp>
        <p:nvSpPr>
          <p:cNvPr id="4103" name="Rectangle 8"/>
          <p:cNvSpPr>
            <a:spLocks noChangeArrowheads="1"/>
          </p:cNvSpPr>
          <p:nvPr/>
        </p:nvSpPr>
        <p:spPr bwMode="auto">
          <a:xfrm>
            <a:off x="838200" y="1412875"/>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4" name="Rectangle 9"/>
          <p:cNvSpPr>
            <a:spLocks noChangeArrowheads="1"/>
          </p:cNvSpPr>
          <p:nvPr/>
        </p:nvSpPr>
        <p:spPr bwMode="auto">
          <a:xfrm>
            <a:off x="1066800" y="1412875"/>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5"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6"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7"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8"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9"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10"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pic>
        <p:nvPicPr>
          <p:cNvPr id="4111" name="Picture 16"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12" name="Text Box 17"/>
          <p:cNvSpPr txBox="1">
            <a:spLocks noChangeArrowheads="1"/>
          </p:cNvSpPr>
          <p:nvPr/>
        </p:nvSpPr>
        <p:spPr bwMode="auto">
          <a:xfrm>
            <a:off x="3924300" y="42211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CL" altLang="es-CL" sz="2400">
              <a:latin typeface="Tahoma" pitchFamily="34" charset="0"/>
            </a:endParaRPr>
          </a:p>
        </p:txBody>
      </p:sp>
      <p:sp>
        <p:nvSpPr>
          <p:cNvPr id="4113" name="Text Box 18"/>
          <p:cNvSpPr txBox="1">
            <a:spLocks noChangeArrowheads="1"/>
          </p:cNvSpPr>
          <p:nvPr/>
        </p:nvSpPr>
        <p:spPr bwMode="auto">
          <a:xfrm>
            <a:off x="1403350" y="4724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CL" altLang="es-CL" sz="2400">
              <a:latin typeface="Tahoma" pitchFamily="34" charset="0"/>
            </a:endParaRPr>
          </a:p>
        </p:txBody>
      </p:sp>
      <p:sp>
        <p:nvSpPr>
          <p:cNvPr id="111635" name="Text Box 19"/>
          <p:cNvSpPr txBox="1">
            <a:spLocks noChangeArrowheads="1"/>
          </p:cNvSpPr>
          <p:nvPr/>
        </p:nvSpPr>
        <p:spPr bwMode="auto">
          <a:xfrm>
            <a:off x="3786188" y="766544"/>
            <a:ext cx="1660711" cy="646331"/>
          </a:xfrm>
          <a:prstGeom prst="rect">
            <a:avLst/>
          </a:prstGeom>
          <a:noFill/>
          <a:ln w="9525">
            <a:noFill/>
            <a:miter lim="800000"/>
            <a:headEnd/>
            <a:tailEnd/>
          </a:ln>
          <a:effec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s-CL" altLang="es-CL" sz="3600" dirty="0" smtClean="0">
                <a:solidFill>
                  <a:srgbClr val="002060"/>
                </a:solidFill>
                <a:latin typeface="Tahoma" pitchFamily="34" charset="0"/>
              </a:rPr>
              <a:t>Repaso</a:t>
            </a:r>
            <a:endParaRPr lang="es-CL" altLang="es-CL" sz="2400" dirty="0">
              <a:solidFill>
                <a:srgbClr val="002060"/>
              </a:solidFill>
              <a:effectLst>
                <a:outerShdw blurRad="38100" dist="38100" dir="2700000" algn="tl">
                  <a:srgbClr val="C0C0C0"/>
                </a:outerShdw>
              </a:effectLst>
              <a:latin typeface="Tahoma" pitchFamily="34" charset="0"/>
            </a:endParaRPr>
          </a:p>
        </p:txBody>
      </p:sp>
      <p:sp>
        <p:nvSpPr>
          <p:cNvPr id="4115" name="Text Box 20"/>
          <p:cNvSpPr txBox="1">
            <a:spLocks noChangeArrowheads="1"/>
          </p:cNvSpPr>
          <p:nvPr/>
        </p:nvSpPr>
        <p:spPr bwMode="auto">
          <a:xfrm>
            <a:off x="539750" y="3340100"/>
            <a:ext cx="172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endParaRPr lang="es-CL" altLang="es-CL"/>
          </a:p>
        </p:txBody>
      </p:sp>
      <p:sp>
        <p:nvSpPr>
          <p:cNvPr id="4116" name="23 CuadroTexto"/>
          <p:cNvSpPr txBox="1">
            <a:spLocks noChangeArrowheads="1"/>
          </p:cNvSpPr>
          <p:nvPr/>
        </p:nvSpPr>
        <p:spPr bwMode="auto">
          <a:xfrm>
            <a:off x="571500" y="1928813"/>
            <a:ext cx="8001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81100" indent="-266700" eaLnBrk="0" hangingPunct="0">
              <a:defRPr sz="1400">
                <a:solidFill>
                  <a:schemeClr val="tx1"/>
                </a:solidFill>
                <a:latin typeface="Arial" charset="0"/>
              </a:defRPr>
            </a:lvl3pPr>
            <a:lvl4pPr marL="1638300" indent="-266700" eaLnBrk="0" hangingPunct="0">
              <a:defRPr sz="1400">
                <a:solidFill>
                  <a:schemeClr val="tx1"/>
                </a:solidFill>
                <a:latin typeface="Arial" charset="0"/>
              </a:defRPr>
            </a:lvl4pPr>
            <a:lvl5pPr marL="2095500" indent="-266700" eaLnBrk="0" hangingPunct="0">
              <a:defRPr sz="1400">
                <a:solidFill>
                  <a:schemeClr val="tx1"/>
                </a:solidFill>
                <a:latin typeface="Arial" charset="0"/>
              </a:defRPr>
            </a:lvl5pPr>
            <a:lvl6pPr marL="2552700" indent="-266700" eaLnBrk="0" fontAlgn="base" hangingPunct="0">
              <a:spcBef>
                <a:spcPct val="0"/>
              </a:spcBef>
              <a:spcAft>
                <a:spcPct val="0"/>
              </a:spcAft>
              <a:defRPr sz="1400">
                <a:solidFill>
                  <a:schemeClr val="tx1"/>
                </a:solidFill>
                <a:latin typeface="Arial" charset="0"/>
              </a:defRPr>
            </a:lvl6pPr>
            <a:lvl7pPr marL="3009900" indent="-266700" eaLnBrk="0" fontAlgn="base" hangingPunct="0">
              <a:spcBef>
                <a:spcPct val="0"/>
              </a:spcBef>
              <a:spcAft>
                <a:spcPct val="0"/>
              </a:spcAft>
              <a:defRPr sz="1400">
                <a:solidFill>
                  <a:schemeClr val="tx1"/>
                </a:solidFill>
                <a:latin typeface="Arial" charset="0"/>
              </a:defRPr>
            </a:lvl7pPr>
            <a:lvl8pPr marL="3467100" indent="-266700" eaLnBrk="0" fontAlgn="base" hangingPunct="0">
              <a:spcBef>
                <a:spcPct val="0"/>
              </a:spcBef>
              <a:spcAft>
                <a:spcPct val="0"/>
              </a:spcAft>
              <a:defRPr sz="1400">
                <a:solidFill>
                  <a:schemeClr val="tx1"/>
                </a:solidFill>
                <a:latin typeface="Arial" charset="0"/>
              </a:defRPr>
            </a:lvl8pPr>
            <a:lvl9pPr marL="3924300" indent="-266700" eaLnBrk="0" fontAlgn="base" hangingPunct="0">
              <a:spcBef>
                <a:spcPct val="0"/>
              </a:spcBef>
              <a:spcAft>
                <a:spcPct val="0"/>
              </a:spcAft>
              <a:defRPr sz="1400">
                <a:solidFill>
                  <a:schemeClr val="tx1"/>
                </a:solidFill>
                <a:latin typeface="Arial" charset="0"/>
              </a:defRPr>
            </a:lvl9pPr>
          </a:lstStyle>
          <a:p>
            <a:pPr marL="0" indent="0" algn="just"/>
            <a:r>
              <a:rPr lang="es-CL" altLang="es-CL" sz="1600" dirty="0" smtClean="0">
                <a:solidFill>
                  <a:schemeClr val="tx2"/>
                </a:solidFill>
              </a:rPr>
              <a:t>La sociedad Anónima </a:t>
            </a:r>
            <a:r>
              <a:rPr lang="es-CL" altLang="es-CL" sz="1600" dirty="0" smtClean="0">
                <a:solidFill>
                  <a:schemeClr val="tx2"/>
                </a:solidFill>
                <a:sym typeface="Wingdings" panose="05000000000000000000" pitchFamily="2" charset="2"/>
              </a:rPr>
              <a:t> Mecanismo de financiamiento e inversión/”Máquina Jurídica”</a:t>
            </a:r>
          </a:p>
          <a:p>
            <a:pPr marL="0" indent="0" algn="just"/>
            <a:endParaRPr lang="es-CL" altLang="es-CL" sz="1600" dirty="0">
              <a:solidFill>
                <a:schemeClr val="tx2"/>
              </a:solidFill>
              <a:sym typeface="Wingdings" panose="05000000000000000000" pitchFamily="2" charset="2"/>
            </a:endParaRPr>
          </a:p>
          <a:p>
            <a:pPr marL="0" indent="0" algn="just"/>
            <a:r>
              <a:rPr lang="es-CL" altLang="es-CL" sz="1600" dirty="0" smtClean="0">
                <a:solidFill>
                  <a:schemeClr val="tx2"/>
                </a:solidFill>
                <a:sym typeface="Wingdings" panose="05000000000000000000" pitchFamily="2" charset="2"/>
              </a:rPr>
              <a:t>Mercado del dinero</a:t>
            </a:r>
          </a:p>
          <a:p>
            <a:pPr marL="0" indent="0" algn="just"/>
            <a:endParaRPr lang="es-CL" altLang="es-CL" sz="1600" dirty="0">
              <a:solidFill>
                <a:schemeClr val="tx2"/>
              </a:solidFill>
            </a:endParaRPr>
          </a:p>
          <a:p>
            <a:pPr marL="0" indent="0" algn="just"/>
            <a:r>
              <a:rPr lang="es-CL" altLang="es-CL" sz="1600" dirty="0" smtClean="0">
                <a:solidFill>
                  <a:schemeClr val="tx2"/>
                </a:solidFill>
              </a:rPr>
              <a:t>Los deberes de los administradores sociales se refieren en general a quienes administran patrimonios ajenos </a:t>
            </a:r>
            <a:r>
              <a:rPr lang="es-CL" altLang="es-CL" sz="1600" dirty="0" smtClean="0">
                <a:solidFill>
                  <a:schemeClr val="tx2"/>
                </a:solidFill>
                <a:sym typeface="Wingdings" panose="05000000000000000000" pitchFamily="2" charset="2"/>
              </a:rPr>
              <a:t> problema de agencia</a:t>
            </a:r>
          </a:p>
          <a:p>
            <a:pPr marL="0" indent="0" algn="just"/>
            <a:endParaRPr lang="es-CL" altLang="es-CL" sz="1600" dirty="0">
              <a:solidFill>
                <a:schemeClr val="tx2"/>
              </a:solidFill>
              <a:sym typeface="Wingdings" panose="05000000000000000000" pitchFamily="2" charset="2"/>
            </a:endParaRPr>
          </a:p>
          <a:p>
            <a:pPr marL="0" indent="0" algn="just"/>
            <a:r>
              <a:rPr lang="es-CL" altLang="es-CL" sz="1600" dirty="0" smtClean="0">
                <a:solidFill>
                  <a:schemeClr val="tx2"/>
                </a:solidFill>
                <a:sym typeface="Wingdings" panose="05000000000000000000" pitchFamily="2" charset="2"/>
              </a:rPr>
              <a:t>No son deberes morales o sólo jurídicos. </a:t>
            </a:r>
            <a:r>
              <a:rPr lang="es-CL" altLang="es-CL" sz="1600" b="1" dirty="0" smtClean="0">
                <a:solidFill>
                  <a:srgbClr val="FFC000"/>
                </a:solidFill>
                <a:sym typeface="Wingdings" panose="05000000000000000000" pitchFamily="2" charset="2"/>
              </a:rPr>
              <a:t>Son una función económica</a:t>
            </a:r>
            <a:endParaRPr lang="es-CL" altLang="es-CL" sz="1600" b="1" dirty="0" smtClean="0">
              <a:solidFill>
                <a:srgbClr val="FFC000"/>
              </a:solidFill>
            </a:endParaRPr>
          </a:p>
          <a:p>
            <a:pPr marL="0" indent="0" algn="just"/>
            <a:endParaRPr lang="es-CL" altLang="es-CL" sz="1600" dirty="0">
              <a:solidFill>
                <a:schemeClr val="tx2"/>
              </a:solidFill>
            </a:endParaRPr>
          </a:p>
          <a:p>
            <a:pPr marL="0" indent="0" algn="just"/>
            <a:endParaRPr lang="es-CL" altLang="es-CL" sz="1600" dirty="0">
              <a:solidFill>
                <a:schemeClr val="tx2"/>
              </a:solidFill>
            </a:endParaRPr>
          </a:p>
          <a:p>
            <a:pPr marL="0" indent="0" algn="just"/>
            <a:r>
              <a:rPr lang="es-CL" altLang="es-CL" sz="1600" dirty="0" smtClean="0">
                <a:solidFill>
                  <a:schemeClr val="tx2"/>
                </a:solidFill>
              </a:rPr>
              <a:t>En Chile </a:t>
            </a:r>
            <a:r>
              <a:rPr lang="es-CL" altLang="es-CL" sz="1600" dirty="0" smtClean="0">
                <a:solidFill>
                  <a:schemeClr val="tx2"/>
                </a:solidFill>
                <a:sym typeface="Wingdings" panose="05000000000000000000" pitchFamily="2" charset="2"/>
              </a:rPr>
              <a:t> ¿Funciona la maquina?  Administración de patrimonios ¿Ajenos?</a:t>
            </a:r>
          </a:p>
          <a:p>
            <a:pPr marL="0" indent="0" algn="just"/>
            <a:endParaRPr lang="es-CL" altLang="es-CL" sz="1600" dirty="0" smtClean="0">
              <a:solidFill>
                <a:schemeClr val="tx2"/>
              </a:solidFill>
              <a:sym typeface="Wingdings" panose="05000000000000000000" pitchFamily="2" charset="2"/>
            </a:endParaRPr>
          </a:p>
          <a:p>
            <a:pPr algn="just"/>
            <a:endParaRPr lang="es-ES" altLang="es-CL" sz="1600" dirty="0" smtClean="0"/>
          </a:p>
          <a:p>
            <a:pPr algn="just"/>
            <a:endParaRPr lang="es-ES" altLang="es-CL" sz="1600" dirty="0"/>
          </a:p>
          <a:p>
            <a:endParaRPr lang="es-ES" altLang="es-CL" sz="1600" dirty="0"/>
          </a:p>
          <a:p>
            <a:endParaRPr lang="es-ES" altLang="es-CL" sz="1600" b="1" dirty="0"/>
          </a:p>
          <a:p>
            <a:endParaRPr lang="es-ES" altLang="es-CL" sz="1600" b="1" dirty="0"/>
          </a:p>
          <a:p>
            <a:endParaRPr lang="es-ES" altLang="es-CL" sz="1600" b="1" dirty="0"/>
          </a:p>
          <a:p>
            <a:endParaRPr lang="es-ES" altLang="es-CL" sz="1600" b="1" dirty="0"/>
          </a:p>
          <a:p>
            <a:endParaRPr lang="es-ES" altLang="es-CL" sz="1600" b="1" dirty="0"/>
          </a:p>
          <a:p>
            <a:endParaRPr lang="es-ES" altLang="es-CL" sz="1600" b="1" dirty="0"/>
          </a:p>
          <a:p>
            <a:endParaRPr lang="es-ES" altLang="es-CL" sz="1600" b="1" dirty="0"/>
          </a:p>
          <a:p>
            <a:endParaRPr lang="es-ES" altLang="es-CL" sz="1600" b="1" dirty="0"/>
          </a:p>
          <a:p>
            <a:endParaRPr lang="es-ES" altLang="es-CL" sz="1600" b="1" dirty="0"/>
          </a:p>
          <a:p>
            <a:endParaRPr lang="es-ES" altLang="es-CL" sz="1600" b="1" dirty="0"/>
          </a:p>
          <a:p>
            <a:endParaRPr lang="es-ES" altLang="es-CL" sz="1600" b="1" dirty="0"/>
          </a:p>
        </p:txBody>
      </p:sp>
    </p:spTree>
    <p:extLst>
      <p:ext uri="{BB962C8B-B14F-4D97-AF65-F5344CB8AC3E}">
        <p14:creationId xmlns:p14="http://schemas.microsoft.com/office/powerpoint/2010/main" val="377093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4099" name="Line 3"/>
          <p:cNvSpPr>
            <a:spLocks noChangeShapeType="1"/>
          </p:cNvSpPr>
          <p:nvPr/>
        </p:nvSpPr>
        <p:spPr bwMode="auto">
          <a:xfrm>
            <a:off x="609600" y="17526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4100" name="Rectangle 4"/>
          <p:cNvSpPr>
            <a:spLocks noChangeArrowheads="1"/>
          </p:cNvSpPr>
          <p:nvPr/>
        </p:nvSpPr>
        <p:spPr bwMode="auto">
          <a:xfrm>
            <a:off x="611188" y="1412875"/>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1"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4102"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s-CL" altLang="es-CL" sz="1200">
                <a:solidFill>
                  <a:schemeClr val="accent2"/>
                </a:solidFill>
                <a:latin typeface="Tahoma" pitchFamily="34" charset="0"/>
              </a:rPr>
              <a:t>    </a:t>
            </a:r>
          </a:p>
        </p:txBody>
      </p:sp>
      <p:sp>
        <p:nvSpPr>
          <p:cNvPr id="4103" name="Rectangle 8"/>
          <p:cNvSpPr>
            <a:spLocks noChangeArrowheads="1"/>
          </p:cNvSpPr>
          <p:nvPr/>
        </p:nvSpPr>
        <p:spPr bwMode="auto">
          <a:xfrm>
            <a:off x="838200" y="1412875"/>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4" name="Rectangle 9"/>
          <p:cNvSpPr>
            <a:spLocks noChangeArrowheads="1"/>
          </p:cNvSpPr>
          <p:nvPr/>
        </p:nvSpPr>
        <p:spPr bwMode="auto">
          <a:xfrm>
            <a:off x="1066800" y="1412875"/>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5"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6"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7"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8"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9"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10"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pic>
        <p:nvPicPr>
          <p:cNvPr id="4111" name="Picture 16"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12" name="Text Box 17"/>
          <p:cNvSpPr txBox="1">
            <a:spLocks noChangeArrowheads="1"/>
          </p:cNvSpPr>
          <p:nvPr/>
        </p:nvSpPr>
        <p:spPr bwMode="auto">
          <a:xfrm>
            <a:off x="3924300" y="42211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CL" altLang="es-CL" sz="2400">
              <a:latin typeface="Tahoma" pitchFamily="34" charset="0"/>
            </a:endParaRPr>
          </a:p>
        </p:txBody>
      </p:sp>
      <p:sp>
        <p:nvSpPr>
          <p:cNvPr id="4113" name="Text Box 18"/>
          <p:cNvSpPr txBox="1">
            <a:spLocks noChangeArrowheads="1"/>
          </p:cNvSpPr>
          <p:nvPr/>
        </p:nvSpPr>
        <p:spPr bwMode="auto">
          <a:xfrm>
            <a:off x="1403350" y="4724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CL" altLang="es-CL" sz="2400">
              <a:latin typeface="Tahoma" pitchFamily="34" charset="0"/>
            </a:endParaRPr>
          </a:p>
        </p:txBody>
      </p:sp>
      <p:sp>
        <p:nvSpPr>
          <p:cNvPr id="111635" name="Text Box 19"/>
          <p:cNvSpPr txBox="1">
            <a:spLocks noChangeArrowheads="1"/>
          </p:cNvSpPr>
          <p:nvPr/>
        </p:nvSpPr>
        <p:spPr bwMode="auto">
          <a:xfrm>
            <a:off x="3786188" y="766544"/>
            <a:ext cx="1660711" cy="646331"/>
          </a:xfrm>
          <a:prstGeom prst="rect">
            <a:avLst/>
          </a:prstGeom>
          <a:noFill/>
          <a:ln w="9525">
            <a:noFill/>
            <a:miter lim="800000"/>
            <a:headEnd/>
            <a:tailEnd/>
          </a:ln>
          <a:effec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s-CL" altLang="es-CL" sz="3600" dirty="0" smtClean="0">
                <a:solidFill>
                  <a:srgbClr val="002060"/>
                </a:solidFill>
                <a:latin typeface="Tahoma" pitchFamily="34" charset="0"/>
              </a:rPr>
              <a:t>Repaso</a:t>
            </a:r>
            <a:endParaRPr lang="es-CL" altLang="es-CL" sz="2400" dirty="0">
              <a:solidFill>
                <a:srgbClr val="002060"/>
              </a:solidFill>
              <a:effectLst>
                <a:outerShdw blurRad="38100" dist="38100" dir="2700000" algn="tl">
                  <a:srgbClr val="C0C0C0"/>
                </a:outerShdw>
              </a:effectLst>
              <a:latin typeface="Tahoma" pitchFamily="34" charset="0"/>
            </a:endParaRPr>
          </a:p>
        </p:txBody>
      </p:sp>
      <p:sp>
        <p:nvSpPr>
          <p:cNvPr id="4115" name="Text Box 20"/>
          <p:cNvSpPr txBox="1">
            <a:spLocks noChangeArrowheads="1"/>
          </p:cNvSpPr>
          <p:nvPr/>
        </p:nvSpPr>
        <p:spPr bwMode="auto">
          <a:xfrm>
            <a:off x="539750" y="3340100"/>
            <a:ext cx="172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endParaRPr lang="es-CL" altLang="es-CL"/>
          </a:p>
        </p:txBody>
      </p:sp>
      <p:sp>
        <p:nvSpPr>
          <p:cNvPr id="4116" name="23 CuadroTexto"/>
          <p:cNvSpPr txBox="1">
            <a:spLocks noChangeArrowheads="1"/>
          </p:cNvSpPr>
          <p:nvPr/>
        </p:nvSpPr>
        <p:spPr bwMode="auto">
          <a:xfrm>
            <a:off x="251520" y="1928813"/>
            <a:ext cx="878497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81100" indent="-266700" eaLnBrk="0" hangingPunct="0">
              <a:defRPr sz="1400">
                <a:solidFill>
                  <a:schemeClr val="tx1"/>
                </a:solidFill>
                <a:latin typeface="Arial" charset="0"/>
              </a:defRPr>
            </a:lvl3pPr>
            <a:lvl4pPr marL="1638300" indent="-266700" eaLnBrk="0" hangingPunct="0">
              <a:defRPr sz="1400">
                <a:solidFill>
                  <a:schemeClr val="tx1"/>
                </a:solidFill>
                <a:latin typeface="Arial" charset="0"/>
              </a:defRPr>
            </a:lvl4pPr>
            <a:lvl5pPr marL="2095500" indent="-266700" eaLnBrk="0" hangingPunct="0">
              <a:defRPr sz="1400">
                <a:solidFill>
                  <a:schemeClr val="tx1"/>
                </a:solidFill>
                <a:latin typeface="Arial" charset="0"/>
              </a:defRPr>
            </a:lvl5pPr>
            <a:lvl6pPr marL="2552700" indent="-266700" eaLnBrk="0" fontAlgn="base" hangingPunct="0">
              <a:spcBef>
                <a:spcPct val="0"/>
              </a:spcBef>
              <a:spcAft>
                <a:spcPct val="0"/>
              </a:spcAft>
              <a:defRPr sz="1400">
                <a:solidFill>
                  <a:schemeClr val="tx1"/>
                </a:solidFill>
                <a:latin typeface="Arial" charset="0"/>
              </a:defRPr>
            </a:lvl6pPr>
            <a:lvl7pPr marL="3009900" indent="-266700" eaLnBrk="0" fontAlgn="base" hangingPunct="0">
              <a:spcBef>
                <a:spcPct val="0"/>
              </a:spcBef>
              <a:spcAft>
                <a:spcPct val="0"/>
              </a:spcAft>
              <a:defRPr sz="1400">
                <a:solidFill>
                  <a:schemeClr val="tx1"/>
                </a:solidFill>
                <a:latin typeface="Arial" charset="0"/>
              </a:defRPr>
            </a:lvl7pPr>
            <a:lvl8pPr marL="3467100" indent="-266700" eaLnBrk="0" fontAlgn="base" hangingPunct="0">
              <a:spcBef>
                <a:spcPct val="0"/>
              </a:spcBef>
              <a:spcAft>
                <a:spcPct val="0"/>
              </a:spcAft>
              <a:defRPr sz="1400">
                <a:solidFill>
                  <a:schemeClr val="tx1"/>
                </a:solidFill>
                <a:latin typeface="Arial" charset="0"/>
              </a:defRPr>
            </a:lvl8pPr>
            <a:lvl9pPr marL="3924300" indent="-266700" eaLnBrk="0" fontAlgn="base" hangingPunct="0">
              <a:spcBef>
                <a:spcPct val="0"/>
              </a:spcBef>
              <a:spcAft>
                <a:spcPct val="0"/>
              </a:spcAft>
              <a:defRPr sz="1400">
                <a:solidFill>
                  <a:schemeClr val="tx1"/>
                </a:solidFill>
                <a:latin typeface="Arial" charset="0"/>
              </a:defRPr>
            </a:lvl9pPr>
          </a:lstStyle>
          <a:p>
            <a:pPr marL="0" indent="0" algn="just"/>
            <a:endParaRPr lang="es-CL" altLang="es-CL" sz="1600" dirty="0" smtClean="0">
              <a:solidFill>
                <a:schemeClr val="tx2"/>
              </a:solidFill>
              <a:sym typeface="Wingdings" panose="05000000000000000000" pitchFamily="2" charset="2"/>
            </a:endParaRPr>
          </a:p>
          <a:p>
            <a:pPr marL="0" indent="0" algn="just"/>
            <a:r>
              <a:rPr lang="es-CL" altLang="es-CL" sz="1600" dirty="0" smtClean="0">
                <a:solidFill>
                  <a:schemeClr val="tx2"/>
                </a:solidFill>
                <a:sym typeface="Wingdings" panose="05000000000000000000" pitchFamily="2" charset="2"/>
              </a:rPr>
              <a:t>Estructura del mercado de capitales y problema </a:t>
            </a:r>
            <a:r>
              <a:rPr lang="es-CL" altLang="es-CL" sz="1600" dirty="0">
                <a:solidFill>
                  <a:schemeClr val="tx2"/>
                </a:solidFill>
                <a:sym typeface="Wingdings" panose="05000000000000000000" pitchFamily="2" charset="2"/>
              </a:rPr>
              <a:t>de agencia: </a:t>
            </a:r>
            <a:r>
              <a:rPr lang="es-CL" altLang="es-CL" sz="1600" dirty="0" smtClean="0">
                <a:solidFill>
                  <a:schemeClr val="tx2"/>
                </a:solidFill>
                <a:sym typeface="Wingdings" panose="05000000000000000000" pitchFamily="2" charset="2"/>
              </a:rPr>
              <a:t>Existen dos tipos</a:t>
            </a:r>
            <a:endParaRPr lang="es-CL" altLang="es-CL" sz="1600" dirty="0">
              <a:solidFill>
                <a:schemeClr val="tx2"/>
              </a:solidFill>
              <a:sym typeface="Wingdings" panose="05000000000000000000" pitchFamily="2" charset="2"/>
            </a:endParaRPr>
          </a:p>
          <a:p>
            <a:pPr marL="0" indent="0" algn="just"/>
            <a:endParaRPr lang="es-CL" altLang="es-CL" sz="1600" dirty="0" smtClean="0">
              <a:solidFill>
                <a:schemeClr val="tx2"/>
              </a:solidFill>
              <a:sym typeface="Wingdings" panose="05000000000000000000" pitchFamily="2" charset="2"/>
            </a:endParaRPr>
          </a:p>
          <a:p>
            <a:pPr marL="0" indent="0" algn="just"/>
            <a:endParaRPr lang="es-CL" altLang="es-CL" sz="1600" dirty="0">
              <a:solidFill>
                <a:schemeClr val="tx2"/>
              </a:solidFill>
              <a:sym typeface="Wingdings" panose="05000000000000000000" pitchFamily="2" charset="2"/>
            </a:endParaRPr>
          </a:p>
          <a:p>
            <a:pPr marL="0" indent="0" algn="just"/>
            <a:r>
              <a:rPr lang="es-CL" altLang="es-CL" sz="1600" dirty="0" smtClean="0">
                <a:solidFill>
                  <a:schemeClr val="tx2"/>
                </a:solidFill>
                <a:sym typeface="Wingdings" panose="05000000000000000000" pitchFamily="2" charset="2"/>
              </a:rPr>
              <a:t>                                                         </a:t>
            </a:r>
            <a:r>
              <a:rPr lang="es-CL" altLang="es-CL" sz="1600" b="1" dirty="0" smtClean="0">
                <a:solidFill>
                  <a:srgbClr val="0070C0"/>
                </a:solidFill>
                <a:sym typeface="Wingdings" panose="05000000000000000000" pitchFamily="2" charset="2"/>
              </a:rPr>
              <a:t>Vertical  </a:t>
            </a:r>
            <a:r>
              <a:rPr lang="es-CL" altLang="es-CL" sz="1600" dirty="0" smtClean="0">
                <a:solidFill>
                  <a:schemeClr val="tx2"/>
                </a:solidFill>
                <a:sym typeface="Wingdings" panose="05000000000000000000" pitchFamily="2" charset="2"/>
              </a:rPr>
              <a:t>                                             </a:t>
            </a:r>
            <a:r>
              <a:rPr lang="es-CL" altLang="es-CL" sz="1600" b="1" dirty="0" smtClean="0">
                <a:solidFill>
                  <a:srgbClr val="0070C0"/>
                </a:solidFill>
                <a:sym typeface="Wingdings" panose="05000000000000000000" pitchFamily="2" charset="2"/>
              </a:rPr>
              <a:t>Horizontal</a:t>
            </a:r>
          </a:p>
          <a:p>
            <a:pPr marL="0" indent="0" algn="just"/>
            <a:r>
              <a:rPr lang="es-CL" altLang="es-CL" sz="1600" dirty="0" smtClean="0">
                <a:solidFill>
                  <a:schemeClr val="tx2"/>
                </a:solidFill>
                <a:sym typeface="Wingdings" panose="05000000000000000000" pitchFamily="2" charset="2"/>
              </a:rPr>
              <a:t>                                 </a:t>
            </a:r>
            <a:endParaRPr lang="es-CL" altLang="es-CL" sz="1600" dirty="0">
              <a:solidFill>
                <a:schemeClr val="tx2"/>
              </a:solidFill>
              <a:sym typeface="Wingdings" panose="05000000000000000000" pitchFamily="2" charset="2"/>
            </a:endParaRPr>
          </a:p>
          <a:p>
            <a:pPr marL="0" indent="0" algn="just"/>
            <a:endParaRPr lang="es-CL" altLang="es-CL" sz="1600" dirty="0" smtClean="0">
              <a:solidFill>
                <a:schemeClr val="tx2"/>
              </a:solidFill>
              <a:sym typeface="Wingdings" panose="05000000000000000000" pitchFamily="2" charset="2"/>
            </a:endParaRPr>
          </a:p>
          <a:p>
            <a:pPr marL="0" indent="0" algn="just"/>
            <a:r>
              <a:rPr lang="es-CL" altLang="es-CL" sz="1600" dirty="0" smtClean="0">
                <a:solidFill>
                  <a:schemeClr val="tx2"/>
                </a:solidFill>
                <a:sym typeface="Wingdings" panose="05000000000000000000" pitchFamily="2" charset="2"/>
              </a:rPr>
              <a:t>         </a:t>
            </a:r>
          </a:p>
          <a:p>
            <a:pPr marL="0" indent="0" algn="just"/>
            <a:endParaRPr lang="es-CL" altLang="es-CL" sz="1600" dirty="0">
              <a:solidFill>
                <a:schemeClr val="tx2"/>
              </a:solidFill>
              <a:sym typeface="Wingdings" panose="05000000000000000000" pitchFamily="2" charset="2"/>
            </a:endParaRPr>
          </a:p>
          <a:p>
            <a:pPr marL="0" indent="0" algn="just"/>
            <a:endParaRPr lang="es-CL" altLang="es-CL" sz="1600" dirty="0" smtClean="0">
              <a:solidFill>
                <a:schemeClr val="tx2"/>
              </a:solidFill>
              <a:sym typeface="Wingdings" panose="05000000000000000000" pitchFamily="2" charset="2"/>
            </a:endParaRPr>
          </a:p>
          <a:p>
            <a:pPr marL="0" indent="0" algn="just"/>
            <a:endParaRPr lang="es-CL" altLang="es-CL" sz="1600" dirty="0" smtClean="0">
              <a:solidFill>
                <a:schemeClr val="tx2"/>
              </a:solidFill>
              <a:sym typeface="Wingdings" panose="05000000000000000000" pitchFamily="2" charset="2"/>
            </a:endParaRPr>
          </a:p>
          <a:p>
            <a:pPr marL="0" indent="0" algn="just"/>
            <a:r>
              <a:rPr lang="es-CL" altLang="es-CL" dirty="0" smtClean="0">
                <a:solidFill>
                  <a:schemeClr val="tx2"/>
                </a:solidFill>
                <a:sym typeface="Wingdings" panose="05000000000000000000" pitchFamily="2" charset="2"/>
              </a:rPr>
              <a:t>En mercados con poca concentración: Mayor relevancia del vertical (accionistas con poco poder de control). En mercados concentrados, prevalece el horizontal (accionistas con gran poder de control.)  ¿Cómo regular? ¿Buena Fe, Abuso de Derecho, </a:t>
            </a:r>
            <a:r>
              <a:rPr lang="es-CL" altLang="es-CL" dirty="0">
                <a:solidFill>
                  <a:schemeClr val="tx2"/>
                </a:solidFill>
                <a:sym typeface="Wingdings" panose="05000000000000000000" pitchFamily="2" charset="2"/>
              </a:rPr>
              <a:t>D</a:t>
            </a:r>
            <a:r>
              <a:rPr lang="es-CL" altLang="es-CL" dirty="0" smtClean="0">
                <a:solidFill>
                  <a:schemeClr val="tx2"/>
                </a:solidFill>
                <a:sym typeface="Wingdings" panose="05000000000000000000" pitchFamily="2" charset="2"/>
              </a:rPr>
              <a:t>eberes </a:t>
            </a:r>
            <a:r>
              <a:rPr lang="es-CL" altLang="es-CL" dirty="0">
                <a:solidFill>
                  <a:schemeClr val="tx2"/>
                </a:solidFill>
                <a:sym typeface="Wingdings" panose="05000000000000000000" pitchFamily="2" charset="2"/>
              </a:rPr>
              <a:t>F</a:t>
            </a:r>
            <a:r>
              <a:rPr lang="es-CL" altLang="es-CL" dirty="0" smtClean="0">
                <a:solidFill>
                  <a:schemeClr val="tx2"/>
                </a:solidFill>
                <a:sym typeface="Wingdings" panose="05000000000000000000" pitchFamily="2" charset="2"/>
              </a:rPr>
              <a:t>iduciarios?  En estos casos no existe la separación entre propiedad y administración propia de los problemas fiduciarios, pero contenido suele ser el mismo.</a:t>
            </a:r>
            <a:endParaRPr lang="es-CL" altLang="es-CL" dirty="0">
              <a:solidFill>
                <a:schemeClr val="tx2"/>
              </a:solidFill>
              <a:sym typeface="Wingdings" panose="05000000000000000000" pitchFamily="2" charset="2"/>
            </a:endParaRPr>
          </a:p>
          <a:p>
            <a:pPr marL="0" indent="0" algn="just"/>
            <a:endParaRPr lang="es-CL" altLang="es-CL" sz="1600" dirty="0" smtClean="0">
              <a:solidFill>
                <a:schemeClr val="tx2"/>
              </a:solidFill>
              <a:sym typeface="Wingdings" panose="05000000000000000000" pitchFamily="2" charset="2"/>
            </a:endParaRPr>
          </a:p>
          <a:p>
            <a:pPr marL="0" indent="0" algn="just"/>
            <a:r>
              <a:rPr lang="es-CL" altLang="es-CL" sz="1600" dirty="0" smtClean="0">
                <a:solidFill>
                  <a:schemeClr val="tx2"/>
                </a:solidFill>
                <a:sym typeface="Wingdings" panose="05000000000000000000" pitchFamily="2" charset="2"/>
              </a:rPr>
              <a:t>Relevancia </a:t>
            </a:r>
            <a:r>
              <a:rPr lang="es-CL" altLang="es-CL" sz="1600" dirty="0">
                <a:solidFill>
                  <a:schemeClr val="tx2"/>
                </a:solidFill>
                <a:sym typeface="Wingdings" panose="05000000000000000000" pitchFamily="2" charset="2"/>
              </a:rPr>
              <a:t>de la figura del administrador de </a:t>
            </a:r>
            <a:r>
              <a:rPr lang="es-CL" altLang="es-CL" sz="1600" dirty="0" smtClean="0">
                <a:solidFill>
                  <a:schemeClr val="tx2"/>
                </a:solidFill>
                <a:sym typeface="Wingdings" panose="05000000000000000000" pitchFamily="2" charset="2"/>
              </a:rPr>
              <a:t>hecho –&gt; En especial en el derecho chileno.</a:t>
            </a:r>
            <a:endParaRPr lang="es-ES" altLang="es-CL" sz="1800" dirty="0">
              <a:solidFill>
                <a:schemeClr val="tx2"/>
              </a:solidFill>
            </a:endParaRPr>
          </a:p>
        </p:txBody>
      </p:sp>
      <p:cxnSp>
        <p:nvCxnSpPr>
          <p:cNvPr id="3" name="2 Conector recto de flecha"/>
          <p:cNvCxnSpPr/>
          <p:nvPr/>
        </p:nvCxnSpPr>
        <p:spPr bwMode="auto">
          <a:xfrm flipH="1">
            <a:off x="4283968" y="2420888"/>
            <a:ext cx="1512168" cy="576064"/>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5" name="4 Conector recto de flecha"/>
          <p:cNvCxnSpPr/>
          <p:nvPr/>
        </p:nvCxnSpPr>
        <p:spPr bwMode="auto">
          <a:xfrm>
            <a:off x="6084168" y="2420888"/>
            <a:ext cx="1046882" cy="576064"/>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33" name="32 Conector recto de flecha"/>
          <p:cNvCxnSpPr/>
          <p:nvPr/>
        </p:nvCxnSpPr>
        <p:spPr bwMode="auto">
          <a:xfrm>
            <a:off x="3765577" y="3216370"/>
            <a:ext cx="0" cy="428530"/>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36" name="35 Conector recto de flecha"/>
          <p:cNvCxnSpPr/>
          <p:nvPr/>
        </p:nvCxnSpPr>
        <p:spPr bwMode="auto">
          <a:xfrm>
            <a:off x="7524328" y="3209249"/>
            <a:ext cx="0" cy="428530"/>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sp>
        <p:nvSpPr>
          <p:cNvPr id="16" name="15 CuadroTexto"/>
          <p:cNvSpPr txBox="1"/>
          <p:nvPr/>
        </p:nvSpPr>
        <p:spPr>
          <a:xfrm>
            <a:off x="6054150" y="3606644"/>
            <a:ext cx="2909949" cy="830997"/>
          </a:xfrm>
          <a:prstGeom prst="rect">
            <a:avLst/>
          </a:prstGeom>
          <a:noFill/>
        </p:spPr>
        <p:txBody>
          <a:bodyPr wrap="square" rtlCol="0">
            <a:spAutoFit/>
          </a:bodyPr>
          <a:lstStyle/>
          <a:p>
            <a:pPr algn="ctr"/>
            <a:r>
              <a:rPr lang="es-CL" altLang="es-CL" sz="1600" dirty="0">
                <a:solidFill>
                  <a:schemeClr val="tx2"/>
                </a:solidFill>
                <a:sym typeface="Wingdings" panose="05000000000000000000" pitchFamily="2" charset="2"/>
              </a:rPr>
              <a:t>Entre los propios </a:t>
            </a:r>
            <a:r>
              <a:rPr lang="es-CL" altLang="es-CL" sz="1600" dirty="0" smtClean="0">
                <a:solidFill>
                  <a:schemeClr val="tx2"/>
                </a:solidFill>
                <a:sym typeface="Wingdings" panose="05000000000000000000" pitchFamily="2" charset="2"/>
              </a:rPr>
              <a:t>accionistas (usualmente mayoritarios-minoritarios)</a:t>
            </a:r>
            <a:endParaRPr lang="es-CL" sz="1600" dirty="0"/>
          </a:p>
        </p:txBody>
      </p:sp>
      <p:sp>
        <p:nvSpPr>
          <p:cNvPr id="39" name="38 CuadroTexto"/>
          <p:cNvSpPr txBox="1"/>
          <p:nvPr/>
        </p:nvSpPr>
        <p:spPr>
          <a:xfrm>
            <a:off x="2627783" y="3652361"/>
            <a:ext cx="2232249" cy="830997"/>
          </a:xfrm>
          <a:prstGeom prst="rect">
            <a:avLst/>
          </a:prstGeom>
          <a:noFill/>
        </p:spPr>
        <p:txBody>
          <a:bodyPr wrap="square" rtlCol="0">
            <a:spAutoFit/>
          </a:bodyPr>
          <a:lstStyle/>
          <a:p>
            <a:pPr marL="0" indent="0" algn="just"/>
            <a:r>
              <a:rPr lang="es-CL" altLang="es-CL" sz="1600" dirty="0">
                <a:solidFill>
                  <a:schemeClr val="tx2"/>
                </a:solidFill>
                <a:sym typeface="Wingdings" panose="05000000000000000000" pitchFamily="2" charset="2"/>
              </a:rPr>
              <a:t>Confrontación se da entre accionistas y </a:t>
            </a:r>
            <a:r>
              <a:rPr lang="es-CL" altLang="es-CL" sz="1600" dirty="0" smtClean="0">
                <a:solidFill>
                  <a:schemeClr val="tx2"/>
                </a:solidFill>
                <a:sym typeface="Wingdings" panose="05000000000000000000" pitchFamily="2" charset="2"/>
              </a:rPr>
              <a:t>directores.</a:t>
            </a:r>
            <a:endParaRPr lang="es-CL" altLang="es-CL" sz="1600" dirty="0">
              <a:solidFill>
                <a:schemeClr val="tx2"/>
              </a:solidFill>
              <a:sym typeface="Wingdings" panose="05000000000000000000" pitchFamily="2" charset="2"/>
            </a:endParaRPr>
          </a:p>
        </p:txBody>
      </p:sp>
      <p:cxnSp>
        <p:nvCxnSpPr>
          <p:cNvPr id="40" name="39 Conector recto de flecha"/>
          <p:cNvCxnSpPr/>
          <p:nvPr/>
        </p:nvCxnSpPr>
        <p:spPr bwMode="auto">
          <a:xfrm>
            <a:off x="2304491" y="5474380"/>
            <a:ext cx="0" cy="334644"/>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spTree>
    <p:extLst>
      <p:ext uri="{BB962C8B-B14F-4D97-AF65-F5344CB8AC3E}">
        <p14:creationId xmlns:p14="http://schemas.microsoft.com/office/powerpoint/2010/main" val="11432428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
          <p:cNvSpPr>
            <a:spLocks noChangeShapeType="1"/>
          </p:cNvSpPr>
          <p:nvPr/>
        </p:nvSpPr>
        <p:spPr bwMode="auto">
          <a:xfrm>
            <a:off x="609600" y="533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4099" name="Line 3"/>
          <p:cNvSpPr>
            <a:spLocks noChangeShapeType="1"/>
          </p:cNvSpPr>
          <p:nvPr/>
        </p:nvSpPr>
        <p:spPr bwMode="auto">
          <a:xfrm>
            <a:off x="687388" y="17526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4100" name="Rectangle 4"/>
          <p:cNvSpPr>
            <a:spLocks noChangeArrowheads="1"/>
          </p:cNvSpPr>
          <p:nvPr/>
        </p:nvSpPr>
        <p:spPr bwMode="auto">
          <a:xfrm>
            <a:off x="611188" y="1412875"/>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1" name="Line 6"/>
          <p:cNvSpPr>
            <a:spLocks noChangeShapeType="1"/>
          </p:cNvSpPr>
          <p:nvPr/>
        </p:nvSpPr>
        <p:spPr bwMode="auto">
          <a:xfrm>
            <a:off x="533400" y="6248400"/>
            <a:ext cx="6477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4102" name="Text Box 7"/>
          <p:cNvSpPr txBox="1">
            <a:spLocks noChangeArrowheads="1"/>
          </p:cNvSpPr>
          <p:nvPr/>
        </p:nvSpPr>
        <p:spPr bwMode="auto">
          <a:xfrm>
            <a:off x="3598863" y="5899150"/>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s-CL" altLang="es-CL" sz="1200">
                <a:solidFill>
                  <a:schemeClr val="accent2"/>
                </a:solidFill>
                <a:latin typeface="Tahoma" pitchFamily="34" charset="0"/>
              </a:rPr>
              <a:t>    </a:t>
            </a:r>
          </a:p>
        </p:txBody>
      </p:sp>
      <p:sp>
        <p:nvSpPr>
          <p:cNvPr id="4103" name="Rectangle 8"/>
          <p:cNvSpPr>
            <a:spLocks noChangeArrowheads="1"/>
          </p:cNvSpPr>
          <p:nvPr/>
        </p:nvSpPr>
        <p:spPr bwMode="auto">
          <a:xfrm>
            <a:off x="838200" y="1412875"/>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4" name="Rectangle 9"/>
          <p:cNvSpPr>
            <a:spLocks noChangeArrowheads="1"/>
          </p:cNvSpPr>
          <p:nvPr/>
        </p:nvSpPr>
        <p:spPr bwMode="auto">
          <a:xfrm>
            <a:off x="1066800" y="1412875"/>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5" name="Rectangle 10"/>
          <p:cNvSpPr>
            <a:spLocks noChangeArrowheads="1"/>
          </p:cNvSpPr>
          <p:nvPr/>
        </p:nvSpPr>
        <p:spPr bwMode="auto">
          <a:xfrm>
            <a:off x="78486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6" name="Rectangle 11"/>
          <p:cNvSpPr>
            <a:spLocks noChangeArrowheads="1"/>
          </p:cNvSpPr>
          <p:nvPr/>
        </p:nvSpPr>
        <p:spPr bwMode="auto">
          <a:xfrm>
            <a:off x="80772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7" name="Rectangle 12"/>
          <p:cNvSpPr>
            <a:spLocks noChangeArrowheads="1"/>
          </p:cNvSpPr>
          <p:nvPr/>
        </p:nvSpPr>
        <p:spPr bwMode="auto">
          <a:xfrm>
            <a:off x="8305800" y="60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8"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09"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sp>
        <p:nvSpPr>
          <p:cNvPr id="4110"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ES" altLang="es-CL"/>
          </a:p>
        </p:txBody>
      </p:sp>
      <p:pic>
        <p:nvPicPr>
          <p:cNvPr id="4111" name="Picture 16" descr="Facul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050" y="6053138"/>
            <a:ext cx="16891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12" name="Text Box 17"/>
          <p:cNvSpPr txBox="1">
            <a:spLocks noChangeArrowheads="1"/>
          </p:cNvSpPr>
          <p:nvPr/>
        </p:nvSpPr>
        <p:spPr bwMode="auto">
          <a:xfrm>
            <a:off x="3924300" y="42211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CL" altLang="es-CL" sz="2400">
              <a:latin typeface="Tahoma" pitchFamily="34" charset="0"/>
            </a:endParaRPr>
          </a:p>
        </p:txBody>
      </p:sp>
      <p:sp>
        <p:nvSpPr>
          <p:cNvPr id="4113" name="Text Box 18"/>
          <p:cNvSpPr txBox="1">
            <a:spLocks noChangeArrowheads="1"/>
          </p:cNvSpPr>
          <p:nvPr/>
        </p:nvSpPr>
        <p:spPr bwMode="auto">
          <a:xfrm>
            <a:off x="1403350" y="4724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es-CL" altLang="es-CL" sz="2400">
              <a:latin typeface="Tahoma" pitchFamily="34" charset="0"/>
            </a:endParaRPr>
          </a:p>
        </p:txBody>
      </p:sp>
      <p:sp>
        <p:nvSpPr>
          <p:cNvPr id="111635" name="Text Box 19"/>
          <p:cNvSpPr txBox="1">
            <a:spLocks noChangeArrowheads="1"/>
          </p:cNvSpPr>
          <p:nvPr/>
        </p:nvSpPr>
        <p:spPr bwMode="auto">
          <a:xfrm>
            <a:off x="1090387" y="761999"/>
            <a:ext cx="6854569" cy="646331"/>
          </a:xfrm>
          <a:prstGeom prst="rect">
            <a:avLst/>
          </a:prstGeom>
          <a:noFill/>
          <a:ln w="9525">
            <a:noFill/>
            <a:miter lim="800000"/>
            <a:headEnd/>
            <a:tailEnd/>
          </a:ln>
          <a:effec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s-CL" altLang="es-CL" sz="3600" dirty="0" smtClean="0">
                <a:solidFill>
                  <a:srgbClr val="002060"/>
                </a:solidFill>
                <a:latin typeface="Tahoma" pitchFamily="34" charset="0"/>
              </a:rPr>
              <a:t>Repaso: Administrador de Hecho</a:t>
            </a:r>
            <a:endParaRPr lang="es-CL" altLang="es-CL" sz="2400" dirty="0">
              <a:solidFill>
                <a:srgbClr val="002060"/>
              </a:solidFill>
              <a:effectLst>
                <a:outerShdw blurRad="38100" dist="38100" dir="2700000" algn="tl">
                  <a:srgbClr val="C0C0C0"/>
                </a:outerShdw>
              </a:effectLst>
              <a:latin typeface="Tahoma" pitchFamily="34" charset="0"/>
            </a:endParaRPr>
          </a:p>
        </p:txBody>
      </p:sp>
      <p:sp>
        <p:nvSpPr>
          <p:cNvPr id="4115" name="Text Box 20"/>
          <p:cNvSpPr txBox="1">
            <a:spLocks noChangeArrowheads="1"/>
          </p:cNvSpPr>
          <p:nvPr/>
        </p:nvSpPr>
        <p:spPr bwMode="auto">
          <a:xfrm>
            <a:off x="539750" y="3340100"/>
            <a:ext cx="172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endParaRPr lang="es-CL" altLang="es-CL"/>
          </a:p>
        </p:txBody>
      </p:sp>
      <p:sp>
        <p:nvSpPr>
          <p:cNvPr id="16" name="15 CuadroTexto"/>
          <p:cNvSpPr txBox="1"/>
          <p:nvPr/>
        </p:nvSpPr>
        <p:spPr>
          <a:xfrm>
            <a:off x="657947" y="4111209"/>
            <a:ext cx="8061076" cy="1446550"/>
          </a:xfrm>
          <a:prstGeom prst="rect">
            <a:avLst/>
          </a:prstGeom>
          <a:noFill/>
        </p:spPr>
        <p:txBody>
          <a:bodyPr wrap="square" rtlCol="0">
            <a:spAutoFit/>
          </a:bodyPr>
          <a:lstStyle/>
          <a:p>
            <a:r>
              <a:rPr lang="es-CL" sz="1600" dirty="0" err="1" smtClean="0"/>
              <a:t>Companies</a:t>
            </a:r>
            <a:r>
              <a:rPr lang="es-CL" sz="1600" dirty="0" smtClean="0"/>
              <a:t> </a:t>
            </a:r>
            <a:r>
              <a:rPr lang="es-CL" sz="1600" dirty="0" err="1" smtClean="0"/>
              <a:t>Act</a:t>
            </a:r>
            <a:r>
              <a:rPr lang="es-CL" sz="1600" dirty="0" smtClean="0"/>
              <a:t> UK: Secc. 251: “</a:t>
            </a:r>
            <a:r>
              <a:rPr lang="en-US" sz="1600" i="1" dirty="0" smtClean="0"/>
              <a:t>In the Companies Acts “shadow director”, in relation to a company, means a </a:t>
            </a:r>
            <a:r>
              <a:rPr lang="en-US" sz="1600" b="1" i="1" dirty="0" smtClean="0"/>
              <a:t>person in accordance with whose directions or instructions the directors of the company are accustomed to act</a:t>
            </a:r>
            <a:r>
              <a:rPr lang="es-CL" sz="1600" i="1" dirty="0" smtClean="0"/>
              <a:t>. </a:t>
            </a:r>
          </a:p>
          <a:p>
            <a:endParaRPr lang="es-CL" sz="1600" i="1" dirty="0" smtClean="0"/>
          </a:p>
          <a:p>
            <a:r>
              <a:rPr lang="es-CL" sz="1600" b="1" u="sng" dirty="0" smtClean="0">
                <a:solidFill>
                  <a:srgbClr val="339933"/>
                </a:solidFill>
              </a:rPr>
              <a:t>Elementos</a:t>
            </a:r>
            <a:r>
              <a:rPr lang="es-CL" sz="1600" dirty="0" smtClean="0"/>
              <a:t>: </a:t>
            </a:r>
            <a:r>
              <a:rPr lang="es-CL" sz="1600" b="1" dirty="0" smtClean="0">
                <a:solidFill>
                  <a:srgbClr val="0070C0"/>
                </a:solidFill>
              </a:rPr>
              <a:t>Ejercicio efectivo de la administración </a:t>
            </a:r>
            <a:r>
              <a:rPr lang="es-CL" sz="2400" b="1" dirty="0" smtClean="0"/>
              <a:t>o</a:t>
            </a:r>
            <a:r>
              <a:rPr lang="es-CL" sz="1600" b="1" dirty="0" smtClean="0">
                <a:solidFill>
                  <a:srgbClr val="0070C0"/>
                </a:solidFill>
              </a:rPr>
              <a:t> Facultad de instruir/dirigir</a:t>
            </a:r>
          </a:p>
        </p:txBody>
      </p:sp>
      <p:sp>
        <p:nvSpPr>
          <p:cNvPr id="39" name="38 CuadroTexto"/>
          <p:cNvSpPr txBox="1"/>
          <p:nvPr/>
        </p:nvSpPr>
        <p:spPr>
          <a:xfrm>
            <a:off x="611188" y="1752600"/>
            <a:ext cx="8137276" cy="2185214"/>
          </a:xfrm>
          <a:prstGeom prst="rect">
            <a:avLst/>
          </a:prstGeom>
          <a:noFill/>
        </p:spPr>
        <p:txBody>
          <a:bodyPr wrap="square" rtlCol="0">
            <a:spAutoFit/>
          </a:bodyPr>
          <a:lstStyle/>
          <a:p>
            <a:pPr marL="0" indent="0" algn="just"/>
            <a:r>
              <a:rPr lang="es-CL" altLang="es-CL" sz="1600" dirty="0" smtClean="0">
                <a:solidFill>
                  <a:schemeClr val="tx2"/>
                </a:solidFill>
                <a:sym typeface="Wingdings" panose="05000000000000000000" pitchFamily="2" charset="2"/>
              </a:rPr>
              <a:t>En Chile no se encuentra regulado. Posible aplicación: art. 148 LSA</a:t>
            </a:r>
          </a:p>
          <a:p>
            <a:pPr marL="0" indent="0" algn="just"/>
            <a:endParaRPr lang="es-CL" altLang="es-CL" sz="1600" dirty="0">
              <a:solidFill>
                <a:schemeClr val="tx2"/>
              </a:solidFill>
              <a:sym typeface="Wingdings" panose="05000000000000000000" pitchFamily="2" charset="2"/>
            </a:endParaRPr>
          </a:p>
          <a:p>
            <a:pPr marL="0" indent="0" algn="just"/>
            <a:r>
              <a:rPr lang="es-CL" altLang="es-CL" sz="1600" dirty="0" smtClean="0">
                <a:solidFill>
                  <a:schemeClr val="tx2"/>
                </a:solidFill>
                <a:sym typeface="Wingdings" panose="05000000000000000000" pitchFamily="2" charset="2"/>
              </a:rPr>
              <a:t>Derecho Comparado</a:t>
            </a:r>
          </a:p>
          <a:p>
            <a:pPr marL="0" indent="0" algn="just"/>
            <a:endParaRPr lang="es-CL" altLang="es-CL" sz="1600" dirty="0">
              <a:solidFill>
                <a:schemeClr val="tx2"/>
              </a:solidFill>
              <a:sym typeface="Wingdings" panose="05000000000000000000" pitchFamily="2" charset="2"/>
            </a:endParaRPr>
          </a:p>
          <a:p>
            <a:pPr marL="0" indent="0" algn="just"/>
            <a:r>
              <a:rPr lang="es-CL" altLang="es-CL" dirty="0" smtClean="0">
                <a:solidFill>
                  <a:schemeClr val="tx2"/>
                </a:solidFill>
                <a:sym typeface="Wingdings" panose="05000000000000000000" pitchFamily="2" charset="2"/>
              </a:rPr>
              <a:t>España: Art. 236 LSC: </a:t>
            </a:r>
            <a:r>
              <a:rPr lang="es-CL" altLang="es-CL" sz="1600" dirty="0" smtClean="0">
                <a:solidFill>
                  <a:schemeClr val="tx2"/>
                </a:solidFill>
                <a:sym typeface="Wingdings" panose="05000000000000000000" pitchFamily="2" charset="2"/>
              </a:rPr>
              <a:t>“…</a:t>
            </a:r>
            <a:r>
              <a:rPr lang="es-CL" i="1" dirty="0" smtClean="0"/>
              <a:t>La </a:t>
            </a:r>
            <a:r>
              <a:rPr lang="es-CL" i="1" dirty="0"/>
              <a:t>responsabilidad de los administradores </a:t>
            </a:r>
            <a:r>
              <a:rPr lang="es-CL" b="1" i="1" dirty="0"/>
              <a:t>se extiende igualmente a los administradores de hecho</a:t>
            </a:r>
            <a:r>
              <a:rPr lang="es-CL" i="1" dirty="0"/>
              <a:t>. A tal fin, tendrá la consideración de administrador de hecho tanto la persona que en la realidad del tráfico </a:t>
            </a:r>
            <a:r>
              <a:rPr lang="es-CL" b="1" i="1" dirty="0"/>
              <a:t>desempeñe sin título, con un título nulo o extinguido, o con otro título, las funciones propias de administrador</a:t>
            </a:r>
            <a:r>
              <a:rPr lang="es-CL" i="1" dirty="0"/>
              <a:t>, como, en su caso, </a:t>
            </a:r>
            <a:r>
              <a:rPr lang="es-CL" b="1" i="1" dirty="0"/>
              <a:t>aquella bajo cuyas instrucciones actúen los administradores de la </a:t>
            </a:r>
            <a:r>
              <a:rPr lang="es-CL" b="1" i="1" dirty="0" smtClean="0"/>
              <a:t>sociedad</a:t>
            </a:r>
            <a:r>
              <a:rPr lang="es-CL" b="1" dirty="0" smtClean="0"/>
              <a:t>…” (típicamente, el controlador).</a:t>
            </a:r>
            <a:endParaRPr lang="es-CL" altLang="es-CL" b="1" dirty="0">
              <a:solidFill>
                <a:schemeClr val="tx2"/>
              </a:solidFill>
              <a:sym typeface="Wingdings" panose="05000000000000000000" pitchFamily="2" charset="2"/>
            </a:endParaRPr>
          </a:p>
        </p:txBody>
      </p:sp>
    </p:spTree>
    <p:extLst>
      <p:ext uri="{BB962C8B-B14F-4D97-AF65-F5344CB8AC3E}">
        <p14:creationId xmlns:p14="http://schemas.microsoft.com/office/powerpoint/2010/main" val="3760405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5"/>
          <p:cNvSpPr txBox="1">
            <a:spLocks noChangeArrowheads="1"/>
          </p:cNvSpPr>
          <p:nvPr/>
        </p:nvSpPr>
        <p:spPr bwMode="auto">
          <a:xfrm rot="10800000" flipV="1">
            <a:off x="468313" y="1916113"/>
            <a:ext cx="4171950" cy="457200"/>
          </a:xfrm>
          <a:prstGeom prst="rect">
            <a:avLst/>
          </a:prstGeom>
          <a:noFill/>
          <a:ln w="9525">
            <a:noFill/>
            <a:miter lim="800000"/>
            <a:headEnd/>
            <a:tailEnd/>
          </a:ln>
        </p:spPr>
        <p:txBody>
          <a:bodyPr>
            <a:spAutoFit/>
          </a:bodyPr>
          <a:lstStyle/>
          <a:p>
            <a:pPr algn="ctr" eaLnBrk="0" hangingPunct="0"/>
            <a:endParaRPr lang="es-CL" sz="2400">
              <a:solidFill>
                <a:srgbClr val="000099"/>
              </a:solidFill>
              <a:latin typeface="Tahoma" pitchFamily="34" charset="0"/>
            </a:endParaRPr>
          </a:p>
        </p:txBody>
      </p:sp>
      <p:sp>
        <p:nvSpPr>
          <p:cNvPr id="15365"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15366" name="Text Box 7"/>
          <p:cNvSpPr txBox="1">
            <a:spLocks noChangeArrowheads="1"/>
          </p:cNvSpPr>
          <p:nvPr/>
        </p:nvSpPr>
        <p:spPr bwMode="auto">
          <a:xfrm>
            <a:off x="3598863" y="5899150"/>
            <a:ext cx="374650" cy="274638"/>
          </a:xfrm>
          <a:prstGeom prst="rect">
            <a:avLst/>
          </a:prstGeom>
          <a:noFill/>
          <a:ln w="9525">
            <a:noFill/>
            <a:miter lim="800000"/>
            <a:headEnd/>
            <a:tailEnd/>
          </a:ln>
        </p:spPr>
        <p:txBody>
          <a:bodyPr wrap="none">
            <a:spAutoFit/>
          </a:bodyPr>
          <a:lstStyle/>
          <a:p>
            <a:pPr eaLnBrk="0" hangingPunct="0"/>
            <a:r>
              <a:rPr lang="es-CL" sz="1200">
                <a:solidFill>
                  <a:schemeClr val="accent2"/>
                </a:solidFill>
                <a:latin typeface="Tahoma" pitchFamily="34" charset="0"/>
              </a:rPr>
              <a:t>    </a:t>
            </a:r>
          </a:p>
        </p:txBody>
      </p:sp>
      <p:sp>
        <p:nvSpPr>
          <p:cNvPr id="15372"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3"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4"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15375" name="Picture 16"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15376" name="Text Box 17"/>
          <p:cNvSpPr txBox="1">
            <a:spLocks noChangeArrowheads="1"/>
          </p:cNvSpPr>
          <p:nvPr/>
        </p:nvSpPr>
        <p:spPr bwMode="auto">
          <a:xfrm>
            <a:off x="3924300" y="4221163"/>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5377" name="Text Box 18"/>
          <p:cNvSpPr txBox="1">
            <a:spLocks noChangeArrowheads="1"/>
          </p:cNvSpPr>
          <p:nvPr/>
        </p:nvSpPr>
        <p:spPr bwMode="auto">
          <a:xfrm>
            <a:off x="1403350" y="4724400"/>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5379" name="Text Box 20"/>
          <p:cNvSpPr txBox="1">
            <a:spLocks noChangeArrowheads="1"/>
          </p:cNvSpPr>
          <p:nvPr/>
        </p:nvSpPr>
        <p:spPr bwMode="auto">
          <a:xfrm>
            <a:off x="539750" y="3340100"/>
            <a:ext cx="1728788" cy="304800"/>
          </a:xfrm>
          <a:prstGeom prst="rect">
            <a:avLst/>
          </a:prstGeom>
          <a:noFill/>
          <a:ln w="9525">
            <a:noFill/>
            <a:miter lim="800000"/>
            <a:headEnd/>
            <a:tailEnd/>
          </a:ln>
        </p:spPr>
        <p:txBody>
          <a:bodyPr>
            <a:spAutoFit/>
          </a:bodyPr>
          <a:lstStyle/>
          <a:p>
            <a:pPr eaLnBrk="0" hangingPunct="0">
              <a:spcBef>
                <a:spcPct val="50000"/>
              </a:spcBef>
            </a:pPr>
            <a:endParaRPr lang="es-CL"/>
          </a:p>
        </p:txBody>
      </p:sp>
      <p:pic>
        <p:nvPicPr>
          <p:cNvPr id="3" name="Imagen 2"/>
          <p:cNvPicPr>
            <a:picLocks noChangeAspect="1"/>
          </p:cNvPicPr>
          <p:nvPr/>
        </p:nvPicPr>
        <p:blipFill>
          <a:blip r:embed="rId3"/>
          <a:stretch>
            <a:fillRect/>
          </a:stretch>
        </p:blipFill>
        <p:spPr>
          <a:xfrm>
            <a:off x="-13648" y="0"/>
            <a:ext cx="9157648" cy="5895975"/>
          </a:xfrm>
          <a:prstGeom prst="rect">
            <a:avLst/>
          </a:prstGeom>
        </p:spPr>
      </p:pic>
    </p:spTree>
    <p:extLst>
      <p:ext uri="{BB962C8B-B14F-4D97-AF65-F5344CB8AC3E}">
        <p14:creationId xmlns:p14="http://schemas.microsoft.com/office/powerpoint/2010/main" val="129358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5"/>
          <p:cNvSpPr txBox="1">
            <a:spLocks noChangeArrowheads="1"/>
          </p:cNvSpPr>
          <p:nvPr/>
        </p:nvSpPr>
        <p:spPr bwMode="auto">
          <a:xfrm rot="10800000" flipV="1">
            <a:off x="468313" y="1916113"/>
            <a:ext cx="4171950" cy="457200"/>
          </a:xfrm>
          <a:prstGeom prst="rect">
            <a:avLst/>
          </a:prstGeom>
          <a:noFill/>
          <a:ln w="9525">
            <a:noFill/>
            <a:miter lim="800000"/>
            <a:headEnd/>
            <a:tailEnd/>
          </a:ln>
        </p:spPr>
        <p:txBody>
          <a:bodyPr>
            <a:spAutoFit/>
          </a:bodyPr>
          <a:lstStyle/>
          <a:p>
            <a:pPr algn="ctr" eaLnBrk="0" hangingPunct="0"/>
            <a:endParaRPr lang="es-CL" sz="2400">
              <a:solidFill>
                <a:srgbClr val="000099"/>
              </a:solidFill>
              <a:latin typeface="Tahoma" pitchFamily="34" charset="0"/>
            </a:endParaRPr>
          </a:p>
        </p:txBody>
      </p:sp>
      <p:sp>
        <p:nvSpPr>
          <p:cNvPr id="15365"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15366" name="Text Box 7"/>
          <p:cNvSpPr txBox="1">
            <a:spLocks noChangeArrowheads="1"/>
          </p:cNvSpPr>
          <p:nvPr/>
        </p:nvSpPr>
        <p:spPr bwMode="auto">
          <a:xfrm>
            <a:off x="3598863" y="5899150"/>
            <a:ext cx="374650" cy="274638"/>
          </a:xfrm>
          <a:prstGeom prst="rect">
            <a:avLst/>
          </a:prstGeom>
          <a:noFill/>
          <a:ln w="9525">
            <a:noFill/>
            <a:miter lim="800000"/>
            <a:headEnd/>
            <a:tailEnd/>
          </a:ln>
        </p:spPr>
        <p:txBody>
          <a:bodyPr wrap="none">
            <a:spAutoFit/>
          </a:bodyPr>
          <a:lstStyle/>
          <a:p>
            <a:pPr eaLnBrk="0" hangingPunct="0"/>
            <a:r>
              <a:rPr lang="es-CL" sz="1200">
                <a:solidFill>
                  <a:schemeClr val="accent2"/>
                </a:solidFill>
                <a:latin typeface="Tahoma" pitchFamily="34" charset="0"/>
              </a:rPr>
              <a:t>    </a:t>
            </a:r>
          </a:p>
        </p:txBody>
      </p:sp>
      <p:sp>
        <p:nvSpPr>
          <p:cNvPr id="15372"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3"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4"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15375" name="Picture 16"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15376" name="Text Box 17"/>
          <p:cNvSpPr txBox="1">
            <a:spLocks noChangeArrowheads="1"/>
          </p:cNvSpPr>
          <p:nvPr/>
        </p:nvSpPr>
        <p:spPr bwMode="auto">
          <a:xfrm>
            <a:off x="3924300" y="4221163"/>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5377" name="Text Box 18"/>
          <p:cNvSpPr txBox="1">
            <a:spLocks noChangeArrowheads="1"/>
          </p:cNvSpPr>
          <p:nvPr/>
        </p:nvSpPr>
        <p:spPr bwMode="auto">
          <a:xfrm>
            <a:off x="1403350" y="4724400"/>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5379" name="Text Box 20"/>
          <p:cNvSpPr txBox="1">
            <a:spLocks noChangeArrowheads="1"/>
          </p:cNvSpPr>
          <p:nvPr/>
        </p:nvSpPr>
        <p:spPr bwMode="auto">
          <a:xfrm>
            <a:off x="539750" y="3340100"/>
            <a:ext cx="1728788" cy="304800"/>
          </a:xfrm>
          <a:prstGeom prst="rect">
            <a:avLst/>
          </a:prstGeom>
          <a:noFill/>
          <a:ln w="9525">
            <a:noFill/>
            <a:miter lim="800000"/>
            <a:headEnd/>
            <a:tailEnd/>
          </a:ln>
        </p:spPr>
        <p:txBody>
          <a:bodyPr>
            <a:spAutoFit/>
          </a:bodyPr>
          <a:lstStyle/>
          <a:p>
            <a:pPr eaLnBrk="0" hangingPunct="0">
              <a:spcBef>
                <a:spcPct val="50000"/>
              </a:spcBef>
            </a:pPr>
            <a:endParaRPr lang="es-CL"/>
          </a:p>
        </p:txBody>
      </p:sp>
      <p:pic>
        <p:nvPicPr>
          <p:cNvPr id="2" name="Imagen 1"/>
          <p:cNvPicPr>
            <a:picLocks noChangeAspect="1"/>
          </p:cNvPicPr>
          <p:nvPr/>
        </p:nvPicPr>
        <p:blipFill>
          <a:blip r:embed="rId3"/>
          <a:stretch>
            <a:fillRect/>
          </a:stretch>
        </p:blipFill>
        <p:spPr>
          <a:xfrm>
            <a:off x="1" y="-6350"/>
            <a:ext cx="9153502" cy="5865909"/>
          </a:xfrm>
          <a:prstGeom prst="rect">
            <a:avLst/>
          </a:prstGeom>
        </p:spPr>
      </p:pic>
    </p:spTree>
    <p:extLst>
      <p:ext uri="{BB962C8B-B14F-4D97-AF65-F5344CB8AC3E}">
        <p14:creationId xmlns:p14="http://schemas.microsoft.com/office/powerpoint/2010/main" val="1297303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5"/>
          <p:cNvSpPr txBox="1">
            <a:spLocks noChangeArrowheads="1"/>
          </p:cNvSpPr>
          <p:nvPr/>
        </p:nvSpPr>
        <p:spPr bwMode="auto">
          <a:xfrm rot="10800000" flipV="1">
            <a:off x="468313" y="1916113"/>
            <a:ext cx="4171950" cy="457200"/>
          </a:xfrm>
          <a:prstGeom prst="rect">
            <a:avLst/>
          </a:prstGeom>
          <a:noFill/>
          <a:ln w="9525">
            <a:noFill/>
            <a:miter lim="800000"/>
            <a:headEnd/>
            <a:tailEnd/>
          </a:ln>
        </p:spPr>
        <p:txBody>
          <a:bodyPr>
            <a:spAutoFit/>
          </a:bodyPr>
          <a:lstStyle/>
          <a:p>
            <a:pPr algn="ctr" eaLnBrk="0" hangingPunct="0"/>
            <a:endParaRPr lang="es-CL" sz="2400">
              <a:solidFill>
                <a:srgbClr val="000099"/>
              </a:solidFill>
              <a:latin typeface="Tahoma" pitchFamily="34" charset="0"/>
            </a:endParaRPr>
          </a:p>
        </p:txBody>
      </p:sp>
      <p:sp>
        <p:nvSpPr>
          <p:cNvPr id="15365"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15366" name="Text Box 7"/>
          <p:cNvSpPr txBox="1">
            <a:spLocks noChangeArrowheads="1"/>
          </p:cNvSpPr>
          <p:nvPr/>
        </p:nvSpPr>
        <p:spPr bwMode="auto">
          <a:xfrm>
            <a:off x="3598863" y="5899150"/>
            <a:ext cx="374650" cy="274638"/>
          </a:xfrm>
          <a:prstGeom prst="rect">
            <a:avLst/>
          </a:prstGeom>
          <a:noFill/>
          <a:ln w="9525">
            <a:noFill/>
            <a:miter lim="800000"/>
            <a:headEnd/>
            <a:tailEnd/>
          </a:ln>
        </p:spPr>
        <p:txBody>
          <a:bodyPr wrap="none">
            <a:spAutoFit/>
          </a:bodyPr>
          <a:lstStyle/>
          <a:p>
            <a:pPr eaLnBrk="0" hangingPunct="0"/>
            <a:r>
              <a:rPr lang="es-CL" sz="1200">
                <a:solidFill>
                  <a:schemeClr val="accent2"/>
                </a:solidFill>
                <a:latin typeface="Tahoma" pitchFamily="34" charset="0"/>
              </a:rPr>
              <a:t>    </a:t>
            </a:r>
          </a:p>
        </p:txBody>
      </p:sp>
      <p:sp>
        <p:nvSpPr>
          <p:cNvPr id="15372"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3"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4"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15375" name="Picture 16"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15376" name="Text Box 17"/>
          <p:cNvSpPr txBox="1">
            <a:spLocks noChangeArrowheads="1"/>
          </p:cNvSpPr>
          <p:nvPr/>
        </p:nvSpPr>
        <p:spPr bwMode="auto">
          <a:xfrm>
            <a:off x="3924300" y="4221163"/>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5377" name="Text Box 18"/>
          <p:cNvSpPr txBox="1">
            <a:spLocks noChangeArrowheads="1"/>
          </p:cNvSpPr>
          <p:nvPr/>
        </p:nvSpPr>
        <p:spPr bwMode="auto">
          <a:xfrm>
            <a:off x="1403350" y="4724400"/>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5379" name="Text Box 20"/>
          <p:cNvSpPr txBox="1">
            <a:spLocks noChangeArrowheads="1"/>
          </p:cNvSpPr>
          <p:nvPr/>
        </p:nvSpPr>
        <p:spPr bwMode="auto">
          <a:xfrm>
            <a:off x="539750" y="3340100"/>
            <a:ext cx="1728788" cy="304800"/>
          </a:xfrm>
          <a:prstGeom prst="rect">
            <a:avLst/>
          </a:prstGeom>
          <a:noFill/>
          <a:ln w="9525">
            <a:noFill/>
            <a:miter lim="800000"/>
            <a:headEnd/>
            <a:tailEnd/>
          </a:ln>
        </p:spPr>
        <p:txBody>
          <a:bodyPr>
            <a:spAutoFit/>
          </a:bodyPr>
          <a:lstStyle/>
          <a:p>
            <a:pPr eaLnBrk="0" hangingPunct="0">
              <a:spcBef>
                <a:spcPct val="50000"/>
              </a:spcBef>
            </a:pPr>
            <a:endParaRPr lang="es-CL"/>
          </a:p>
        </p:txBody>
      </p:sp>
      <p:pic>
        <p:nvPicPr>
          <p:cNvPr id="2" name="Imagen 1"/>
          <p:cNvPicPr>
            <a:picLocks noChangeAspect="1"/>
          </p:cNvPicPr>
          <p:nvPr/>
        </p:nvPicPr>
        <p:blipFill>
          <a:blip r:embed="rId3"/>
          <a:stretch>
            <a:fillRect/>
          </a:stretch>
        </p:blipFill>
        <p:spPr>
          <a:xfrm>
            <a:off x="0" y="-18197"/>
            <a:ext cx="9144000" cy="6096000"/>
          </a:xfrm>
          <a:prstGeom prst="rect">
            <a:avLst/>
          </a:prstGeom>
        </p:spPr>
      </p:pic>
    </p:spTree>
    <p:extLst>
      <p:ext uri="{BB962C8B-B14F-4D97-AF65-F5344CB8AC3E}">
        <p14:creationId xmlns:p14="http://schemas.microsoft.com/office/powerpoint/2010/main" val="4017803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5"/>
          <p:cNvSpPr txBox="1">
            <a:spLocks noChangeArrowheads="1"/>
          </p:cNvSpPr>
          <p:nvPr/>
        </p:nvSpPr>
        <p:spPr bwMode="auto">
          <a:xfrm rot="10800000" flipV="1">
            <a:off x="468313" y="1916113"/>
            <a:ext cx="4171950" cy="457200"/>
          </a:xfrm>
          <a:prstGeom prst="rect">
            <a:avLst/>
          </a:prstGeom>
          <a:noFill/>
          <a:ln w="9525">
            <a:noFill/>
            <a:miter lim="800000"/>
            <a:headEnd/>
            <a:tailEnd/>
          </a:ln>
        </p:spPr>
        <p:txBody>
          <a:bodyPr>
            <a:spAutoFit/>
          </a:bodyPr>
          <a:lstStyle/>
          <a:p>
            <a:pPr algn="ctr" eaLnBrk="0" hangingPunct="0"/>
            <a:endParaRPr lang="es-CL" sz="2400">
              <a:solidFill>
                <a:srgbClr val="000099"/>
              </a:solidFill>
              <a:latin typeface="Tahoma" pitchFamily="34" charset="0"/>
            </a:endParaRPr>
          </a:p>
        </p:txBody>
      </p:sp>
      <p:sp>
        <p:nvSpPr>
          <p:cNvPr id="15365"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15366" name="Text Box 7"/>
          <p:cNvSpPr txBox="1">
            <a:spLocks noChangeArrowheads="1"/>
          </p:cNvSpPr>
          <p:nvPr/>
        </p:nvSpPr>
        <p:spPr bwMode="auto">
          <a:xfrm>
            <a:off x="3598863" y="5899150"/>
            <a:ext cx="374650" cy="274638"/>
          </a:xfrm>
          <a:prstGeom prst="rect">
            <a:avLst/>
          </a:prstGeom>
          <a:noFill/>
          <a:ln w="9525">
            <a:noFill/>
            <a:miter lim="800000"/>
            <a:headEnd/>
            <a:tailEnd/>
          </a:ln>
        </p:spPr>
        <p:txBody>
          <a:bodyPr wrap="none">
            <a:spAutoFit/>
          </a:bodyPr>
          <a:lstStyle/>
          <a:p>
            <a:pPr eaLnBrk="0" hangingPunct="0"/>
            <a:r>
              <a:rPr lang="es-CL" sz="1200">
                <a:solidFill>
                  <a:schemeClr val="accent2"/>
                </a:solidFill>
                <a:latin typeface="Tahoma" pitchFamily="34" charset="0"/>
              </a:rPr>
              <a:t>    </a:t>
            </a:r>
          </a:p>
        </p:txBody>
      </p:sp>
      <p:sp>
        <p:nvSpPr>
          <p:cNvPr id="15372"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3"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4"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15375" name="Picture 16"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15376" name="Text Box 17"/>
          <p:cNvSpPr txBox="1">
            <a:spLocks noChangeArrowheads="1"/>
          </p:cNvSpPr>
          <p:nvPr/>
        </p:nvSpPr>
        <p:spPr bwMode="auto">
          <a:xfrm>
            <a:off x="3924300" y="4221163"/>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5377" name="Text Box 18"/>
          <p:cNvSpPr txBox="1">
            <a:spLocks noChangeArrowheads="1"/>
          </p:cNvSpPr>
          <p:nvPr/>
        </p:nvSpPr>
        <p:spPr bwMode="auto">
          <a:xfrm>
            <a:off x="1403350" y="4724400"/>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5379" name="Text Box 20"/>
          <p:cNvSpPr txBox="1">
            <a:spLocks noChangeArrowheads="1"/>
          </p:cNvSpPr>
          <p:nvPr/>
        </p:nvSpPr>
        <p:spPr bwMode="auto">
          <a:xfrm>
            <a:off x="539750" y="3340100"/>
            <a:ext cx="1728788" cy="304800"/>
          </a:xfrm>
          <a:prstGeom prst="rect">
            <a:avLst/>
          </a:prstGeom>
          <a:noFill/>
          <a:ln w="9525">
            <a:noFill/>
            <a:miter lim="800000"/>
            <a:headEnd/>
            <a:tailEnd/>
          </a:ln>
        </p:spPr>
        <p:txBody>
          <a:bodyPr>
            <a:spAutoFit/>
          </a:bodyPr>
          <a:lstStyle/>
          <a:p>
            <a:pPr eaLnBrk="0" hangingPunct="0">
              <a:spcBef>
                <a:spcPct val="50000"/>
              </a:spcBef>
            </a:pPr>
            <a:endParaRPr lang="es-CL"/>
          </a:p>
        </p:txBody>
      </p:sp>
      <p:pic>
        <p:nvPicPr>
          <p:cNvPr id="6146" name="Picture 2" descr="Resultado de imagen para airbus a380 siz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77"/>
            <a:ext cx="9144000" cy="607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623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6"/>
          <p:cNvSpPr>
            <a:spLocks noChangeShapeType="1"/>
          </p:cNvSpPr>
          <p:nvPr/>
        </p:nvSpPr>
        <p:spPr bwMode="auto">
          <a:xfrm>
            <a:off x="533400" y="6248400"/>
            <a:ext cx="6477000" cy="0"/>
          </a:xfrm>
          <a:prstGeom prst="line">
            <a:avLst/>
          </a:prstGeom>
          <a:noFill/>
          <a:ln w="9525">
            <a:solidFill>
              <a:schemeClr val="accent2"/>
            </a:solidFill>
            <a:round/>
            <a:headEnd/>
            <a:tailEnd/>
          </a:ln>
        </p:spPr>
        <p:txBody>
          <a:bodyPr wrap="none" anchor="ctr"/>
          <a:lstStyle/>
          <a:p>
            <a:endParaRPr lang="es-CL"/>
          </a:p>
        </p:txBody>
      </p:sp>
      <p:sp>
        <p:nvSpPr>
          <p:cNvPr id="15366" name="Text Box 7"/>
          <p:cNvSpPr txBox="1">
            <a:spLocks noChangeArrowheads="1"/>
          </p:cNvSpPr>
          <p:nvPr/>
        </p:nvSpPr>
        <p:spPr bwMode="auto">
          <a:xfrm>
            <a:off x="3598863" y="5899150"/>
            <a:ext cx="374650" cy="274638"/>
          </a:xfrm>
          <a:prstGeom prst="rect">
            <a:avLst/>
          </a:prstGeom>
          <a:noFill/>
          <a:ln w="9525">
            <a:noFill/>
            <a:miter lim="800000"/>
            <a:headEnd/>
            <a:tailEnd/>
          </a:ln>
        </p:spPr>
        <p:txBody>
          <a:bodyPr wrap="none">
            <a:spAutoFit/>
          </a:bodyPr>
          <a:lstStyle/>
          <a:p>
            <a:pPr eaLnBrk="0" hangingPunct="0"/>
            <a:r>
              <a:rPr lang="es-CL" sz="1200">
                <a:solidFill>
                  <a:schemeClr val="accent2"/>
                </a:solidFill>
                <a:latin typeface="Tahoma" pitchFamily="34" charset="0"/>
              </a:rPr>
              <a:t>    </a:t>
            </a:r>
          </a:p>
        </p:txBody>
      </p:sp>
      <p:sp>
        <p:nvSpPr>
          <p:cNvPr id="15372" name="Rectangle 13"/>
          <p:cNvSpPr>
            <a:spLocks noChangeArrowheads="1"/>
          </p:cNvSpPr>
          <p:nvPr/>
        </p:nvSpPr>
        <p:spPr bwMode="auto">
          <a:xfrm>
            <a:off x="64008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3" name="Rectangle 14"/>
          <p:cNvSpPr>
            <a:spLocks noChangeArrowheads="1"/>
          </p:cNvSpPr>
          <p:nvPr/>
        </p:nvSpPr>
        <p:spPr bwMode="auto">
          <a:xfrm>
            <a:off x="66294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sp>
        <p:nvSpPr>
          <p:cNvPr id="15374" name="Rectangle 15"/>
          <p:cNvSpPr>
            <a:spLocks noChangeArrowheads="1"/>
          </p:cNvSpPr>
          <p:nvPr/>
        </p:nvSpPr>
        <p:spPr bwMode="auto">
          <a:xfrm>
            <a:off x="6858000" y="6324600"/>
            <a:ext cx="152400" cy="152400"/>
          </a:xfrm>
          <a:prstGeom prst="rect">
            <a:avLst/>
          </a:prstGeom>
          <a:solidFill>
            <a:schemeClr val="accent2"/>
          </a:solidFill>
          <a:ln w="9525">
            <a:solidFill>
              <a:schemeClr val="accent2"/>
            </a:solidFill>
            <a:miter lim="800000"/>
            <a:headEnd/>
            <a:tailEnd/>
          </a:ln>
        </p:spPr>
        <p:txBody>
          <a:bodyPr wrap="none" anchor="ctr"/>
          <a:lstStyle/>
          <a:p>
            <a:pPr eaLnBrk="0" hangingPunct="0"/>
            <a:endParaRPr lang="es-ES"/>
          </a:p>
        </p:txBody>
      </p:sp>
      <p:pic>
        <p:nvPicPr>
          <p:cNvPr id="15375" name="Picture 16" descr="Facultad"/>
          <p:cNvPicPr>
            <a:picLocks noChangeAspect="1" noChangeArrowheads="1"/>
          </p:cNvPicPr>
          <p:nvPr/>
        </p:nvPicPr>
        <p:blipFill>
          <a:blip r:embed="rId2"/>
          <a:srcRect/>
          <a:stretch>
            <a:fillRect/>
          </a:stretch>
        </p:blipFill>
        <p:spPr bwMode="auto">
          <a:xfrm>
            <a:off x="7131050" y="6053138"/>
            <a:ext cx="1689100" cy="400050"/>
          </a:xfrm>
          <a:prstGeom prst="rect">
            <a:avLst/>
          </a:prstGeom>
          <a:solidFill>
            <a:schemeClr val="accent2"/>
          </a:solidFill>
          <a:ln w="9525">
            <a:noFill/>
            <a:miter lim="800000"/>
            <a:headEnd/>
            <a:tailEnd/>
          </a:ln>
        </p:spPr>
      </p:pic>
      <p:sp>
        <p:nvSpPr>
          <p:cNvPr id="15376" name="Text Box 17"/>
          <p:cNvSpPr txBox="1">
            <a:spLocks noChangeArrowheads="1"/>
          </p:cNvSpPr>
          <p:nvPr/>
        </p:nvSpPr>
        <p:spPr bwMode="auto">
          <a:xfrm>
            <a:off x="3924300" y="4221163"/>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5377" name="Text Box 18"/>
          <p:cNvSpPr txBox="1">
            <a:spLocks noChangeArrowheads="1"/>
          </p:cNvSpPr>
          <p:nvPr/>
        </p:nvSpPr>
        <p:spPr bwMode="auto">
          <a:xfrm>
            <a:off x="1403350" y="4724400"/>
            <a:ext cx="184150" cy="457200"/>
          </a:xfrm>
          <a:prstGeom prst="rect">
            <a:avLst/>
          </a:prstGeom>
          <a:noFill/>
          <a:ln w="9525">
            <a:noFill/>
            <a:miter lim="800000"/>
            <a:headEnd/>
            <a:tailEnd/>
          </a:ln>
        </p:spPr>
        <p:txBody>
          <a:bodyPr wrap="none">
            <a:spAutoFit/>
          </a:bodyPr>
          <a:lstStyle/>
          <a:p>
            <a:pPr eaLnBrk="0" hangingPunct="0"/>
            <a:endParaRPr lang="es-CL" sz="2400">
              <a:latin typeface="Tahoma" pitchFamily="34" charset="0"/>
            </a:endParaRPr>
          </a:p>
        </p:txBody>
      </p:sp>
      <p:sp>
        <p:nvSpPr>
          <p:cNvPr id="15379" name="Text Box 20"/>
          <p:cNvSpPr txBox="1">
            <a:spLocks noChangeArrowheads="1"/>
          </p:cNvSpPr>
          <p:nvPr/>
        </p:nvSpPr>
        <p:spPr bwMode="auto">
          <a:xfrm>
            <a:off x="539750" y="3340100"/>
            <a:ext cx="1728788" cy="304800"/>
          </a:xfrm>
          <a:prstGeom prst="rect">
            <a:avLst/>
          </a:prstGeom>
          <a:noFill/>
          <a:ln w="9525">
            <a:noFill/>
            <a:miter lim="800000"/>
            <a:headEnd/>
            <a:tailEnd/>
          </a:ln>
        </p:spPr>
        <p:txBody>
          <a:bodyPr>
            <a:spAutoFit/>
          </a:bodyPr>
          <a:lstStyle/>
          <a:p>
            <a:pPr eaLnBrk="0" hangingPunct="0">
              <a:spcBef>
                <a:spcPct val="50000"/>
              </a:spcBef>
            </a:pPr>
            <a:endParaRPr lang="es-CL"/>
          </a:p>
        </p:txBody>
      </p:sp>
      <p:pic>
        <p:nvPicPr>
          <p:cNvPr id="9220" name="Picture 4" descr="http://www.orangesmile.com/extreme/img/main/sayano-shushenskaya-dam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138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Clases Comercial 2.0">
      <a:dk1>
        <a:srgbClr val="000000"/>
      </a:dk1>
      <a:lt1>
        <a:srgbClr val="FFFFFF"/>
      </a:lt1>
      <a:dk2>
        <a:srgbClr val="000000"/>
      </a:dk2>
      <a:lt2>
        <a:srgbClr val="808080"/>
      </a:lt2>
      <a:accent1>
        <a:srgbClr val="00CC99"/>
      </a:accent1>
      <a:accent2>
        <a:srgbClr val="002060"/>
      </a:accent2>
      <a:accent3>
        <a:srgbClr val="FFFFFF"/>
      </a:accent3>
      <a:accent4>
        <a:srgbClr val="000000"/>
      </a:accent4>
      <a:accent5>
        <a:srgbClr val="AAE2CA"/>
      </a:accent5>
      <a:accent6>
        <a:srgbClr val="002060"/>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11334</TotalTime>
  <Words>3542</Words>
  <Application>Microsoft Office PowerPoint</Application>
  <PresentationFormat>Presentación en pantalla (4:3)</PresentationFormat>
  <Paragraphs>540</Paragraphs>
  <Slides>44</Slides>
  <Notes>0</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Tesco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asm</dc:creator>
  <cp:lastModifiedBy>referencia29</cp:lastModifiedBy>
  <cp:revision>254</cp:revision>
  <dcterms:created xsi:type="dcterms:W3CDTF">2003-10-25T21:09:26Z</dcterms:created>
  <dcterms:modified xsi:type="dcterms:W3CDTF">2016-12-21T18:06:03Z</dcterms:modified>
</cp:coreProperties>
</file>