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58" r:id="rId5"/>
    <p:sldId id="275" r:id="rId6"/>
    <p:sldId id="276" r:id="rId7"/>
    <p:sldId id="277" r:id="rId8"/>
    <p:sldId id="262" r:id="rId9"/>
    <p:sldId id="278" r:id="rId10"/>
    <p:sldId id="279" r:id="rId11"/>
    <p:sldId id="280" r:id="rId12"/>
    <p:sldId id="281" r:id="rId13"/>
    <p:sldId id="282" r:id="rId14"/>
    <p:sldId id="264" r:id="rId15"/>
    <p:sldId id="283" r:id="rId16"/>
    <p:sldId id="266" r:id="rId17"/>
    <p:sldId id="271" r:id="rId18"/>
    <p:sldId id="284" r:id="rId19"/>
    <p:sldId id="285" r:id="rId20"/>
    <p:sldId id="286" r:id="rId21"/>
    <p:sldId id="287" r:id="rId22"/>
    <p:sldId id="270" r:id="rId23"/>
    <p:sldId id="273" r:id="rId24"/>
    <p:sldId id="288" r:id="rId25"/>
    <p:sldId id="289" r:id="rId26"/>
    <p:sldId id="27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7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8A1D50-52CD-4272-AFE6-8E035560CA34}" type="doc">
      <dgm:prSet loTypeId="urn:microsoft.com/office/officeart/2005/8/layout/bProcess2" loCatId="process" qsTypeId="urn:microsoft.com/office/officeart/2005/8/quickstyle/simple1" qsCatId="simple" csTypeId="urn:microsoft.com/office/officeart/2005/8/colors/accent1_2" csCatId="accent1" phldr="1"/>
      <dgm:spPr/>
      <dgm:t>
        <a:bodyPr/>
        <a:lstStyle/>
        <a:p>
          <a:endParaRPr lang="en-US"/>
        </a:p>
      </dgm:t>
    </dgm:pt>
    <dgm:pt modelId="{2E000337-A46F-4CCC-AC77-A096CA9783E1}">
      <dgm:prSet phldrT="[Texto]"/>
      <dgm:spPr/>
      <dgm:t>
        <a:bodyPr/>
        <a:lstStyle/>
        <a:p>
          <a:r>
            <a:rPr lang="es-CL" b="1" dirty="0" smtClean="0"/>
            <a:t>Petición a la CIDH</a:t>
          </a:r>
          <a:endParaRPr lang="en-US" b="1" dirty="0"/>
        </a:p>
      </dgm:t>
    </dgm:pt>
    <dgm:pt modelId="{CEF2E674-09A4-49E5-B91D-6585D45B536B}" type="parTrans" cxnId="{EE8ACC55-4ECB-4C6A-9430-36BA46DBC3BD}">
      <dgm:prSet/>
      <dgm:spPr/>
      <dgm:t>
        <a:bodyPr/>
        <a:lstStyle/>
        <a:p>
          <a:endParaRPr lang="en-US"/>
        </a:p>
      </dgm:t>
    </dgm:pt>
    <dgm:pt modelId="{B20CF482-7164-4294-9C2C-CDB71E3E4B54}" type="sibTrans" cxnId="{EE8ACC55-4ECB-4C6A-9430-36BA46DBC3BD}">
      <dgm:prSet/>
      <dgm:spPr/>
      <dgm:t>
        <a:bodyPr/>
        <a:lstStyle/>
        <a:p>
          <a:endParaRPr lang="en-US"/>
        </a:p>
      </dgm:t>
    </dgm:pt>
    <dgm:pt modelId="{DD3486F2-1146-4632-A166-2C10A6331EC9}">
      <dgm:prSet phldrT="[Texto]" custT="1"/>
      <dgm:spPr/>
      <dgm:t>
        <a:bodyPr/>
        <a:lstStyle/>
        <a:p>
          <a:r>
            <a:rPr lang="es-CL" sz="1800" dirty="0" smtClean="0"/>
            <a:t>Revisión inicial</a:t>
          </a:r>
          <a:endParaRPr lang="en-US" sz="1800" dirty="0"/>
        </a:p>
      </dgm:t>
    </dgm:pt>
    <dgm:pt modelId="{AAEDEB53-5E5C-497F-9467-0AF6E04146A5}" type="parTrans" cxnId="{0FF9F62B-30F1-4277-9EB8-AC780E93AF52}">
      <dgm:prSet/>
      <dgm:spPr/>
      <dgm:t>
        <a:bodyPr/>
        <a:lstStyle/>
        <a:p>
          <a:endParaRPr lang="en-US"/>
        </a:p>
      </dgm:t>
    </dgm:pt>
    <dgm:pt modelId="{1CEF0680-D284-467A-A4FA-68977A4D0261}" type="sibTrans" cxnId="{0FF9F62B-30F1-4277-9EB8-AC780E93AF52}">
      <dgm:prSet/>
      <dgm:spPr/>
      <dgm:t>
        <a:bodyPr/>
        <a:lstStyle/>
        <a:p>
          <a:endParaRPr lang="en-US"/>
        </a:p>
      </dgm:t>
    </dgm:pt>
    <dgm:pt modelId="{92FF8762-819F-4741-A787-98463CC4D914}">
      <dgm:prSet phldrT="[Texto]" custT="1"/>
      <dgm:spPr/>
      <dgm:t>
        <a:bodyPr/>
        <a:lstStyle/>
        <a:p>
          <a:r>
            <a:rPr lang="es-CL" sz="1800" dirty="0" smtClean="0"/>
            <a:t>Admisibilidad</a:t>
          </a:r>
          <a:endParaRPr lang="en-US" sz="1800" dirty="0"/>
        </a:p>
      </dgm:t>
    </dgm:pt>
    <dgm:pt modelId="{CF126E14-1DDA-4568-AAEC-E6AE09715EDE}" type="parTrans" cxnId="{AF92945F-1893-407D-9547-2C0F34D80CC9}">
      <dgm:prSet/>
      <dgm:spPr/>
      <dgm:t>
        <a:bodyPr/>
        <a:lstStyle/>
        <a:p>
          <a:endParaRPr lang="en-US"/>
        </a:p>
      </dgm:t>
    </dgm:pt>
    <dgm:pt modelId="{CB0DEDA4-1F4B-4E07-B921-2DD764A9B6B8}" type="sibTrans" cxnId="{AF92945F-1893-407D-9547-2C0F34D80CC9}">
      <dgm:prSet/>
      <dgm:spPr/>
      <dgm:t>
        <a:bodyPr/>
        <a:lstStyle/>
        <a:p>
          <a:endParaRPr lang="en-US"/>
        </a:p>
      </dgm:t>
    </dgm:pt>
    <dgm:pt modelId="{84656E00-3043-4599-B239-CD7C2C80EF14}">
      <dgm:prSet phldrT="[Texto]" custT="1"/>
      <dgm:spPr/>
      <dgm:t>
        <a:bodyPr/>
        <a:lstStyle/>
        <a:p>
          <a:r>
            <a:rPr lang="es-CL" sz="1800" dirty="0" smtClean="0"/>
            <a:t>Fondo</a:t>
          </a:r>
          <a:endParaRPr lang="en-US" sz="1800" dirty="0"/>
        </a:p>
      </dgm:t>
    </dgm:pt>
    <dgm:pt modelId="{8E0C82AA-6A9C-4B5D-958F-D8BD7219B059}" type="parTrans" cxnId="{70128611-F2BD-4298-B1F6-5863C08DFED8}">
      <dgm:prSet/>
      <dgm:spPr/>
      <dgm:t>
        <a:bodyPr/>
        <a:lstStyle/>
        <a:p>
          <a:endParaRPr lang="en-US"/>
        </a:p>
      </dgm:t>
    </dgm:pt>
    <dgm:pt modelId="{B093B99D-6B54-429B-AAED-8838812240C0}" type="sibTrans" cxnId="{70128611-F2BD-4298-B1F6-5863C08DFED8}">
      <dgm:prSet/>
      <dgm:spPr/>
      <dgm:t>
        <a:bodyPr/>
        <a:lstStyle/>
        <a:p>
          <a:endParaRPr lang="en-US"/>
        </a:p>
      </dgm:t>
    </dgm:pt>
    <dgm:pt modelId="{573CCEF8-AEBD-4BD9-8B84-668354D5EE76}">
      <dgm:prSet phldrT="[Texto]" custT="1"/>
      <dgm:spPr/>
      <dgm:t>
        <a:bodyPr/>
        <a:lstStyle/>
        <a:p>
          <a:r>
            <a:rPr lang="es-CL" sz="1800" dirty="0" smtClean="0"/>
            <a:t>Sometimiento del caso a la Corte IDH</a:t>
          </a:r>
          <a:endParaRPr lang="en-US" sz="1800" dirty="0"/>
        </a:p>
      </dgm:t>
    </dgm:pt>
    <dgm:pt modelId="{4E8D97CC-5D32-41B6-AC62-82E437C25989}" type="parTrans" cxnId="{66580252-4025-4F3B-846A-2B9EDB3F5BBF}">
      <dgm:prSet/>
      <dgm:spPr/>
      <dgm:t>
        <a:bodyPr/>
        <a:lstStyle/>
        <a:p>
          <a:endParaRPr lang="en-US"/>
        </a:p>
      </dgm:t>
    </dgm:pt>
    <dgm:pt modelId="{62D85F6C-0CFB-43A7-AC43-F7B6C36F5091}" type="sibTrans" cxnId="{66580252-4025-4F3B-846A-2B9EDB3F5BBF}">
      <dgm:prSet/>
      <dgm:spPr/>
      <dgm:t>
        <a:bodyPr/>
        <a:lstStyle/>
        <a:p>
          <a:endParaRPr lang="en-US"/>
        </a:p>
      </dgm:t>
    </dgm:pt>
    <dgm:pt modelId="{E8CDC65C-7CFD-4753-A9F7-798CB18134B6}">
      <dgm:prSet phldrT="[Texto]" custT="1"/>
      <dgm:spPr/>
      <dgm:t>
        <a:bodyPr/>
        <a:lstStyle/>
        <a:p>
          <a:r>
            <a:rPr lang="es-CL" sz="1800" dirty="0" smtClean="0"/>
            <a:t>Medidas provisionales</a:t>
          </a:r>
          <a:endParaRPr lang="en-US" sz="1800" dirty="0"/>
        </a:p>
      </dgm:t>
    </dgm:pt>
    <dgm:pt modelId="{05970D89-5E2D-4433-9876-BC01EF9C6B68}" type="parTrans" cxnId="{2D18BE02-401D-4FFE-BB67-C4ABCDBBA8BD}">
      <dgm:prSet/>
      <dgm:spPr/>
      <dgm:t>
        <a:bodyPr/>
        <a:lstStyle/>
        <a:p>
          <a:endParaRPr lang="en-US"/>
        </a:p>
      </dgm:t>
    </dgm:pt>
    <dgm:pt modelId="{88600019-0148-4EFA-87DF-88354C5B347B}" type="sibTrans" cxnId="{2D18BE02-401D-4FFE-BB67-C4ABCDBBA8BD}">
      <dgm:prSet/>
      <dgm:spPr/>
      <dgm:t>
        <a:bodyPr/>
        <a:lstStyle/>
        <a:p>
          <a:endParaRPr lang="en-US"/>
        </a:p>
      </dgm:t>
    </dgm:pt>
    <dgm:pt modelId="{A0497253-8B38-45B9-81EB-DCEB0A0FE490}">
      <dgm:prSet phldrT="[Texto]" custT="1"/>
      <dgm:spPr/>
      <dgm:t>
        <a:bodyPr/>
        <a:lstStyle/>
        <a:p>
          <a:r>
            <a:rPr lang="es-CL" sz="1600" dirty="0" smtClean="0"/>
            <a:t>Contestación del Estado (excepciones preliminares)</a:t>
          </a:r>
          <a:endParaRPr lang="en-US" sz="1600" dirty="0"/>
        </a:p>
      </dgm:t>
    </dgm:pt>
    <dgm:pt modelId="{660C949D-29F4-41E6-8369-F71F73FDED77}" type="parTrans" cxnId="{A8C7B09F-518E-419F-AC45-CDD946560D2A}">
      <dgm:prSet/>
      <dgm:spPr/>
      <dgm:t>
        <a:bodyPr/>
        <a:lstStyle/>
        <a:p>
          <a:endParaRPr lang="en-US"/>
        </a:p>
      </dgm:t>
    </dgm:pt>
    <dgm:pt modelId="{88A136E2-57B3-474B-ABC9-8B6520A1989C}" type="sibTrans" cxnId="{A8C7B09F-518E-419F-AC45-CDD946560D2A}">
      <dgm:prSet/>
      <dgm:spPr/>
      <dgm:t>
        <a:bodyPr/>
        <a:lstStyle/>
        <a:p>
          <a:endParaRPr lang="en-US"/>
        </a:p>
      </dgm:t>
    </dgm:pt>
    <dgm:pt modelId="{AA3B2BE6-CB85-4C74-963F-A8D69ED85B37}">
      <dgm:prSet phldrT="[Texto]" custT="1"/>
      <dgm:spPr/>
      <dgm:t>
        <a:bodyPr/>
        <a:lstStyle/>
        <a:p>
          <a:r>
            <a:rPr lang="es-CL" sz="1800" dirty="0" smtClean="0"/>
            <a:t>Procedimiento oral </a:t>
          </a:r>
          <a:endParaRPr lang="en-US" sz="1800" dirty="0"/>
        </a:p>
      </dgm:t>
    </dgm:pt>
    <dgm:pt modelId="{D24B329A-25BC-4370-8313-6332E23B7EA5}" type="parTrans" cxnId="{F0D0BF8A-11C6-4A51-B44C-B760BC00F1C5}">
      <dgm:prSet/>
      <dgm:spPr/>
      <dgm:t>
        <a:bodyPr/>
        <a:lstStyle/>
        <a:p>
          <a:endParaRPr lang="en-US"/>
        </a:p>
      </dgm:t>
    </dgm:pt>
    <dgm:pt modelId="{6920EFBF-4D65-4A8C-AEEB-D8BC8AEF1FF7}" type="sibTrans" cxnId="{F0D0BF8A-11C6-4A51-B44C-B760BC00F1C5}">
      <dgm:prSet/>
      <dgm:spPr/>
      <dgm:t>
        <a:bodyPr/>
        <a:lstStyle/>
        <a:p>
          <a:endParaRPr lang="en-US"/>
        </a:p>
      </dgm:t>
    </dgm:pt>
    <dgm:pt modelId="{0DF0D8A4-4882-4E2A-B4AD-27DC73BCD9A4}">
      <dgm:prSet phldrT="[Texto]"/>
      <dgm:spPr/>
      <dgm:t>
        <a:bodyPr/>
        <a:lstStyle/>
        <a:p>
          <a:r>
            <a:rPr lang="es-CL" b="1" dirty="0" smtClean="0"/>
            <a:t>Sentencia Corte IDH</a:t>
          </a:r>
          <a:endParaRPr lang="en-US" b="1" dirty="0"/>
        </a:p>
      </dgm:t>
    </dgm:pt>
    <dgm:pt modelId="{ABF91E83-33C3-4221-9C07-102FE5E59F0F}" type="parTrans" cxnId="{CF812D67-DF9B-478F-83B6-0363AF9068CB}">
      <dgm:prSet/>
      <dgm:spPr/>
      <dgm:t>
        <a:bodyPr/>
        <a:lstStyle/>
        <a:p>
          <a:endParaRPr lang="en-US"/>
        </a:p>
      </dgm:t>
    </dgm:pt>
    <dgm:pt modelId="{F2B60A2C-1817-464A-97F3-948A0B536DB2}" type="sibTrans" cxnId="{CF812D67-DF9B-478F-83B6-0363AF9068CB}">
      <dgm:prSet/>
      <dgm:spPr/>
      <dgm:t>
        <a:bodyPr/>
        <a:lstStyle/>
        <a:p>
          <a:endParaRPr lang="en-US"/>
        </a:p>
      </dgm:t>
    </dgm:pt>
    <dgm:pt modelId="{0161FAB7-EA89-4206-99A9-FC245F970E54}" type="pres">
      <dgm:prSet presAssocID="{2B8A1D50-52CD-4272-AFE6-8E035560CA34}" presName="diagram" presStyleCnt="0">
        <dgm:presLayoutVars>
          <dgm:dir/>
          <dgm:resizeHandles/>
        </dgm:presLayoutVars>
      </dgm:prSet>
      <dgm:spPr/>
      <dgm:t>
        <a:bodyPr/>
        <a:lstStyle/>
        <a:p>
          <a:endParaRPr lang="en-US"/>
        </a:p>
      </dgm:t>
    </dgm:pt>
    <dgm:pt modelId="{08A26835-E88F-4CEB-A053-197F7B40AB80}" type="pres">
      <dgm:prSet presAssocID="{2E000337-A46F-4CCC-AC77-A096CA9783E1}" presName="firstNode" presStyleLbl="node1" presStyleIdx="0" presStyleCnt="9">
        <dgm:presLayoutVars>
          <dgm:bulletEnabled val="1"/>
        </dgm:presLayoutVars>
      </dgm:prSet>
      <dgm:spPr/>
      <dgm:t>
        <a:bodyPr/>
        <a:lstStyle/>
        <a:p>
          <a:endParaRPr lang="en-US"/>
        </a:p>
      </dgm:t>
    </dgm:pt>
    <dgm:pt modelId="{60CF1514-91FF-4FAD-95DE-D7D5C2EA3D11}" type="pres">
      <dgm:prSet presAssocID="{B20CF482-7164-4294-9C2C-CDB71E3E4B54}" presName="sibTrans" presStyleLbl="sibTrans2D1" presStyleIdx="0" presStyleCnt="8"/>
      <dgm:spPr/>
      <dgm:t>
        <a:bodyPr/>
        <a:lstStyle/>
        <a:p>
          <a:endParaRPr lang="en-US"/>
        </a:p>
      </dgm:t>
    </dgm:pt>
    <dgm:pt modelId="{B9240B75-AAEB-4D9B-A771-D708E7F6DB9F}" type="pres">
      <dgm:prSet presAssocID="{DD3486F2-1146-4632-A166-2C10A6331EC9}" presName="middleNode" presStyleCnt="0"/>
      <dgm:spPr/>
    </dgm:pt>
    <dgm:pt modelId="{0A7F30AC-E9C1-4F32-82C4-12A9E21237BA}" type="pres">
      <dgm:prSet presAssocID="{DD3486F2-1146-4632-A166-2C10A6331EC9}" presName="padding" presStyleLbl="node1" presStyleIdx="0" presStyleCnt="9"/>
      <dgm:spPr/>
    </dgm:pt>
    <dgm:pt modelId="{26D88ED5-9A6C-46EC-BA84-442F84B346B9}" type="pres">
      <dgm:prSet presAssocID="{DD3486F2-1146-4632-A166-2C10A6331EC9}" presName="shape" presStyleLbl="node1" presStyleIdx="1" presStyleCnt="9" custScaleX="133503" custScaleY="138852">
        <dgm:presLayoutVars>
          <dgm:bulletEnabled val="1"/>
        </dgm:presLayoutVars>
      </dgm:prSet>
      <dgm:spPr/>
      <dgm:t>
        <a:bodyPr/>
        <a:lstStyle/>
        <a:p>
          <a:endParaRPr lang="en-US"/>
        </a:p>
      </dgm:t>
    </dgm:pt>
    <dgm:pt modelId="{6432F0F6-64CE-4F9F-9259-049470EE7B8F}" type="pres">
      <dgm:prSet presAssocID="{1CEF0680-D284-467A-A4FA-68977A4D0261}" presName="sibTrans" presStyleLbl="sibTrans2D1" presStyleIdx="1" presStyleCnt="8"/>
      <dgm:spPr/>
      <dgm:t>
        <a:bodyPr/>
        <a:lstStyle/>
        <a:p>
          <a:endParaRPr lang="en-US"/>
        </a:p>
      </dgm:t>
    </dgm:pt>
    <dgm:pt modelId="{CE559443-E267-4246-8893-B295899538F5}" type="pres">
      <dgm:prSet presAssocID="{92FF8762-819F-4741-A787-98463CC4D914}" presName="middleNode" presStyleCnt="0"/>
      <dgm:spPr/>
    </dgm:pt>
    <dgm:pt modelId="{C4432245-8E98-48D1-8BE4-99639E5A69FD}" type="pres">
      <dgm:prSet presAssocID="{92FF8762-819F-4741-A787-98463CC4D914}" presName="padding" presStyleLbl="node1" presStyleIdx="1" presStyleCnt="9"/>
      <dgm:spPr/>
    </dgm:pt>
    <dgm:pt modelId="{27BB7D6F-7C96-4FFC-A1A5-3336948AB3ED}" type="pres">
      <dgm:prSet presAssocID="{92FF8762-819F-4741-A787-98463CC4D914}" presName="shape" presStyleLbl="node1" presStyleIdx="2" presStyleCnt="9" custScaleX="148931" custScaleY="150608">
        <dgm:presLayoutVars>
          <dgm:bulletEnabled val="1"/>
        </dgm:presLayoutVars>
      </dgm:prSet>
      <dgm:spPr/>
      <dgm:t>
        <a:bodyPr/>
        <a:lstStyle/>
        <a:p>
          <a:endParaRPr lang="en-US"/>
        </a:p>
      </dgm:t>
    </dgm:pt>
    <dgm:pt modelId="{8E27A7AB-A32E-47F4-8551-8D2359A9B749}" type="pres">
      <dgm:prSet presAssocID="{CB0DEDA4-1F4B-4E07-B921-2DD764A9B6B8}" presName="sibTrans" presStyleLbl="sibTrans2D1" presStyleIdx="2" presStyleCnt="8"/>
      <dgm:spPr/>
      <dgm:t>
        <a:bodyPr/>
        <a:lstStyle/>
        <a:p>
          <a:endParaRPr lang="en-US"/>
        </a:p>
      </dgm:t>
    </dgm:pt>
    <dgm:pt modelId="{A08D8C1F-4B21-4D65-B58D-713D18BFCD31}" type="pres">
      <dgm:prSet presAssocID="{84656E00-3043-4599-B239-CD7C2C80EF14}" presName="middleNode" presStyleCnt="0"/>
      <dgm:spPr/>
    </dgm:pt>
    <dgm:pt modelId="{356BF8B8-F448-4FF2-8D0B-954528697364}" type="pres">
      <dgm:prSet presAssocID="{84656E00-3043-4599-B239-CD7C2C80EF14}" presName="padding" presStyleLbl="node1" presStyleIdx="2" presStyleCnt="9"/>
      <dgm:spPr/>
    </dgm:pt>
    <dgm:pt modelId="{9AC9BBE3-834B-4A40-A467-0A73A3773A01}" type="pres">
      <dgm:prSet presAssocID="{84656E00-3043-4599-B239-CD7C2C80EF14}" presName="shape" presStyleLbl="node1" presStyleIdx="3" presStyleCnt="9" custScaleX="140034" custScaleY="119751">
        <dgm:presLayoutVars>
          <dgm:bulletEnabled val="1"/>
        </dgm:presLayoutVars>
      </dgm:prSet>
      <dgm:spPr/>
      <dgm:t>
        <a:bodyPr/>
        <a:lstStyle/>
        <a:p>
          <a:endParaRPr lang="en-US"/>
        </a:p>
      </dgm:t>
    </dgm:pt>
    <dgm:pt modelId="{22C21536-04EE-461A-9E9D-1AEBE6F9EE0F}" type="pres">
      <dgm:prSet presAssocID="{B093B99D-6B54-429B-AAED-8838812240C0}" presName="sibTrans" presStyleLbl="sibTrans2D1" presStyleIdx="3" presStyleCnt="8"/>
      <dgm:spPr/>
      <dgm:t>
        <a:bodyPr/>
        <a:lstStyle/>
        <a:p>
          <a:endParaRPr lang="en-US"/>
        </a:p>
      </dgm:t>
    </dgm:pt>
    <dgm:pt modelId="{E8B546E3-733C-4ADE-9EB3-ED6929E220D1}" type="pres">
      <dgm:prSet presAssocID="{573CCEF8-AEBD-4BD9-8B84-668354D5EE76}" presName="middleNode" presStyleCnt="0"/>
      <dgm:spPr/>
    </dgm:pt>
    <dgm:pt modelId="{0A70BDE0-2F3A-48AE-B9AD-9603AAD6E0E8}" type="pres">
      <dgm:prSet presAssocID="{573CCEF8-AEBD-4BD9-8B84-668354D5EE76}" presName="padding" presStyleLbl="node1" presStyleIdx="3" presStyleCnt="9"/>
      <dgm:spPr/>
    </dgm:pt>
    <dgm:pt modelId="{82AF24F2-5065-4608-90CD-19C384613331}" type="pres">
      <dgm:prSet presAssocID="{573CCEF8-AEBD-4BD9-8B84-668354D5EE76}" presName="shape" presStyleLbl="node1" presStyleIdx="4" presStyleCnt="9" custScaleX="178622" custScaleY="170855">
        <dgm:presLayoutVars>
          <dgm:bulletEnabled val="1"/>
        </dgm:presLayoutVars>
      </dgm:prSet>
      <dgm:spPr/>
      <dgm:t>
        <a:bodyPr/>
        <a:lstStyle/>
        <a:p>
          <a:endParaRPr lang="en-US"/>
        </a:p>
      </dgm:t>
    </dgm:pt>
    <dgm:pt modelId="{CB43E56B-DF1F-4FAD-957D-32641051268C}" type="pres">
      <dgm:prSet presAssocID="{62D85F6C-0CFB-43A7-AC43-F7B6C36F5091}" presName="sibTrans" presStyleLbl="sibTrans2D1" presStyleIdx="4" presStyleCnt="8"/>
      <dgm:spPr/>
      <dgm:t>
        <a:bodyPr/>
        <a:lstStyle/>
        <a:p>
          <a:endParaRPr lang="en-US"/>
        </a:p>
      </dgm:t>
    </dgm:pt>
    <dgm:pt modelId="{054E49B6-E105-4790-B852-ED923344AA23}" type="pres">
      <dgm:prSet presAssocID="{E8CDC65C-7CFD-4753-A9F7-798CB18134B6}" presName="middleNode" presStyleCnt="0"/>
      <dgm:spPr/>
    </dgm:pt>
    <dgm:pt modelId="{E710F02F-5A78-4CEB-9675-C252D9AC9DB5}" type="pres">
      <dgm:prSet presAssocID="{E8CDC65C-7CFD-4753-A9F7-798CB18134B6}" presName="padding" presStyleLbl="node1" presStyleIdx="4" presStyleCnt="9"/>
      <dgm:spPr/>
    </dgm:pt>
    <dgm:pt modelId="{A53A0405-770A-4156-B433-9C745F5F1BB9}" type="pres">
      <dgm:prSet presAssocID="{E8CDC65C-7CFD-4753-A9F7-798CB18134B6}" presName="shape" presStyleLbl="node1" presStyleIdx="5" presStyleCnt="9" custScaleX="136076" custScaleY="137568">
        <dgm:presLayoutVars>
          <dgm:bulletEnabled val="1"/>
        </dgm:presLayoutVars>
      </dgm:prSet>
      <dgm:spPr/>
      <dgm:t>
        <a:bodyPr/>
        <a:lstStyle/>
        <a:p>
          <a:endParaRPr lang="en-US"/>
        </a:p>
      </dgm:t>
    </dgm:pt>
    <dgm:pt modelId="{4F86D675-4DEA-4073-B2C5-08F2A2814F50}" type="pres">
      <dgm:prSet presAssocID="{88600019-0148-4EFA-87DF-88354C5B347B}" presName="sibTrans" presStyleLbl="sibTrans2D1" presStyleIdx="5" presStyleCnt="8"/>
      <dgm:spPr/>
      <dgm:t>
        <a:bodyPr/>
        <a:lstStyle/>
        <a:p>
          <a:endParaRPr lang="en-US"/>
        </a:p>
      </dgm:t>
    </dgm:pt>
    <dgm:pt modelId="{65D84583-152D-4641-A31E-D613FB7F32CA}" type="pres">
      <dgm:prSet presAssocID="{A0497253-8B38-45B9-81EB-DCEB0A0FE490}" presName="middleNode" presStyleCnt="0"/>
      <dgm:spPr/>
    </dgm:pt>
    <dgm:pt modelId="{36504795-EBFD-4057-BEFA-D63ABBE4F01D}" type="pres">
      <dgm:prSet presAssocID="{A0497253-8B38-45B9-81EB-DCEB0A0FE490}" presName="padding" presStyleLbl="node1" presStyleIdx="5" presStyleCnt="9"/>
      <dgm:spPr/>
    </dgm:pt>
    <dgm:pt modelId="{4E47FB92-7322-4E16-9364-4BC716B33A83}" type="pres">
      <dgm:prSet presAssocID="{A0497253-8B38-45B9-81EB-DCEB0A0FE490}" presName="shape" presStyleLbl="node1" presStyleIdx="6" presStyleCnt="9" custScaleX="204552" custScaleY="158482" custLinFactNeighborX="-1323" custLinFactNeighborY="5552">
        <dgm:presLayoutVars>
          <dgm:bulletEnabled val="1"/>
        </dgm:presLayoutVars>
      </dgm:prSet>
      <dgm:spPr/>
      <dgm:t>
        <a:bodyPr/>
        <a:lstStyle/>
        <a:p>
          <a:endParaRPr lang="en-US"/>
        </a:p>
      </dgm:t>
    </dgm:pt>
    <dgm:pt modelId="{0B4D83D8-6443-4D89-9EDE-A3AF40D32CBE}" type="pres">
      <dgm:prSet presAssocID="{88A136E2-57B3-474B-ABC9-8B6520A1989C}" presName="sibTrans" presStyleLbl="sibTrans2D1" presStyleIdx="6" presStyleCnt="8"/>
      <dgm:spPr/>
      <dgm:t>
        <a:bodyPr/>
        <a:lstStyle/>
        <a:p>
          <a:endParaRPr lang="en-US"/>
        </a:p>
      </dgm:t>
    </dgm:pt>
    <dgm:pt modelId="{0C9655FD-ADEA-4B84-B4D0-6D608BF85BDC}" type="pres">
      <dgm:prSet presAssocID="{AA3B2BE6-CB85-4C74-963F-A8D69ED85B37}" presName="middleNode" presStyleCnt="0"/>
      <dgm:spPr/>
    </dgm:pt>
    <dgm:pt modelId="{E033842F-0BCF-406E-82B3-58163A6A2184}" type="pres">
      <dgm:prSet presAssocID="{AA3B2BE6-CB85-4C74-963F-A8D69ED85B37}" presName="padding" presStyleLbl="node1" presStyleIdx="6" presStyleCnt="9"/>
      <dgm:spPr/>
    </dgm:pt>
    <dgm:pt modelId="{B314FCF6-18FF-4E2C-A67C-1C782E1CC581}" type="pres">
      <dgm:prSet presAssocID="{AA3B2BE6-CB85-4C74-963F-A8D69ED85B37}" presName="shape" presStyleLbl="node1" presStyleIdx="7" presStyleCnt="9" custScaleX="217915" custScaleY="123379">
        <dgm:presLayoutVars>
          <dgm:bulletEnabled val="1"/>
        </dgm:presLayoutVars>
      </dgm:prSet>
      <dgm:spPr/>
      <dgm:t>
        <a:bodyPr/>
        <a:lstStyle/>
        <a:p>
          <a:endParaRPr lang="en-US"/>
        </a:p>
      </dgm:t>
    </dgm:pt>
    <dgm:pt modelId="{34D77CF9-0FE4-4201-9606-0DEA67F0B64F}" type="pres">
      <dgm:prSet presAssocID="{6920EFBF-4D65-4A8C-AEEB-D8BC8AEF1FF7}" presName="sibTrans" presStyleLbl="sibTrans2D1" presStyleIdx="7" presStyleCnt="8"/>
      <dgm:spPr/>
      <dgm:t>
        <a:bodyPr/>
        <a:lstStyle/>
        <a:p>
          <a:endParaRPr lang="en-US"/>
        </a:p>
      </dgm:t>
    </dgm:pt>
    <dgm:pt modelId="{19FD27B6-1396-4154-B56F-BEE132C8D0FD}" type="pres">
      <dgm:prSet presAssocID="{0DF0D8A4-4882-4E2A-B4AD-27DC73BCD9A4}" presName="lastNode" presStyleLbl="node1" presStyleIdx="8" presStyleCnt="9">
        <dgm:presLayoutVars>
          <dgm:bulletEnabled val="1"/>
        </dgm:presLayoutVars>
      </dgm:prSet>
      <dgm:spPr/>
      <dgm:t>
        <a:bodyPr/>
        <a:lstStyle/>
        <a:p>
          <a:endParaRPr lang="en-US"/>
        </a:p>
      </dgm:t>
    </dgm:pt>
  </dgm:ptLst>
  <dgm:cxnLst>
    <dgm:cxn modelId="{EE8ACC55-4ECB-4C6A-9430-36BA46DBC3BD}" srcId="{2B8A1D50-52CD-4272-AFE6-8E035560CA34}" destId="{2E000337-A46F-4CCC-AC77-A096CA9783E1}" srcOrd="0" destOrd="0" parTransId="{CEF2E674-09A4-49E5-B91D-6585D45B536B}" sibTransId="{B20CF482-7164-4294-9C2C-CDB71E3E4B54}"/>
    <dgm:cxn modelId="{AE3E5EED-26EB-4681-9842-12FDB62B0C61}" type="presOf" srcId="{0DF0D8A4-4882-4E2A-B4AD-27DC73BCD9A4}" destId="{19FD27B6-1396-4154-B56F-BEE132C8D0FD}" srcOrd="0" destOrd="0" presId="urn:microsoft.com/office/officeart/2005/8/layout/bProcess2"/>
    <dgm:cxn modelId="{AF92945F-1893-407D-9547-2C0F34D80CC9}" srcId="{2B8A1D50-52CD-4272-AFE6-8E035560CA34}" destId="{92FF8762-819F-4741-A787-98463CC4D914}" srcOrd="2" destOrd="0" parTransId="{CF126E14-1DDA-4568-AAEC-E6AE09715EDE}" sibTransId="{CB0DEDA4-1F4B-4E07-B921-2DD764A9B6B8}"/>
    <dgm:cxn modelId="{F14E914F-4BA7-4D62-9350-135C6A56E446}" type="presOf" srcId="{2E000337-A46F-4CCC-AC77-A096CA9783E1}" destId="{08A26835-E88F-4CEB-A053-197F7B40AB80}" srcOrd="0" destOrd="0" presId="urn:microsoft.com/office/officeart/2005/8/layout/bProcess2"/>
    <dgm:cxn modelId="{D9EE15E4-EEA4-4918-986C-A87ED653576D}" type="presOf" srcId="{DD3486F2-1146-4632-A166-2C10A6331EC9}" destId="{26D88ED5-9A6C-46EC-BA84-442F84B346B9}" srcOrd="0" destOrd="0" presId="urn:microsoft.com/office/officeart/2005/8/layout/bProcess2"/>
    <dgm:cxn modelId="{CF812D67-DF9B-478F-83B6-0363AF9068CB}" srcId="{2B8A1D50-52CD-4272-AFE6-8E035560CA34}" destId="{0DF0D8A4-4882-4E2A-B4AD-27DC73BCD9A4}" srcOrd="8" destOrd="0" parTransId="{ABF91E83-33C3-4221-9C07-102FE5E59F0F}" sibTransId="{F2B60A2C-1817-464A-97F3-948A0B536DB2}"/>
    <dgm:cxn modelId="{42DFECD5-ADA9-48B2-87FE-681EA853F692}" type="presOf" srcId="{573CCEF8-AEBD-4BD9-8B84-668354D5EE76}" destId="{82AF24F2-5065-4608-90CD-19C384613331}" srcOrd="0" destOrd="0" presId="urn:microsoft.com/office/officeart/2005/8/layout/bProcess2"/>
    <dgm:cxn modelId="{0FF9F62B-30F1-4277-9EB8-AC780E93AF52}" srcId="{2B8A1D50-52CD-4272-AFE6-8E035560CA34}" destId="{DD3486F2-1146-4632-A166-2C10A6331EC9}" srcOrd="1" destOrd="0" parTransId="{AAEDEB53-5E5C-497F-9467-0AF6E04146A5}" sibTransId="{1CEF0680-D284-467A-A4FA-68977A4D0261}"/>
    <dgm:cxn modelId="{66580252-4025-4F3B-846A-2B9EDB3F5BBF}" srcId="{2B8A1D50-52CD-4272-AFE6-8E035560CA34}" destId="{573CCEF8-AEBD-4BD9-8B84-668354D5EE76}" srcOrd="4" destOrd="0" parTransId="{4E8D97CC-5D32-41B6-AC62-82E437C25989}" sibTransId="{62D85F6C-0CFB-43A7-AC43-F7B6C36F5091}"/>
    <dgm:cxn modelId="{979884C2-507A-4250-9EEE-524A3AFEC971}" type="presOf" srcId="{E8CDC65C-7CFD-4753-A9F7-798CB18134B6}" destId="{A53A0405-770A-4156-B433-9C745F5F1BB9}" srcOrd="0" destOrd="0" presId="urn:microsoft.com/office/officeart/2005/8/layout/bProcess2"/>
    <dgm:cxn modelId="{F0D0BF8A-11C6-4A51-B44C-B760BC00F1C5}" srcId="{2B8A1D50-52CD-4272-AFE6-8E035560CA34}" destId="{AA3B2BE6-CB85-4C74-963F-A8D69ED85B37}" srcOrd="7" destOrd="0" parTransId="{D24B329A-25BC-4370-8313-6332E23B7EA5}" sibTransId="{6920EFBF-4D65-4A8C-AEEB-D8BC8AEF1FF7}"/>
    <dgm:cxn modelId="{89361BCF-5A0B-4454-943C-E54BA2CD51C3}" type="presOf" srcId="{88600019-0148-4EFA-87DF-88354C5B347B}" destId="{4F86D675-4DEA-4073-B2C5-08F2A2814F50}" srcOrd="0" destOrd="0" presId="urn:microsoft.com/office/officeart/2005/8/layout/bProcess2"/>
    <dgm:cxn modelId="{A8C7B09F-518E-419F-AC45-CDD946560D2A}" srcId="{2B8A1D50-52CD-4272-AFE6-8E035560CA34}" destId="{A0497253-8B38-45B9-81EB-DCEB0A0FE490}" srcOrd="6" destOrd="0" parTransId="{660C949D-29F4-41E6-8369-F71F73FDED77}" sibTransId="{88A136E2-57B3-474B-ABC9-8B6520A1989C}"/>
    <dgm:cxn modelId="{6A8AE0F5-8ADB-4831-A1D9-BCCC01B22262}" type="presOf" srcId="{B20CF482-7164-4294-9C2C-CDB71E3E4B54}" destId="{60CF1514-91FF-4FAD-95DE-D7D5C2EA3D11}" srcOrd="0" destOrd="0" presId="urn:microsoft.com/office/officeart/2005/8/layout/bProcess2"/>
    <dgm:cxn modelId="{110277B1-2570-4966-9F70-1D0C8F40E29D}" type="presOf" srcId="{CB0DEDA4-1F4B-4E07-B921-2DD764A9B6B8}" destId="{8E27A7AB-A32E-47F4-8551-8D2359A9B749}" srcOrd="0" destOrd="0" presId="urn:microsoft.com/office/officeart/2005/8/layout/bProcess2"/>
    <dgm:cxn modelId="{54967962-546B-4263-BB40-7DAD25723581}" type="presOf" srcId="{A0497253-8B38-45B9-81EB-DCEB0A0FE490}" destId="{4E47FB92-7322-4E16-9364-4BC716B33A83}" srcOrd="0" destOrd="0" presId="urn:microsoft.com/office/officeart/2005/8/layout/bProcess2"/>
    <dgm:cxn modelId="{70128611-F2BD-4298-B1F6-5863C08DFED8}" srcId="{2B8A1D50-52CD-4272-AFE6-8E035560CA34}" destId="{84656E00-3043-4599-B239-CD7C2C80EF14}" srcOrd="3" destOrd="0" parTransId="{8E0C82AA-6A9C-4B5D-958F-D8BD7219B059}" sibTransId="{B093B99D-6B54-429B-AAED-8838812240C0}"/>
    <dgm:cxn modelId="{DFCC53B9-89CE-47F6-820C-408BAC80D2F7}" type="presOf" srcId="{92FF8762-819F-4741-A787-98463CC4D914}" destId="{27BB7D6F-7C96-4FFC-A1A5-3336948AB3ED}" srcOrd="0" destOrd="0" presId="urn:microsoft.com/office/officeart/2005/8/layout/bProcess2"/>
    <dgm:cxn modelId="{1218575B-D815-42C5-8B21-1C2E4CE1B03C}" type="presOf" srcId="{AA3B2BE6-CB85-4C74-963F-A8D69ED85B37}" destId="{B314FCF6-18FF-4E2C-A67C-1C782E1CC581}" srcOrd="0" destOrd="0" presId="urn:microsoft.com/office/officeart/2005/8/layout/bProcess2"/>
    <dgm:cxn modelId="{285DFF76-44D3-420F-AADF-884E306771D9}" type="presOf" srcId="{2B8A1D50-52CD-4272-AFE6-8E035560CA34}" destId="{0161FAB7-EA89-4206-99A9-FC245F970E54}" srcOrd="0" destOrd="0" presId="urn:microsoft.com/office/officeart/2005/8/layout/bProcess2"/>
    <dgm:cxn modelId="{2B040C53-7A56-4B81-AB83-34FAB6AD5F4F}" type="presOf" srcId="{88A136E2-57B3-474B-ABC9-8B6520A1989C}" destId="{0B4D83D8-6443-4D89-9EDE-A3AF40D32CBE}" srcOrd="0" destOrd="0" presId="urn:microsoft.com/office/officeart/2005/8/layout/bProcess2"/>
    <dgm:cxn modelId="{D03DA750-9037-4E09-8EFF-E867E4D9BAC3}" type="presOf" srcId="{62D85F6C-0CFB-43A7-AC43-F7B6C36F5091}" destId="{CB43E56B-DF1F-4FAD-957D-32641051268C}" srcOrd="0" destOrd="0" presId="urn:microsoft.com/office/officeart/2005/8/layout/bProcess2"/>
    <dgm:cxn modelId="{D8EA2D9A-0BEF-4799-BBFB-7D2E35384380}" type="presOf" srcId="{84656E00-3043-4599-B239-CD7C2C80EF14}" destId="{9AC9BBE3-834B-4A40-A467-0A73A3773A01}" srcOrd="0" destOrd="0" presId="urn:microsoft.com/office/officeart/2005/8/layout/bProcess2"/>
    <dgm:cxn modelId="{2D18BE02-401D-4FFE-BB67-C4ABCDBBA8BD}" srcId="{2B8A1D50-52CD-4272-AFE6-8E035560CA34}" destId="{E8CDC65C-7CFD-4753-A9F7-798CB18134B6}" srcOrd="5" destOrd="0" parTransId="{05970D89-5E2D-4433-9876-BC01EF9C6B68}" sibTransId="{88600019-0148-4EFA-87DF-88354C5B347B}"/>
    <dgm:cxn modelId="{2814702B-1F9A-4275-BD74-13E63BC198A8}" type="presOf" srcId="{B093B99D-6B54-429B-AAED-8838812240C0}" destId="{22C21536-04EE-461A-9E9D-1AEBE6F9EE0F}" srcOrd="0" destOrd="0" presId="urn:microsoft.com/office/officeart/2005/8/layout/bProcess2"/>
    <dgm:cxn modelId="{BD2B2943-43E0-4D92-951F-405F1ED56265}" type="presOf" srcId="{1CEF0680-D284-467A-A4FA-68977A4D0261}" destId="{6432F0F6-64CE-4F9F-9259-049470EE7B8F}" srcOrd="0" destOrd="0" presId="urn:microsoft.com/office/officeart/2005/8/layout/bProcess2"/>
    <dgm:cxn modelId="{C0E10D7D-A9A7-4D17-8CB2-CECE485D2237}" type="presOf" srcId="{6920EFBF-4D65-4A8C-AEEB-D8BC8AEF1FF7}" destId="{34D77CF9-0FE4-4201-9606-0DEA67F0B64F}" srcOrd="0" destOrd="0" presId="urn:microsoft.com/office/officeart/2005/8/layout/bProcess2"/>
    <dgm:cxn modelId="{371E3CD0-A58F-4999-9F66-24986FCE0EE6}" type="presParOf" srcId="{0161FAB7-EA89-4206-99A9-FC245F970E54}" destId="{08A26835-E88F-4CEB-A053-197F7B40AB80}" srcOrd="0" destOrd="0" presId="urn:microsoft.com/office/officeart/2005/8/layout/bProcess2"/>
    <dgm:cxn modelId="{E570F63C-8F4A-41AF-80FD-FE319480CC57}" type="presParOf" srcId="{0161FAB7-EA89-4206-99A9-FC245F970E54}" destId="{60CF1514-91FF-4FAD-95DE-D7D5C2EA3D11}" srcOrd="1" destOrd="0" presId="urn:microsoft.com/office/officeart/2005/8/layout/bProcess2"/>
    <dgm:cxn modelId="{90C2D25D-A31F-40F6-AB8E-01A64111A9EB}" type="presParOf" srcId="{0161FAB7-EA89-4206-99A9-FC245F970E54}" destId="{B9240B75-AAEB-4D9B-A771-D708E7F6DB9F}" srcOrd="2" destOrd="0" presId="urn:microsoft.com/office/officeart/2005/8/layout/bProcess2"/>
    <dgm:cxn modelId="{46565102-B124-4B57-9DA2-70DA68817DD2}" type="presParOf" srcId="{B9240B75-AAEB-4D9B-A771-D708E7F6DB9F}" destId="{0A7F30AC-E9C1-4F32-82C4-12A9E21237BA}" srcOrd="0" destOrd="0" presId="urn:microsoft.com/office/officeart/2005/8/layout/bProcess2"/>
    <dgm:cxn modelId="{6146F489-1EB6-401C-A803-645DDEAFC37E}" type="presParOf" srcId="{B9240B75-AAEB-4D9B-A771-D708E7F6DB9F}" destId="{26D88ED5-9A6C-46EC-BA84-442F84B346B9}" srcOrd="1" destOrd="0" presId="urn:microsoft.com/office/officeart/2005/8/layout/bProcess2"/>
    <dgm:cxn modelId="{B44F7C92-977F-4811-A603-308A6F2D58BF}" type="presParOf" srcId="{0161FAB7-EA89-4206-99A9-FC245F970E54}" destId="{6432F0F6-64CE-4F9F-9259-049470EE7B8F}" srcOrd="3" destOrd="0" presId="urn:microsoft.com/office/officeart/2005/8/layout/bProcess2"/>
    <dgm:cxn modelId="{8AA23E37-2032-483E-9AF1-D8E4B1B19127}" type="presParOf" srcId="{0161FAB7-EA89-4206-99A9-FC245F970E54}" destId="{CE559443-E267-4246-8893-B295899538F5}" srcOrd="4" destOrd="0" presId="urn:microsoft.com/office/officeart/2005/8/layout/bProcess2"/>
    <dgm:cxn modelId="{C9626D01-AB79-4E47-8584-D2F9BC599A72}" type="presParOf" srcId="{CE559443-E267-4246-8893-B295899538F5}" destId="{C4432245-8E98-48D1-8BE4-99639E5A69FD}" srcOrd="0" destOrd="0" presId="urn:microsoft.com/office/officeart/2005/8/layout/bProcess2"/>
    <dgm:cxn modelId="{5C33CAF7-7596-432C-A215-F5083D200205}" type="presParOf" srcId="{CE559443-E267-4246-8893-B295899538F5}" destId="{27BB7D6F-7C96-4FFC-A1A5-3336948AB3ED}" srcOrd="1" destOrd="0" presId="urn:microsoft.com/office/officeart/2005/8/layout/bProcess2"/>
    <dgm:cxn modelId="{68708CC6-2A82-4DA6-89A0-23C387A4BC4D}" type="presParOf" srcId="{0161FAB7-EA89-4206-99A9-FC245F970E54}" destId="{8E27A7AB-A32E-47F4-8551-8D2359A9B749}" srcOrd="5" destOrd="0" presId="urn:microsoft.com/office/officeart/2005/8/layout/bProcess2"/>
    <dgm:cxn modelId="{3A88D839-418E-48C5-B61C-4928FC323CF7}" type="presParOf" srcId="{0161FAB7-EA89-4206-99A9-FC245F970E54}" destId="{A08D8C1F-4B21-4D65-B58D-713D18BFCD31}" srcOrd="6" destOrd="0" presId="urn:microsoft.com/office/officeart/2005/8/layout/bProcess2"/>
    <dgm:cxn modelId="{A631E7B9-53E8-4628-9EF1-BDEB0C2EFB85}" type="presParOf" srcId="{A08D8C1F-4B21-4D65-B58D-713D18BFCD31}" destId="{356BF8B8-F448-4FF2-8D0B-954528697364}" srcOrd="0" destOrd="0" presId="urn:microsoft.com/office/officeart/2005/8/layout/bProcess2"/>
    <dgm:cxn modelId="{5B45FCED-A2CC-4034-BD9B-14FC845BC73F}" type="presParOf" srcId="{A08D8C1F-4B21-4D65-B58D-713D18BFCD31}" destId="{9AC9BBE3-834B-4A40-A467-0A73A3773A01}" srcOrd="1" destOrd="0" presId="urn:microsoft.com/office/officeart/2005/8/layout/bProcess2"/>
    <dgm:cxn modelId="{E29FC1B6-2C00-4264-9CDF-1EFE4F6DB606}" type="presParOf" srcId="{0161FAB7-EA89-4206-99A9-FC245F970E54}" destId="{22C21536-04EE-461A-9E9D-1AEBE6F9EE0F}" srcOrd="7" destOrd="0" presId="urn:microsoft.com/office/officeart/2005/8/layout/bProcess2"/>
    <dgm:cxn modelId="{EE29450C-F1D5-42AC-9F1E-D895E75CA9CB}" type="presParOf" srcId="{0161FAB7-EA89-4206-99A9-FC245F970E54}" destId="{E8B546E3-733C-4ADE-9EB3-ED6929E220D1}" srcOrd="8" destOrd="0" presId="urn:microsoft.com/office/officeart/2005/8/layout/bProcess2"/>
    <dgm:cxn modelId="{DBE2BA7F-C68D-4EDB-96AB-AE9F317DDE13}" type="presParOf" srcId="{E8B546E3-733C-4ADE-9EB3-ED6929E220D1}" destId="{0A70BDE0-2F3A-48AE-B9AD-9603AAD6E0E8}" srcOrd="0" destOrd="0" presId="urn:microsoft.com/office/officeart/2005/8/layout/bProcess2"/>
    <dgm:cxn modelId="{D83373E4-BB66-4592-A078-3F3F883DED7F}" type="presParOf" srcId="{E8B546E3-733C-4ADE-9EB3-ED6929E220D1}" destId="{82AF24F2-5065-4608-90CD-19C384613331}" srcOrd="1" destOrd="0" presId="urn:microsoft.com/office/officeart/2005/8/layout/bProcess2"/>
    <dgm:cxn modelId="{A962F500-EDAB-4D06-AACB-609AC5EB9889}" type="presParOf" srcId="{0161FAB7-EA89-4206-99A9-FC245F970E54}" destId="{CB43E56B-DF1F-4FAD-957D-32641051268C}" srcOrd="9" destOrd="0" presId="urn:microsoft.com/office/officeart/2005/8/layout/bProcess2"/>
    <dgm:cxn modelId="{EA12084A-8931-4A3E-BD23-42A1CD5AF7AB}" type="presParOf" srcId="{0161FAB7-EA89-4206-99A9-FC245F970E54}" destId="{054E49B6-E105-4790-B852-ED923344AA23}" srcOrd="10" destOrd="0" presId="urn:microsoft.com/office/officeart/2005/8/layout/bProcess2"/>
    <dgm:cxn modelId="{7DC785D6-DA54-4DC5-91BF-774062B0C631}" type="presParOf" srcId="{054E49B6-E105-4790-B852-ED923344AA23}" destId="{E710F02F-5A78-4CEB-9675-C252D9AC9DB5}" srcOrd="0" destOrd="0" presId="urn:microsoft.com/office/officeart/2005/8/layout/bProcess2"/>
    <dgm:cxn modelId="{014323B3-429E-46AB-B0BB-16607DAA09CA}" type="presParOf" srcId="{054E49B6-E105-4790-B852-ED923344AA23}" destId="{A53A0405-770A-4156-B433-9C745F5F1BB9}" srcOrd="1" destOrd="0" presId="urn:microsoft.com/office/officeart/2005/8/layout/bProcess2"/>
    <dgm:cxn modelId="{681C4535-FF1E-4FD0-8A4A-B4FC164B4060}" type="presParOf" srcId="{0161FAB7-EA89-4206-99A9-FC245F970E54}" destId="{4F86D675-4DEA-4073-B2C5-08F2A2814F50}" srcOrd="11" destOrd="0" presId="urn:microsoft.com/office/officeart/2005/8/layout/bProcess2"/>
    <dgm:cxn modelId="{599883E6-71A8-40AD-9B10-0D7AA1B11DEC}" type="presParOf" srcId="{0161FAB7-EA89-4206-99A9-FC245F970E54}" destId="{65D84583-152D-4641-A31E-D613FB7F32CA}" srcOrd="12" destOrd="0" presId="urn:microsoft.com/office/officeart/2005/8/layout/bProcess2"/>
    <dgm:cxn modelId="{2469F4CF-3BB4-4EA2-A97F-1E68B22D0208}" type="presParOf" srcId="{65D84583-152D-4641-A31E-D613FB7F32CA}" destId="{36504795-EBFD-4057-BEFA-D63ABBE4F01D}" srcOrd="0" destOrd="0" presId="urn:microsoft.com/office/officeart/2005/8/layout/bProcess2"/>
    <dgm:cxn modelId="{D6418D16-209D-40CC-AF47-9B07147BFDD1}" type="presParOf" srcId="{65D84583-152D-4641-A31E-D613FB7F32CA}" destId="{4E47FB92-7322-4E16-9364-4BC716B33A83}" srcOrd="1" destOrd="0" presId="urn:microsoft.com/office/officeart/2005/8/layout/bProcess2"/>
    <dgm:cxn modelId="{67E23A69-3D70-4205-8C4D-0924FF2E0B40}" type="presParOf" srcId="{0161FAB7-EA89-4206-99A9-FC245F970E54}" destId="{0B4D83D8-6443-4D89-9EDE-A3AF40D32CBE}" srcOrd="13" destOrd="0" presId="urn:microsoft.com/office/officeart/2005/8/layout/bProcess2"/>
    <dgm:cxn modelId="{57620BF1-EE40-4977-95AB-FA35FEF0A603}" type="presParOf" srcId="{0161FAB7-EA89-4206-99A9-FC245F970E54}" destId="{0C9655FD-ADEA-4B84-B4D0-6D608BF85BDC}" srcOrd="14" destOrd="0" presId="urn:microsoft.com/office/officeart/2005/8/layout/bProcess2"/>
    <dgm:cxn modelId="{E79651DE-A6AC-46AD-B372-D00B4BADE999}" type="presParOf" srcId="{0C9655FD-ADEA-4B84-B4D0-6D608BF85BDC}" destId="{E033842F-0BCF-406E-82B3-58163A6A2184}" srcOrd="0" destOrd="0" presId="urn:microsoft.com/office/officeart/2005/8/layout/bProcess2"/>
    <dgm:cxn modelId="{B00A0744-55AE-4EB7-93EF-2458D9805411}" type="presParOf" srcId="{0C9655FD-ADEA-4B84-B4D0-6D608BF85BDC}" destId="{B314FCF6-18FF-4E2C-A67C-1C782E1CC581}" srcOrd="1" destOrd="0" presId="urn:microsoft.com/office/officeart/2005/8/layout/bProcess2"/>
    <dgm:cxn modelId="{7B3AB878-A91A-4755-904F-C4B858B7436B}" type="presParOf" srcId="{0161FAB7-EA89-4206-99A9-FC245F970E54}" destId="{34D77CF9-0FE4-4201-9606-0DEA67F0B64F}" srcOrd="15" destOrd="0" presId="urn:microsoft.com/office/officeart/2005/8/layout/bProcess2"/>
    <dgm:cxn modelId="{37DE5206-19B2-4A2D-9958-6FEB5C3DFCFF}" type="presParOf" srcId="{0161FAB7-EA89-4206-99A9-FC245F970E54}" destId="{19FD27B6-1396-4154-B56F-BEE132C8D0FD}" srcOrd="16" destOrd="0" presId="urn:microsoft.com/office/officeart/2005/8/layout/b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2">
  <dgm:title val=""/>
  <dgm:desc val=""/>
  <dgm:catLst>
    <dgm:cat type="process" pri="24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dgm:varLst>
    <dgm:choose name="Name0">
      <dgm:if name="Name1" func="var" arg="dir" op="equ" val="norm">
        <dgm:alg type="snake">
          <dgm:param type="grDir" val="tL"/>
          <dgm:param type="flowDir" val="col"/>
          <dgm:param type="contDir" val="revDir"/>
        </dgm:alg>
      </dgm:if>
      <dgm:else name="Name2">
        <dgm:alg type="snake">
          <dgm:param type="grDir" val="tR"/>
          <dgm:param type="flowDir" val="col"/>
          <dgm:param type="contDir" val="revDir"/>
        </dgm:alg>
      </dgm:else>
    </dgm:choose>
    <dgm:shape xmlns:r="http://schemas.openxmlformats.org/officeDocument/2006/relationships" r:blip="">
      <dgm:adjLst/>
    </dgm:shape>
    <dgm:presOf/>
    <dgm:constrLst>
      <dgm:constr type="w" for="ch" forName="firstNode" refType="w"/>
      <dgm:constr type="w" for="ch" forName="lastNode" refType="w" refFor="ch" refForName="firstNode" op="equ"/>
      <dgm:constr type="w" for="ch" forName="middleNode" refType="w" refFor="ch" refForName="firstNode" op="equ"/>
      <dgm:constr type="h" for="ch" ptType="sibTrans" refType="w" refFor="ch" refForName="middleNode" op="equ" fact="0.35"/>
      <dgm:constr type="sp" refType="w" refFor="ch" refForName="middleNode" fact="0.5"/>
      <dgm:constr type="connDist" for="des" ptType="sibTrans" op="equ"/>
      <dgm:constr type="primFontSz" for="ch" forName="firstNode" val="65"/>
      <dgm:constr type="primFontSz" for="ch" forName="lastNode" refType="primFontSz" refFor="ch" refForName="firstNode" op="equ"/>
      <dgm:constr type="primFontSz" for="des" forName="shape" val="65"/>
      <dgm:constr type="primFontSz" for="des" forName="shape" refType="primFontSz" refFor="ch" refForName="firstNode" op="lte"/>
      <dgm:constr type="primFontSz" for="des" forName="shape" refType="primFontSz" refFor="ch" refForName="lastNode" op="lte"/>
    </dgm:constrLst>
    <dgm:ruleLst/>
    <dgm:forEach name="Name3" axis="ch" ptType="node">
      <dgm:choose name="Name4">
        <dgm:if name="Name5" axis="self" ptType="node" func="pos" op="equ" val="1">
          <dgm:layoutNode name="fir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if name="Name6" axis="self" ptType="node" func="revPos" op="equ" val="1">
          <dgm:layoutNode name="last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7">
          <dgm:layoutNode name="middleNode">
            <dgm:alg type="composite"/>
            <dgm:shape xmlns:r="http://schemas.openxmlformats.org/officeDocument/2006/relationships" r:blip="">
              <dgm:adjLst/>
            </dgm:shape>
            <dgm:presOf/>
            <dgm:constrLst>
              <dgm:constr type="h" refType="w"/>
              <dgm:constr type="w" for="ch" forName="padding" refType="w"/>
              <dgm:constr type="h" for="ch" forName="padding" refType="h"/>
              <dgm:constr type="w" for="ch" forName="shape" refType="w" fact="0.667"/>
              <dgm:constr type="h" for="ch" forName="shape" refType="h" fact="0.667"/>
              <dgm:constr type="ctrX" for="ch" forName="shape" refType="w" fact="0.5"/>
              <dgm:constr type="ctrY" for="ch" forName="shape" refType="h" fact="0.5"/>
            </dgm:constrLst>
            <dgm:ruleLst/>
            <dgm:layoutNode name="padding">
              <dgm:alg type="sp"/>
              <dgm:shape xmlns:r="http://schemas.openxmlformats.org/officeDocument/2006/relationships" type="ellipse" r:blip="" hideGeom="1">
                <dgm:adjLst/>
              </dgm:shape>
              <dgm:presOf/>
              <dgm:constrLst/>
              <dgm:ruleLst/>
            </dgm:layoutNode>
            <dgm:layoutNode name="shap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else>
      </dgm:choose>
      <dgm:forEach name="Name8" axis="followSib" ptType="sibTrans" cnt="1">
        <dgm:layoutNode name="sibTrans">
          <dgm:choose name="Name9">
            <dgm:if name="Name10" func="var" arg="dir" op="equ" val="norm">
              <dgm:choose name="Name11">
                <dgm:if name="Name12" axis="self" ptType="sibTrans" func="pos" op="equ" val="1">
                  <dgm:alg type="conn">
                    <dgm:param type="begPts" val="auto"/>
                    <dgm:param type="endPts" val="auto"/>
                    <dgm:param type="srcNode" val="firstNode"/>
                    <dgm:param type="dstNode" val="shape"/>
                  </dgm:alg>
                </dgm:if>
                <dgm:if name="Name13" axis="self" ptType="sibTrans" func="revPos" op="equ" val="1">
                  <dgm:alg type="conn">
                    <dgm:param type="begPts" val="auto"/>
                    <dgm:param type="endPts" val="auto"/>
                    <dgm:param type="srcNode" val="shape"/>
                    <dgm:param type="dstNode" val="lastNode"/>
                  </dgm:alg>
                </dgm:if>
                <dgm:else name="Name14">
                  <dgm:alg type="conn">
                    <dgm:param type="begPts" val="auto"/>
                    <dgm:param type="endPts" val="auto"/>
                    <dgm:param type="srcNode" val="shape"/>
                    <dgm:param type="dstNode" val="shape"/>
                  </dgm:alg>
                </dgm:else>
              </dgm:choose>
            </dgm:if>
            <dgm:else name="Name15">
              <dgm:choose name="Name16">
                <dgm:if name="Name17" axis="self" ptType="sibTrans" func="pos" op="equ" val="1">
                  <dgm:alg type="conn">
                    <dgm:param type="begPts" val="auto"/>
                    <dgm:param type="endPts" val="auto"/>
                    <dgm:param type="srcNode" val="firstNode"/>
                    <dgm:param type="dstNode" val="shape"/>
                  </dgm:alg>
                </dgm:if>
                <dgm:if name="Name18" axis="self" ptType="sibTrans" func="revPos" op="equ" val="1">
                  <dgm:alg type="conn">
                    <dgm:param type="begPts" val="auto"/>
                    <dgm:param type="endPts" val="auto"/>
                    <dgm:param type="srcNode" val="shape"/>
                    <dgm:param type="dstNode" val="lastNode"/>
                  </dgm:alg>
                </dgm:if>
                <dgm:else name="Name19">
                  <dgm:alg type="conn">
                    <dgm:param type="begPts" val="auto"/>
                    <dgm:param type="endPts" val="auto"/>
                    <dgm:param type="srcNode" val="shape"/>
                    <dgm:param type="dstNode" val="shape"/>
                  </dgm:alg>
                </dgm:else>
              </dgm:choose>
            </dgm:else>
          </dgm:choose>
          <dgm:shape xmlns:r="http://schemas.openxmlformats.org/officeDocument/2006/relationships" rot="90" type="triangle" r:blip="">
            <dgm:adjLst/>
          </dgm:shape>
          <dgm:presOf axis="self"/>
          <dgm:constrLst>
            <dgm:constr type="w" refType="h"/>
            <dgm:constr type="connDist"/>
            <dgm:constr type="begPad" refType="connDist" fact="0.25"/>
            <dgm:constr type="endPad" refType="connDist" fact="0.22"/>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8DC9637-D24A-4ED5-99A3-3856E4507EA4}"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8DC9637-D24A-4ED5-99A3-3856E4507EA4}"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8DC9637-D24A-4ED5-99A3-3856E4507EA4}"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8DC9637-D24A-4ED5-99A3-3856E4507EA4}"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8DC9637-D24A-4ED5-99A3-3856E4507EA4}" type="datetimeFigureOut">
              <a:rPr lang="en-US" smtClean="0"/>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A8DC9637-D24A-4ED5-99A3-3856E4507EA4}" type="datetimeFigureOut">
              <a:rPr lang="en-US" smtClean="0"/>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A8DC9637-D24A-4ED5-99A3-3856E4507EA4}" type="datetimeFigureOut">
              <a:rPr lang="en-US" smtClean="0"/>
              <a:t>10/20/2016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A8DC9637-D24A-4ED5-99A3-3856E4507EA4}" type="datetimeFigureOut">
              <a:rPr lang="en-US" smtClean="0"/>
              <a:t>10/20/2016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C9637-D24A-4ED5-99A3-3856E4507EA4}" type="datetimeFigureOut">
              <a:rPr lang="en-US" smtClean="0"/>
              <a:t>10/20/2016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3D4D61-932D-445F-BB60-7DC289F624C8}"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8DC9637-D24A-4ED5-99A3-3856E4507EA4}" type="datetimeFigureOut">
              <a:rPr lang="en-US" smtClean="0"/>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3D4D61-932D-445F-BB60-7DC289F624C8}" type="slidenum">
              <a:rPr lang="en-US" smtClean="0"/>
              <a:t>‹Nº›</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A8DC9637-D24A-4ED5-99A3-3856E4507EA4}" type="datetimeFigureOut">
              <a:rPr lang="en-US" smtClean="0"/>
              <a:t>10/20/2016</a:t>
            </a:fld>
            <a:endParaRPr lang="en-US"/>
          </a:p>
        </p:txBody>
      </p:sp>
      <p:sp>
        <p:nvSpPr>
          <p:cNvPr id="9" name="Slide Number Placeholder 8"/>
          <p:cNvSpPr>
            <a:spLocks noGrp="1"/>
          </p:cNvSpPr>
          <p:nvPr>
            <p:ph type="sldNum" sz="quarter" idx="11"/>
          </p:nvPr>
        </p:nvSpPr>
        <p:spPr/>
        <p:txBody>
          <a:bodyPr/>
          <a:lstStyle/>
          <a:p>
            <a:fld id="{DF3D4D61-932D-445F-BB60-7DC289F624C8}" type="slidenum">
              <a:rPr lang="en-US" smtClean="0"/>
              <a:t>‹Nº›</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F3D4D61-932D-445F-BB60-7DC289F624C8}" type="slidenum">
              <a:rPr lang="en-US" smtClean="0"/>
              <a:t>‹Nº›</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8DC9637-D24A-4ED5-99A3-3856E4507EA4}" type="datetimeFigureOut">
              <a:rPr lang="en-US" smtClean="0"/>
              <a:t>10/20/2016</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corteidh.or.cr/" TargetMode="External"/><Relationship Id="rId2" Type="http://schemas.openxmlformats.org/officeDocument/2006/relationships/hyperlink" Target="http://www.cidh.org/"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2780928"/>
            <a:ext cx="7772400" cy="1755627"/>
          </a:xfrm>
        </p:spPr>
        <p:txBody>
          <a:bodyPr>
            <a:normAutofit/>
          </a:bodyPr>
          <a:lstStyle/>
          <a:p>
            <a:pPr algn="just"/>
            <a:r>
              <a:rPr lang="es-ES" sz="2800" dirty="0" smtClean="0"/>
              <a:t>Clase N° 14</a:t>
            </a:r>
            <a:r>
              <a:rPr lang="es-ES" sz="2800" dirty="0"/>
              <a:t>. Sistemas internacionales de protección  de derechos humanos. La Corte Interamericana de Derechos Humanos</a:t>
            </a:r>
            <a:endParaRPr lang="en-US" sz="2800" dirty="0"/>
          </a:p>
        </p:txBody>
      </p:sp>
      <p:sp>
        <p:nvSpPr>
          <p:cNvPr id="3" name="2 Subtítulo"/>
          <p:cNvSpPr>
            <a:spLocks noGrp="1"/>
          </p:cNvSpPr>
          <p:nvPr>
            <p:ph type="subTitle" idx="1"/>
          </p:nvPr>
        </p:nvSpPr>
        <p:spPr>
          <a:xfrm>
            <a:off x="1479612" y="4581128"/>
            <a:ext cx="6400800" cy="1343000"/>
          </a:xfrm>
        </p:spPr>
        <p:txBody>
          <a:bodyPr>
            <a:normAutofit fontScale="70000" lnSpcReduction="20000"/>
          </a:bodyPr>
          <a:lstStyle/>
          <a:p>
            <a:r>
              <a:rPr lang="es-CL" sz="4200" b="1" dirty="0" smtClean="0"/>
              <a:t>Jaime Gajardo Falcón</a:t>
            </a:r>
          </a:p>
          <a:p>
            <a:r>
              <a:rPr lang="es-CL" dirty="0" smtClean="0"/>
              <a:t>Abogado y Magíster en Derecho, Universidad de Chile.</a:t>
            </a:r>
          </a:p>
          <a:p>
            <a:r>
              <a:rPr lang="es-CL" dirty="0" smtClean="0"/>
              <a:t>Máster en Gobernanza y Derechos Humanos, Universidad Autónoma de Madrid.</a:t>
            </a:r>
          </a:p>
          <a:p>
            <a:r>
              <a:rPr lang="es-CL" dirty="0" smtClean="0"/>
              <a:t>Máster en Derecho Constitucional, Centro de Estudios Políticos y Constitucionales.</a:t>
            </a:r>
          </a:p>
          <a:p>
            <a:r>
              <a:rPr lang="es-CL" dirty="0" smtClean="0"/>
              <a:t>Doctorando en Derecho, Universidad Autónoma de Madrid.</a:t>
            </a:r>
          </a:p>
          <a:p>
            <a:endParaRPr lang="en-US" dirty="0"/>
          </a:p>
        </p:txBody>
      </p:sp>
      <p:sp>
        <p:nvSpPr>
          <p:cNvPr id="5" name="4 CuadroTexto"/>
          <p:cNvSpPr txBox="1"/>
          <p:nvPr/>
        </p:nvSpPr>
        <p:spPr>
          <a:xfrm>
            <a:off x="683568" y="1988840"/>
            <a:ext cx="7704856" cy="1077218"/>
          </a:xfrm>
          <a:prstGeom prst="rect">
            <a:avLst/>
          </a:prstGeom>
          <a:noFill/>
        </p:spPr>
        <p:txBody>
          <a:bodyPr wrap="square" rtlCol="0">
            <a:spAutoFit/>
          </a:bodyPr>
          <a:lstStyle/>
          <a:p>
            <a:pPr algn="ctr"/>
            <a:r>
              <a:rPr lang="es-ES" sz="3200" dirty="0" smtClean="0"/>
              <a:t>Curso: Derechos Humanos y Libertades Fundamentales.</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582956"/>
            <a:ext cx="2952328" cy="12618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33846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fontScale="77500" lnSpcReduction="20000"/>
          </a:bodyPr>
          <a:lstStyle/>
          <a:p>
            <a:pPr algn="just"/>
            <a:r>
              <a:rPr lang="es-CL" sz="3200" dirty="0" smtClean="0"/>
              <a:t>Capítulo II, art. 3 al 25: Derechos Civiles y Políticos.</a:t>
            </a:r>
          </a:p>
          <a:p>
            <a:pPr lvl="1" algn="just"/>
            <a:r>
              <a:rPr lang="es-CL" sz="3000" dirty="0" smtClean="0"/>
              <a:t>Art. 3: Derecho al Reconocimiento de la Personalidad Jurídica.</a:t>
            </a:r>
          </a:p>
          <a:p>
            <a:pPr lvl="1" algn="just"/>
            <a:r>
              <a:rPr lang="es-CL" sz="3000" dirty="0" smtClean="0"/>
              <a:t>Art. 4: Derecho a la vida.</a:t>
            </a:r>
          </a:p>
          <a:p>
            <a:pPr lvl="1" algn="just"/>
            <a:r>
              <a:rPr lang="es-CL" sz="3000" dirty="0" smtClean="0"/>
              <a:t>Art. 5: Derecho a la integridad personal.</a:t>
            </a:r>
          </a:p>
          <a:p>
            <a:pPr lvl="1" algn="just"/>
            <a:r>
              <a:rPr lang="es-CL" sz="3000" dirty="0" smtClean="0"/>
              <a:t>Art. 6: Prohibición de la esclavitud y servidumbre.</a:t>
            </a:r>
          </a:p>
          <a:p>
            <a:pPr lvl="1" algn="just"/>
            <a:r>
              <a:rPr lang="es-CL" sz="3000" dirty="0" smtClean="0"/>
              <a:t>Art. 7: Derecho a la libertad personal.</a:t>
            </a:r>
          </a:p>
          <a:p>
            <a:pPr lvl="1" algn="just"/>
            <a:r>
              <a:rPr lang="es-CL" sz="3000" dirty="0" smtClean="0"/>
              <a:t>Art. 8: Garantías judiciales.</a:t>
            </a:r>
          </a:p>
          <a:p>
            <a:pPr lvl="1" algn="just"/>
            <a:r>
              <a:rPr lang="es-CL" sz="3000" dirty="0" smtClean="0"/>
              <a:t>Art. 9: Principio de legalidad y de retroactividad.</a:t>
            </a:r>
          </a:p>
          <a:p>
            <a:pPr lvl="1" algn="just"/>
            <a:r>
              <a:rPr lang="es-CL" sz="3000" dirty="0" smtClean="0"/>
              <a:t>Art. 10: Derecho a indemnización</a:t>
            </a:r>
          </a:p>
          <a:p>
            <a:pPr lvl="1" algn="just"/>
            <a:r>
              <a:rPr lang="es-CL" sz="3000" dirty="0" smtClean="0"/>
              <a:t>Art. 11: Protección de la honra y de la dignidad.</a:t>
            </a:r>
          </a:p>
          <a:p>
            <a:pPr lvl="1" algn="just"/>
            <a:r>
              <a:rPr lang="es-CL" sz="3000" dirty="0" smtClean="0"/>
              <a:t>Art. 12: Libertad de conciencia y de religión.</a:t>
            </a:r>
          </a:p>
          <a:p>
            <a:pPr lvl="1" algn="just"/>
            <a:r>
              <a:rPr lang="es-CL" sz="3000" dirty="0" smtClean="0"/>
              <a:t>Art. 13: Libertad de pensamiento y de expresión.</a:t>
            </a:r>
          </a:p>
          <a:p>
            <a:pPr algn="just"/>
            <a:endParaRPr lang="en-US" sz="3200" dirty="0"/>
          </a:p>
        </p:txBody>
      </p:sp>
    </p:spTree>
    <p:extLst>
      <p:ext uri="{BB962C8B-B14F-4D97-AF65-F5344CB8AC3E}">
        <p14:creationId xmlns:p14="http://schemas.microsoft.com/office/powerpoint/2010/main" val="2349347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fontScale="77500" lnSpcReduction="20000"/>
          </a:bodyPr>
          <a:lstStyle/>
          <a:p>
            <a:pPr algn="just"/>
            <a:r>
              <a:rPr lang="es-CL" sz="3200" dirty="0" smtClean="0"/>
              <a:t>Capítulo II, art. 3 al 25: Derechos Civiles y Políticos.</a:t>
            </a:r>
          </a:p>
          <a:p>
            <a:pPr lvl="1" algn="just"/>
            <a:r>
              <a:rPr lang="es-CL" sz="3000" dirty="0" smtClean="0"/>
              <a:t>Art. 14: Derecho de rectificación o respuesta.</a:t>
            </a:r>
          </a:p>
          <a:p>
            <a:pPr lvl="1" algn="just"/>
            <a:r>
              <a:rPr lang="es-CL" sz="3000" dirty="0" smtClean="0"/>
              <a:t>Art. 15: Derecho de reunión.</a:t>
            </a:r>
          </a:p>
          <a:p>
            <a:pPr lvl="1" algn="just"/>
            <a:r>
              <a:rPr lang="es-CL" sz="3000" dirty="0" smtClean="0"/>
              <a:t>Art. 16: Libertad de asociación.</a:t>
            </a:r>
          </a:p>
          <a:p>
            <a:pPr lvl="1" algn="just"/>
            <a:r>
              <a:rPr lang="es-CL" sz="3000" dirty="0" smtClean="0"/>
              <a:t>Art. 17: Protección a la familia.</a:t>
            </a:r>
          </a:p>
          <a:p>
            <a:pPr lvl="1" algn="just"/>
            <a:r>
              <a:rPr lang="es-CL" sz="3000" dirty="0" smtClean="0"/>
              <a:t>Art. 18: Derecho al nombre.</a:t>
            </a:r>
          </a:p>
          <a:p>
            <a:pPr lvl="1" algn="just"/>
            <a:r>
              <a:rPr lang="es-CL" sz="3000" dirty="0" smtClean="0"/>
              <a:t>Art. 19: Derechos del niño.</a:t>
            </a:r>
          </a:p>
          <a:p>
            <a:pPr lvl="1" algn="just"/>
            <a:r>
              <a:rPr lang="es-CL" sz="3000" dirty="0" smtClean="0"/>
              <a:t>Art. 20: Derecho a la nacionalidad.</a:t>
            </a:r>
          </a:p>
          <a:p>
            <a:pPr lvl="1" algn="just"/>
            <a:r>
              <a:rPr lang="es-CL" sz="3000" dirty="0" smtClean="0"/>
              <a:t>Art. 21: Derecho a la propiedad privada.</a:t>
            </a:r>
          </a:p>
          <a:p>
            <a:pPr lvl="1" algn="just"/>
            <a:r>
              <a:rPr lang="es-CL" sz="3000" dirty="0" smtClean="0"/>
              <a:t>Art. 22: Derecho de circulación y de residencia.</a:t>
            </a:r>
          </a:p>
          <a:p>
            <a:pPr lvl="1" algn="just"/>
            <a:r>
              <a:rPr lang="es-CL" sz="3000" dirty="0" smtClean="0"/>
              <a:t>Art. 23: Derechos políticos.</a:t>
            </a:r>
          </a:p>
          <a:p>
            <a:pPr lvl="1" algn="just"/>
            <a:r>
              <a:rPr lang="es-CL" sz="3000" dirty="0" smtClean="0"/>
              <a:t>Art. 24: Igualdad ante la ley.</a:t>
            </a:r>
          </a:p>
          <a:p>
            <a:pPr lvl="1" algn="just"/>
            <a:r>
              <a:rPr lang="es-CL" sz="3000" dirty="0" smtClean="0"/>
              <a:t>Art. 25: Protección judicial.</a:t>
            </a:r>
            <a:endParaRPr lang="en-US" sz="3200" dirty="0"/>
          </a:p>
        </p:txBody>
      </p:sp>
    </p:spTree>
    <p:extLst>
      <p:ext uri="{BB962C8B-B14F-4D97-AF65-F5344CB8AC3E}">
        <p14:creationId xmlns:p14="http://schemas.microsoft.com/office/powerpoint/2010/main" val="3406827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fontScale="85000" lnSpcReduction="20000"/>
          </a:bodyPr>
          <a:lstStyle/>
          <a:p>
            <a:pPr algn="just"/>
            <a:r>
              <a:rPr lang="es-CL" sz="3200" dirty="0" smtClean="0"/>
              <a:t>Capítulo III: Derechos Económicos, Sociales y Culturales.</a:t>
            </a:r>
          </a:p>
          <a:p>
            <a:pPr lvl="1" algn="just"/>
            <a:r>
              <a:rPr lang="es-CL" sz="3000" dirty="0" smtClean="0"/>
              <a:t>Art. 26. Desarrollo progresivo.</a:t>
            </a:r>
          </a:p>
          <a:p>
            <a:pPr marL="411480" lvl="1" indent="0" algn="just">
              <a:buNone/>
            </a:pPr>
            <a:r>
              <a:rPr lang="es-CL" sz="3000" dirty="0" smtClean="0"/>
              <a:t>Los Estados partes se comprometen a adoptar providencias, tanto a nivel interno como mediante la cooperación internacional, especialmente económica y técnica, para lograr progresivamente la plena efectividad de los derechos que se derivan de las normas económicas, sociales y sobre educación, ciencia y cultura, contenidas en la Carta de la Organización  de los Estados Americanos, reformada por el Protocolo de Buenos Aires, en la medida de los recursos disponibles, por vía legislativa u otros medios apropiados.</a:t>
            </a:r>
            <a:endParaRPr lang="en-US" sz="3200" dirty="0"/>
          </a:p>
        </p:txBody>
      </p:sp>
    </p:spTree>
    <p:extLst>
      <p:ext uri="{BB962C8B-B14F-4D97-AF65-F5344CB8AC3E}">
        <p14:creationId xmlns:p14="http://schemas.microsoft.com/office/powerpoint/2010/main" val="3517607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a:bodyPr>
          <a:lstStyle/>
          <a:p>
            <a:pPr algn="just"/>
            <a:r>
              <a:rPr lang="es-CL" sz="3200" dirty="0" smtClean="0"/>
              <a:t>Capítulo IV: Suspensión de garantías, interpretación y aplicación.</a:t>
            </a:r>
          </a:p>
          <a:p>
            <a:pPr lvl="1" algn="just"/>
            <a:r>
              <a:rPr lang="es-CL" sz="3000" dirty="0" smtClean="0"/>
              <a:t>Art. 27. Suspensión de Garantías.</a:t>
            </a:r>
          </a:p>
          <a:p>
            <a:pPr lvl="1" algn="just"/>
            <a:r>
              <a:rPr lang="es-CL" sz="3000" dirty="0" smtClean="0"/>
              <a:t>Art. 28. Cláusula federal.</a:t>
            </a:r>
          </a:p>
          <a:p>
            <a:pPr lvl="1" algn="just"/>
            <a:r>
              <a:rPr lang="es-CL" sz="3000" dirty="0" smtClean="0"/>
              <a:t>Art. 29. Normas de interpretación.</a:t>
            </a:r>
          </a:p>
          <a:p>
            <a:pPr lvl="1" algn="just"/>
            <a:r>
              <a:rPr lang="es-CL" sz="3000" dirty="0" smtClean="0"/>
              <a:t>Art. 30. Alcance de las restricciones.</a:t>
            </a:r>
          </a:p>
          <a:p>
            <a:pPr lvl="1" algn="just"/>
            <a:r>
              <a:rPr lang="es-CL" sz="3000" dirty="0" smtClean="0"/>
              <a:t>Art. 31. Reconocimiento de otros derechos.</a:t>
            </a:r>
            <a:endParaRPr lang="en-US" sz="3200" dirty="0"/>
          </a:p>
        </p:txBody>
      </p:sp>
    </p:spTree>
    <p:extLst>
      <p:ext uri="{BB962C8B-B14F-4D97-AF65-F5344CB8AC3E}">
        <p14:creationId xmlns:p14="http://schemas.microsoft.com/office/powerpoint/2010/main" val="5393599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sz="4000" dirty="0" smtClean="0"/>
              <a:t>3. </a:t>
            </a:r>
            <a:r>
              <a:rPr lang="es-ES" sz="4000" dirty="0"/>
              <a:t>Los órganos del Sistema Interamericano de Protección de los </a:t>
            </a:r>
            <a:r>
              <a:rPr lang="es-ES" sz="4000" dirty="0" smtClean="0"/>
              <a:t>DDHH</a:t>
            </a:r>
            <a:endParaRPr lang="en-US" dirty="0"/>
          </a:p>
        </p:txBody>
      </p:sp>
      <p:sp>
        <p:nvSpPr>
          <p:cNvPr id="6" name="5 CuadroTexto"/>
          <p:cNvSpPr txBox="1"/>
          <p:nvPr/>
        </p:nvSpPr>
        <p:spPr>
          <a:xfrm>
            <a:off x="683568" y="1505627"/>
            <a:ext cx="3528392" cy="1815882"/>
          </a:xfrm>
          <a:prstGeom prst="rect">
            <a:avLst/>
          </a:prstGeom>
          <a:noFill/>
        </p:spPr>
        <p:txBody>
          <a:bodyPr wrap="square" rtlCol="0">
            <a:spAutoFit/>
          </a:bodyPr>
          <a:lstStyle/>
          <a:p>
            <a:pPr algn="just"/>
            <a:r>
              <a:rPr lang="es-CL" sz="2800" dirty="0" smtClean="0"/>
              <a:t>Comisión Interamericana de Derechos Humanos (CIDH)</a:t>
            </a:r>
            <a:endParaRPr lang="en-US" sz="2800" dirty="0"/>
          </a:p>
        </p:txBody>
      </p:sp>
      <p:sp>
        <p:nvSpPr>
          <p:cNvPr id="8" name="7 CuadroTexto"/>
          <p:cNvSpPr txBox="1"/>
          <p:nvPr/>
        </p:nvSpPr>
        <p:spPr>
          <a:xfrm>
            <a:off x="4788024" y="1505627"/>
            <a:ext cx="3456384" cy="1384995"/>
          </a:xfrm>
          <a:prstGeom prst="rect">
            <a:avLst/>
          </a:prstGeom>
          <a:noFill/>
        </p:spPr>
        <p:txBody>
          <a:bodyPr wrap="square" rtlCol="0">
            <a:spAutoFit/>
          </a:bodyPr>
          <a:lstStyle/>
          <a:p>
            <a:pPr algn="just"/>
            <a:r>
              <a:rPr lang="es-CL" sz="2800" dirty="0" smtClean="0"/>
              <a:t>Corte Interamericana de Derechos Humanos (Corte IDH)</a:t>
            </a:r>
            <a:endParaRPr lang="en-US" sz="2800" dirty="0"/>
          </a:p>
        </p:txBody>
      </p:sp>
      <p:sp>
        <p:nvSpPr>
          <p:cNvPr id="9" name="8 CuadroTexto"/>
          <p:cNvSpPr txBox="1"/>
          <p:nvPr/>
        </p:nvSpPr>
        <p:spPr>
          <a:xfrm>
            <a:off x="683568" y="3861048"/>
            <a:ext cx="3672408" cy="2862322"/>
          </a:xfrm>
          <a:prstGeom prst="rect">
            <a:avLst/>
          </a:prstGeom>
          <a:noFill/>
        </p:spPr>
        <p:txBody>
          <a:bodyPr wrap="square" rtlCol="0">
            <a:spAutoFit/>
          </a:bodyPr>
          <a:lstStyle/>
          <a:p>
            <a:pPr algn="just"/>
            <a:r>
              <a:rPr lang="es-CL" dirty="0" smtClean="0"/>
              <a:t>Órgano principal y autónomo de la OEA, creado para promover la observancia y la defensa de los DDHH y servir como órgano consultivo de la misma. Además es un órgano de la Carta de la OEA, por lo cual, tiene atribuciones tanto respecto de los Estados partes de la CADH, como de los miembros de la OEA que no son parte de la CADH.</a:t>
            </a:r>
            <a:endParaRPr lang="en-US" dirty="0"/>
          </a:p>
        </p:txBody>
      </p:sp>
      <p:cxnSp>
        <p:nvCxnSpPr>
          <p:cNvPr id="11" name="10 Conector recto de flecha"/>
          <p:cNvCxnSpPr/>
          <p:nvPr/>
        </p:nvCxnSpPr>
        <p:spPr>
          <a:xfrm>
            <a:off x="2627784" y="3212976"/>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5023017" y="3883488"/>
            <a:ext cx="3168352" cy="2031325"/>
          </a:xfrm>
          <a:prstGeom prst="rect">
            <a:avLst/>
          </a:prstGeom>
          <a:noFill/>
        </p:spPr>
        <p:txBody>
          <a:bodyPr wrap="square" rtlCol="0">
            <a:spAutoFit/>
          </a:bodyPr>
          <a:lstStyle/>
          <a:p>
            <a:pPr algn="just"/>
            <a:r>
              <a:rPr lang="es-CL" dirty="0" smtClean="0"/>
              <a:t>Es una institución judicial autónoma que ejerce jurisdicción bajo los principios de </a:t>
            </a:r>
            <a:r>
              <a:rPr lang="es-CL" dirty="0" err="1" smtClean="0"/>
              <a:t>subsidariedad</a:t>
            </a:r>
            <a:r>
              <a:rPr lang="es-CL" dirty="0" smtClean="0"/>
              <a:t>, </a:t>
            </a:r>
            <a:r>
              <a:rPr lang="es-CL" dirty="0" err="1" smtClean="0"/>
              <a:t>coadyuvancia</a:t>
            </a:r>
            <a:r>
              <a:rPr lang="es-CL" dirty="0" smtClean="0"/>
              <a:t> y complementariedad de la jurisdicción interna de los Estados parte de la CADH.</a:t>
            </a:r>
            <a:endParaRPr lang="en-US" dirty="0"/>
          </a:p>
        </p:txBody>
      </p:sp>
      <p:cxnSp>
        <p:nvCxnSpPr>
          <p:cNvPr id="14" name="13 Conector recto de flecha"/>
          <p:cNvCxnSpPr/>
          <p:nvPr/>
        </p:nvCxnSpPr>
        <p:spPr>
          <a:xfrm>
            <a:off x="6804248" y="3068960"/>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80066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sz="4000" dirty="0" smtClean="0"/>
              <a:t>3. </a:t>
            </a:r>
            <a:r>
              <a:rPr lang="es-ES" sz="4000" dirty="0"/>
              <a:t>Los órganos del Sistema Interamericano de Protección de los </a:t>
            </a:r>
            <a:r>
              <a:rPr lang="es-ES" sz="4000" dirty="0" smtClean="0"/>
              <a:t>DDHH</a:t>
            </a:r>
            <a:endParaRPr lang="en-US" dirty="0"/>
          </a:p>
        </p:txBody>
      </p:sp>
      <p:sp>
        <p:nvSpPr>
          <p:cNvPr id="6" name="5 CuadroTexto"/>
          <p:cNvSpPr txBox="1"/>
          <p:nvPr/>
        </p:nvSpPr>
        <p:spPr>
          <a:xfrm>
            <a:off x="683568" y="1505627"/>
            <a:ext cx="3528392" cy="523220"/>
          </a:xfrm>
          <a:prstGeom prst="rect">
            <a:avLst/>
          </a:prstGeom>
          <a:noFill/>
        </p:spPr>
        <p:txBody>
          <a:bodyPr wrap="square" rtlCol="0">
            <a:spAutoFit/>
          </a:bodyPr>
          <a:lstStyle/>
          <a:p>
            <a:pPr algn="ctr"/>
            <a:r>
              <a:rPr lang="es-CL" sz="2800" dirty="0" smtClean="0"/>
              <a:t>CIDH</a:t>
            </a:r>
            <a:endParaRPr lang="en-US" sz="2800" dirty="0"/>
          </a:p>
        </p:txBody>
      </p:sp>
      <p:sp>
        <p:nvSpPr>
          <p:cNvPr id="8" name="7 CuadroTexto"/>
          <p:cNvSpPr txBox="1"/>
          <p:nvPr/>
        </p:nvSpPr>
        <p:spPr>
          <a:xfrm>
            <a:off x="4788024" y="1505627"/>
            <a:ext cx="3456384" cy="523220"/>
          </a:xfrm>
          <a:prstGeom prst="rect">
            <a:avLst/>
          </a:prstGeom>
          <a:noFill/>
        </p:spPr>
        <p:txBody>
          <a:bodyPr wrap="square" rtlCol="0">
            <a:spAutoFit/>
          </a:bodyPr>
          <a:lstStyle/>
          <a:p>
            <a:pPr algn="ctr"/>
            <a:r>
              <a:rPr lang="es-CL" sz="2800" dirty="0" smtClean="0"/>
              <a:t>Corte IDH</a:t>
            </a:r>
            <a:endParaRPr lang="en-US" sz="2800" dirty="0"/>
          </a:p>
        </p:txBody>
      </p:sp>
      <p:sp>
        <p:nvSpPr>
          <p:cNvPr id="9" name="8 CuadroTexto"/>
          <p:cNvSpPr txBox="1"/>
          <p:nvPr/>
        </p:nvSpPr>
        <p:spPr>
          <a:xfrm>
            <a:off x="683568" y="2934428"/>
            <a:ext cx="3672408" cy="3416320"/>
          </a:xfrm>
          <a:prstGeom prst="rect">
            <a:avLst/>
          </a:prstGeom>
          <a:noFill/>
        </p:spPr>
        <p:txBody>
          <a:bodyPr wrap="square" rtlCol="0">
            <a:spAutoFit/>
          </a:bodyPr>
          <a:lstStyle/>
          <a:p>
            <a:pPr marL="285750" indent="-285750" algn="just">
              <a:buFont typeface="Arial" panose="020B0604020202020204" pitchFamily="34" charset="0"/>
              <a:buChar char="•"/>
            </a:pPr>
            <a:r>
              <a:rPr lang="es-CL" dirty="0" smtClean="0"/>
              <a:t>Sede: Washington D.C.</a:t>
            </a:r>
          </a:p>
          <a:p>
            <a:pPr marL="285750" indent="-285750" algn="just">
              <a:buFont typeface="Arial" panose="020B0604020202020204" pitchFamily="34" charset="0"/>
              <a:buChar char="•"/>
            </a:pPr>
            <a:r>
              <a:rPr lang="es-CL" dirty="0" smtClean="0"/>
              <a:t>7 Comisionados y una Secretaria Ejecutiva.</a:t>
            </a:r>
          </a:p>
          <a:p>
            <a:pPr marL="285750" indent="-285750" algn="just">
              <a:buFont typeface="Arial" panose="020B0604020202020204" pitchFamily="34" charset="0"/>
              <a:buChar char="•"/>
            </a:pPr>
            <a:r>
              <a:rPr lang="es-CL" dirty="0" smtClean="0"/>
              <a:t>División en Relatorías temáticas (Pueblos Indígenas, Mujeres, Migrantes, Libertad de expresión, Niñez, Defensores y Defensoras de los DDHH, Personas Privadas de Libertad y </a:t>
            </a:r>
            <a:r>
              <a:rPr lang="es-CL" dirty="0" err="1" smtClean="0"/>
              <a:t>Afrodecendientes</a:t>
            </a:r>
            <a:r>
              <a:rPr lang="es-CL" dirty="0" smtClean="0"/>
              <a:t>).</a:t>
            </a:r>
          </a:p>
          <a:p>
            <a:pPr marL="285750" indent="-285750" algn="just">
              <a:buFont typeface="Arial" panose="020B0604020202020204" pitchFamily="34" charset="0"/>
              <a:buChar char="•"/>
            </a:pPr>
            <a:r>
              <a:rPr lang="es-CL" dirty="0" smtClean="0"/>
              <a:t>Dos unidades especiales: Derechos de los LGTBI y DESC</a:t>
            </a:r>
          </a:p>
          <a:p>
            <a:pPr marL="285750" indent="-285750" algn="just">
              <a:buFont typeface="Arial" panose="020B0604020202020204" pitchFamily="34" charset="0"/>
              <a:buChar char="•"/>
            </a:pPr>
            <a:r>
              <a:rPr lang="es-CL" dirty="0" smtClean="0">
                <a:hlinkClick r:id="rId2"/>
              </a:rPr>
              <a:t>www.cidh.org</a:t>
            </a:r>
            <a:r>
              <a:rPr lang="es-CL" dirty="0" smtClean="0"/>
              <a:t> </a:t>
            </a:r>
            <a:endParaRPr lang="en-US" dirty="0"/>
          </a:p>
        </p:txBody>
      </p:sp>
      <p:cxnSp>
        <p:nvCxnSpPr>
          <p:cNvPr id="11" name="10 Conector recto de flecha"/>
          <p:cNvCxnSpPr/>
          <p:nvPr/>
        </p:nvCxnSpPr>
        <p:spPr>
          <a:xfrm>
            <a:off x="2470893" y="2276872"/>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5030688" y="2924944"/>
            <a:ext cx="3168352" cy="3416320"/>
          </a:xfrm>
          <a:prstGeom prst="rect">
            <a:avLst/>
          </a:prstGeom>
          <a:noFill/>
        </p:spPr>
        <p:txBody>
          <a:bodyPr wrap="square" rtlCol="0">
            <a:spAutoFit/>
          </a:bodyPr>
          <a:lstStyle/>
          <a:p>
            <a:pPr marL="285750" indent="-285750" algn="just">
              <a:buFont typeface="Arial" panose="020B0604020202020204" pitchFamily="34" charset="0"/>
              <a:buChar char="•"/>
            </a:pPr>
            <a:r>
              <a:rPr lang="es-CL" dirty="0" smtClean="0"/>
              <a:t>Sede: San José de Costa Rica.</a:t>
            </a:r>
          </a:p>
          <a:p>
            <a:pPr marL="285750" indent="-285750" algn="just">
              <a:buFont typeface="Arial" panose="020B0604020202020204" pitchFamily="34" charset="0"/>
              <a:buChar char="•"/>
            </a:pPr>
            <a:r>
              <a:rPr lang="es-CL" dirty="0" smtClean="0"/>
              <a:t>7 jueces nacionales de los Estados miembros de la OEA.</a:t>
            </a:r>
          </a:p>
          <a:p>
            <a:pPr marL="285750" indent="-285750" algn="just">
              <a:buFont typeface="Arial" panose="020B0604020202020204" pitchFamily="34" charset="0"/>
              <a:buChar char="•"/>
            </a:pPr>
            <a:r>
              <a:rPr lang="es-CL" dirty="0" smtClean="0"/>
              <a:t>Idiomas oficiales: español, inglés, portugués y francés.</a:t>
            </a:r>
          </a:p>
          <a:p>
            <a:pPr marL="285750" indent="-285750" algn="just">
              <a:buFont typeface="Arial" panose="020B0604020202020204" pitchFamily="34" charset="0"/>
              <a:buChar char="•"/>
            </a:pPr>
            <a:r>
              <a:rPr lang="es-CL" dirty="0" smtClean="0"/>
              <a:t>Audiencias públicas, ordinarias y extraordinarias.</a:t>
            </a:r>
          </a:p>
          <a:p>
            <a:pPr marL="285750" indent="-285750" algn="just">
              <a:buFont typeface="Arial" panose="020B0604020202020204" pitchFamily="34" charset="0"/>
              <a:buChar char="•"/>
            </a:pPr>
            <a:r>
              <a:rPr lang="es-CL" dirty="0" smtClean="0"/>
              <a:t>Resolución de casos.</a:t>
            </a:r>
          </a:p>
          <a:p>
            <a:pPr marL="285750" indent="-285750" algn="just">
              <a:buFont typeface="Arial" panose="020B0604020202020204" pitchFamily="34" charset="0"/>
              <a:buChar char="•"/>
            </a:pPr>
            <a:r>
              <a:rPr lang="es-CL" dirty="0" smtClean="0"/>
              <a:t>Emisión de opiniones consultivas.</a:t>
            </a:r>
          </a:p>
          <a:p>
            <a:pPr marL="285750" indent="-285750" algn="just">
              <a:buFont typeface="Arial" panose="020B0604020202020204" pitchFamily="34" charset="0"/>
              <a:buChar char="•"/>
            </a:pPr>
            <a:r>
              <a:rPr lang="es-CL" dirty="0" smtClean="0">
                <a:hlinkClick r:id="rId3"/>
              </a:rPr>
              <a:t>www.corteidh.or.cr</a:t>
            </a:r>
            <a:r>
              <a:rPr lang="es-CL" dirty="0" smtClean="0"/>
              <a:t>  </a:t>
            </a:r>
            <a:endParaRPr lang="en-US" dirty="0"/>
          </a:p>
        </p:txBody>
      </p:sp>
      <p:cxnSp>
        <p:nvCxnSpPr>
          <p:cNvPr id="14" name="13 Conector recto de flecha"/>
          <p:cNvCxnSpPr/>
          <p:nvPr/>
        </p:nvCxnSpPr>
        <p:spPr>
          <a:xfrm>
            <a:off x="6608859" y="2132856"/>
            <a:ext cx="0" cy="688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2502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CL" dirty="0" smtClean="0"/>
              <a:t>4. </a:t>
            </a:r>
            <a:r>
              <a:rPr lang="es-CL" dirty="0"/>
              <a:t>Procedimiento de peticiones </a:t>
            </a:r>
            <a:r>
              <a:rPr lang="es-CL" dirty="0" smtClean="0"/>
              <a:t>individuales</a:t>
            </a:r>
            <a:endParaRPr lang="en-US" dirty="0"/>
          </a:p>
        </p:txBody>
      </p:sp>
      <p:sp>
        <p:nvSpPr>
          <p:cNvPr id="5" name="4 CuadroTexto"/>
          <p:cNvSpPr txBox="1"/>
          <p:nvPr/>
        </p:nvSpPr>
        <p:spPr>
          <a:xfrm>
            <a:off x="156498" y="3188832"/>
            <a:ext cx="2687310" cy="1323439"/>
          </a:xfrm>
          <a:prstGeom prst="rect">
            <a:avLst/>
          </a:prstGeom>
          <a:noFill/>
        </p:spPr>
        <p:txBody>
          <a:bodyPr wrap="square" rtlCol="0">
            <a:spAutoFit/>
          </a:bodyPr>
          <a:lstStyle/>
          <a:p>
            <a:r>
              <a:rPr lang="es-CL" sz="4000" dirty="0" smtClean="0"/>
              <a:t>Reglas de competencia</a:t>
            </a:r>
            <a:endParaRPr lang="en-US" sz="4000" dirty="0"/>
          </a:p>
        </p:txBody>
      </p:sp>
      <p:sp>
        <p:nvSpPr>
          <p:cNvPr id="6" name="5 Abrir llave"/>
          <p:cNvSpPr/>
          <p:nvPr/>
        </p:nvSpPr>
        <p:spPr>
          <a:xfrm>
            <a:off x="2699792" y="1556792"/>
            <a:ext cx="1440160" cy="46805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6 CuadroTexto"/>
          <p:cNvSpPr txBox="1"/>
          <p:nvPr/>
        </p:nvSpPr>
        <p:spPr>
          <a:xfrm>
            <a:off x="4139950" y="1844824"/>
            <a:ext cx="4271989" cy="646331"/>
          </a:xfrm>
          <a:prstGeom prst="rect">
            <a:avLst/>
          </a:prstGeom>
          <a:noFill/>
        </p:spPr>
        <p:txBody>
          <a:bodyPr wrap="square" rtlCol="0">
            <a:spAutoFit/>
          </a:bodyPr>
          <a:lstStyle/>
          <a:p>
            <a:r>
              <a:rPr lang="es-CL" sz="3600" dirty="0" err="1" smtClean="0"/>
              <a:t>Ratione</a:t>
            </a:r>
            <a:r>
              <a:rPr lang="es-CL" sz="3600" dirty="0" smtClean="0"/>
              <a:t> </a:t>
            </a:r>
            <a:r>
              <a:rPr lang="es-CL" sz="3600" dirty="0" err="1" smtClean="0"/>
              <a:t>materiae</a:t>
            </a:r>
            <a:endParaRPr lang="en-US" sz="3600" dirty="0"/>
          </a:p>
        </p:txBody>
      </p:sp>
      <p:sp>
        <p:nvSpPr>
          <p:cNvPr id="13" name="12 CuadroTexto"/>
          <p:cNvSpPr txBox="1"/>
          <p:nvPr/>
        </p:nvSpPr>
        <p:spPr>
          <a:xfrm>
            <a:off x="4139952" y="2865665"/>
            <a:ext cx="4271989" cy="646331"/>
          </a:xfrm>
          <a:prstGeom prst="rect">
            <a:avLst/>
          </a:prstGeom>
          <a:noFill/>
        </p:spPr>
        <p:txBody>
          <a:bodyPr wrap="square" rtlCol="0">
            <a:spAutoFit/>
          </a:bodyPr>
          <a:lstStyle/>
          <a:p>
            <a:r>
              <a:rPr lang="es-CL" sz="3600" dirty="0" err="1" smtClean="0"/>
              <a:t>Ratione</a:t>
            </a:r>
            <a:r>
              <a:rPr lang="es-CL" sz="3600" dirty="0" smtClean="0"/>
              <a:t> </a:t>
            </a:r>
            <a:r>
              <a:rPr lang="es-CL" sz="3600" dirty="0" err="1" smtClean="0"/>
              <a:t>temporis</a:t>
            </a:r>
            <a:endParaRPr lang="en-US" sz="3600" dirty="0"/>
          </a:p>
        </p:txBody>
      </p:sp>
      <p:sp>
        <p:nvSpPr>
          <p:cNvPr id="14" name="13 CuadroTexto"/>
          <p:cNvSpPr txBox="1"/>
          <p:nvPr/>
        </p:nvSpPr>
        <p:spPr>
          <a:xfrm>
            <a:off x="4139952" y="3897051"/>
            <a:ext cx="4271989" cy="646331"/>
          </a:xfrm>
          <a:prstGeom prst="rect">
            <a:avLst/>
          </a:prstGeom>
          <a:noFill/>
        </p:spPr>
        <p:txBody>
          <a:bodyPr wrap="square" rtlCol="0">
            <a:spAutoFit/>
          </a:bodyPr>
          <a:lstStyle/>
          <a:p>
            <a:r>
              <a:rPr lang="es-CL" sz="3600" dirty="0" err="1" smtClean="0"/>
              <a:t>Ratione</a:t>
            </a:r>
            <a:r>
              <a:rPr lang="es-CL" sz="3600" dirty="0" smtClean="0"/>
              <a:t> </a:t>
            </a:r>
            <a:r>
              <a:rPr lang="es-CL" sz="3600" dirty="0" err="1" smtClean="0"/>
              <a:t>loci</a:t>
            </a:r>
            <a:endParaRPr lang="en-US" sz="3600" dirty="0"/>
          </a:p>
        </p:txBody>
      </p:sp>
      <p:sp>
        <p:nvSpPr>
          <p:cNvPr id="15" name="14 CuadroTexto"/>
          <p:cNvSpPr txBox="1"/>
          <p:nvPr/>
        </p:nvSpPr>
        <p:spPr>
          <a:xfrm>
            <a:off x="4139952" y="5085184"/>
            <a:ext cx="4271989" cy="646331"/>
          </a:xfrm>
          <a:prstGeom prst="rect">
            <a:avLst/>
          </a:prstGeom>
          <a:noFill/>
        </p:spPr>
        <p:txBody>
          <a:bodyPr wrap="square" rtlCol="0">
            <a:spAutoFit/>
          </a:bodyPr>
          <a:lstStyle/>
          <a:p>
            <a:r>
              <a:rPr lang="es-CL" sz="3600" dirty="0" err="1" smtClean="0"/>
              <a:t>Ratione</a:t>
            </a:r>
            <a:r>
              <a:rPr lang="es-CL" sz="3600" dirty="0" smtClean="0"/>
              <a:t> </a:t>
            </a:r>
            <a:r>
              <a:rPr lang="es-CL" sz="3600" dirty="0" err="1" smtClean="0"/>
              <a:t>personae</a:t>
            </a:r>
            <a:endParaRPr lang="en-US" sz="3600" dirty="0"/>
          </a:p>
        </p:txBody>
      </p:sp>
    </p:spTree>
    <p:extLst>
      <p:ext uri="{BB962C8B-B14F-4D97-AF65-F5344CB8AC3E}">
        <p14:creationId xmlns:p14="http://schemas.microsoft.com/office/powerpoint/2010/main" val="11683400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CL" dirty="0" smtClean="0"/>
              <a:t>4. </a:t>
            </a:r>
            <a:r>
              <a:rPr lang="es-CL" dirty="0" err="1"/>
              <a:t>Ratione</a:t>
            </a:r>
            <a:r>
              <a:rPr lang="es-CL" dirty="0"/>
              <a:t> </a:t>
            </a:r>
            <a:r>
              <a:rPr lang="es-CL" dirty="0" err="1" smtClean="0"/>
              <a:t>materiae</a:t>
            </a:r>
            <a:endParaRPr lang="en-US" dirty="0"/>
          </a:p>
        </p:txBody>
      </p:sp>
      <p:sp>
        <p:nvSpPr>
          <p:cNvPr id="3" name="2 Marcador de contenido"/>
          <p:cNvSpPr>
            <a:spLocks noGrp="1"/>
          </p:cNvSpPr>
          <p:nvPr>
            <p:ph idx="1"/>
          </p:nvPr>
        </p:nvSpPr>
        <p:spPr>
          <a:xfrm>
            <a:off x="539552" y="1556792"/>
            <a:ext cx="7620000" cy="4800600"/>
          </a:xfrm>
        </p:spPr>
        <p:txBody>
          <a:bodyPr>
            <a:normAutofit fontScale="85000" lnSpcReduction="20000"/>
          </a:bodyPr>
          <a:lstStyle/>
          <a:p>
            <a:pPr marL="400050" lvl="1" indent="0" algn="just">
              <a:buNone/>
            </a:pPr>
            <a:r>
              <a:rPr lang="es-CL" sz="2800" dirty="0"/>
              <a:t>	</a:t>
            </a:r>
            <a:r>
              <a:rPr lang="es-ES" sz="2800" dirty="0"/>
              <a:t>Se analiza si la petición se refiere a Derechos Humanos que se encuentren amparados por la CADH. Además, para el caso de la CIDH, en conformidad al artículo 23 de su Reglamento, la petición puede ser referente a la presunta violación de alguno de los derechos humanos reconocidos, según el caso, en la DADDH, la CADH, el Protocolo Adicional a la CADH en materia de Derechos Económicos, Sociales y Culturales “Protocolo de San Salvador”, el Protocolo de la CADH Relativo a la Abolición de la Pena de Muerte, la Convención Interamericana para Prevenir y Sancionar la Tortura, la Convención Interamericana sobre Desaparición Forzada de Personas y la Convención Interamericana para Prevenir, Sancionar y Erradicar la Violencia contra la Mujer “Convención de Belém do Pará</a:t>
            </a:r>
            <a:r>
              <a:rPr lang="es-ES" sz="2800" dirty="0" smtClean="0"/>
              <a:t>”.</a:t>
            </a:r>
            <a:endParaRPr lang="en-US" sz="2800" dirty="0"/>
          </a:p>
          <a:p>
            <a:pPr marL="400050" lvl="1" indent="0" algn="just">
              <a:buNone/>
            </a:pPr>
            <a:endParaRPr lang="en-US" sz="2800" dirty="0"/>
          </a:p>
        </p:txBody>
      </p:sp>
    </p:spTree>
    <p:extLst>
      <p:ext uri="{BB962C8B-B14F-4D97-AF65-F5344CB8AC3E}">
        <p14:creationId xmlns:p14="http://schemas.microsoft.com/office/powerpoint/2010/main" val="2873443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CL" dirty="0" smtClean="0"/>
              <a:t>4. </a:t>
            </a:r>
            <a:r>
              <a:rPr lang="es-CL" dirty="0" err="1"/>
              <a:t>Ratione</a:t>
            </a:r>
            <a:r>
              <a:rPr lang="es-CL" dirty="0"/>
              <a:t> </a:t>
            </a:r>
            <a:r>
              <a:rPr lang="es-CL" dirty="0" err="1" smtClean="0"/>
              <a:t>temporis</a:t>
            </a:r>
            <a:endParaRPr lang="en-US" dirty="0"/>
          </a:p>
        </p:txBody>
      </p:sp>
      <p:sp>
        <p:nvSpPr>
          <p:cNvPr id="3" name="2 Marcador de contenido"/>
          <p:cNvSpPr>
            <a:spLocks noGrp="1"/>
          </p:cNvSpPr>
          <p:nvPr>
            <p:ph idx="1"/>
          </p:nvPr>
        </p:nvSpPr>
        <p:spPr>
          <a:xfrm>
            <a:off x="539552" y="1556792"/>
            <a:ext cx="7620000" cy="4800600"/>
          </a:xfrm>
        </p:spPr>
        <p:txBody>
          <a:bodyPr>
            <a:normAutofit/>
          </a:bodyPr>
          <a:lstStyle/>
          <a:p>
            <a:pPr marL="400050" lvl="1" indent="0" algn="just">
              <a:buNone/>
            </a:pPr>
            <a:r>
              <a:rPr lang="es-ES" sz="2800" dirty="0"/>
              <a:t>Se analiza en atención al momento en que se produce la vulneración de Derechos Humanos, la que debe haber ocurrido con posterioridad a que la CADH haya entrado en vigor para el Estado denunciado y que es parte del </a:t>
            </a:r>
            <a:r>
              <a:rPr lang="es-ES" sz="2800" dirty="0" smtClean="0"/>
              <a:t>sistema.</a:t>
            </a:r>
            <a:endParaRPr lang="en-US" sz="2800" dirty="0"/>
          </a:p>
        </p:txBody>
      </p:sp>
    </p:spTree>
    <p:extLst>
      <p:ext uri="{BB962C8B-B14F-4D97-AF65-F5344CB8AC3E}">
        <p14:creationId xmlns:p14="http://schemas.microsoft.com/office/powerpoint/2010/main" val="31086350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CL" dirty="0" smtClean="0"/>
              <a:t>4. </a:t>
            </a:r>
            <a:r>
              <a:rPr lang="es-CL" dirty="0" err="1" smtClean="0"/>
              <a:t>Ratione</a:t>
            </a:r>
            <a:r>
              <a:rPr lang="es-CL" dirty="0" smtClean="0"/>
              <a:t> </a:t>
            </a:r>
            <a:r>
              <a:rPr lang="es-CL" dirty="0" err="1" smtClean="0"/>
              <a:t>loci</a:t>
            </a:r>
            <a:endParaRPr lang="en-US" dirty="0"/>
          </a:p>
        </p:txBody>
      </p:sp>
      <p:sp>
        <p:nvSpPr>
          <p:cNvPr id="3" name="2 Marcador de contenido"/>
          <p:cNvSpPr>
            <a:spLocks noGrp="1"/>
          </p:cNvSpPr>
          <p:nvPr>
            <p:ph idx="1"/>
          </p:nvPr>
        </p:nvSpPr>
        <p:spPr>
          <a:xfrm>
            <a:off x="539552" y="1556792"/>
            <a:ext cx="7620000" cy="4800600"/>
          </a:xfrm>
        </p:spPr>
        <p:txBody>
          <a:bodyPr>
            <a:normAutofit/>
          </a:bodyPr>
          <a:lstStyle/>
          <a:p>
            <a:pPr marL="400050" lvl="1" indent="0" algn="just">
              <a:buNone/>
            </a:pPr>
            <a:r>
              <a:rPr lang="es-ES" sz="2800" dirty="0"/>
              <a:t>Se refiere a que la vulneración que es objeto de la denuncia debe haber ocurrido dentro del territorio de alguno de los Estados parte para los que la CADH se encuentra </a:t>
            </a:r>
            <a:r>
              <a:rPr lang="es-ES" sz="2800" dirty="0" smtClean="0"/>
              <a:t>vigente.</a:t>
            </a:r>
            <a:endParaRPr lang="en-US" sz="2800" dirty="0"/>
          </a:p>
        </p:txBody>
      </p:sp>
    </p:spTree>
    <p:extLst>
      <p:ext uri="{BB962C8B-B14F-4D97-AF65-F5344CB8AC3E}">
        <p14:creationId xmlns:p14="http://schemas.microsoft.com/office/powerpoint/2010/main" val="967925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Sumario</a:t>
            </a:r>
            <a:endParaRPr lang="en-US" dirty="0"/>
          </a:p>
        </p:txBody>
      </p:sp>
      <p:sp>
        <p:nvSpPr>
          <p:cNvPr id="3" name="2 Marcador de contenido"/>
          <p:cNvSpPr>
            <a:spLocks noGrp="1"/>
          </p:cNvSpPr>
          <p:nvPr>
            <p:ph idx="1"/>
          </p:nvPr>
        </p:nvSpPr>
        <p:spPr/>
        <p:txBody>
          <a:bodyPr>
            <a:normAutofit/>
          </a:bodyPr>
          <a:lstStyle/>
          <a:p>
            <a:pPr marL="0" indent="0">
              <a:buNone/>
            </a:pPr>
            <a:r>
              <a:rPr lang="es-CL" sz="3200" b="1" dirty="0" smtClean="0"/>
              <a:t>I. Parte teórica</a:t>
            </a:r>
          </a:p>
          <a:p>
            <a:pPr marL="514350" indent="-514350">
              <a:buFont typeface="+mj-lt"/>
              <a:buAutoNum type="arabicPeriod"/>
            </a:pPr>
            <a:r>
              <a:rPr lang="es-CL" sz="3200" dirty="0" smtClean="0"/>
              <a:t>Aspectos históricos y fuentes del sistema</a:t>
            </a:r>
          </a:p>
          <a:p>
            <a:pPr marL="514350" indent="-514350">
              <a:buFont typeface="+mj-lt"/>
              <a:buAutoNum type="arabicPeriod"/>
            </a:pPr>
            <a:r>
              <a:rPr lang="es-CL" sz="3200" dirty="0" smtClean="0"/>
              <a:t>Convención Americana de DDHH</a:t>
            </a:r>
          </a:p>
          <a:p>
            <a:pPr marL="514350" indent="-514350">
              <a:buFont typeface="+mj-lt"/>
              <a:buAutoNum type="arabicPeriod"/>
            </a:pPr>
            <a:r>
              <a:rPr lang="es-CL" sz="3200" dirty="0" smtClean="0"/>
              <a:t>Los órganos del Sistema Interamericano de Protección de los DDHH</a:t>
            </a:r>
            <a:endParaRPr lang="en-US" sz="3200" dirty="0" smtClean="0"/>
          </a:p>
          <a:p>
            <a:pPr marL="514350" indent="-514350">
              <a:buFont typeface="+mj-lt"/>
              <a:buAutoNum type="arabicPeriod"/>
            </a:pPr>
            <a:r>
              <a:rPr lang="es-CL" sz="3200" dirty="0" smtClean="0"/>
              <a:t>Procedimiento de peticiones individuales</a:t>
            </a:r>
          </a:p>
          <a:p>
            <a:pPr marL="514350" indent="-514350">
              <a:buFont typeface="+mj-lt"/>
              <a:buAutoNum type="arabicPeriod"/>
            </a:pPr>
            <a:r>
              <a:rPr lang="es-CL" sz="3200" dirty="0" smtClean="0"/>
              <a:t>Jurisprudencia básica de la Corte IDH</a:t>
            </a:r>
          </a:p>
        </p:txBody>
      </p:sp>
    </p:spTree>
    <p:extLst>
      <p:ext uri="{BB962C8B-B14F-4D97-AF65-F5344CB8AC3E}">
        <p14:creationId xmlns:p14="http://schemas.microsoft.com/office/powerpoint/2010/main" val="3393735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just"/>
            <a:r>
              <a:rPr lang="es-CL" dirty="0" smtClean="0"/>
              <a:t>4. </a:t>
            </a:r>
            <a:r>
              <a:rPr lang="es-CL" dirty="0" err="1" smtClean="0"/>
              <a:t>Ratione</a:t>
            </a:r>
            <a:r>
              <a:rPr lang="es-CL" dirty="0"/>
              <a:t> </a:t>
            </a:r>
            <a:r>
              <a:rPr lang="es-CL" dirty="0" err="1" smtClean="0"/>
              <a:t>personae</a:t>
            </a:r>
            <a:endParaRPr lang="en-US" dirty="0"/>
          </a:p>
        </p:txBody>
      </p:sp>
      <p:sp>
        <p:nvSpPr>
          <p:cNvPr id="3" name="2 Marcador de contenido"/>
          <p:cNvSpPr>
            <a:spLocks noGrp="1"/>
          </p:cNvSpPr>
          <p:nvPr>
            <p:ph idx="1"/>
          </p:nvPr>
        </p:nvSpPr>
        <p:spPr>
          <a:xfrm>
            <a:off x="539552" y="1556792"/>
            <a:ext cx="7620000" cy="4800600"/>
          </a:xfrm>
        </p:spPr>
        <p:txBody>
          <a:bodyPr>
            <a:normAutofit/>
          </a:bodyPr>
          <a:lstStyle/>
          <a:p>
            <a:pPr marL="400050" lvl="1" indent="0" algn="just">
              <a:buNone/>
            </a:pPr>
            <a:r>
              <a:rPr lang="es-ES" sz="2800" dirty="0"/>
              <a:t>Dice relación con las personas que se encuentran legitimadas para recurrir, entendiéndose por tal, cualquier individuo o persona natural que se encuentre en territorio de un Estado parte de la </a:t>
            </a:r>
            <a:r>
              <a:rPr lang="es-ES" sz="2800" dirty="0" smtClean="0"/>
              <a:t>CADH.</a:t>
            </a:r>
            <a:endParaRPr lang="en-US" sz="2800" dirty="0"/>
          </a:p>
        </p:txBody>
      </p:sp>
    </p:spTree>
    <p:extLst>
      <p:ext uri="{BB962C8B-B14F-4D97-AF65-F5344CB8AC3E}">
        <p14:creationId xmlns:p14="http://schemas.microsoft.com/office/powerpoint/2010/main" val="29325126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5626968" cy="706090"/>
          </a:xfrm>
        </p:spPr>
        <p:txBody>
          <a:bodyPr>
            <a:normAutofit fontScale="90000"/>
          </a:bodyPr>
          <a:lstStyle/>
          <a:p>
            <a:pPr algn="just"/>
            <a:r>
              <a:rPr lang="es-CL" dirty="0" smtClean="0"/>
              <a:t>4. Esquema procedimiento</a:t>
            </a:r>
            <a:endParaRPr lang="en-US" dirty="0"/>
          </a:p>
        </p:txBody>
      </p:sp>
      <p:graphicFrame>
        <p:nvGraphicFramePr>
          <p:cNvPr id="6" name="5 Diagrama"/>
          <p:cNvGraphicFramePr/>
          <p:nvPr>
            <p:extLst>
              <p:ext uri="{D42A27DB-BD31-4B8C-83A1-F6EECF244321}">
                <p14:modId xmlns:p14="http://schemas.microsoft.com/office/powerpoint/2010/main" val="2169563303"/>
              </p:ext>
            </p:extLst>
          </p:nvPr>
        </p:nvGraphicFramePr>
        <p:xfrm>
          <a:off x="467544" y="1196752"/>
          <a:ext cx="770485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65891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sz="4400" dirty="0" smtClean="0"/>
              <a:t>5. </a:t>
            </a:r>
            <a:r>
              <a:rPr lang="es-CL" sz="4400" dirty="0"/>
              <a:t>Jurisprudencia básica de la Corte </a:t>
            </a:r>
            <a:r>
              <a:rPr lang="es-CL" sz="4400" dirty="0" smtClean="0"/>
              <a:t>IDH</a:t>
            </a:r>
            <a:endParaRPr lang="en-US" sz="4400" dirty="0"/>
          </a:p>
        </p:txBody>
      </p:sp>
      <p:sp>
        <p:nvSpPr>
          <p:cNvPr id="3" name="2 Marcador de contenido"/>
          <p:cNvSpPr>
            <a:spLocks noGrp="1"/>
          </p:cNvSpPr>
          <p:nvPr>
            <p:ph idx="1"/>
          </p:nvPr>
        </p:nvSpPr>
        <p:spPr/>
        <p:txBody>
          <a:bodyPr>
            <a:normAutofit fontScale="62500" lnSpcReduction="20000"/>
          </a:bodyPr>
          <a:lstStyle/>
          <a:p>
            <a:pPr algn="just"/>
            <a:r>
              <a:rPr lang="es-CL" sz="2800" dirty="0" smtClean="0"/>
              <a:t>Sentencias sobre Pueblos Indígenas.</a:t>
            </a:r>
          </a:p>
          <a:p>
            <a:pPr algn="just"/>
            <a:r>
              <a:rPr lang="es-CL" sz="2800" dirty="0" smtClean="0"/>
              <a:t>Sentencias sobre desapariciones forzosas.</a:t>
            </a:r>
          </a:p>
          <a:p>
            <a:pPr algn="just"/>
            <a:r>
              <a:rPr lang="es-CL" sz="2800" dirty="0" smtClean="0"/>
              <a:t>LGTBI.</a:t>
            </a:r>
          </a:p>
          <a:p>
            <a:pPr algn="just"/>
            <a:r>
              <a:rPr lang="es-CL" sz="2800" dirty="0" smtClean="0"/>
              <a:t>Libertad de expresión.</a:t>
            </a:r>
          </a:p>
          <a:p>
            <a:pPr algn="just"/>
            <a:r>
              <a:rPr lang="es-CL" sz="2800" dirty="0" smtClean="0"/>
              <a:t>Acceso a la información pública.</a:t>
            </a:r>
          </a:p>
          <a:p>
            <a:pPr algn="just"/>
            <a:r>
              <a:rPr lang="es-CL" sz="2800" dirty="0" smtClean="0"/>
              <a:t>Defensores de los DDHH.</a:t>
            </a:r>
          </a:p>
          <a:p>
            <a:pPr algn="just"/>
            <a:r>
              <a:rPr lang="es-CL" sz="2800" dirty="0" smtClean="0"/>
              <a:t>Derechos políticos.</a:t>
            </a:r>
          </a:p>
          <a:p>
            <a:pPr algn="just"/>
            <a:r>
              <a:rPr lang="es-CL" sz="2800" dirty="0" smtClean="0"/>
              <a:t>Debido proceso.</a:t>
            </a:r>
          </a:p>
          <a:p>
            <a:pPr algn="just"/>
            <a:r>
              <a:rPr lang="es-CL" sz="2800" dirty="0" smtClean="0"/>
              <a:t>Derechos de las mujeres.</a:t>
            </a:r>
          </a:p>
          <a:p>
            <a:pPr algn="just"/>
            <a:r>
              <a:rPr lang="es-CL" sz="2800" dirty="0" smtClean="0"/>
              <a:t>Derechos de los privados de libertad.</a:t>
            </a:r>
          </a:p>
          <a:p>
            <a:pPr algn="just"/>
            <a:r>
              <a:rPr lang="es-CL" sz="2800" dirty="0" smtClean="0"/>
              <a:t>Tortura.</a:t>
            </a:r>
          </a:p>
          <a:p>
            <a:pPr algn="just"/>
            <a:r>
              <a:rPr lang="es-CL" sz="2800" dirty="0" smtClean="0"/>
              <a:t>Leyes de amnistía.</a:t>
            </a:r>
          </a:p>
          <a:p>
            <a:pPr algn="just"/>
            <a:r>
              <a:rPr lang="es-CL" sz="2800" dirty="0" smtClean="0"/>
              <a:t>Migrantes.</a:t>
            </a:r>
          </a:p>
          <a:p>
            <a:pPr algn="just"/>
            <a:r>
              <a:rPr lang="es-CL" sz="2800" dirty="0" smtClean="0"/>
              <a:t>DESC</a:t>
            </a:r>
          </a:p>
          <a:p>
            <a:pPr algn="just"/>
            <a:r>
              <a:rPr lang="es-CL" sz="2800" dirty="0" smtClean="0"/>
              <a:t>Tribunales militares.</a:t>
            </a:r>
          </a:p>
          <a:p>
            <a:pPr algn="just"/>
            <a:r>
              <a:rPr lang="es-CL" sz="2800" dirty="0" smtClean="0"/>
              <a:t>Derecho a la apelación.</a:t>
            </a:r>
          </a:p>
          <a:p>
            <a:pPr algn="just"/>
            <a:r>
              <a:rPr lang="es-CL" sz="2800" dirty="0" smtClean="0"/>
              <a:t>Nacionalidad</a:t>
            </a:r>
          </a:p>
        </p:txBody>
      </p:sp>
    </p:spTree>
    <p:extLst>
      <p:ext uri="{BB962C8B-B14F-4D97-AF65-F5344CB8AC3E}">
        <p14:creationId xmlns:p14="http://schemas.microsoft.com/office/powerpoint/2010/main" val="41041686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II. Parte práctica</a:t>
            </a:r>
            <a:endParaRPr lang="en-US" dirty="0"/>
          </a:p>
        </p:txBody>
      </p:sp>
      <p:sp>
        <p:nvSpPr>
          <p:cNvPr id="3" name="2 Marcador de contenido"/>
          <p:cNvSpPr>
            <a:spLocks noGrp="1"/>
          </p:cNvSpPr>
          <p:nvPr>
            <p:ph idx="1"/>
          </p:nvPr>
        </p:nvSpPr>
        <p:spPr/>
        <p:txBody>
          <a:bodyPr>
            <a:normAutofit/>
          </a:bodyPr>
          <a:lstStyle/>
          <a:p>
            <a:pPr marL="0" indent="0" algn="just">
              <a:buNone/>
            </a:pPr>
            <a:r>
              <a:rPr lang="es-ES" sz="3200" dirty="0" smtClean="0"/>
              <a:t>1. Caso </a:t>
            </a:r>
            <a:r>
              <a:rPr lang="es-ES" sz="3200" dirty="0" err="1"/>
              <a:t>Gelman</a:t>
            </a:r>
            <a:r>
              <a:rPr lang="es-ES" sz="3200" dirty="0"/>
              <a:t> vs. Uruguay (2010), Corte IDH.</a:t>
            </a:r>
            <a:endParaRPr lang="es-ES" sz="3200" dirty="0" smtClean="0"/>
          </a:p>
          <a:p>
            <a:pPr algn="just"/>
            <a:r>
              <a:rPr lang="es-ES" sz="3200" dirty="0" smtClean="0"/>
              <a:t>Comentarios generales.</a:t>
            </a:r>
          </a:p>
          <a:p>
            <a:pPr algn="just"/>
            <a:r>
              <a:rPr lang="es-ES" sz="3200" dirty="0" smtClean="0"/>
              <a:t>¿Cuál es el conflicto en el caso?</a:t>
            </a:r>
          </a:p>
          <a:p>
            <a:pPr algn="just"/>
            <a:r>
              <a:rPr lang="es-ES" sz="3200" dirty="0" smtClean="0"/>
              <a:t>¿Por qué las leyes de amnistía o caducidad no son oponibles en el caso?</a:t>
            </a:r>
          </a:p>
          <a:p>
            <a:pPr algn="just"/>
            <a:r>
              <a:rPr lang="es-ES" sz="3200" dirty="0" smtClean="0"/>
              <a:t>¿Cuál fue la decisión de la Corte IDH?</a:t>
            </a:r>
            <a:endParaRPr lang="en-US" sz="3200" dirty="0"/>
          </a:p>
        </p:txBody>
      </p:sp>
    </p:spTree>
    <p:extLst>
      <p:ext uri="{BB962C8B-B14F-4D97-AF65-F5344CB8AC3E}">
        <p14:creationId xmlns:p14="http://schemas.microsoft.com/office/powerpoint/2010/main" val="17863915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II. Parte práctica</a:t>
            </a:r>
            <a:endParaRPr lang="en-US" dirty="0"/>
          </a:p>
        </p:txBody>
      </p:sp>
      <p:sp>
        <p:nvSpPr>
          <p:cNvPr id="3" name="2 Marcador de contenido"/>
          <p:cNvSpPr>
            <a:spLocks noGrp="1"/>
          </p:cNvSpPr>
          <p:nvPr>
            <p:ph idx="1"/>
          </p:nvPr>
        </p:nvSpPr>
        <p:spPr/>
        <p:txBody>
          <a:bodyPr>
            <a:normAutofit/>
          </a:bodyPr>
          <a:lstStyle/>
          <a:p>
            <a:pPr marL="0" indent="0" algn="just">
              <a:buNone/>
            </a:pPr>
            <a:r>
              <a:rPr lang="es-ES" sz="3200" dirty="0" smtClean="0"/>
              <a:t>2. </a:t>
            </a:r>
            <a:r>
              <a:rPr lang="it-IT" sz="3200" dirty="0" smtClean="0"/>
              <a:t>Caso </a:t>
            </a:r>
            <a:r>
              <a:rPr lang="it-IT" sz="3200" dirty="0"/>
              <a:t>Atala Riffo vs. Chile (2012), Corte IDH</a:t>
            </a:r>
            <a:r>
              <a:rPr lang="es-ES" sz="3200" dirty="0" smtClean="0"/>
              <a:t>.</a:t>
            </a:r>
          </a:p>
          <a:p>
            <a:pPr algn="just"/>
            <a:r>
              <a:rPr lang="es-ES" sz="3200" dirty="0" smtClean="0"/>
              <a:t>Comentarios generales.</a:t>
            </a:r>
          </a:p>
          <a:p>
            <a:pPr algn="just"/>
            <a:r>
              <a:rPr lang="es-ES" sz="3200" dirty="0" smtClean="0"/>
              <a:t>¿Cuál es el conflicto en el caso?</a:t>
            </a:r>
          </a:p>
          <a:p>
            <a:pPr algn="just"/>
            <a:r>
              <a:rPr lang="es-ES" sz="3200" dirty="0" smtClean="0"/>
              <a:t>A vuestro juicio: ¿Hay discriminación en el caso?</a:t>
            </a:r>
          </a:p>
          <a:p>
            <a:pPr algn="just"/>
            <a:r>
              <a:rPr lang="es-ES" sz="3200" dirty="0" smtClean="0"/>
              <a:t>¿Cuál fue la decisión de la Corte IDH?</a:t>
            </a:r>
            <a:endParaRPr lang="en-US" sz="3200" dirty="0"/>
          </a:p>
        </p:txBody>
      </p:sp>
    </p:spTree>
    <p:extLst>
      <p:ext uri="{BB962C8B-B14F-4D97-AF65-F5344CB8AC3E}">
        <p14:creationId xmlns:p14="http://schemas.microsoft.com/office/powerpoint/2010/main" val="24922167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II. Parte práctica</a:t>
            </a:r>
            <a:endParaRPr lang="en-US" dirty="0"/>
          </a:p>
        </p:txBody>
      </p:sp>
      <p:sp>
        <p:nvSpPr>
          <p:cNvPr id="3" name="2 Marcador de contenido"/>
          <p:cNvSpPr>
            <a:spLocks noGrp="1"/>
          </p:cNvSpPr>
          <p:nvPr>
            <p:ph idx="1"/>
          </p:nvPr>
        </p:nvSpPr>
        <p:spPr/>
        <p:txBody>
          <a:bodyPr>
            <a:normAutofit/>
          </a:bodyPr>
          <a:lstStyle/>
          <a:p>
            <a:pPr marL="0" indent="0" algn="just">
              <a:buNone/>
            </a:pPr>
            <a:r>
              <a:rPr lang="es-ES" sz="3200" dirty="0"/>
              <a:t>3. </a:t>
            </a:r>
            <a:r>
              <a:rPr lang="es-ES" sz="3200" dirty="0" smtClean="0"/>
              <a:t>Caso </a:t>
            </a:r>
            <a:r>
              <a:rPr lang="es-ES" sz="3200" dirty="0" err="1"/>
              <a:t>Artavia</a:t>
            </a:r>
            <a:r>
              <a:rPr lang="es-ES" sz="3200" dirty="0"/>
              <a:t> Murillo y otros vs. Costa Rica (2012), Corte IDH.</a:t>
            </a:r>
            <a:endParaRPr lang="es-ES" sz="3200" dirty="0" smtClean="0"/>
          </a:p>
          <a:p>
            <a:pPr algn="just"/>
            <a:r>
              <a:rPr lang="es-ES" sz="3200" dirty="0" smtClean="0"/>
              <a:t>Comentarios generales.</a:t>
            </a:r>
          </a:p>
          <a:p>
            <a:pPr algn="just"/>
            <a:r>
              <a:rPr lang="es-ES" sz="3200" dirty="0" smtClean="0"/>
              <a:t>¿Cuál es el conflicto en el caso?</a:t>
            </a:r>
          </a:p>
          <a:p>
            <a:pPr algn="just"/>
            <a:r>
              <a:rPr lang="es-ES" sz="3200" dirty="0" smtClean="0"/>
              <a:t>¿Qué entiende la Corte por derechos reproductivos?</a:t>
            </a:r>
          </a:p>
          <a:p>
            <a:pPr algn="just"/>
            <a:r>
              <a:rPr lang="es-ES" sz="3200" dirty="0" smtClean="0"/>
              <a:t>¿Cuál fue la decisión de la Corte IDH?</a:t>
            </a:r>
            <a:endParaRPr lang="en-US" sz="3200" dirty="0"/>
          </a:p>
        </p:txBody>
      </p:sp>
    </p:spTree>
    <p:extLst>
      <p:ext uri="{BB962C8B-B14F-4D97-AF65-F5344CB8AC3E}">
        <p14:creationId xmlns:p14="http://schemas.microsoft.com/office/powerpoint/2010/main" val="11909826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Bibliografía sugerida</a:t>
            </a:r>
            <a:endParaRPr lang="en-US" dirty="0"/>
          </a:p>
        </p:txBody>
      </p:sp>
      <p:sp>
        <p:nvSpPr>
          <p:cNvPr id="3" name="2 Marcador de contenido"/>
          <p:cNvSpPr>
            <a:spLocks noGrp="1"/>
          </p:cNvSpPr>
          <p:nvPr>
            <p:ph idx="1"/>
          </p:nvPr>
        </p:nvSpPr>
        <p:spPr/>
        <p:txBody>
          <a:bodyPr>
            <a:normAutofit fontScale="92500" lnSpcReduction="10000"/>
          </a:bodyPr>
          <a:lstStyle/>
          <a:p>
            <a:pPr marL="571500" indent="-457200" algn="just">
              <a:buAutoNum type="arabicPeriod"/>
            </a:pPr>
            <a:r>
              <a:rPr lang="es-CL" sz="2400" dirty="0" err="1" smtClean="0">
                <a:latin typeface="+mj-lt"/>
              </a:rPr>
              <a:t>Burgorgue-Larsen</a:t>
            </a:r>
            <a:r>
              <a:rPr lang="es-CL" sz="2400" dirty="0" smtClean="0">
                <a:latin typeface="+mj-lt"/>
              </a:rPr>
              <a:t>, Laurence y Úbeda, Amaya (2009). </a:t>
            </a:r>
            <a:r>
              <a:rPr lang="es-CL" sz="2400" i="1" dirty="0" smtClean="0">
                <a:latin typeface="+mj-lt"/>
              </a:rPr>
              <a:t>Las decisiones básicas de la Corte Interamericana de Derechos Humanos. </a:t>
            </a:r>
            <a:r>
              <a:rPr lang="es-CL" sz="2400" dirty="0" smtClean="0">
                <a:latin typeface="+mj-lt"/>
              </a:rPr>
              <a:t>Navarra, </a:t>
            </a:r>
            <a:r>
              <a:rPr lang="es-CL" sz="2400" dirty="0" err="1" smtClean="0">
                <a:latin typeface="+mj-lt"/>
              </a:rPr>
              <a:t>Civitas</a:t>
            </a:r>
            <a:r>
              <a:rPr lang="es-CL" sz="2400" dirty="0" smtClean="0">
                <a:latin typeface="+mj-lt"/>
              </a:rPr>
              <a:t>, 409 pp.</a:t>
            </a:r>
          </a:p>
          <a:p>
            <a:pPr marL="571500" indent="-457200" algn="just">
              <a:buAutoNum type="arabicPeriod"/>
            </a:pPr>
            <a:r>
              <a:rPr lang="es-CL" sz="2400" dirty="0" smtClean="0">
                <a:latin typeface="+mj-lt"/>
              </a:rPr>
              <a:t>Hernández, Rubén (2011). </a:t>
            </a:r>
            <a:r>
              <a:rPr lang="es-CL" sz="2400" i="1" dirty="0" smtClean="0">
                <a:latin typeface="+mj-lt"/>
              </a:rPr>
              <a:t>Las sentencias básicas de la Corte Interamericana de Derechos Humanos</a:t>
            </a:r>
            <a:r>
              <a:rPr lang="es-CL" sz="2400" dirty="0" smtClean="0">
                <a:latin typeface="+mj-lt"/>
              </a:rPr>
              <a:t>. Madrid, Centro de Estudios Políticos y Constitucionales</a:t>
            </a:r>
            <a:r>
              <a:rPr lang="es-CL" sz="2400" dirty="0" smtClean="0">
                <a:latin typeface="+mj-lt"/>
                <a:cs typeface="Times New Roman"/>
              </a:rPr>
              <a:t>, 1.210 pp.</a:t>
            </a:r>
          </a:p>
          <a:p>
            <a:pPr marL="571500" indent="-457200" algn="just">
              <a:buAutoNum type="arabicPeriod"/>
            </a:pPr>
            <a:r>
              <a:rPr lang="es-CL" sz="2400" dirty="0" smtClean="0">
                <a:latin typeface="+mj-lt"/>
                <a:cs typeface="Times New Roman"/>
              </a:rPr>
              <a:t>Medina, Cecilia y Nash, Claudio (2007). </a:t>
            </a:r>
            <a:r>
              <a:rPr lang="es-CL" sz="2400" i="1" dirty="0" smtClean="0">
                <a:latin typeface="+mj-lt"/>
                <a:cs typeface="Times New Roman"/>
              </a:rPr>
              <a:t>Sistema Interamericano de Derechos Humanos: Introducción a sus Mecanismos de Protección</a:t>
            </a:r>
            <a:r>
              <a:rPr lang="es-CL" sz="2400" dirty="0" smtClean="0">
                <a:latin typeface="+mj-lt"/>
                <a:cs typeface="Times New Roman"/>
              </a:rPr>
              <a:t>. Santiago de Chile, Centro de Derechos Humanos, Facultad de Derecho, Universidad de Chile, 225 pp.</a:t>
            </a:r>
          </a:p>
          <a:p>
            <a:pPr marL="571500" indent="-457200" algn="just">
              <a:buAutoNum type="arabicPeriod"/>
            </a:pPr>
            <a:r>
              <a:rPr lang="es-CL" sz="2400" dirty="0" smtClean="0">
                <a:latin typeface="+mj-lt"/>
                <a:cs typeface="Times New Roman"/>
              </a:rPr>
              <a:t>Ventura, Manuel (2011). </a:t>
            </a:r>
            <a:r>
              <a:rPr lang="es-CL" sz="2400" i="1" dirty="0" smtClean="0">
                <a:latin typeface="+mj-lt"/>
                <a:cs typeface="Times New Roman"/>
              </a:rPr>
              <a:t>Estudios sobre el Sistema Interamericano de Protección de los Derechos Humanos</a:t>
            </a:r>
            <a:r>
              <a:rPr lang="es-CL" sz="2400" dirty="0" smtClean="0">
                <a:latin typeface="+mj-lt"/>
                <a:cs typeface="Times New Roman"/>
              </a:rPr>
              <a:t>. San José de Costa Rica, Instituto Interamericano de Derechos Humanos, 2 tomos, 419 pp.</a:t>
            </a:r>
          </a:p>
        </p:txBody>
      </p:sp>
    </p:spTree>
    <p:extLst>
      <p:ext uri="{BB962C8B-B14F-4D97-AF65-F5344CB8AC3E}">
        <p14:creationId xmlns:p14="http://schemas.microsoft.com/office/powerpoint/2010/main" val="3615665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Sumario</a:t>
            </a:r>
            <a:endParaRPr lang="en-US" dirty="0"/>
          </a:p>
        </p:txBody>
      </p:sp>
      <p:sp>
        <p:nvSpPr>
          <p:cNvPr id="3" name="2 Marcador de contenido"/>
          <p:cNvSpPr>
            <a:spLocks noGrp="1"/>
          </p:cNvSpPr>
          <p:nvPr>
            <p:ph idx="1"/>
          </p:nvPr>
        </p:nvSpPr>
        <p:spPr/>
        <p:txBody>
          <a:bodyPr>
            <a:normAutofit lnSpcReduction="10000"/>
          </a:bodyPr>
          <a:lstStyle/>
          <a:p>
            <a:pPr marL="0" indent="0">
              <a:buNone/>
            </a:pPr>
            <a:r>
              <a:rPr lang="es-CL" sz="3200" b="1" dirty="0" smtClean="0"/>
              <a:t>II. Parte práctica</a:t>
            </a:r>
          </a:p>
          <a:p>
            <a:pPr marL="514350" indent="-514350" algn="just">
              <a:buFont typeface="+mj-lt"/>
              <a:buAutoNum type="arabicPeriod"/>
            </a:pPr>
            <a:r>
              <a:rPr lang="es-CL" sz="3200" dirty="0" smtClean="0"/>
              <a:t>Conversación y preguntas, caso </a:t>
            </a:r>
            <a:r>
              <a:rPr lang="es-CL" sz="3200" dirty="0" err="1" smtClean="0"/>
              <a:t>Gelman</a:t>
            </a:r>
            <a:r>
              <a:rPr lang="es-CL" sz="3200" dirty="0" smtClean="0"/>
              <a:t> vs. Uruguay (2010), Corte IDH.</a:t>
            </a:r>
          </a:p>
          <a:p>
            <a:pPr marL="514350" indent="-514350" algn="just">
              <a:buFont typeface="+mj-lt"/>
              <a:buAutoNum type="arabicPeriod"/>
            </a:pPr>
            <a:r>
              <a:rPr lang="es-CL" sz="3200" dirty="0" smtClean="0"/>
              <a:t>Conversación y preguntas, caso </a:t>
            </a:r>
            <a:r>
              <a:rPr lang="es-CL" sz="3200" dirty="0" err="1" smtClean="0"/>
              <a:t>Atala</a:t>
            </a:r>
            <a:r>
              <a:rPr lang="es-CL" sz="3200" dirty="0" smtClean="0"/>
              <a:t> </a:t>
            </a:r>
            <a:r>
              <a:rPr lang="es-CL" sz="3200" dirty="0" err="1" smtClean="0"/>
              <a:t>Riffo</a:t>
            </a:r>
            <a:r>
              <a:rPr lang="es-CL" sz="3200" dirty="0" smtClean="0"/>
              <a:t> vs. Chile (2012)</a:t>
            </a:r>
            <a:r>
              <a:rPr lang="es-ES" sz="3200" dirty="0" smtClean="0"/>
              <a:t>, Corte IDH.</a:t>
            </a:r>
          </a:p>
          <a:p>
            <a:pPr marL="514350" indent="-514350" algn="just">
              <a:buFont typeface="+mj-lt"/>
              <a:buAutoNum type="arabicPeriod"/>
            </a:pPr>
            <a:r>
              <a:rPr lang="es-ES" sz="3200" dirty="0"/>
              <a:t>Conversación y preguntas, caso </a:t>
            </a:r>
            <a:r>
              <a:rPr lang="es-ES" sz="3200" dirty="0" err="1" smtClean="0"/>
              <a:t>Artavia</a:t>
            </a:r>
            <a:r>
              <a:rPr lang="es-ES" sz="3200" dirty="0" smtClean="0"/>
              <a:t> Murillo y otros </a:t>
            </a:r>
            <a:r>
              <a:rPr lang="es-ES" sz="3200" dirty="0"/>
              <a:t>vs. </a:t>
            </a:r>
            <a:r>
              <a:rPr lang="es-ES" sz="3200" dirty="0" smtClean="0"/>
              <a:t>Costa Rica </a:t>
            </a:r>
            <a:r>
              <a:rPr lang="es-ES" sz="3200" dirty="0"/>
              <a:t>(2012), Corte IDH</a:t>
            </a:r>
            <a:r>
              <a:rPr lang="es-ES" sz="3200" dirty="0" smtClean="0"/>
              <a:t>.</a:t>
            </a:r>
            <a:endParaRPr lang="es-ES" sz="3200" dirty="0"/>
          </a:p>
          <a:p>
            <a:pPr marL="514350" indent="-514350" algn="just">
              <a:buFont typeface="+mj-lt"/>
              <a:buAutoNum type="arabicPeriod"/>
            </a:pPr>
            <a:r>
              <a:rPr lang="es-ES" sz="3200" dirty="0" smtClean="0"/>
              <a:t>Bibliografía sugerida.</a:t>
            </a:r>
            <a:endParaRPr lang="es-CL" sz="3200"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6800754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CL" dirty="0" smtClean="0"/>
              <a:t>1. </a:t>
            </a:r>
            <a:r>
              <a:rPr lang="es-ES" dirty="0" smtClean="0"/>
              <a:t>Aspectos históricos y fuentes del sistema.</a:t>
            </a:r>
            <a:r>
              <a:rPr lang="es-CL" dirty="0" smtClean="0"/>
              <a:t> </a:t>
            </a:r>
            <a:endParaRPr lang="en-US" dirty="0"/>
          </a:p>
        </p:txBody>
      </p:sp>
      <p:sp>
        <p:nvSpPr>
          <p:cNvPr id="3" name="2 Marcador de contenido"/>
          <p:cNvSpPr>
            <a:spLocks noGrp="1"/>
          </p:cNvSpPr>
          <p:nvPr>
            <p:ph idx="1"/>
          </p:nvPr>
        </p:nvSpPr>
        <p:spPr/>
        <p:txBody>
          <a:bodyPr/>
          <a:lstStyle/>
          <a:p>
            <a:pPr indent="-342900" algn="just"/>
            <a:r>
              <a:rPr lang="es-ES" dirty="0" smtClean="0"/>
              <a:t>En 1945 </a:t>
            </a:r>
            <a:r>
              <a:rPr lang="es-ES" dirty="0"/>
              <a:t>se realizó la Conferencia Interamericana sobre Problemas de la </a:t>
            </a:r>
            <a:r>
              <a:rPr lang="es-ES" dirty="0" smtClean="0"/>
              <a:t>Guerra y </a:t>
            </a:r>
            <a:r>
              <a:rPr lang="es-ES" dirty="0"/>
              <a:t>de La Paz en Ciudad de </a:t>
            </a:r>
            <a:r>
              <a:rPr lang="es-ES" dirty="0" smtClean="0"/>
              <a:t>México.</a:t>
            </a:r>
          </a:p>
          <a:p>
            <a:pPr indent="-342900" algn="just"/>
            <a:r>
              <a:rPr lang="es-ES" dirty="0" smtClean="0"/>
              <a:t>En 1948 se adoptó la Carta de la Organización de Estados Americanos (OEA) y la Declaración Americana de los Derechos y Deberes del Hombre.</a:t>
            </a:r>
          </a:p>
          <a:p>
            <a:pPr indent="-342900" algn="just"/>
            <a:r>
              <a:rPr lang="es-ES" dirty="0"/>
              <a:t>En 1959 mediante la Resolución VIII de la </a:t>
            </a:r>
            <a:r>
              <a:rPr lang="es-ES" dirty="0" smtClean="0"/>
              <a:t>Quinta Reunión </a:t>
            </a:r>
            <a:r>
              <a:rPr lang="es-ES" dirty="0"/>
              <a:t>de Consulta de Ministros de Relaciones </a:t>
            </a:r>
            <a:r>
              <a:rPr lang="es-ES" dirty="0" smtClean="0"/>
              <a:t>Exteriores en la ciudad de Santiago de Chile, se establece la Comisión Interamericana de Derechos Humanos (CIDH).</a:t>
            </a:r>
          </a:p>
          <a:p>
            <a:pPr indent="-342900" algn="just"/>
            <a:r>
              <a:rPr lang="es-ES" dirty="0" smtClean="0"/>
              <a:t>En 1969 se adoptó el Pacto de San José de Costa Rica, que aprobó la Convención Americana de Derechos Humanos, la que entró en vigor el 18 de julio de 1978.</a:t>
            </a:r>
            <a:endParaRPr lang="es-CL" dirty="0" smtClean="0"/>
          </a:p>
          <a:p>
            <a:pPr algn="just"/>
            <a:endParaRPr lang="en-US" dirty="0"/>
          </a:p>
        </p:txBody>
      </p:sp>
    </p:spTree>
    <p:extLst>
      <p:ext uri="{BB962C8B-B14F-4D97-AF65-F5344CB8AC3E}">
        <p14:creationId xmlns:p14="http://schemas.microsoft.com/office/powerpoint/2010/main" val="3143476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CL" dirty="0" smtClean="0"/>
              <a:t>1. </a:t>
            </a:r>
            <a:r>
              <a:rPr lang="es-ES" dirty="0" smtClean="0"/>
              <a:t>Aspectos históricos y fuentes del sistema.</a:t>
            </a:r>
            <a:r>
              <a:rPr lang="es-CL" dirty="0" smtClean="0"/>
              <a:t> </a:t>
            </a:r>
            <a:endParaRPr lang="en-US" dirty="0"/>
          </a:p>
        </p:txBody>
      </p:sp>
      <p:sp>
        <p:nvSpPr>
          <p:cNvPr id="3" name="2 Marcador de contenido"/>
          <p:cNvSpPr>
            <a:spLocks noGrp="1"/>
          </p:cNvSpPr>
          <p:nvPr>
            <p:ph idx="1"/>
          </p:nvPr>
        </p:nvSpPr>
        <p:spPr/>
        <p:txBody>
          <a:bodyPr/>
          <a:lstStyle/>
          <a:p>
            <a:pPr indent="-342900" algn="just"/>
            <a:r>
              <a:rPr lang="es-ES" dirty="0" smtClean="0"/>
              <a:t>En 1985 se adoptó la Convención Interamericana para Prevenir y Sancionar la Tortura. Entró en vigor en 1987.</a:t>
            </a:r>
          </a:p>
          <a:p>
            <a:pPr indent="-342900" algn="just"/>
            <a:r>
              <a:rPr lang="es-ES" dirty="0" smtClean="0"/>
              <a:t>En 1988 se adoptó el Protocolo Adicional a la Convención Americana sobre Derechos Humanos en materia de Derechos Económicos, Sociales y Culturales (Protocolo de San Salvador). Entró en vigor en 1999.</a:t>
            </a:r>
          </a:p>
          <a:p>
            <a:pPr indent="-342900" algn="just"/>
            <a:r>
              <a:rPr lang="es-ES" dirty="0"/>
              <a:t>En </a:t>
            </a:r>
            <a:r>
              <a:rPr lang="es-ES" dirty="0" smtClean="0"/>
              <a:t>1990 se adoptó el Protocolo a la Convención Americana sobre Derechos Humanos relativo a la Abolición de la Pena de Muerte. Entró en vigor en 1991.</a:t>
            </a:r>
          </a:p>
          <a:p>
            <a:pPr indent="-342900" algn="just"/>
            <a:r>
              <a:rPr lang="es-ES" dirty="0" smtClean="0"/>
              <a:t>En 1994 se adoptó la Convención Interamericana para Prevenir, Sancionar y Erradicar la Violencia contra la Mujer (“Convención de Belén do Pará”). Entró en vigor en 1995.</a:t>
            </a:r>
            <a:endParaRPr lang="es-CL" dirty="0" smtClean="0"/>
          </a:p>
          <a:p>
            <a:pPr algn="just"/>
            <a:endParaRPr lang="en-US" dirty="0"/>
          </a:p>
        </p:txBody>
      </p:sp>
    </p:spTree>
    <p:extLst>
      <p:ext uri="{BB962C8B-B14F-4D97-AF65-F5344CB8AC3E}">
        <p14:creationId xmlns:p14="http://schemas.microsoft.com/office/powerpoint/2010/main" val="1783887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CL" dirty="0" smtClean="0"/>
              <a:t>1. </a:t>
            </a:r>
            <a:r>
              <a:rPr lang="es-ES" dirty="0" smtClean="0"/>
              <a:t>Aspectos históricos y fuentes del sistema.</a:t>
            </a:r>
            <a:r>
              <a:rPr lang="es-CL" dirty="0" smtClean="0"/>
              <a:t> </a:t>
            </a:r>
            <a:endParaRPr lang="en-US" dirty="0"/>
          </a:p>
        </p:txBody>
      </p:sp>
      <p:sp>
        <p:nvSpPr>
          <p:cNvPr id="3" name="2 Marcador de contenido"/>
          <p:cNvSpPr>
            <a:spLocks noGrp="1"/>
          </p:cNvSpPr>
          <p:nvPr>
            <p:ph idx="1"/>
          </p:nvPr>
        </p:nvSpPr>
        <p:spPr/>
        <p:txBody>
          <a:bodyPr/>
          <a:lstStyle/>
          <a:p>
            <a:pPr indent="-342900" algn="just"/>
            <a:r>
              <a:rPr lang="es-ES" dirty="0" smtClean="0"/>
              <a:t>En 1994 se adoptó la Convención Interamericana sobre Desaparición Forzada de Personas. Entró en vigor en 1996.</a:t>
            </a:r>
          </a:p>
          <a:p>
            <a:pPr indent="-342900" algn="just"/>
            <a:r>
              <a:rPr lang="es-ES" dirty="0" smtClean="0"/>
              <a:t>En 1999 se adoptó la Convención Interamericana para la Eliminación de Todas las Formas de Discriminación contra las Personas con Discapacidad. Entró en vigor en 2001.</a:t>
            </a:r>
          </a:p>
          <a:p>
            <a:pPr indent="-342900" algn="just"/>
            <a:r>
              <a:rPr lang="es-ES" dirty="0"/>
              <a:t>En </a:t>
            </a:r>
            <a:r>
              <a:rPr lang="es-ES" dirty="0" smtClean="0"/>
              <a:t>2001 se adoptó la Carta Democrática Interamericana.</a:t>
            </a:r>
          </a:p>
          <a:p>
            <a:pPr indent="-342900" algn="just"/>
            <a:r>
              <a:rPr lang="es-ES" dirty="0" smtClean="0"/>
              <a:t>En 2000 en el 108° Período Ordinario de Sesiones de la CIDH se adoptó la Declaración de Principios sobre la Libertad de Expresión.</a:t>
            </a:r>
          </a:p>
          <a:p>
            <a:pPr indent="-342900" algn="just"/>
            <a:r>
              <a:rPr lang="es-ES" dirty="0" smtClean="0"/>
              <a:t>En 2008 en el 131° Período Ordinario de Sesiones de la CIDH se adoptaron los Principios y Buenas Prácticas sobre la Protección de las Personas Privadas de Libertad en </a:t>
            </a:r>
            <a:r>
              <a:rPr lang="es-ES" smtClean="0"/>
              <a:t>las Américas.</a:t>
            </a:r>
            <a:endParaRPr lang="es-CL" dirty="0" smtClean="0"/>
          </a:p>
          <a:p>
            <a:pPr algn="just"/>
            <a:endParaRPr lang="en-US" dirty="0"/>
          </a:p>
        </p:txBody>
      </p:sp>
    </p:spTree>
    <p:extLst>
      <p:ext uri="{BB962C8B-B14F-4D97-AF65-F5344CB8AC3E}">
        <p14:creationId xmlns:p14="http://schemas.microsoft.com/office/powerpoint/2010/main" val="1835918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a:bodyPr>
          <a:lstStyle/>
          <a:p>
            <a:pPr algn="just"/>
            <a:r>
              <a:rPr lang="es-CL" sz="3200" dirty="0" smtClean="0"/>
              <a:t>La CADH es un tratado internacional, por ende vinculante para los Estados parte. En ella se establecen las obligaciones generales para los Estados en materia de Derechos Humanos (catálogo de derechos y libertades) y los órganos de protección del mismo (CIDH y Corte IDH).</a:t>
            </a:r>
            <a:endParaRPr lang="en-US" sz="3200" dirty="0"/>
          </a:p>
        </p:txBody>
      </p:sp>
    </p:spTree>
    <p:extLst>
      <p:ext uri="{BB962C8B-B14F-4D97-AF65-F5344CB8AC3E}">
        <p14:creationId xmlns:p14="http://schemas.microsoft.com/office/powerpoint/2010/main" val="3516311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fontScale="77500" lnSpcReduction="20000"/>
          </a:bodyPr>
          <a:lstStyle/>
          <a:p>
            <a:pPr algn="just"/>
            <a:r>
              <a:rPr lang="es-CL" sz="3200" dirty="0" smtClean="0"/>
              <a:t>Se adoptó en 1969 y entró en vigor una vez que se depositó la undécima ratificación, en 1978.</a:t>
            </a:r>
          </a:p>
          <a:p>
            <a:pPr algn="just"/>
            <a:r>
              <a:rPr lang="es-ES" sz="3200" dirty="0"/>
              <a:t>Actualmente, </a:t>
            </a:r>
            <a:r>
              <a:rPr lang="es-ES" sz="3200" dirty="0" smtClean="0"/>
              <a:t>24 </a:t>
            </a:r>
            <a:r>
              <a:rPr lang="es-ES" sz="3200" dirty="0"/>
              <a:t>Estados miembros de la OEA </a:t>
            </a:r>
            <a:r>
              <a:rPr lang="es-ES" sz="3200" dirty="0" smtClean="0"/>
              <a:t>son, a su vez, parte </a:t>
            </a:r>
            <a:r>
              <a:rPr lang="es-ES" sz="3200" dirty="0"/>
              <a:t>de la </a:t>
            </a:r>
            <a:r>
              <a:rPr lang="es-ES" sz="3200" dirty="0" smtClean="0"/>
              <a:t>CADH: </a:t>
            </a:r>
            <a:r>
              <a:rPr lang="es-ES" sz="3200" dirty="0"/>
              <a:t>Argentina, Barbados</a:t>
            </a:r>
            <a:r>
              <a:rPr lang="es-ES" sz="3200" dirty="0" smtClean="0"/>
              <a:t>, Bolivia, </a:t>
            </a:r>
            <a:r>
              <a:rPr lang="es-ES" sz="3200" dirty="0"/>
              <a:t>Brasil, Colombia, Costa Rica, Chile, Domínica, </a:t>
            </a:r>
            <a:r>
              <a:rPr lang="es-ES" sz="3200" dirty="0" smtClean="0"/>
              <a:t>Ecuador, El </a:t>
            </a:r>
            <a:r>
              <a:rPr lang="es-ES" sz="3200" dirty="0"/>
              <a:t>Salvador, </a:t>
            </a:r>
            <a:r>
              <a:rPr lang="es-ES" sz="3200" dirty="0" err="1"/>
              <a:t>Grenada</a:t>
            </a:r>
            <a:r>
              <a:rPr lang="es-ES" sz="3200" dirty="0"/>
              <a:t>, Guatemala, Haití, Honduras, Jamaica, México, Nicaragua, Panamá, </a:t>
            </a:r>
            <a:r>
              <a:rPr lang="es-ES" sz="3200" dirty="0" smtClean="0"/>
              <a:t>Paraguay, Perú</a:t>
            </a:r>
            <a:r>
              <a:rPr lang="es-ES" sz="3200" dirty="0"/>
              <a:t>, República Dominicana, </a:t>
            </a:r>
            <a:r>
              <a:rPr lang="es-ES" sz="3200" dirty="0" err="1" smtClean="0"/>
              <a:t>Suriname</a:t>
            </a:r>
            <a:r>
              <a:rPr lang="es-ES" sz="3200" dirty="0" smtClean="0"/>
              <a:t> y Uruguay. </a:t>
            </a:r>
          </a:p>
          <a:p>
            <a:pPr algn="just"/>
            <a:r>
              <a:rPr lang="es-ES" sz="3200" dirty="0" smtClean="0"/>
              <a:t>Aún </a:t>
            </a:r>
            <a:r>
              <a:rPr lang="es-ES" sz="3200" dirty="0"/>
              <a:t>no son parte en la </a:t>
            </a:r>
            <a:r>
              <a:rPr lang="es-ES" sz="3200" dirty="0" smtClean="0"/>
              <a:t>CADH: Estados </a:t>
            </a:r>
            <a:r>
              <a:rPr lang="es-ES" sz="3200" dirty="0"/>
              <a:t>Unidos, Antigua y Barbuda, Las Bahamas, San Cristóbal y </a:t>
            </a:r>
            <a:r>
              <a:rPr lang="es-ES" sz="3200" dirty="0" err="1"/>
              <a:t>Nevis</a:t>
            </a:r>
            <a:r>
              <a:rPr lang="es-ES" sz="3200" dirty="0"/>
              <a:t>, Santa Lucía y San </a:t>
            </a:r>
            <a:r>
              <a:rPr lang="es-ES" sz="3200" dirty="0" smtClean="0"/>
              <a:t>Vicente y </a:t>
            </a:r>
            <a:r>
              <a:rPr lang="es-ES" sz="3200" dirty="0"/>
              <a:t>las </a:t>
            </a:r>
            <a:r>
              <a:rPr lang="es-ES" sz="3200" dirty="0" err="1" smtClean="0"/>
              <a:t>Grenadinas</a:t>
            </a:r>
            <a:r>
              <a:rPr lang="es-ES" sz="3200" dirty="0" smtClean="0"/>
              <a:t>.</a:t>
            </a:r>
          </a:p>
          <a:p>
            <a:pPr algn="just"/>
            <a:r>
              <a:rPr lang="es-ES" sz="3200" dirty="0" smtClean="0"/>
              <a:t>Venezuela (2012) y Trinidad y Tobago (1998) denunciaron la CADH.</a:t>
            </a:r>
            <a:endParaRPr lang="en-US" sz="3200" dirty="0"/>
          </a:p>
        </p:txBody>
      </p:sp>
    </p:spTree>
    <p:extLst>
      <p:ext uri="{BB962C8B-B14F-4D97-AF65-F5344CB8AC3E}">
        <p14:creationId xmlns:p14="http://schemas.microsoft.com/office/powerpoint/2010/main" val="41132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ES" dirty="0" smtClean="0"/>
              <a:t>2. Convención Americana sobre Derechos Humanos (CADH)</a:t>
            </a:r>
            <a:endParaRPr lang="en-US" dirty="0"/>
          </a:p>
        </p:txBody>
      </p:sp>
      <p:sp>
        <p:nvSpPr>
          <p:cNvPr id="3" name="2 Marcador de contenido"/>
          <p:cNvSpPr>
            <a:spLocks noGrp="1"/>
          </p:cNvSpPr>
          <p:nvPr>
            <p:ph idx="1"/>
          </p:nvPr>
        </p:nvSpPr>
        <p:spPr/>
        <p:txBody>
          <a:bodyPr>
            <a:normAutofit/>
          </a:bodyPr>
          <a:lstStyle/>
          <a:p>
            <a:pPr algn="just"/>
            <a:r>
              <a:rPr lang="es-CL" sz="3200" dirty="0" smtClean="0"/>
              <a:t>Titulares				Ser humano. Grupos y personas jurídicas?</a:t>
            </a:r>
          </a:p>
          <a:p>
            <a:pPr algn="just"/>
            <a:r>
              <a:rPr lang="es-CL" sz="3200" dirty="0" smtClean="0"/>
              <a:t>Obligación de garantizar y respetar los derechos (art. 1)</a:t>
            </a:r>
          </a:p>
          <a:p>
            <a:pPr algn="just"/>
            <a:r>
              <a:rPr lang="es-CL" sz="3200" dirty="0" smtClean="0"/>
              <a:t>Deber de adoptar disposiciones de derecho interno (art. 2)</a:t>
            </a:r>
          </a:p>
          <a:p>
            <a:pPr algn="just"/>
            <a:r>
              <a:rPr lang="es-CL" sz="3200" dirty="0" smtClean="0"/>
              <a:t>Capítulo II, art. 3 al 25: Derechos Civiles y Políticos</a:t>
            </a:r>
          </a:p>
          <a:p>
            <a:pPr algn="just"/>
            <a:endParaRPr lang="en-US" sz="3200" dirty="0"/>
          </a:p>
        </p:txBody>
      </p:sp>
      <p:cxnSp>
        <p:nvCxnSpPr>
          <p:cNvPr id="5" name="4 Conector recto de flecha"/>
          <p:cNvCxnSpPr/>
          <p:nvPr/>
        </p:nvCxnSpPr>
        <p:spPr>
          <a:xfrm>
            <a:off x="2555776" y="1982625"/>
            <a:ext cx="18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8370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tiqueta">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1424</TotalTime>
  <Words>1983</Words>
  <Application>Microsoft Office PowerPoint</Application>
  <PresentationFormat>Presentación en pantalla (4:3)</PresentationFormat>
  <Paragraphs>171</Paragraphs>
  <Slides>26</Slides>
  <Notes>0</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Adyacencia</vt:lpstr>
      <vt:lpstr>Clase N° 14. Sistemas internacionales de protección  de derechos humanos. La Corte Interamericana de Derechos Humanos</vt:lpstr>
      <vt:lpstr>Sumario</vt:lpstr>
      <vt:lpstr>Sumario</vt:lpstr>
      <vt:lpstr>1. Aspectos históricos y fuentes del sistema. </vt:lpstr>
      <vt:lpstr>1. Aspectos históricos y fuentes del sistema. </vt:lpstr>
      <vt:lpstr>1. Aspectos históricos y fuentes del sistema. </vt:lpstr>
      <vt:lpstr>2. Convención Americana sobre Derechos Humanos (CADH)</vt:lpstr>
      <vt:lpstr>2. Convención Americana sobre Derechos Humanos (CADH)</vt:lpstr>
      <vt:lpstr>2. Convención Americana sobre Derechos Humanos (CADH)</vt:lpstr>
      <vt:lpstr>2. Convención Americana sobre Derechos Humanos (CADH)</vt:lpstr>
      <vt:lpstr>2. Convención Americana sobre Derechos Humanos (CADH)</vt:lpstr>
      <vt:lpstr>2. Convención Americana sobre Derechos Humanos (CADH)</vt:lpstr>
      <vt:lpstr>2. Convención Americana sobre Derechos Humanos (CADH)</vt:lpstr>
      <vt:lpstr>3. Los órganos del Sistema Interamericano de Protección de los DDHH</vt:lpstr>
      <vt:lpstr>3. Los órganos del Sistema Interamericano de Protección de los DDHH</vt:lpstr>
      <vt:lpstr>4. Procedimiento de peticiones individuales</vt:lpstr>
      <vt:lpstr>4. Ratione materiae</vt:lpstr>
      <vt:lpstr>4. Ratione temporis</vt:lpstr>
      <vt:lpstr>4. Ratione loci</vt:lpstr>
      <vt:lpstr>4. Ratione personae</vt:lpstr>
      <vt:lpstr>4. Esquema procedimiento</vt:lpstr>
      <vt:lpstr>5. Jurisprudencia básica de la Corte IDH</vt:lpstr>
      <vt:lpstr>II. Parte práctica</vt:lpstr>
      <vt:lpstr>II. Parte práctica</vt:lpstr>
      <vt:lpstr>II. Parte práctica</vt:lpstr>
      <vt:lpstr>Bibliografía sugerida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Sujetos de derechos humanos: los derechos de los pueblos indígenas</dc:title>
  <dc:creator>Jaime Gajardo Falcon</dc:creator>
  <cp:lastModifiedBy>Jaime Gajardo Falcon</cp:lastModifiedBy>
  <cp:revision>103</cp:revision>
  <dcterms:created xsi:type="dcterms:W3CDTF">2013-10-23T07:47:12Z</dcterms:created>
  <dcterms:modified xsi:type="dcterms:W3CDTF">2016-10-20T18:35:40Z</dcterms:modified>
</cp:coreProperties>
</file>