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2" r:id="rId8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A1CBB73-A1AE-4FEE-9D19-FD81D94B5C6C}" type="datetimeFigureOut">
              <a:rPr lang="es-CL" smtClean="0"/>
              <a:t>22-09-2016</a:t>
            </a:fld>
            <a:endParaRPr lang="es-CL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CL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BC97897-2940-43BC-9246-5671A49AE578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1CBB73-A1AE-4FEE-9D19-FD81D94B5C6C}" type="datetimeFigureOut">
              <a:rPr lang="es-CL" smtClean="0"/>
              <a:t>22-09-2016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C97897-2940-43BC-9246-5671A49AE578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1CBB73-A1AE-4FEE-9D19-FD81D94B5C6C}" type="datetimeFigureOut">
              <a:rPr lang="es-CL" smtClean="0"/>
              <a:t>22-09-2016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C97897-2940-43BC-9246-5671A49AE578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1CBB73-A1AE-4FEE-9D19-FD81D94B5C6C}" type="datetimeFigureOut">
              <a:rPr lang="es-CL" smtClean="0"/>
              <a:t>22-09-2016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C97897-2940-43BC-9246-5671A49AE578}" type="slidenum">
              <a:rPr lang="es-CL" smtClean="0"/>
              <a:t>‹Nº›</a:t>
            </a:fld>
            <a:endParaRPr lang="es-CL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1CBB73-A1AE-4FEE-9D19-FD81D94B5C6C}" type="datetimeFigureOut">
              <a:rPr lang="es-CL" smtClean="0"/>
              <a:t>22-09-2016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C97897-2940-43BC-9246-5671A49AE578}" type="slidenum">
              <a:rPr lang="es-CL" smtClean="0"/>
              <a:t>‹Nº›</a:t>
            </a:fld>
            <a:endParaRPr lang="es-CL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1CBB73-A1AE-4FEE-9D19-FD81D94B5C6C}" type="datetimeFigureOut">
              <a:rPr lang="es-CL" smtClean="0"/>
              <a:t>22-09-2016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C97897-2940-43BC-9246-5671A49AE578}" type="slidenum">
              <a:rPr lang="es-CL" smtClean="0"/>
              <a:t>‹Nº›</a:t>
            </a:fld>
            <a:endParaRPr lang="es-CL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1CBB73-A1AE-4FEE-9D19-FD81D94B5C6C}" type="datetimeFigureOut">
              <a:rPr lang="es-CL" smtClean="0"/>
              <a:t>22-09-2016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C97897-2940-43BC-9246-5671A49AE578}" type="slidenum">
              <a:rPr lang="es-CL" smtClean="0"/>
              <a:t>‹Nº›</a:t>
            </a:fld>
            <a:endParaRPr lang="es-C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1CBB73-A1AE-4FEE-9D19-FD81D94B5C6C}" type="datetimeFigureOut">
              <a:rPr lang="es-CL" smtClean="0"/>
              <a:t>22-09-2016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C97897-2940-43BC-9246-5671A49AE578}" type="slidenum">
              <a:rPr lang="es-CL" smtClean="0"/>
              <a:t>‹Nº›</a:t>
            </a:fld>
            <a:endParaRPr lang="es-CL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1CBB73-A1AE-4FEE-9D19-FD81D94B5C6C}" type="datetimeFigureOut">
              <a:rPr lang="es-CL" smtClean="0"/>
              <a:t>22-09-2016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C97897-2940-43BC-9246-5671A49AE578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8A1CBB73-A1AE-4FEE-9D19-FD81D94B5C6C}" type="datetimeFigureOut">
              <a:rPr lang="es-CL" smtClean="0"/>
              <a:t>22-09-2016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C97897-2940-43BC-9246-5671A49AE578}" type="slidenum">
              <a:rPr lang="es-CL" smtClean="0"/>
              <a:t>‹Nº›</a:t>
            </a:fld>
            <a:endParaRPr lang="es-C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A1CBB73-A1AE-4FEE-9D19-FD81D94B5C6C}" type="datetimeFigureOut">
              <a:rPr lang="es-CL" smtClean="0"/>
              <a:t>22-09-2016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BC97897-2940-43BC-9246-5671A49AE578}" type="slidenum">
              <a:rPr lang="es-CL" smtClean="0"/>
              <a:t>‹Nº›</a:t>
            </a:fld>
            <a:endParaRPr lang="es-CL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A1CBB73-A1AE-4FEE-9D19-FD81D94B5C6C}" type="datetimeFigureOut">
              <a:rPr lang="es-CL" smtClean="0"/>
              <a:t>22-09-2016</a:t>
            </a:fld>
            <a:endParaRPr lang="es-CL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CL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EBC97897-2940-43BC-9246-5671A49AE578}" type="slidenum">
              <a:rPr lang="es-CL" smtClean="0"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gajardofalcon@gmail.com" TargetMode="External"/><Relationship Id="rId2" Type="http://schemas.openxmlformats.org/officeDocument/2006/relationships/hyperlink" Target="http://www.revistas.uchile.cl/index.php/RDEP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CL" sz="3600" dirty="0" smtClean="0"/>
              <a:t>Taller de Memoria: Los Derechos Humanos de los grupos desaventajados</a:t>
            </a:r>
            <a:endParaRPr lang="es-CL" sz="36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755576" y="3861048"/>
            <a:ext cx="7772400" cy="1199704"/>
          </a:xfrm>
        </p:spPr>
        <p:txBody>
          <a:bodyPr>
            <a:normAutofit/>
          </a:bodyPr>
          <a:lstStyle/>
          <a:p>
            <a:r>
              <a:rPr lang="es-CL" sz="2400" dirty="0" smtClean="0"/>
              <a:t>Francisco Zúñiga Urbina</a:t>
            </a:r>
          </a:p>
          <a:p>
            <a:r>
              <a:rPr lang="es-CL" sz="2400" dirty="0" smtClean="0"/>
              <a:t>Jaime Gajardo Falcón</a:t>
            </a:r>
            <a:endParaRPr lang="es-CL" sz="2400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476672"/>
            <a:ext cx="2555776" cy="1207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2280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es-CL" dirty="0" smtClean="0"/>
              <a:t>Presentación del curso y de los profesores</a:t>
            </a:r>
          </a:p>
          <a:p>
            <a:pPr marL="514350" indent="-514350">
              <a:buAutoNum type="arabicParenR"/>
            </a:pPr>
            <a:r>
              <a:rPr lang="es-CL" dirty="0" smtClean="0"/>
              <a:t>Explicación del programa</a:t>
            </a:r>
          </a:p>
          <a:p>
            <a:pPr marL="514350" indent="-514350">
              <a:buAutoNum type="arabicParenR"/>
            </a:pPr>
            <a:r>
              <a:rPr lang="es-CL" dirty="0" smtClean="0"/>
              <a:t>Evaluaciones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Primera Sesión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633822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CL" b="1" dirty="0"/>
              <a:t>Capítulo I. Nociones sobre investigación jurídica</a:t>
            </a:r>
            <a:r>
              <a:rPr lang="es-CL" b="1" dirty="0" smtClean="0"/>
              <a:t>.</a:t>
            </a:r>
          </a:p>
          <a:p>
            <a:pPr marL="0" indent="0" algn="just">
              <a:buNone/>
            </a:pPr>
            <a:endParaRPr lang="es-CL" b="1" dirty="0"/>
          </a:p>
          <a:p>
            <a:pPr marL="514350" indent="-514350" algn="just">
              <a:buFont typeface="+mj-lt"/>
              <a:buAutoNum type="arabicPeriod"/>
            </a:pPr>
            <a:r>
              <a:rPr lang="es-CL" dirty="0" smtClean="0"/>
              <a:t>Nociones teóricas </a:t>
            </a:r>
            <a:r>
              <a:rPr lang="es-CL" dirty="0" smtClean="0"/>
              <a:t>(29/9).</a:t>
            </a:r>
            <a:endParaRPr lang="es-CL" dirty="0" smtClean="0"/>
          </a:p>
          <a:p>
            <a:pPr marL="514350" indent="-514350" algn="just">
              <a:buFont typeface="+mj-lt"/>
              <a:buAutoNum type="arabicPeriod"/>
            </a:pPr>
            <a:endParaRPr lang="es-CL" dirty="0"/>
          </a:p>
          <a:p>
            <a:pPr marL="514350" indent="-514350" algn="just">
              <a:buFont typeface="+mj-lt"/>
              <a:buAutoNum type="arabicPeriod"/>
            </a:pPr>
            <a:r>
              <a:rPr lang="es-CL" dirty="0" smtClean="0"/>
              <a:t>Procedimiento</a:t>
            </a:r>
            <a:r>
              <a:rPr lang="es-CL" dirty="0"/>
              <a:t>, reglas y ejemplos de memorias para optar al grado de Licenciado en la Universidad de </a:t>
            </a:r>
            <a:r>
              <a:rPr lang="es-CL" dirty="0" smtClean="0"/>
              <a:t>Chile (</a:t>
            </a:r>
            <a:r>
              <a:rPr lang="es-CL" dirty="0" smtClean="0"/>
              <a:t>29/9)</a:t>
            </a:r>
            <a:endParaRPr lang="es-CL" dirty="0"/>
          </a:p>
          <a:p>
            <a:pPr marL="514350" indent="-514350" algn="just">
              <a:buFont typeface="+mj-lt"/>
              <a:buAutoNum type="arabicPeriod"/>
            </a:pPr>
            <a:endParaRPr lang="es-CL" dirty="0" smtClean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Contenidos del Programa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675906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s-CL" b="1" dirty="0"/>
              <a:t>Capítulo II. Los Derechos </a:t>
            </a:r>
            <a:r>
              <a:rPr lang="es-CL" b="1" dirty="0" smtClean="0"/>
              <a:t>Humanos y grupos desaventajados.</a:t>
            </a:r>
            <a:endParaRPr lang="es-CL" b="1" dirty="0"/>
          </a:p>
          <a:p>
            <a:pPr marL="624078" indent="-514350">
              <a:buFont typeface="+mj-lt"/>
              <a:buAutoNum type="arabicPeriod"/>
            </a:pPr>
            <a:r>
              <a:rPr lang="es-CL" dirty="0" smtClean="0"/>
              <a:t>Fundamentación </a:t>
            </a:r>
            <a:r>
              <a:rPr lang="es-CL" dirty="0" smtClean="0"/>
              <a:t>(</a:t>
            </a:r>
            <a:r>
              <a:rPr lang="es-CL" dirty="0" smtClean="0"/>
              <a:t>6</a:t>
            </a:r>
            <a:r>
              <a:rPr lang="es-CL" dirty="0" smtClean="0"/>
              <a:t>/10)</a:t>
            </a:r>
            <a:endParaRPr lang="es-CL" dirty="0" smtClean="0"/>
          </a:p>
          <a:p>
            <a:pPr marL="624078" indent="-514350">
              <a:buFont typeface="+mj-lt"/>
              <a:buAutoNum type="arabicPeriod"/>
            </a:pPr>
            <a:r>
              <a:rPr lang="es-CL" dirty="0" smtClean="0"/>
              <a:t>Desarrollo histórico </a:t>
            </a:r>
            <a:r>
              <a:rPr lang="es-CL" dirty="0" smtClean="0"/>
              <a:t>(13/10)</a:t>
            </a:r>
            <a:endParaRPr lang="es-CL" dirty="0" smtClean="0"/>
          </a:p>
          <a:p>
            <a:pPr marL="624078" indent="-514350" algn="just">
              <a:buFont typeface="+mj-lt"/>
              <a:buAutoNum type="arabicPeriod"/>
            </a:pPr>
            <a:r>
              <a:rPr lang="es-CL" dirty="0" smtClean="0"/>
              <a:t>Principales </a:t>
            </a:r>
            <a:r>
              <a:rPr lang="es-CL" dirty="0"/>
              <a:t>instrumentos normativos </a:t>
            </a:r>
            <a:r>
              <a:rPr lang="es-CL" dirty="0" smtClean="0"/>
              <a:t>internacionales </a:t>
            </a:r>
            <a:r>
              <a:rPr lang="es-CL" dirty="0" smtClean="0"/>
              <a:t>(20/10)</a:t>
            </a:r>
            <a:endParaRPr lang="es-CL" dirty="0" smtClean="0"/>
          </a:p>
          <a:p>
            <a:pPr marL="109728" indent="0">
              <a:buNone/>
            </a:pPr>
            <a:endParaRPr lang="es-CL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dirty="0" smtClean="0"/>
              <a:t>Contenidos del Programa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343487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CL" b="1" dirty="0"/>
              <a:t>Capítulo III. Grupos </a:t>
            </a:r>
            <a:r>
              <a:rPr lang="es-CL" b="1" dirty="0" smtClean="0"/>
              <a:t>desaventajados y </a:t>
            </a:r>
            <a:r>
              <a:rPr lang="es-CL" b="1" dirty="0" err="1" smtClean="0"/>
              <a:t>ddhh</a:t>
            </a:r>
            <a:r>
              <a:rPr lang="es-CL" b="1" dirty="0" smtClean="0"/>
              <a:t> estudio particular.</a:t>
            </a:r>
            <a:endParaRPr lang="es-CL" b="1" dirty="0"/>
          </a:p>
          <a:p>
            <a:pPr marL="0" indent="0" algn="just">
              <a:buNone/>
            </a:pPr>
            <a:endParaRPr lang="es-CL" dirty="0"/>
          </a:p>
          <a:p>
            <a:pPr marL="457200" indent="-457200" algn="just"/>
            <a:r>
              <a:rPr lang="es-CL" dirty="0" smtClean="0"/>
              <a:t>Nociones particulares sobre pueblos indígenas, niñez, personas en situación de discapacidad, migrantes, otros. </a:t>
            </a:r>
            <a:endParaRPr lang="es-CL" dirty="0"/>
          </a:p>
          <a:p>
            <a:pPr marL="457200" indent="-457200" algn="just"/>
            <a:r>
              <a:rPr lang="es-CL" dirty="0" smtClean="0"/>
              <a:t>Serán al menos tres sesiones (27/10-3/11-10/11)</a:t>
            </a:r>
            <a:endParaRPr lang="es-CL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Contenidos del Programa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634135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CL" dirty="0" smtClean="0"/>
              <a:t>Capítulo IV. Trabajo en la tesina</a:t>
            </a:r>
          </a:p>
          <a:p>
            <a:pPr marL="0" indent="0" algn="just">
              <a:buNone/>
            </a:pPr>
            <a:endParaRPr lang="es-CL" dirty="0"/>
          </a:p>
          <a:p>
            <a:pPr marL="457200" indent="-457200" algn="just"/>
            <a:r>
              <a:rPr lang="es-CL" dirty="0" smtClean="0"/>
              <a:t>Tres sesiones: 17/11; 24/11; 1/12</a:t>
            </a:r>
            <a:endParaRPr lang="es-CL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Contenidos del Programa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911722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109728" indent="0">
              <a:buNone/>
            </a:pPr>
            <a:r>
              <a:rPr lang="es-CL" dirty="0" smtClean="0"/>
              <a:t>Fechas para las disertaciones: </a:t>
            </a:r>
          </a:p>
          <a:p>
            <a:pPr marL="624078" indent="-514350">
              <a:buFont typeface="+mj-lt"/>
              <a:buAutoNum type="arabicPeriod"/>
            </a:pPr>
            <a:r>
              <a:rPr lang="es-CL" dirty="0" smtClean="0"/>
              <a:t>8</a:t>
            </a:r>
            <a:r>
              <a:rPr lang="es-CL" dirty="0" smtClean="0"/>
              <a:t>/12</a:t>
            </a:r>
            <a:endParaRPr lang="es-CL" dirty="0" smtClean="0"/>
          </a:p>
          <a:p>
            <a:pPr marL="624078" indent="-514350">
              <a:buFont typeface="+mj-lt"/>
              <a:buAutoNum type="arabicPeriod"/>
            </a:pPr>
            <a:r>
              <a:rPr lang="es-CL" dirty="0" smtClean="0"/>
              <a:t>15</a:t>
            </a:r>
            <a:r>
              <a:rPr lang="es-CL" dirty="0" smtClean="0"/>
              <a:t>/12</a:t>
            </a:r>
            <a:endParaRPr lang="es-CL" dirty="0" smtClean="0"/>
          </a:p>
          <a:p>
            <a:pPr marL="624078" indent="-514350">
              <a:buFont typeface="+mj-lt"/>
              <a:buAutoNum type="arabicPeriod"/>
            </a:pPr>
            <a:r>
              <a:rPr lang="es-CL" smtClean="0"/>
              <a:t>22/12</a:t>
            </a:r>
            <a:endParaRPr lang="es-CL" dirty="0" smtClean="0"/>
          </a:p>
          <a:p>
            <a:pPr marL="109728" indent="0">
              <a:buNone/>
            </a:pPr>
            <a:endParaRPr lang="es-CL" dirty="0"/>
          </a:p>
          <a:p>
            <a:pPr algn="just"/>
            <a:r>
              <a:rPr lang="es-CL" dirty="0" smtClean="0"/>
              <a:t>Trabajo inédito. Extensión entre 6.000 y 7.000 palabras. Requisitos formales y formato de citas según lo establecido en la Revista de la Escuela de Postgrado de Universidad de Chile</a:t>
            </a:r>
            <a:r>
              <a:rPr lang="es-CL" dirty="0"/>
              <a:t>. </a:t>
            </a:r>
            <a:r>
              <a:rPr lang="es-CL" dirty="0">
                <a:hlinkClick r:id="rId2"/>
              </a:rPr>
              <a:t>http://</a:t>
            </a:r>
            <a:r>
              <a:rPr lang="es-CL" dirty="0" smtClean="0">
                <a:hlinkClick r:id="rId2"/>
              </a:rPr>
              <a:t>www.revistas.uchile.cl/index.php/RDEP</a:t>
            </a:r>
            <a:r>
              <a:rPr lang="es-CL" dirty="0" smtClean="0"/>
              <a:t> </a:t>
            </a:r>
          </a:p>
          <a:p>
            <a:pPr algn="just"/>
            <a:r>
              <a:rPr lang="es-CL" dirty="0" smtClean="0"/>
              <a:t>Plazo de entrega del trabajo: 1/7 al email </a:t>
            </a:r>
            <a:r>
              <a:rPr lang="es-CL" dirty="0" smtClean="0">
                <a:hlinkClick r:id="rId3"/>
              </a:rPr>
              <a:t>gajardofalcon@gmail.com</a:t>
            </a:r>
            <a:endParaRPr lang="es-CL" dirty="0" smtClean="0"/>
          </a:p>
          <a:p>
            <a:pPr algn="just"/>
            <a:r>
              <a:rPr lang="es-CL" dirty="0" smtClean="0"/>
              <a:t>Ponderación de notas: Disertación: 40%; TFC: 60%</a:t>
            </a: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CL" dirty="0" smtClean="0"/>
              <a:t>Evaluaciones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789987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309</TotalTime>
  <Words>219</Words>
  <Application>Microsoft Office PowerPoint</Application>
  <PresentationFormat>Presentación en pantalla (4:3)</PresentationFormat>
  <Paragraphs>36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Concurrencia</vt:lpstr>
      <vt:lpstr>Taller de Memoria: Los Derechos Humanos de los grupos desaventajados</vt:lpstr>
      <vt:lpstr>Primera Sesión</vt:lpstr>
      <vt:lpstr>Contenidos del Programa</vt:lpstr>
      <vt:lpstr>Contenidos del Programa</vt:lpstr>
      <vt:lpstr>Contenidos del Programa</vt:lpstr>
      <vt:lpstr>Contenidos del Programa</vt:lpstr>
      <vt:lpstr>Evaluaciones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Curso: Procesos Constituyentes y Constitucionalismo</dc:title>
  <dc:creator>Abogado</dc:creator>
  <cp:lastModifiedBy>Jaime Gajardo Falcon</cp:lastModifiedBy>
  <cp:revision>20</cp:revision>
  <dcterms:created xsi:type="dcterms:W3CDTF">2015-03-23T15:37:26Z</dcterms:created>
  <dcterms:modified xsi:type="dcterms:W3CDTF">2016-09-22T19:36:38Z</dcterms:modified>
</cp:coreProperties>
</file>