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4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A1CBB73-A1AE-4FEE-9D19-FD81D94B5C6C}" type="datetimeFigureOut">
              <a:rPr lang="es-CL" smtClean="0"/>
              <a:t>13-10-2016</a:t>
            </a:fld>
            <a:endParaRPr lang="es-CL"/>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CL"/>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EBC97897-2940-43BC-9246-5671A49AE578}" type="slidenum">
              <a:rPr lang="es-CL" smtClean="0"/>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5" name="4 Marcador de pie de página"/>
          <p:cNvSpPr>
            <a:spLocks noGrp="1"/>
          </p:cNvSpPr>
          <p:nvPr>
            <p:ph type="ftr" sz="quarter" idx="11"/>
          </p:nvPr>
        </p:nvSpPr>
        <p:spPr/>
        <p:txBody>
          <a:bodyPr/>
          <a:lstStyle>
            <a:extLst/>
          </a:lstStyle>
          <a:p>
            <a:endParaRPr lang="es-CL"/>
          </a:p>
        </p:txBody>
      </p:sp>
      <p:sp>
        <p:nvSpPr>
          <p:cNvPr id="6" name="5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8" name="7 Marcador de pie de página"/>
          <p:cNvSpPr>
            <a:spLocks noGrp="1"/>
          </p:cNvSpPr>
          <p:nvPr>
            <p:ph type="ftr" sz="quarter" idx="11"/>
          </p:nvPr>
        </p:nvSpPr>
        <p:spPr/>
        <p:txBody>
          <a:bodyPr/>
          <a:lstStyle>
            <a:extLst/>
          </a:lstStyle>
          <a:p>
            <a:endParaRPr lang="es-CL"/>
          </a:p>
        </p:txBody>
      </p:sp>
      <p:sp>
        <p:nvSpPr>
          <p:cNvPr id="9" name="8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4" name="3 Marcador de pie de página"/>
          <p:cNvSpPr>
            <a:spLocks noGrp="1"/>
          </p:cNvSpPr>
          <p:nvPr>
            <p:ph type="ftr" sz="quarter" idx="11"/>
          </p:nvPr>
        </p:nvSpPr>
        <p:spPr/>
        <p:txBody>
          <a:bodyPr/>
          <a:lstStyle>
            <a:extLst/>
          </a:lstStyle>
          <a:p>
            <a:endParaRPr lang="es-CL"/>
          </a:p>
        </p:txBody>
      </p:sp>
      <p:sp>
        <p:nvSpPr>
          <p:cNvPr id="5" name="4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A1CBB73-A1AE-4FEE-9D19-FD81D94B5C6C}" type="datetimeFigureOut">
              <a:rPr lang="es-CL" smtClean="0"/>
              <a:t>13-10-2016</a:t>
            </a:fld>
            <a:endParaRPr lang="es-CL"/>
          </a:p>
        </p:txBody>
      </p:sp>
      <p:sp>
        <p:nvSpPr>
          <p:cNvPr id="3" name="2 Marcador de pie de página"/>
          <p:cNvSpPr>
            <a:spLocks noGrp="1"/>
          </p:cNvSpPr>
          <p:nvPr>
            <p:ph type="ftr" sz="quarter" idx="11"/>
          </p:nvPr>
        </p:nvSpPr>
        <p:spPr/>
        <p:txBody>
          <a:bodyPr/>
          <a:lstStyle>
            <a:extLst/>
          </a:lstStyle>
          <a:p>
            <a:endParaRPr lang="es-CL"/>
          </a:p>
        </p:txBody>
      </p:sp>
      <p:sp>
        <p:nvSpPr>
          <p:cNvPr id="4" name="3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A1CBB73-A1AE-4FEE-9D19-FD81D94B5C6C}" type="datetimeFigureOut">
              <a:rPr lang="es-CL" smtClean="0"/>
              <a:t>13-10-2016</a:t>
            </a:fld>
            <a:endParaRPr lang="es-CL"/>
          </a:p>
        </p:txBody>
      </p:sp>
      <p:sp>
        <p:nvSpPr>
          <p:cNvPr id="6" name="5 Marcador de pie de página"/>
          <p:cNvSpPr>
            <a:spLocks noGrp="1"/>
          </p:cNvSpPr>
          <p:nvPr>
            <p:ph type="ftr" sz="quarter" idx="11"/>
          </p:nvPr>
        </p:nvSpPr>
        <p:spPr/>
        <p:txBody>
          <a:bodyPr/>
          <a:lstStyle>
            <a:extLst/>
          </a:lstStyle>
          <a:p>
            <a:endParaRPr lang="es-CL"/>
          </a:p>
        </p:txBody>
      </p:sp>
      <p:sp>
        <p:nvSpPr>
          <p:cNvPr id="7" name="6 Marcador de número de diapositiva"/>
          <p:cNvSpPr>
            <a:spLocks noGrp="1"/>
          </p:cNvSpPr>
          <p:nvPr>
            <p:ph type="sldNum" sz="quarter" idx="12"/>
          </p:nvPr>
        </p:nvSpPr>
        <p:spPr/>
        <p:txBody>
          <a:bodyPr/>
          <a:lstStyle>
            <a:extLst/>
          </a:lstStyle>
          <a:p>
            <a:fld id="{EBC97897-2940-43BC-9246-5671A49AE578}"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A1CBB73-A1AE-4FEE-9D19-FD81D94B5C6C}" type="datetimeFigureOut">
              <a:rPr lang="es-CL" smtClean="0"/>
              <a:t>13-10-2016</a:t>
            </a:fld>
            <a:endParaRPr lang="es-CL"/>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CL"/>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EBC97897-2940-43BC-9246-5671A49AE578}" type="slidenum">
              <a:rPr lang="es-CL" smtClean="0"/>
              <a:t>‹Nº›</a:t>
            </a:fld>
            <a:endParaRPr lang="es-CL"/>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A1CBB73-A1AE-4FEE-9D19-FD81D94B5C6C}" type="datetimeFigureOut">
              <a:rPr lang="es-CL" smtClean="0"/>
              <a:t>13-10-2016</a:t>
            </a:fld>
            <a:endParaRPr lang="es-CL"/>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CL"/>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BC97897-2940-43BC-9246-5671A49AE578}"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L" sz="3600" dirty="0" smtClean="0"/>
              <a:t>Taller de Memoria: Los Derechos Humanos de los grupos desaventajados</a:t>
            </a:r>
            <a:endParaRPr lang="es-CL" sz="3600" dirty="0"/>
          </a:p>
        </p:txBody>
      </p:sp>
      <p:sp>
        <p:nvSpPr>
          <p:cNvPr id="3" name="2 Subtítulo"/>
          <p:cNvSpPr>
            <a:spLocks noGrp="1"/>
          </p:cNvSpPr>
          <p:nvPr>
            <p:ph type="subTitle" idx="1"/>
          </p:nvPr>
        </p:nvSpPr>
        <p:spPr>
          <a:xfrm>
            <a:off x="755576" y="3861048"/>
            <a:ext cx="7772400" cy="1199704"/>
          </a:xfrm>
        </p:spPr>
        <p:txBody>
          <a:bodyPr>
            <a:normAutofit/>
          </a:bodyPr>
          <a:lstStyle/>
          <a:p>
            <a:r>
              <a:rPr lang="es-CL" sz="2400" dirty="0" smtClean="0"/>
              <a:t>Francisco Zúñiga Urbina</a:t>
            </a:r>
          </a:p>
          <a:p>
            <a:r>
              <a:rPr lang="es-CL" sz="2400" dirty="0" smtClean="0"/>
              <a:t>Jaime Gajardo Falcón</a:t>
            </a:r>
            <a:endParaRPr lang="es-CL" sz="2400" dirty="0"/>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476672"/>
            <a:ext cx="2555776" cy="1207592"/>
          </a:xfrm>
          <a:prstGeom prst="rect">
            <a:avLst/>
          </a:prstGeom>
        </p:spPr>
      </p:pic>
    </p:spTree>
    <p:extLst>
      <p:ext uri="{BB962C8B-B14F-4D97-AF65-F5344CB8AC3E}">
        <p14:creationId xmlns:p14="http://schemas.microsoft.com/office/powerpoint/2010/main" val="1172280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L" dirty="0" smtClean="0"/>
              <a:t>Mas preguntas:</a:t>
            </a:r>
          </a:p>
          <a:p>
            <a:pPr lvl="1" algn="just"/>
            <a:r>
              <a:rPr lang="es-CL" dirty="0" smtClean="0"/>
              <a:t>¿Por qué razón habríamos de esperar que el poder judicial (como poder “no mayoritario”) se muestre especialmente “sensible” a los reclamos minoritarios –los reclamos de los inmigrantes, LGTBI, pueblos indígenas, entre otros- amenazados por las apetencias de particulares coaliciones mayoritarias?</a:t>
            </a: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1307556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L" dirty="0" smtClean="0"/>
              <a:t>Medidas:</a:t>
            </a:r>
          </a:p>
          <a:p>
            <a:pPr lvl="1" algn="just"/>
            <a:r>
              <a:rPr lang="es-CL" dirty="0" smtClean="0"/>
              <a:t>Abandonar la pretensión de universalidad y neutralidad del derecho.</a:t>
            </a:r>
          </a:p>
          <a:p>
            <a:pPr lvl="1" algn="just"/>
            <a:r>
              <a:rPr lang="es-CL" dirty="0" smtClean="0"/>
              <a:t>Derechos especiales para ciertos grupos que tienen una subordinación perpetua (Owen </a:t>
            </a:r>
            <a:r>
              <a:rPr lang="es-CL" dirty="0" err="1" smtClean="0"/>
              <a:t>Fiss</a:t>
            </a:r>
            <a:r>
              <a:rPr lang="es-CL" dirty="0" smtClean="0"/>
              <a:t>).</a:t>
            </a:r>
            <a:endParaRPr lang="es-CL" dirty="0"/>
          </a:p>
          <a:p>
            <a:pPr marL="393192" lvl="1" indent="0" algn="just">
              <a:buNone/>
            </a:pPr>
            <a:r>
              <a:rPr lang="es-CL" dirty="0"/>
              <a:t>	</a:t>
            </a:r>
            <a:r>
              <a:rPr lang="es-CL" dirty="0" smtClean="0"/>
              <a:t>¿Cuáles?</a:t>
            </a:r>
          </a:p>
          <a:p>
            <a:pPr marL="393192" lvl="1" indent="0" algn="just">
              <a:buNone/>
            </a:pPr>
            <a:r>
              <a:rPr lang="es-CL" dirty="0"/>
              <a:t>	</a:t>
            </a:r>
            <a:r>
              <a:rPr lang="es-CL" dirty="0" smtClean="0"/>
              <a:t>	1. Darles la palabra.</a:t>
            </a:r>
          </a:p>
          <a:p>
            <a:pPr marL="393192" lvl="1" indent="0" algn="just">
              <a:buNone/>
            </a:pPr>
            <a:r>
              <a:rPr lang="es-CL" dirty="0"/>
              <a:t>	</a:t>
            </a:r>
            <a:r>
              <a:rPr lang="es-CL" dirty="0" smtClean="0"/>
              <a:t>	2. Protección especial o reforzada. Derecho 		antidiscriminatorio y acciones afirmativas.</a:t>
            </a:r>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2237536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L" dirty="0" smtClean="0"/>
              <a:t>Mas preguntas:</a:t>
            </a:r>
          </a:p>
          <a:p>
            <a:pPr lvl="1" algn="just"/>
            <a:r>
              <a:rPr lang="es-CL" dirty="0" smtClean="0"/>
              <a:t>¿Qué es un grupo social o cultural?</a:t>
            </a:r>
          </a:p>
          <a:p>
            <a:pPr lvl="1" algn="just"/>
            <a:r>
              <a:rPr lang="es-CL" dirty="0" smtClean="0"/>
              <a:t>¿El grupo es una entidad diferente a la suma de intereses de los individuos que lo componen?</a:t>
            </a:r>
          </a:p>
          <a:p>
            <a:pPr lvl="1" algn="just"/>
            <a:r>
              <a:rPr lang="es-CL" dirty="0" smtClean="0"/>
              <a:t>¿Hay grupos dentro de los grupos?</a:t>
            </a:r>
          </a:p>
          <a:p>
            <a:pPr lvl="1" algn="just"/>
            <a:r>
              <a:rPr lang="es-CL" dirty="0" smtClean="0"/>
              <a:t>¿La identidad y el bienestar de los miembros del grupo y la identidad y el bienestar del grupo se encuentran interrelacionados?</a:t>
            </a:r>
          </a:p>
          <a:p>
            <a:pPr lvl="1" algn="just"/>
            <a:r>
              <a:rPr lang="es-CL" dirty="0" smtClean="0"/>
              <a:t>¿Los miembros del grupo se </a:t>
            </a:r>
            <a:r>
              <a:rPr lang="es-CL" dirty="0" err="1" smtClean="0"/>
              <a:t>autoidentifican</a:t>
            </a:r>
            <a:r>
              <a:rPr lang="es-CL" smtClean="0"/>
              <a:t>?</a:t>
            </a:r>
            <a:endParaRPr lang="es-CL" dirty="0" smtClean="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2974345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109728" indent="0">
              <a:buNone/>
            </a:pPr>
            <a:r>
              <a:rPr lang="es-CL" b="1" dirty="0"/>
              <a:t>Capítulo II. Los Derechos </a:t>
            </a:r>
            <a:r>
              <a:rPr lang="es-CL" b="1" dirty="0" smtClean="0"/>
              <a:t>Humanos y grupos desaventajados.</a:t>
            </a:r>
            <a:endParaRPr lang="es-CL" b="1" dirty="0"/>
          </a:p>
          <a:p>
            <a:pPr marL="624078" indent="-514350">
              <a:buFont typeface="+mj-lt"/>
              <a:buAutoNum type="arabicPeriod"/>
            </a:pPr>
            <a:r>
              <a:rPr lang="es-CL" dirty="0" smtClean="0"/>
              <a:t>Fundamentación </a:t>
            </a:r>
          </a:p>
          <a:p>
            <a:pPr marL="624078" indent="-514350">
              <a:buFont typeface="+mj-lt"/>
              <a:buAutoNum type="arabicPeriod"/>
            </a:pPr>
            <a:r>
              <a:rPr lang="es-CL" dirty="0" smtClean="0"/>
              <a:t>Desarrollo histórico </a:t>
            </a:r>
          </a:p>
          <a:p>
            <a:pPr marL="624078" indent="-514350" algn="just">
              <a:buFont typeface="+mj-lt"/>
              <a:buAutoNum type="arabicPeriod"/>
            </a:pPr>
            <a:r>
              <a:rPr lang="es-CL" dirty="0" smtClean="0"/>
              <a:t>Principales </a:t>
            </a:r>
            <a:r>
              <a:rPr lang="es-CL" dirty="0"/>
              <a:t>instrumentos normativos </a:t>
            </a:r>
            <a:r>
              <a:rPr lang="es-CL" dirty="0" smtClean="0"/>
              <a:t>internacionales </a:t>
            </a:r>
          </a:p>
          <a:p>
            <a:pPr marL="109728" indent="0">
              <a:buNone/>
            </a:pPr>
            <a:endParaRPr lang="es-CL" dirty="0"/>
          </a:p>
        </p:txBody>
      </p:sp>
      <p:sp>
        <p:nvSpPr>
          <p:cNvPr id="2" name="1 Título"/>
          <p:cNvSpPr>
            <a:spLocks noGrp="1"/>
          </p:cNvSpPr>
          <p:nvPr>
            <p:ph type="title"/>
          </p:nvPr>
        </p:nvSpPr>
        <p:spPr/>
        <p:txBody>
          <a:bodyPr>
            <a:normAutofit/>
          </a:bodyPr>
          <a:lstStyle/>
          <a:p>
            <a:r>
              <a:rPr lang="es-CL" dirty="0" smtClean="0"/>
              <a:t>Contenidos del Programa</a:t>
            </a:r>
            <a:endParaRPr lang="es-CL" dirty="0"/>
          </a:p>
        </p:txBody>
      </p:sp>
    </p:spTree>
    <p:extLst>
      <p:ext uri="{BB962C8B-B14F-4D97-AF65-F5344CB8AC3E}">
        <p14:creationId xmlns:p14="http://schemas.microsoft.com/office/powerpoint/2010/main" val="3343487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L" dirty="0" smtClean="0"/>
              <a:t>Circulo formal:</a:t>
            </a:r>
          </a:p>
          <a:p>
            <a:pPr marL="109728" indent="0" algn="just">
              <a:buNone/>
            </a:pPr>
            <a:r>
              <a:rPr lang="es-CL" dirty="0"/>
              <a:t>	</a:t>
            </a:r>
            <a:r>
              <a:rPr lang="es-CL" dirty="0" smtClean="0"/>
              <a:t>“La Constitución les garantizaba a todos 	los ciudadanos ciertos derechos básicos; 	el poder judicial controlaba el respeto de 	tales derechos; y el poder legislativo 	permitía que las personas se pusieran de 	acuerdo en todos aquellas cuestiones que 	excedían la disputa sobre estos derechos 	básicos”.</a:t>
            </a: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1618039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L" dirty="0" smtClean="0"/>
              <a:t>Realidad:</a:t>
            </a:r>
          </a:p>
          <a:p>
            <a:pPr lvl="1" algn="just"/>
            <a:r>
              <a:rPr lang="es-CL" dirty="0" smtClean="0"/>
              <a:t>Los derechos constitucionales parecen una mera ficción para ciertos grupos.</a:t>
            </a:r>
          </a:p>
          <a:p>
            <a:pPr lvl="1" algn="just"/>
            <a:r>
              <a:rPr lang="es-CL" dirty="0" smtClean="0"/>
              <a:t>El parlamento no representa a los grupos mas vulnerables.</a:t>
            </a:r>
          </a:p>
          <a:p>
            <a:pPr lvl="1" algn="just"/>
            <a:r>
              <a:rPr lang="es-CL" dirty="0" smtClean="0"/>
              <a:t>El poder judicial sólo representa los intereses de un grupo cultural y económicamente homogéneo. </a:t>
            </a: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3087593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L" dirty="0" smtClean="0"/>
              <a:t>Realidad:</a:t>
            </a:r>
          </a:p>
          <a:p>
            <a:pPr lvl="1" algn="just"/>
            <a:r>
              <a:rPr lang="es-CL" dirty="0" smtClean="0"/>
              <a:t>Dentro de la sociedad existen grupos (mujeres, pueblos indígenas, niños, adultos mayores, personas en situación de discapacidad, entre otros) que no reciben el “debido trato” que se merecen, es decir, no reciben un trato igualitario ni formal ni fáctico. </a:t>
            </a:r>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3828300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L" dirty="0" smtClean="0"/>
              <a:t>Preguntas:</a:t>
            </a:r>
            <a:endParaRPr lang="es-CL" dirty="0"/>
          </a:p>
          <a:p>
            <a:pPr lvl="1" algn="just"/>
            <a:r>
              <a:rPr lang="es-CL" dirty="0" smtClean="0"/>
              <a:t>¿Cómo justificar la propuesta de que el Estado muestre una preocupación especial frente a los grupos sociales mas desaventajados, cuando advertimos que en la mayoría de las sociedades (jurídicamente) modernas se han dejado de lado las abiertas discriminaciones que solían distinguir a los ordenamientos jurídicos mas antiguos?</a:t>
            </a:r>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4197326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L" dirty="0" smtClean="0"/>
              <a:t>Preguntas:</a:t>
            </a:r>
          </a:p>
          <a:p>
            <a:pPr lvl="1" algn="just"/>
            <a:r>
              <a:rPr lang="es-CL" dirty="0" smtClean="0"/>
              <a:t>Si la sociedad provee de un mínimo de condiciones básicas iguales para todos sus integrantes, la concesión de derechos especiales para ciertos grupos: ¿No resulta entonces una manera de “discriminar” al resto de la sociedad? </a:t>
            </a: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5379528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L" dirty="0" smtClean="0"/>
              <a:t>Supuestos de la democracia representativa y su diseño institucional.</a:t>
            </a:r>
          </a:p>
          <a:p>
            <a:pPr algn="just"/>
            <a:r>
              <a:rPr lang="es-CL" dirty="0" smtClean="0"/>
              <a:t>Sociedad moderna asumió una separación entre propietarios y no propietarios.</a:t>
            </a:r>
          </a:p>
          <a:p>
            <a:pPr algn="just"/>
            <a:r>
              <a:rPr lang="es-CL" dirty="0" smtClean="0"/>
              <a:t>Las complejidades del sistema representativo para la gestión de sociedad complejas, multiculturales y cuyo hecho constitutivo es el pluralismo.</a:t>
            </a: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2413893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L" dirty="0" smtClean="0"/>
              <a:t>Mas preguntas:</a:t>
            </a:r>
          </a:p>
          <a:p>
            <a:pPr lvl="1" algn="just"/>
            <a:r>
              <a:rPr lang="es-CL" dirty="0" smtClean="0"/>
              <a:t>¿Cómo hacer para garantizar en el Congreso la presencia de los distintos intereses existentes en la sociedad?</a:t>
            </a:r>
          </a:p>
          <a:p>
            <a:pPr lvl="1" algn="just"/>
            <a:r>
              <a:rPr lang="es-CL" dirty="0" smtClean="0"/>
              <a:t>¿Cómo hacer para que el sistema institucional sea sensible a las múltiples “voces” presentes en la comunidad?</a:t>
            </a:r>
          </a:p>
          <a:p>
            <a:pPr marL="393192" lvl="1" indent="0" algn="just">
              <a:buNone/>
            </a:pPr>
            <a:endParaRPr lang="es-CL" dirty="0"/>
          </a:p>
        </p:txBody>
      </p:sp>
      <p:sp>
        <p:nvSpPr>
          <p:cNvPr id="2" name="1 Título"/>
          <p:cNvSpPr>
            <a:spLocks noGrp="1"/>
          </p:cNvSpPr>
          <p:nvPr>
            <p:ph type="title"/>
          </p:nvPr>
        </p:nvSpPr>
        <p:spPr/>
        <p:txBody>
          <a:bodyPr>
            <a:normAutofit/>
          </a:bodyPr>
          <a:lstStyle/>
          <a:p>
            <a:r>
              <a:rPr lang="es-CL" dirty="0" smtClean="0"/>
              <a:t>1. Fundamentación</a:t>
            </a:r>
            <a:endParaRPr lang="es-CL" dirty="0"/>
          </a:p>
        </p:txBody>
      </p:sp>
    </p:spTree>
    <p:extLst>
      <p:ext uri="{BB962C8B-B14F-4D97-AF65-F5344CB8AC3E}">
        <p14:creationId xmlns:p14="http://schemas.microsoft.com/office/powerpoint/2010/main" val="29802687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427</TotalTime>
  <Words>493</Words>
  <Application>Microsoft Office PowerPoint</Application>
  <PresentationFormat>Presentación en pantalla (4:3)</PresentationFormat>
  <Paragraphs>50</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Concurrencia</vt:lpstr>
      <vt:lpstr>Taller de Memoria: Los Derechos Humanos de los grupos desaventajados</vt:lpstr>
      <vt:lpstr>Contenidos del Programa</vt:lpstr>
      <vt:lpstr>1. Fundamentación</vt:lpstr>
      <vt:lpstr>1. Fundamentación</vt:lpstr>
      <vt:lpstr>1. Fundamentación</vt:lpstr>
      <vt:lpstr>1. Fundamentación</vt:lpstr>
      <vt:lpstr>1. Fundamentación</vt:lpstr>
      <vt:lpstr>1. Fundamentación</vt:lpstr>
      <vt:lpstr>1. Fundamentación</vt:lpstr>
      <vt:lpstr>1. Fundamentación</vt:lpstr>
      <vt:lpstr>1. Fundamentación</vt:lpstr>
      <vt:lpstr>1. Fundamentación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Procesos Constituyentes y Constitucionalismo</dc:title>
  <dc:creator>Abogado</dc:creator>
  <cp:lastModifiedBy>Jaime Gajardo Falcon</cp:lastModifiedBy>
  <cp:revision>27</cp:revision>
  <dcterms:created xsi:type="dcterms:W3CDTF">2015-03-23T15:37:26Z</dcterms:created>
  <dcterms:modified xsi:type="dcterms:W3CDTF">2016-10-13T18:00:30Z</dcterms:modified>
</cp:coreProperties>
</file>