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20-10-2016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Taller de Memoria: Los Derechos Humanos de los grupos desaventajados</a:t>
            </a:r>
            <a:endParaRPr lang="es-CL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3861048"/>
            <a:ext cx="7772400" cy="1199704"/>
          </a:xfrm>
        </p:spPr>
        <p:txBody>
          <a:bodyPr>
            <a:normAutofit/>
          </a:bodyPr>
          <a:lstStyle/>
          <a:p>
            <a:r>
              <a:rPr lang="es-CL" sz="2400" dirty="0" smtClean="0"/>
              <a:t>Francisco Zúñiga Urbina</a:t>
            </a:r>
          </a:p>
          <a:p>
            <a:r>
              <a:rPr lang="es-CL" sz="2400" dirty="0" smtClean="0"/>
              <a:t>Jaime Gajardo Falcón</a:t>
            </a:r>
            <a:endParaRPr lang="es-CL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2555776" cy="120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28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El Consejo de Seguridad: la Carta de la ONU señala como su máxima </a:t>
            </a:r>
            <a:r>
              <a:rPr lang="es-ES" dirty="0" smtClean="0"/>
              <a:t>instancia de </a:t>
            </a:r>
            <a:r>
              <a:rPr lang="es-ES" dirty="0"/>
              <a:t>representación a la Asamblea General, y como el órgano encargado de </a:t>
            </a:r>
            <a:r>
              <a:rPr lang="es-ES" dirty="0" smtClean="0"/>
              <a:t>velar por </a:t>
            </a:r>
            <a:r>
              <a:rPr lang="es-ES" dirty="0"/>
              <a:t>la paz y seguridad entre las naciones al Consejo de Seguridad. Está </a:t>
            </a:r>
            <a:r>
              <a:rPr lang="es-ES" dirty="0" smtClean="0"/>
              <a:t>formado por </a:t>
            </a:r>
            <a:r>
              <a:rPr lang="es-ES" dirty="0"/>
              <a:t>15 Estados miembros: 5 permanentes, de acuerdo con lo establecido en </a:t>
            </a:r>
            <a:r>
              <a:rPr lang="es-ES" dirty="0" smtClean="0"/>
              <a:t>la Carta </a:t>
            </a:r>
            <a:r>
              <a:rPr lang="es-ES" dirty="0"/>
              <a:t>y 10 electos cada dos años con un criterio de equidad en la </a:t>
            </a:r>
            <a:r>
              <a:rPr lang="es-ES" dirty="0" smtClean="0"/>
              <a:t>representación regional</a:t>
            </a:r>
            <a:r>
              <a:rPr lang="es-ES" dirty="0"/>
              <a:t>. La presidencia rota mensualmente de manera alfabética y cada </a:t>
            </a:r>
            <a:r>
              <a:rPr lang="es-ES" dirty="0" smtClean="0"/>
              <a:t>miembro cuenta </a:t>
            </a:r>
            <a:r>
              <a:rPr lang="es-ES" dirty="0"/>
              <a:t>con un voto. Las decisiones se toman por mayoría, requiriéndose al </a:t>
            </a:r>
            <a:r>
              <a:rPr lang="es-ES" dirty="0" smtClean="0"/>
              <a:t>menos nueve </a:t>
            </a:r>
            <a:r>
              <a:rPr lang="es-ES" dirty="0"/>
              <a:t>votos a favor para su aprobación. Sin embargo, los miembros </a:t>
            </a:r>
            <a:r>
              <a:rPr lang="es-ES" dirty="0" smtClean="0"/>
              <a:t>permanentes tienen </a:t>
            </a:r>
            <a:r>
              <a:rPr lang="es-ES" dirty="0"/>
              <a:t>derecho a veto, por lo que basta que uno de ellos vote en contra para </a:t>
            </a:r>
            <a:r>
              <a:rPr lang="es-ES" dirty="0" smtClean="0"/>
              <a:t>que las </a:t>
            </a:r>
            <a:r>
              <a:rPr lang="es-ES" dirty="0"/>
              <a:t>resoluciones no sean </a:t>
            </a:r>
            <a:r>
              <a:rPr lang="es-ES" dirty="0" smtClean="0"/>
              <a:t>aprobadas.</a:t>
            </a:r>
            <a:endParaRPr lang="es-ES" dirty="0"/>
          </a:p>
          <a:p>
            <a:pPr marL="109728" indent="0" algn="just">
              <a:buNone/>
            </a:pPr>
            <a:r>
              <a:rPr lang="es-ES" dirty="0"/>
              <a:t>.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896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El Consejo de Administración Fiduciaria: creado como el órgano de supervisión </a:t>
            </a:r>
            <a:r>
              <a:rPr lang="es-ES" dirty="0" smtClean="0"/>
              <a:t>del Régimen </a:t>
            </a:r>
            <a:r>
              <a:rPr lang="es-ES" dirty="0"/>
              <a:t>Internacional de Administración Tributaria, régimen que buscaba lograr </a:t>
            </a:r>
            <a:r>
              <a:rPr lang="es-ES" dirty="0" smtClean="0"/>
              <a:t>la libre </a:t>
            </a:r>
            <a:r>
              <a:rPr lang="es-ES" dirty="0"/>
              <a:t>determinación o independencia de los territorios que aún no eran </a:t>
            </a:r>
            <a:r>
              <a:rPr lang="es-ES" dirty="0" smtClean="0"/>
              <a:t>autónomos al </a:t>
            </a:r>
            <a:r>
              <a:rPr lang="es-ES" dirty="0"/>
              <a:t>momento de creación de la ONU mediante la instauración de un gobierno </a:t>
            </a:r>
            <a:r>
              <a:rPr lang="es-ES" dirty="0" smtClean="0"/>
              <a:t>propio o </a:t>
            </a:r>
            <a:r>
              <a:rPr lang="es-ES" dirty="0"/>
              <a:t>la unión con países independientes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9016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La Corte Internacional de Justicia: es el principal órgano judicial de la ONU. </a:t>
            </a:r>
            <a:r>
              <a:rPr lang="es-ES" dirty="0" smtClean="0"/>
              <a:t>Tiene dos </a:t>
            </a:r>
            <a:r>
              <a:rPr lang="es-ES" dirty="0"/>
              <a:t>funciones principales: la contenciosa y la consultiva. En su función </a:t>
            </a:r>
            <a:r>
              <a:rPr lang="es-ES" dirty="0" smtClean="0"/>
              <a:t>contenciosa la </a:t>
            </a:r>
            <a:r>
              <a:rPr lang="es-ES" dirty="0"/>
              <a:t>CIJ busca resolver litigios por controversias jurídicas entre los Estados parte </a:t>
            </a:r>
            <a:r>
              <a:rPr lang="es-ES" dirty="0" smtClean="0"/>
              <a:t>o por </a:t>
            </a:r>
            <a:r>
              <a:rPr lang="es-ES" dirty="0"/>
              <a:t>cualquiera de los asuntos previstos en la Carta de las Naciones Unidas o </a:t>
            </a:r>
            <a:r>
              <a:rPr lang="es-ES" dirty="0" smtClean="0"/>
              <a:t>en tratados </a:t>
            </a:r>
            <a:r>
              <a:rPr lang="es-ES" dirty="0"/>
              <a:t>y convenciones vigentes. En su función consultiva, opina sobre </a:t>
            </a:r>
            <a:r>
              <a:rPr lang="es-ES" dirty="0" smtClean="0"/>
              <a:t>cuestiones jurídicas </a:t>
            </a:r>
            <a:r>
              <a:rPr lang="es-ES" dirty="0"/>
              <a:t>formuladas por la Asamblea General, el Consejo de Seguridad u </a:t>
            </a:r>
            <a:r>
              <a:rPr lang="es-ES" dirty="0" smtClean="0"/>
              <a:t>otros órganos </a:t>
            </a:r>
            <a:r>
              <a:rPr lang="es-ES" dirty="0"/>
              <a:t>de la ONU, con permiso de la Asamblea General, siempre que tales </a:t>
            </a:r>
            <a:r>
              <a:rPr lang="es-ES" dirty="0" smtClean="0"/>
              <a:t>cuestiones correspondan </a:t>
            </a:r>
            <a:r>
              <a:rPr lang="es-ES" dirty="0"/>
              <a:t>al ámbito de sus actividades.</a:t>
            </a:r>
            <a:endParaRPr lang="es-CL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284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￭ El Consejo Económico y Social (ECOSOC): es el órgano que coordina la </a:t>
            </a:r>
            <a:r>
              <a:rPr lang="es-ES" dirty="0" smtClean="0"/>
              <a:t>labor económica </a:t>
            </a:r>
            <a:r>
              <a:rPr lang="es-ES" dirty="0"/>
              <a:t>y social de la ONU y de las instituciones y organismos especializados </a:t>
            </a:r>
            <a:r>
              <a:rPr lang="es-ES" dirty="0" smtClean="0"/>
              <a:t>que la </a:t>
            </a:r>
            <a:r>
              <a:rPr lang="es-ES" dirty="0"/>
              <a:t>integran. Puede iniciar estudios e informes sobre asuntos internacionales de </a:t>
            </a:r>
            <a:r>
              <a:rPr lang="es-ES" dirty="0" smtClean="0"/>
              <a:t>carácter económico</a:t>
            </a:r>
            <a:r>
              <a:rPr lang="es-ES" dirty="0"/>
              <a:t>, social, cultural, educativo o sanitario o sobre otros temas conexos y </a:t>
            </a:r>
            <a:r>
              <a:rPr lang="es-ES" dirty="0" smtClean="0"/>
              <a:t>dirigir recomendaciones </a:t>
            </a:r>
            <a:r>
              <a:rPr lang="es-ES" dirty="0"/>
              <a:t>al respecto a la Asamblea General, a los miembros de la ONU y a </a:t>
            </a:r>
            <a:r>
              <a:rPr lang="es-ES" dirty="0" smtClean="0"/>
              <a:t>sus demás </a:t>
            </a:r>
            <a:r>
              <a:rPr lang="es-ES" dirty="0"/>
              <a:t>órganos a fin de promover el respeto a los derechos humanos y las libertades</a:t>
            </a:r>
          </a:p>
          <a:p>
            <a:pPr marL="109728" indent="0" algn="just">
              <a:buNone/>
            </a:pPr>
            <a:r>
              <a:rPr lang="es-ES" dirty="0"/>
              <a:t>fundamentales y el cumplimiento en la práctica de estos principios. Está formado </a:t>
            </a:r>
            <a:r>
              <a:rPr lang="es-ES" dirty="0" smtClean="0"/>
              <a:t>por 54 </a:t>
            </a:r>
            <a:r>
              <a:rPr lang="es-ES" dirty="0"/>
              <a:t>miembros elegidos por la Asamblea General, cada uno de los cuales tiene </a:t>
            </a:r>
            <a:r>
              <a:rPr lang="es-ES" dirty="0" smtClean="0"/>
              <a:t>derecho a </a:t>
            </a:r>
            <a:r>
              <a:rPr lang="es-ES" dirty="0"/>
              <a:t>un voto. Son designados con un criterio de equidad en la representación geográfica.</a:t>
            </a:r>
            <a:endParaRPr lang="es-CL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9615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La Secretaría: es el órgano administrativo de la ONU. Entre sus funciones está </a:t>
            </a:r>
            <a:r>
              <a:rPr lang="es-ES" dirty="0" smtClean="0"/>
              <a:t>el auxiliar </a:t>
            </a:r>
            <a:r>
              <a:rPr lang="es-ES" dirty="0"/>
              <a:t>a los principales órganos de la ONU administrando los programas y las </a:t>
            </a:r>
            <a:r>
              <a:rPr lang="es-ES" dirty="0" smtClean="0"/>
              <a:t>políticas que </a:t>
            </a:r>
            <a:r>
              <a:rPr lang="es-ES" dirty="0"/>
              <a:t>éstos elaboran. Así, administra operaciones de mantenimiento de la paz, </a:t>
            </a:r>
            <a:r>
              <a:rPr lang="es-ES" dirty="0" smtClean="0"/>
              <a:t>es mediadora </a:t>
            </a:r>
            <a:r>
              <a:rPr lang="es-ES" dirty="0"/>
              <a:t>en controversias internacionales, examina tendencias y problemas </a:t>
            </a:r>
            <a:r>
              <a:rPr lang="es-ES" dirty="0" smtClean="0"/>
              <a:t>económicos y </a:t>
            </a:r>
            <a:r>
              <a:rPr lang="es-ES" dirty="0"/>
              <a:t>sociales y prepara estudios sobre derechos humanos y desarrollo sostenible, </a:t>
            </a:r>
            <a:r>
              <a:rPr lang="es-ES" dirty="0" smtClean="0"/>
              <a:t>entre otras </a:t>
            </a:r>
            <a:r>
              <a:rPr lang="es-ES" dirty="0"/>
              <a:t>cosas.</a:t>
            </a:r>
            <a:endParaRPr lang="es-CL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553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533333"/>
              </p:ext>
            </p:extLst>
          </p:nvPr>
        </p:nvGraphicFramePr>
        <p:xfrm>
          <a:off x="457200" y="1481138"/>
          <a:ext cx="8229600" cy="4771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39170">
                <a:tc>
                  <a:txBody>
                    <a:bodyPr/>
                    <a:lstStyle/>
                    <a:p>
                      <a:r>
                        <a:rPr lang="es-CL" dirty="0" smtClean="0"/>
                        <a:t>Convención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</a:tr>
              <a:tr h="843947">
                <a:tc>
                  <a:txBody>
                    <a:bodyPr/>
                    <a:lstStyle/>
                    <a:p>
                      <a:r>
                        <a:rPr lang="es-ES" dirty="0" smtClean="0"/>
                        <a:t>Pacto Internacional de Derechos Civiles y Políticos</a:t>
                      </a:r>
                    </a:p>
                    <a:p>
                      <a:r>
                        <a:rPr lang="es-ES" dirty="0" smtClean="0"/>
                        <a:t>(PIDCP)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Comité</a:t>
                      </a:r>
                      <a:r>
                        <a:rPr lang="en-US" dirty="0" smtClean="0"/>
                        <a:t> de Derechos </a:t>
                      </a:r>
                      <a:r>
                        <a:rPr lang="en-US" dirty="0" err="1" smtClean="0"/>
                        <a:t>Humanos</a:t>
                      </a:r>
                      <a:r>
                        <a:rPr lang="en-US" dirty="0" smtClean="0"/>
                        <a:t> (CDH)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843947">
                <a:tc>
                  <a:txBody>
                    <a:bodyPr/>
                    <a:lstStyle/>
                    <a:p>
                      <a:r>
                        <a:rPr lang="es-ES" dirty="0" smtClean="0"/>
                        <a:t>Pacto Internacional de Derechos Económicos, Sociales y Culturales (DPIDESC)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de Derechos Económicos, Sociales y Culturales (CDESC)</a:t>
                      </a:r>
                      <a:endParaRPr lang="en-US" dirty="0"/>
                    </a:p>
                  </a:txBody>
                  <a:tcPr/>
                </a:tc>
              </a:tr>
              <a:tr h="1097131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Internacional sobre la Eliminación de todas las formas de Discriminación Racial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para la Eliminación de la Discriminación Racial (CERD)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843947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contra la Tortura y Otros Tratos o Penas Crueles, Inhumanos o Degradantes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Comité</a:t>
                      </a:r>
                      <a:r>
                        <a:rPr lang="en-US" dirty="0" smtClean="0"/>
                        <a:t> contra la </a:t>
                      </a:r>
                      <a:r>
                        <a:rPr lang="en-US" dirty="0" err="1" smtClean="0"/>
                        <a:t>Tortura</a:t>
                      </a:r>
                      <a:r>
                        <a:rPr lang="en-US" dirty="0" smtClean="0"/>
                        <a:t> (CAT)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518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7956"/>
              </p:ext>
            </p:extLst>
          </p:nvPr>
        </p:nvGraphicFramePr>
        <p:xfrm>
          <a:off x="611560" y="1196752"/>
          <a:ext cx="8229600" cy="5182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1479">
                <a:tc>
                  <a:txBody>
                    <a:bodyPr/>
                    <a:lstStyle/>
                    <a:p>
                      <a:r>
                        <a:rPr lang="es-CL" dirty="0" smtClean="0"/>
                        <a:t>Convención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</a:tr>
              <a:tr h="842184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sobre los Derechos del Niño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de los Derechos del Niño (CRC)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47495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Internacional sobre la protección de los derechos de todos los trabajadores migratorios y de sus familiares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de Protección de los Derechos de todos los trabajadores migratorios y de sus Familiares (CMW)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94839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sobre la eliminación de todas las formas de discriminación contra la mujer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para la Eliminación de la Discriminación contra la Mujer (CEDAW)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842184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sobre los derechos de las personas con discapacidad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de los derechos de las personas con discapacidad (CRPD)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354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122553"/>
              </p:ext>
            </p:extLst>
          </p:nvPr>
        </p:nvGraphicFramePr>
        <p:xfrm>
          <a:off x="611560" y="2132856"/>
          <a:ext cx="8229600" cy="2164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1479">
                <a:tc>
                  <a:txBody>
                    <a:bodyPr/>
                    <a:lstStyle/>
                    <a:p>
                      <a:r>
                        <a:rPr lang="es-CL" dirty="0" smtClean="0"/>
                        <a:t>Convención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</a:tr>
              <a:tr h="842184">
                <a:tc>
                  <a:txBody>
                    <a:bodyPr/>
                    <a:lstStyle/>
                    <a:p>
                      <a:r>
                        <a:rPr lang="es-ES" dirty="0" smtClean="0"/>
                        <a:t>Convención Internacional para la protección de todas las personas contra las desapariciones</a:t>
                      </a:r>
                    </a:p>
                    <a:p>
                      <a:r>
                        <a:rPr lang="es-ES" dirty="0" smtClean="0"/>
                        <a:t>forzadas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Comité contra las Desapariciones Forzadas (CED)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30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Estos comités están regularmente </a:t>
            </a:r>
            <a:r>
              <a:rPr lang="es-ES" dirty="0" smtClean="0"/>
              <a:t>compuestos </a:t>
            </a:r>
            <a:r>
              <a:rPr lang="es-ES" dirty="0"/>
              <a:t>por 18 </a:t>
            </a:r>
            <a:r>
              <a:rPr lang="es-ES" dirty="0" smtClean="0"/>
              <a:t>expertos, todos </a:t>
            </a:r>
            <a:r>
              <a:rPr lang="es-ES" dirty="0"/>
              <a:t>independientes en el ejercicio de sus funciones</a:t>
            </a:r>
            <a:r>
              <a:rPr lang="es-ES" dirty="0" smtClean="0"/>
              <a:t>.</a:t>
            </a:r>
          </a:p>
          <a:p>
            <a:pPr marL="109728" indent="0"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Mecanismos cuasi contenciosos y no contenciosos.</a:t>
            </a:r>
          </a:p>
          <a:p>
            <a:pPr marL="109728" indent="0" algn="just">
              <a:buNone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59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791093"/>
              </p:ext>
            </p:extLst>
          </p:nvPr>
        </p:nvGraphicFramePr>
        <p:xfrm>
          <a:off x="457200" y="1481138"/>
          <a:ext cx="8229600" cy="425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36022">
                <a:tc>
                  <a:txBody>
                    <a:bodyPr/>
                    <a:lstStyle/>
                    <a:p>
                      <a:r>
                        <a:rPr lang="es-CL" dirty="0" smtClean="0"/>
                        <a:t>Cuasi Contencioso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 contencioso</a:t>
                      </a:r>
                      <a:endParaRPr lang="en-US" dirty="0"/>
                    </a:p>
                  </a:txBody>
                  <a:tcPr/>
                </a:tc>
              </a:tr>
              <a:tr h="836022">
                <a:tc>
                  <a:txBody>
                    <a:bodyPr/>
                    <a:lstStyle/>
                    <a:p>
                      <a:r>
                        <a:rPr lang="es-ES" dirty="0" smtClean="0"/>
                        <a:t>Presentación de quejas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individuales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Envío de informes periódicos a los Comités</a:t>
                      </a:r>
                      <a:endParaRPr lang="en-US" dirty="0"/>
                    </a:p>
                  </a:txBody>
                  <a:tcPr/>
                </a:tc>
              </a:tr>
              <a:tr h="83602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Presentación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comunicaciones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interestatales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Adopción de observaciones generales por los comités,</a:t>
                      </a:r>
                      <a:endParaRPr lang="en-US" dirty="0"/>
                    </a:p>
                  </a:txBody>
                  <a:tcPr/>
                </a:tc>
              </a:tr>
              <a:tr h="83602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Investigaciones de oficio a Estados en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caso de violaciones masivas y sistemáticas</a:t>
                      </a:r>
                      <a:endParaRPr lang="en-US" dirty="0"/>
                    </a:p>
                  </a:txBody>
                  <a:tcPr/>
                </a:tc>
              </a:tr>
              <a:tr h="83602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3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s-CL" b="1" dirty="0"/>
              <a:t>Capítulo II. Los Derechos </a:t>
            </a:r>
            <a:r>
              <a:rPr lang="es-CL" b="1" dirty="0" smtClean="0"/>
              <a:t>Humanos y grupos desaventajados.</a:t>
            </a:r>
            <a:endParaRPr lang="es-CL" b="1" dirty="0"/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Fundamentación </a:t>
            </a:r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Desarrollo histórico 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s-CL" dirty="0" smtClean="0"/>
              <a:t>Principales </a:t>
            </a:r>
            <a:r>
              <a:rPr lang="es-CL" dirty="0"/>
              <a:t>instrumentos normativos </a:t>
            </a:r>
            <a:r>
              <a:rPr lang="es-CL" dirty="0" smtClean="0"/>
              <a:t>internacionales </a:t>
            </a:r>
          </a:p>
          <a:p>
            <a:pPr marL="109728" indent="0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Contenidos del Programa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4348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51323"/>
              </p:ext>
            </p:extLst>
          </p:nvPr>
        </p:nvGraphicFramePr>
        <p:xfrm>
          <a:off x="611560" y="1628800"/>
          <a:ext cx="8229600" cy="396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61256"/>
                <a:gridCol w="1381944"/>
                <a:gridCol w="1371600"/>
                <a:gridCol w="1371600"/>
              </a:tblGrid>
              <a:tr h="1510337">
                <a:tc>
                  <a:txBody>
                    <a:bodyPr/>
                    <a:lstStyle/>
                    <a:p>
                      <a:r>
                        <a:rPr lang="es-CL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Informes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Denuncias</a:t>
                      </a:r>
                      <a:r>
                        <a:rPr lang="es-CL" baseline="0" dirty="0" smtClean="0"/>
                        <a:t> Individuales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Denuncias estatales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Investigaciones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Observaciones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CDH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CDESC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CERD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03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723650"/>
              </p:ext>
            </p:extLst>
          </p:nvPr>
        </p:nvGraphicFramePr>
        <p:xfrm>
          <a:off x="611560" y="1628800"/>
          <a:ext cx="8229600" cy="4572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61256"/>
                <a:gridCol w="1381944"/>
                <a:gridCol w="1371600"/>
                <a:gridCol w="1371600"/>
              </a:tblGrid>
              <a:tr h="1510337">
                <a:tc>
                  <a:txBody>
                    <a:bodyPr/>
                    <a:lstStyle/>
                    <a:p>
                      <a:r>
                        <a:rPr lang="es-CL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Informes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Denuncias</a:t>
                      </a:r>
                      <a:r>
                        <a:rPr lang="es-CL" baseline="0" dirty="0" smtClean="0"/>
                        <a:t> Individuales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Denuncias estatales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Investigaciones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Observaciones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CMW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CEDAW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CRPD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612526">
                <a:tc>
                  <a:txBody>
                    <a:bodyPr/>
                    <a:lstStyle/>
                    <a:p>
                      <a:r>
                        <a:rPr lang="es-CL" dirty="0" smtClean="0"/>
                        <a:t>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El sistema convencional de la 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7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s-ES" dirty="0"/>
              <a:t>En 1945 la Carta de la Organización de </a:t>
            </a:r>
            <a:r>
              <a:rPr lang="es-ES" dirty="0" err="1" smtClean="0"/>
              <a:t>aciones</a:t>
            </a:r>
            <a:r>
              <a:rPr lang="es-ES" dirty="0" smtClean="0"/>
              <a:t> Unidas </a:t>
            </a:r>
            <a:r>
              <a:rPr lang="es-ES" dirty="0"/>
              <a:t>(</a:t>
            </a:r>
            <a:r>
              <a:rPr lang="es-ES" dirty="0" smtClean="0"/>
              <a:t>ONU)proclama </a:t>
            </a:r>
            <a:r>
              <a:rPr lang="es-ES" dirty="0"/>
              <a:t>la dignidad de </a:t>
            </a:r>
            <a:r>
              <a:rPr lang="es-ES" dirty="0" smtClean="0"/>
              <a:t>la persona </a:t>
            </a:r>
            <a:r>
              <a:rPr lang="es-ES" dirty="0"/>
              <a:t>y el respeto a los derechos humanos,</a:t>
            </a:r>
          </a:p>
          <a:p>
            <a:pPr marL="109728" indent="0" algn="just">
              <a:buNone/>
            </a:pPr>
            <a:r>
              <a:rPr lang="es-ES" dirty="0"/>
              <a:t>constituyéndose éste en uno de los propósitos de la ONU. Así, se </a:t>
            </a:r>
            <a:r>
              <a:rPr lang="es-ES" dirty="0" smtClean="0"/>
              <a:t>pueden encontrar disposiciones </a:t>
            </a:r>
            <a:r>
              <a:rPr lang="es-ES" dirty="0"/>
              <a:t>relativas a derechos humanos en el </a:t>
            </a:r>
            <a:r>
              <a:rPr lang="es-ES" dirty="0" smtClean="0"/>
              <a:t>Preámbulo de </a:t>
            </a:r>
            <a:r>
              <a:rPr lang="es-ES" dirty="0"/>
              <a:t>la Carta y los artículos 1.3, 13, 55, 56, 62, 68, 73 y 76 de la misma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Desarrollo Histórico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78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s-ES" dirty="0"/>
              <a:t>Como una respuesta a la afirmación de este propósito de </a:t>
            </a:r>
            <a:r>
              <a:rPr lang="es-ES" dirty="0" smtClean="0"/>
              <a:t>respeto y </a:t>
            </a:r>
            <a:r>
              <a:rPr lang="es-ES" dirty="0"/>
              <a:t>promoción de los derechos humanos, y como primer paso en </a:t>
            </a:r>
            <a:r>
              <a:rPr lang="es-ES" dirty="0" smtClean="0"/>
              <a:t>el programa </a:t>
            </a:r>
            <a:r>
              <a:rPr lang="es-ES" dirty="0"/>
              <a:t>de la Carta Internacional de Derechos Humanos, el 10 </a:t>
            </a:r>
            <a:r>
              <a:rPr lang="es-ES" dirty="0" smtClean="0"/>
              <a:t>de diciembre </a:t>
            </a:r>
            <a:r>
              <a:rPr lang="es-ES" dirty="0"/>
              <a:t>de 1948, mediante Resolución de la Asamblea General </a:t>
            </a:r>
            <a:r>
              <a:rPr lang="es-ES" dirty="0" smtClean="0"/>
              <a:t>No. 217 </a:t>
            </a:r>
            <a:r>
              <a:rPr lang="es-ES" dirty="0"/>
              <a:t>(III), se adoptó la Declaración Universal de Derechos </a:t>
            </a:r>
            <a:r>
              <a:rPr lang="es-ES" dirty="0" smtClean="0"/>
              <a:t>Humanos (DUDH), </a:t>
            </a:r>
            <a:r>
              <a:rPr lang="es-ES" dirty="0"/>
              <a:t>colocando a los derechos humanos al lado del principio de </a:t>
            </a:r>
            <a:r>
              <a:rPr lang="es-ES" dirty="0" smtClean="0"/>
              <a:t>soberanía de </a:t>
            </a:r>
            <a:r>
              <a:rPr lang="es-ES" dirty="0"/>
              <a:t>los Estados. Esto significó la transformación del Derecho </a:t>
            </a:r>
            <a:r>
              <a:rPr lang="es-ES" dirty="0" smtClean="0"/>
              <a:t>internacional clásico</a:t>
            </a:r>
            <a:r>
              <a:rPr lang="es-ES" dirty="0"/>
              <a:t>, concebido por y para Estados, produciéndose una erosión </a:t>
            </a:r>
            <a:r>
              <a:rPr lang="es-ES" dirty="0" smtClean="0"/>
              <a:t>y relativización </a:t>
            </a:r>
            <a:r>
              <a:rPr lang="es-ES" dirty="0"/>
              <a:t>del principio de soberanía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Desarrollo Histórico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5436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s-ES" dirty="0" smtClean="0"/>
              <a:t>Así</a:t>
            </a:r>
            <a:r>
              <a:rPr lang="es-ES" dirty="0"/>
              <a:t>, por ser soberanos los </a:t>
            </a:r>
            <a:r>
              <a:rPr lang="es-ES" dirty="0" smtClean="0"/>
              <a:t>Estados van </a:t>
            </a:r>
            <a:r>
              <a:rPr lang="es-ES" dirty="0"/>
              <a:t>a asumir obligaciones internacionales en materia de derechos </a:t>
            </a:r>
            <a:r>
              <a:rPr lang="es-ES" dirty="0" smtClean="0"/>
              <a:t>humanos Protección </a:t>
            </a:r>
            <a:r>
              <a:rPr lang="es-ES" dirty="0"/>
              <a:t>Multinivel de Derechos </a:t>
            </a:r>
            <a:r>
              <a:rPr lang="es-ES" dirty="0" smtClean="0"/>
              <a:t>Humanos. </a:t>
            </a:r>
            <a:r>
              <a:rPr lang="es-ES" dirty="0"/>
              <a:t>En efecto, como las </a:t>
            </a:r>
            <a:r>
              <a:rPr lang="es-ES" dirty="0" smtClean="0"/>
              <a:t>disposiciones de </a:t>
            </a:r>
            <a:r>
              <a:rPr lang="es-ES" dirty="0"/>
              <a:t>la Carta establecen obligaciones jurídicas para los Estados y la </a:t>
            </a:r>
            <a:r>
              <a:rPr lang="es-ES" dirty="0" smtClean="0"/>
              <a:t>Organización en </a:t>
            </a:r>
            <a:r>
              <a:rPr lang="es-ES" dirty="0"/>
              <a:t>sí, se va a desarrollar progresivamente una serie de cambios del </a:t>
            </a:r>
            <a:r>
              <a:rPr lang="es-ES" dirty="0" smtClean="0"/>
              <a:t>Derecho internacional </a:t>
            </a:r>
            <a:r>
              <a:rPr lang="es-ES" dirty="0"/>
              <a:t>de los derechos humanos.</a:t>
            </a:r>
          </a:p>
          <a:p>
            <a:pPr marL="109728" indent="0" algn="just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Desarrollo Histórico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839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es-ES" dirty="0"/>
              <a:t>Sin embargo, si bien la DUDH enumera y define los más </a:t>
            </a:r>
            <a:r>
              <a:rPr lang="es-ES" dirty="0" smtClean="0"/>
              <a:t>importantes derechos </a:t>
            </a:r>
            <a:r>
              <a:rPr lang="es-ES" dirty="0"/>
              <a:t>civiles, políticos, económicos, sociales y culturales, no </a:t>
            </a:r>
            <a:r>
              <a:rPr lang="es-ES" dirty="0" smtClean="0"/>
              <a:t>determina ningún </a:t>
            </a:r>
            <a:r>
              <a:rPr lang="es-ES" dirty="0"/>
              <a:t>derecho de reclamación de los particulares ante </a:t>
            </a:r>
            <a:r>
              <a:rPr lang="es-ES" dirty="0" smtClean="0"/>
              <a:t>instancias internacionales</a:t>
            </a:r>
            <a:r>
              <a:rPr lang="es-ES" dirty="0"/>
              <a:t>, ni establece ningún otro mecanismo jurídico de </a:t>
            </a:r>
            <a:r>
              <a:rPr lang="es-ES" dirty="0" smtClean="0"/>
              <a:t>control. </a:t>
            </a:r>
          </a:p>
          <a:p>
            <a:pPr marL="109728" indent="0" algn="just">
              <a:buNone/>
            </a:pPr>
            <a:r>
              <a:rPr lang="es-ES" dirty="0" smtClean="0"/>
              <a:t>Ante </a:t>
            </a:r>
            <a:r>
              <a:rPr lang="es-ES" dirty="0"/>
              <a:t>esta situación, los órganos de Naciones Unidas van a asumir </a:t>
            </a:r>
            <a:r>
              <a:rPr lang="es-ES" dirty="0" smtClean="0"/>
              <a:t>una serie </a:t>
            </a:r>
            <a:r>
              <a:rPr lang="es-ES" dirty="0"/>
              <a:t>de roles en materia de promoción y protección de derechos </a:t>
            </a:r>
            <a:r>
              <a:rPr lang="es-ES" dirty="0" smtClean="0"/>
              <a:t>humanos, sobre </a:t>
            </a:r>
            <a:r>
              <a:rPr lang="es-ES" dirty="0"/>
              <a:t>todo, la Asamblea General, la Secretaría General y el ECOSOC. </a:t>
            </a:r>
            <a:r>
              <a:rPr lang="es-ES" dirty="0" smtClean="0"/>
              <a:t>Es este </a:t>
            </a:r>
            <a:r>
              <a:rPr lang="es-ES" dirty="0"/>
              <a:t>último el que va a dar lugar a toda una red de protección y </a:t>
            </a:r>
            <a:r>
              <a:rPr lang="es-ES" dirty="0" smtClean="0"/>
              <a:t>promoción de </a:t>
            </a:r>
            <a:r>
              <a:rPr lang="es-ES" dirty="0"/>
              <a:t>derechos humanos a partir de una serie de resoluciones emitidas </a:t>
            </a:r>
            <a:r>
              <a:rPr lang="es-ES" dirty="0" smtClean="0"/>
              <a:t>en la </a:t>
            </a:r>
            <a:r>
              <a:rPr lang="es-ES" dirty="0"/>
              <a:t>materia.</a:t>
            </a:r>
          </a:p>
          <a:p>
            <a:pPr marL="109728" indent="0" algn="just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Desarrollo Histórico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2945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es-ES" dirty="0"/>
              <a:t>El Sistema Universal de Protección de los Derechos Humanos </a:t>
            </a:r>
            <a:r>
              <a:rPr lang="es-ES" dirty="0" smtClean="0"/>
              <a:t>nace en </a:t>
            </a:r>
            <a:r>
              <a:rPr lang="es-ES" dirty="0"/>
              <a:t>el seno de la ONU, de la que son miembros casi todos los Estados </a:t>
            </a:r>
            <a:r>
              <a:rPr lang="es-ES" dirty="0" smtClean="0"/>
              <a:t>del mundo</a:t>
            </a:r>
            <a:r>
              <a:rPr lang="es-ES" dirty="0"/>
              <a:t>. Este sistema consiste en un conjunto de mecanismos </a:t>
            </a:r>
            <a:r>
              <a:rPr lang="es-ES" dirty="0" smtClean="0"/>
              <a:t>orientados a </a:t>
            </a:r>
            <a:r>
              <a:rPr lang="es-ES" dirty="0"/>
              <a:t>proteger los derechos de todas las personas. El término “</a:t>
            </a:r>
            <a:r>
              <a:rPr lang="es-ES" dirty="0" smtClean="0"/>
              <a:t>universal” procede </a:t>
            </a:r>
            <a:r>
              <a:rPr lang="es-ES" dirty="0"/>
              <a:t>de la Declaración Universal de los Derechos Humanos e </a:t>
            </a:r>
            <a:r>
              <a:rPr lang="es-ES" dirty="0" smtClean="0"/>
              <a:t>indica que </a:t>
            </a:r>
            <a:r>
              <a:rPr lang="es-ES" dirty="0"/>
              <a:t>estos derechos son propios de todas las personas por igual, </a:t>
            </a:r>
            <a:r>
              <a:rPr lang="es-ES" dirty="0" smtClean="0"/>
              <a:t>sin exclusiones </a:t>
            </a:r>
            <a:r>
              <a:rPr lang="es-ES" dirty="0"/>
              <a:t>ni discriminaciones de ningún tipo.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5727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s-ES" dirty="0"/>
              <a:t>La DUDH reconoce 30 derechos, tanto civiles y políticos, </a:t>
            </a:r>
            <a:r>
              <a:rPr lang="es-ES" dirty="0" smtClean="0"/>
              <a:t>como económicos</a:t>
            </a:r>
            <a:r>
              <a:rPr lang="es-ES" dirty="0"/>
              <a:t>, sociales y culturales. Además reconoce el principio de la </a:t>
            </a:r>
            <a:r>
              <a:rPr lang="es-ES" dirty="0" smtClean="0"/>
              <a:t>no discriminación </a:t>
            </a:r>
            <a:r>
              <a:rPr lang="es-ES" dirty="0"/>
              <a:t>en el disfrute de los mismos, pero no establece </a:t>
            </a:r>
            <a:r>
              <a:rPr lang="es-ES" dirty="0" smtClean="0"/>
              <a:t>ningún mecanismo </a:t>
            </a:r>
            <a:r>
              <a:rPr lang="es-ES" dirty="0"/>
              <a:t>específico de reclamo en el caso de que un Estado no </a:t>
            </a:r>
            <a:r>
              <a:rPr lang="es-ES" dirty="0" smtClean="0"/>
              <a:t>cumpla con </a:t>
            </a:r>
            <a:r>
              <a:rPr lang="es-ES" dirty="0"/>
              <a:t>lo que ella estipula. La tarea de llenar este vacío ha generado </a:t>
            </a:r>
            <a:r>
              <a:rPr lang="es-ES" dirty="0" smtClean="0"/>
              <a:t>un gran </a:t>
            </a:r>
            <a:r>
              <a:rPr lang="es-ES" dirty="0"/>
              <a:t>desarrollo institucional, como parte del cual se han creado, al </a:t>
            </a:r>
            <a:r>
              <a:rPr lang="es-ES" dirty="0" smtClean="0"/>
              <a:t>interior de </a:t>
            </a:r>
            <a:r>
              <a:rPr lang="es-ES" dirty="0"/>
              <a:t>la ONU, órganos, como la Asamblea General, la Secretaría General </a:t>
            </a:r>
            <a:r>
              <a:rPr lang="es-ES" dirty="0" smtClean="0"/>
              <a:t>y el </a:t>
            </a:r>
            <a:r>
              <a:rPr lang="es-ES" dirty="0"/>
              <a:t>Consejo Económico y Social (ECOSOC), encargados de la promoción </a:t>
            </a:r>
            <a:r>
              <a:rPr lang="es-ES" dirty="0" smtClean="0"/>
              <a:t>y la </a:t>
            </a:r>
            <a:r>
              <a:rPr lang="es-ES" dirty="0"/>
              <a:t>protección de los derechos humanos.</a:t>
            </a:r>
          </a:p>
          <a:p>
            <a:pPr marL="109728" indent="0" algn="just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118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es-CL" dirty="0" smtClean="0"/>
              <a:t>Composición de la ONU:</a:t>
            </a:r>
          </a:p>
          <a:p>
            <a:pPr marL="109728" indent="0" algn="just">
              <a:buNone/>
            </a:pPr>
            <a:r>
              <a:rPr lang="es-ES" dirty="0"/>
              <a:t>￭ La Asamblea General: integrada por los 193 Estados miembros de la ONU, es </a:t>
            </a:r>
            <a:r>
              <a:rPr lang="es-ES" dirty="0" smtClean="0"/>
              <a:t>el principal </a:t>
            </a:r>
            <a:r>
              <a:rPr lang="es-ES" dirty="0"/>
              <a:t>órgano deliberativo, de formulación de políticas y representativo de </a:t>
            </a:r>
            <a:r>
              <a:rPr lang="es-ES" dirty="0" smtClean="0"/>
              <a:t>las Naciones </a:t>
            </a:r>
            <a:r>
              <a:rPr lang="es-ES" dirty="0"/>
              <a:t>Unidas. La Asamblea cumple también un papel importante en el proceso </a:t>
            </a:r>
            <a:r>
              <a:rPr lang="es-ES" dirty="0" smtClean="0"/>
              <a:t>de creación </a:t>
            </a:r>
            <a:r>
              <a:rPr lang="es-ES" dirty="0"/>
              <a:t>de normas de Derecho internacional, pues en ella se debaten las </a:t>
            </a:r>
            <a:r>
              <a:rPr lang="es-ES" dirty="0" smtClean="0"/>
              <a:t>propuestas de </a:t>
            </a:r>
            <a:r>
              <a:rPr lang="es-ES" dirty="0"/>
              <a:t>tratados internacionales que crean nuevas obligaciones para los Estados.</a:t>
            </a:r>
          </a:p>
          <a:p>
            <a:pPr marL="109728" indent="0" algn="just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sistema universal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4623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483</TotalTime>
  <Words>1612</Words>
  <Application>Microsoft Office PowerPoint</Application>
  <PresentationFormat>Presentación en pantalla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Concurrencia</vt:lpstr>
      <vt:lpstr>Taller de Memoria: Los Derechos Humanos de los grupos desaventajados</vt:lpstr>
      <vt:lpstr>Contenidos del Programa</vt:lpstr>
      <vt:lpstr>Desarrollo Histórico</vt:lpstr>
      <vt:lpstr>Desarrollo Histórico</vt:lpstr>
      <vt:lpstr>Desarrollo Histórico</vt:lpstr>
      <vt:lpstr>Desarrollo Histórico</vt:lpstr>
      <vt:lpstr>El sistema universal</vt:lpstr>
      <vt:lpstr>El sistema universal</vt:lpstr>
      <vt:lpstr>El sistema universal</vt:lpstr>
      <vt:lpstr>El sistema universal</vt:lpstr>
      <vt:lpstr>El sistema universal</vt:lpstr>
      <vt:lpstr>El sistema universal</vt:lpstr>
      <vt:lpstr>El sistema universal</vt:lpstr>
      <vt:lpstr>El sistema universal</vt:lpstr>
      <vt:lpstr>El sistema convencional de la ONU</vt:lpstr>
      <vt:lpstr>El sistema convencional de la ONU</vt:lpstr>
      <vt:lpstr>El sistema convencional de la ONU</vt:lpstr>
      <vt:lpstr>El sistema convencional de la ONU</vt:lpstr>
      <vt:lpstr>El sistema convencional de la ONU</vt:lpstr>
      <vt:lpstr>El sistema convencional de la ONU</vt:lpstr>
      <vt:lpstr>El sistema convencional de la ONU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Procesos Constituyentes y Constitucionalismo</dc:title>
  <dc:creator>Abogado</dc:creator>
  <cp:lastModifiedBy>Jaime Gajardo Falcon</cp:lastModifiedBy>
  <cp:revision>33</cp:revision>
  <dcterms:created xsi:type="dcterms:W3CDTF">2015-03-23T15:37:26Z</dcterms:created>
  <dcterms:modified xsi:type="dcterms:W3CDTF">2016-10-20T19:51:21Z</dcterms:modified>
</cp:coreProperties>
</file>