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647" autoAdjust="0"/>
    <p:restoredTop sz="94718" autoAdjust="0"/>
  </p:normalViewPr>
  <p:slideViewPr>
    <p:cSldViewPr>
      <p:cViewPr>
        <p:scale>
          <a:sx n="60" d="100"/>
          <a:sy n="60" d="100"/>
        </p:scale>
        <p:origin x="-1488"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2" name="1 Marcador de pie de página"/>
          <p:cNvSpPr>
            <a:spLocks noGrp="1"/>
          </p:cNvSpPr>
          <p:nvPr>
            <p:ph type="ftr" sz="quarter" idx="11"/>
          </p:nvPr>
        </p:nvSpPr>
        <p:spPr/>
        <p:txBody>
          <a:bodyPr/>
          <a:lstStyle/>
          <a:p>
            <a:endParaRPr lang="es-CL"/>
          </a:p>
        </p:txBody>
      </p:sp>
      <p:sp>
        <p:nvSpPr>
          <p:cNvPr id="15" name="14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19" name="18 Marcador de pie de página"/>
          <p:cNvSpPr>
            <a:spLocks noGrp="1"/>
          </p:cNvSpPr>
          <p:nvPr>
            <p:ph type="ftr" sz="quarter" idx="11"/>
          </p:nvPr>
        </p:nvSpPr>
        <p:spPr>
          <a:xfrm>
            <a:off x="3581400" y="76200"/>
            <a:ext cx="2895600" cy="288925"/>
          </a:xfrm>
        </p:spPr>
        <p:txBody>
          <a:bodyPr/>
          <a:lstStyle/>
          <a:p>
            <a:endParaRPr lang="es-CL"/>
          </a:p>
        </p:txBody>
      </p:sp>
      <p:sp>
        <p:nvSpPr>
          <p:cNvPr id="16" name="15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11" name="10 Marcador de pie de página"/>
          <p:cNvSpPr>
            <a:spLocks noGrp="1"/>
          </p:cNvSpPr>
          <p:nvPr>
            <p:ph type="ftr" sz="quarter" idx="11"/>
          </p:nvPr>
        </p:nvSpPr>
        <p:spPr/>
        <p:txBody>
          <a:bodyPr/>
          <a:lstStyle/>
          <a:p>
            <a:endParaRPr lang="es-CL"/>
          </a:p>
        </p:txBody>
      </p:sp>
      <p:sp>
        <p:nvSpPr>
          <p:cNvPr id="16" name="1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10" name="9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229600" y="6477000"/>
            <a:ext cx="762000" cy="246888"/>
          </a:xfrm>
        </p:spPr>
        <p:txBody>
          <a:bodyPr/>
          <a:lstStyle/>
          <a:p>
            <a:fld id="{66A5D635-950E-4812-ACFE-61136C3EC97F}" type="slidenum">
              <a:rPr lang="es-CL" smtClean="0"/>
              <a:pPr/>
              <a:t>‹Nº›</a:t>
            </a:fld>
            <a:endParaRPr lang="es-CL"/>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21" name="20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24" name="23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29" name="28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960B4CCC-D9B1-46C2-92F0-32034B38BC13}" type="datetimeFigureOut">
              <a:rPr lang="es-CL" smtClean="0"/>
              <a:pPr/>
              <a:t>20-04-2016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60B4CCC-D9B1-46C2-92F0-32034B38BC13}" type="datetimeFigureOut">
              <a:rPr lang="es-CL" smtClean="0"/>
              <a:pPr/>
              <a:t>20-04-2016</a:t>
            </a:fld>
            <a:endParaRPr lang="es-CL"/>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L"/>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6A5D635-950E-4812-ACFE-61136C3EC97F}" type="slidenum">
              <a:rPr lang="es-CL" smtClean="0"/>
              <a:pPr/>
              <a:t>‹Nº›</a:t>
            </a:fld>
            <a:endParaRPr lang="es-CL"/>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0" y="0"/>
            <a:ext cx="9144000" cy="1857364"/>
          </a:xfrm>
        </p:spPr>
        <p:txBody>
          <a:bodyPr>
            <a:noAutofit/>
          </a:bodyPr>
          <a:lstStyle/>
          <a:p>
            <a:pPr marL="742950" indent="-742950" algn="ctr"/>
            <a:r>
              <a:rPr lang="es-CL" sz="6000" dirty="0" smtClean="0"/>
              <a:t>SUCESIÓN TESTAMENTARIA</a:t>
            </a:r>
            <a:br>
              <a:rPr lang="es-CL" sz="6000" dirty="0" smtClean="0"/>
            </a:br>
            <a:r>
              <a:rPr lang="es-CL" sz="6000" dirty="0" smtClean="0"/>
              <a:t/>
            </a:r>
            <a:br>
              <a:rPr lang="es-CL" sz="6000" dirty="0" smtClean="0"/>
            </a:br>
            <a:r>
              <a:rPr lang="es-CL" sz="6000" dirty="0" smtClean="0"/>
              <a:t/>
            </a:r>
            <a:br>
              <a:rPr lang="es-CL" sz="6000" dirty="0" smtClean="0"/>
            </a:br>
            <a:r>
              <a:rPr lang="es-CL" sz="6000" dirty="0" smtClean="0"/>
              <a:t> </a:t>
            </a:r>
            <a:br>
              <a:rPr lang="es-CL" sz="6000" dirty="0" smtClean="0"/>
            </a:br>
            <a:r>
              <a:rPr lang="es-CL" sz="6000" dirty="0" smtClean="0"/>
              <a:t/>
            </a:r>
            <a:br>
              <a:rPr lang="es-CL" sz="6000" dirty="0" smtClean="0"/>
            </a:br>
            <a:endParaRPr lang="es-CL" sz="6000" dirty="0"/>
          </a:p>
        </p:txBody>
      </p:sp>
      <p:sp>
        <p:nvSpPr>
          <p:cNvPr id="3" name="2 Subtítulo"/>
          <p:cNvSpPr>
            <a:spLocks noGrp="1"/>
          </p:cNvSpPr>
          <p:nvPr>
            <p:ph type="subTitle" idx="1"/>
          </p:nvPr>
        </p:nvSpPr>
        <p:spPr>
          <a:xfrm>
            <a:off x="2714612" y="2714620"/>
            <a:ext cx="6172184" cy="2000264"/>
          </a:xfrm>
        </p:spPr>
        <p:txBody>
          <a:bodyPr>
            <a:normAutofit fontScale="92500"/>
          </a:bodyPr>
          <a:lstStyle/>
          <a:p>
            <a:pPr marL="514350" indent="-514350">
              <a:buAutoNum type="arabicPeriod"/>
            </a:pPr>
            <a:r>
              <a:rPr lang="es-CL" sz="2800" dirty="0" smtClean="0"/>
              <a:t>Testamentos privilegiados (testamento militar verbal y testamento marítimo);</a:t>
            </a:r>
          </a:p>
          <a:p>
            <a:pPr marL="514350" indent="-514350">
              <a:buAutoNum type="arabicPeriod"/>
            </a:pPr>
            <a:r>
              <a:rPr lang="es-CL" sz="2800" dirty="0" smtClean="0"/>
              <a:t>Revocación  de testamento; </a:t>
            </a:r>
          </a:p>
          <a:p>
            <a:pPr marL="514350" indent="-514350">
              <a:buAutoNum type="arabicPeriod"/>
            </a:pPr>
            <a:r>
              <a:rPr lang="es-CL" sz="2800" dirty="0" smtClean="0"/>
              <a:t>R</a:t>
            </a:r>
            <a:r>
              <a:rPr lang="es-CL" sz="2800" dirty="0" smtClean="0"/>
              <a:t>eforma del testamento (1ª Parte). </a:t>
            </a:r>
            <a:endParaRPr lang="es-CL" sz="2800" dirty="0" smtClean="0"/>
          </a:p>
          <a:p>
            <a:pPr marL="514350" indent="-514350">
              <a:buAutoNum type="arabicPeriod"/>
            </a:pPr>
            <a:endParaRPr lang="es-CL" sz="2800" dirty="0"/>
          </a:p>
        </p:txBody>
      </p:sp>
      <p:sp>
        <p:nvSpPr>
          <p:cNvPr id="4" name="2 Subtítulo"/>
          <p:cNvSpPr txBox="1">
            <a:spLocks/>
          </p:cNvSpPr>
          <p:nvPr/>
        </p:nvSpPr>
        <p:spPr>
          <a:xfrm>
            <a:off x="685800" y="4500570"/>
            <a:ext cx="8458200" cy="914400"/>
          </a:xfrm>
          <a:prstGeom prst="rect">
            <a:avLst/>
          </a:prstGeom>
        </p:spPr>
        <p:txBody>
          <a:bodyPr vert="horz" anchor="b">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Quinta Clase</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 </a:t>
            </a:r>
            <a:r>
              <a:rPr lang="es-CL" sz="2400" dirty="0" smtClean="0">
                <a:solidFill>
                  <a:schemeClr val="tx2">
                    <a:shade val="75000"/>
                  </a:schemeClr>
                </a:solidFill>
              </a:rPr>
              <a:t>21</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 </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de abril de 2016. </a:t>
            </a:r>
            <a:endParaRPr kumimoji="0" lang="es-CL" sz="2400" b="0"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5" name="4 CuadroTexto"/>
          <p:cNvSpPr txBox="1"/>
          <p:nvPr/>
        </p:nvSpPr>
        <p:spPr>
          <a:xfrm>
            <a:off x="0" y="6334780"/>
            <a:ext cx="9144000" cy="523220"/>
          </a:xfrm>
          <a:prstGeom prst="rect">
            <a:avLst/>
          </a:prstGeom>
          <a:noFill/>
        </p:spPr>
        <p:txBody>
          <a:bodyPr wrap="square" rtlCol="0">
            <a:spAutoFit/>
          </a:bodyPr>
          <a:lstStyle/>
          <a:p>
            <a:pPr algn="just"/>
            <a:r>
              <a:rPr lang="es-CL" sz="1400" dirty="0" smtClean="0"/>
              <a:t>*** Material preparado por Leonel Leal Salinas, exclusivamente para el curso de Derecho Civil VIII de la Profesora Fabiola </a:t>
            </a:r>
            <a:r>
              <a:rPr lang="es-CL" sz="1400" dirty="0" err="1" smtClean="0"/>
              <a:t>Lathrop</a:t>
            </a:r>
            <a:r>
              <a:rPr lang="es-CL" sz="1400" dirty="0" smtClean="0"/>
              <a:t> Gómez, en la Escuela de Derecho de la Universidad de Chile. Marzo 2016.  Prohibida su copia. </a:t>
            </a:r>
            <a:endParaRPr lang="es-CL"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normAutofit/>
          </a:bodyPr>
          <a:lstStyle/>
          <a:p>
            <a:pPr algn="ctr"/>
            <a:r>
              <a:rPr lang="es-CL" sz="4900" dirty="0" smtClean="0"/>
              <a:t>REVOCACIÓN DEL TESTAMENTO</a:t>
            </a:r>
            <a:endParaRPr lang="es-C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Causas de ineficacia del testamento:</a:t>
            </a:r>
            <a:endParaRPr lang="es-CL" dirty="0"/>
          </a:p>
        </p:txBody>
      </p:sp>
      <p:sp>
        <p:nvSpPr>
          <p:cNvPr id="3" name="2 Marcador de contenido"/>
          <p:cNvSpPr>
            <a:spLocks noGrp="1"/>
          </p:cNvSpPr>
          <p:nvPr>
            <p:ph idx="1"/>
          </p:nvPr>
        </p:nvSpPr>
        <p:spPr/>
        <p:txBody>
          <a:bodyPr>
            <a:normAutofit lnSpcReduction="10000"/>
          </a:bodyPr>
          <a:lstStyle/>
          <a:p>
            <a:pPr marL="0" indent="0">
              <a:buNone/>
            </a:pPr>
            <a:r>
              <a:rPr lang="es-CL" dirty="0" smtClean="0"/>
              <a:t>El testamento puede perder su eficacia por las siguientes razones:</a:t>
            </a:r>
          </a:p>
          <a:p>
            <a:pPr marL="514350" indent="-514350">
              <a:buAutoNum type="arabicPeriod"/>
            </a:pPr>
            <a:r>
              <a:rPr lang="es-CL" dirty="0" smtClean="0"/>
              <a:t>Porque el asignatario repudia la asignación; </a:t>
            </a:r>
          </a:p>
          <a:p>
            <a:pPr marL="514350" indent="-514350">
              <a:buAutoNum type="arabicPeriod"/>
            </a:pPr>
            <a:r>
              <a:rPr lang="es-CL" dirty="0" smtClean="0"/>
              <a:t>Porque el asignatario se vuelve indigno; </a:t>
            </a:r>
          </a:p>
          <a:p>
            <a:pPr marL="514350" indent="-514350">
              <a:buAutoNum type="arabicPeriod"/>
            </a:pPr>
            <a:r>
              <a:rPr lang="es-CL" dirty="0" smtClean="0"/>
              <a:t>Porque se destruye e testamento cerrado; </a:t>
            </a:r>
          </a:p>
          <a:p>
            <a:pPr marL="514350" indent="-514350">
              <a:buAutoNum type="arabicPeriod"/>
            </a:pPr>
            <a:r>
              <a:rPr lang="es-CL" dirty="0" smtClean="0"/>
              <a:t>Porque caduca el testamento privilegiado; </a:t>
            </a:r>
          </a:p>
          <a:p>
            <a:pPr marL="514350" indent="-514350">
              <a:buAutoNum type="arabicPeriod"/>
            </a:pPr>
            <a:r>
              <a:rPr lang="es-CL" dirty="0" smtClean="0"/>
              <a:t>Por revocación del testamento; </a:t>
            </a:r>
          </a:p>
          <a:p>
            <a:pPr marL="514350" indent="-514350">
              <a:buAutoNum type="arabicPeriod"/>
            </a:pPr>
            <a:r>
              <a:rPr lang="es-CL" dirty="0" smtClean="0"/>
              <a:t>Por reforma del testamento.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REVOCACIÓN DEL TESTAMENTO: </a:t>
            </a:r>
            <a:endParaRPr lang="es-CL" dirty="0"/>
          </a:p>
        </p:txBody>
      </p:sp>
      <p:sp>
        <p:nvSpPr>
          <p:cNvPr id="3" name="2 Marcador de contenido"/>
          <p:cNvSpPr>
            <a:spLocks noGrp="1"/>
          </p:cNvSpPr>
          <p:nvPr>
            <p:ph idx="1"/>
          </p:nvPr>
        </p:nvSpPr>
        <p:spPr>
          <a:xfrm>
            <a:off x="285720" y="1554162"/>
            <a:ext cx="8705880" cy="5089548"/>
          </a:xfrm>
        </p:spPr>
        <p:txBody>
          <a:bodyPr>
            <a:normAutofit fontScale="85000" lnSpcReduction="10000"/>
          </a:bodyPr>
          <a:lstStyle/>
          <a:p>
            <a:pPr marL="0" indent="0" algn="just">
              <a:buNone/>
            </a:pPr>
            <a:r>
              <a:rPr lang="es-CL" dirty="0" smtClean="0"/>
              <a:t>El testador conserva la facultad de revocar el testamento mientras viva. </a:t>
            </a:r>
          </a:p>
          <a:p>
            <a:pPr marL="0" indent="0" algn="just">
              <a:buNone/>
            </a:pPr>
            <a:endParaRPr lang="es-CL" dirty="0" smtClean="0"/>
          </a:p>
          <a:p>
            <a:pPr marL="0" indent="0" algn="just">
              <a:buNone/>
            </a:pPr>
            <a:r>
              <a:rPr lang="es-CL" b="1" dirty="0" smtClean="0"/>
              <a:t>Art. 1001 C. Civil. </a:t>
            </a:r>
            <a:r>
              <a:rPr lang="es-CL" dirty="0" smtClean="0"/>
              <a:t>Las disposiciones testamentarias son esencialmente revocables y no vale ningún acto o declaración que tienda a limitar la facultad de revocarlas. </a:t>
            </a:r>
          </a:p>
          <a:p>
            <a:pPr marL="0" indent="0" algn="just">
              <a:buNone/>
            </a:pPr>
            <a:endParaRPr lang="es-CL" dirty="0" smtClean="0"/>
          </a:p>
          <a:p>
            <a:pPr marL="0" indent="0" algn="just">
              <a:buNone/>
            </a:pPr>
            <a:r>
              <a:rPr lang="es-CL" b="1" dirty="0" smtClean="0"/>
              <a:t>La revocabilidad es la única forma de poner término a un testamento válido, pero se ha fallado que aún cuando la revocación termina con el testamento, no perjudica a los derechos de terceros que nazcan de él, como el reconocimiento de un hijo. </a:t>
            </a:r>
            <a:endParaRPr lang="es-CL"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Formalidad de la revocación:</a:t>
            </a:r>
            <a:endParaRPr lang="es-CL" dirty="0"/>
          </a:p>
        </p:txBody>
      </p:sp>
      <p:sp>
        <p:nvSpPr>
          <p:cNvPr id="3" name="2 Marcador de contenido"/>
          <p:cNvSpPr>
            <a:spLocks noGrp="1"/>
          </p:cNvSpPr>
          <p:nvPr>
            <p:ph idx="1"/>
          </p:nvPr>
        </p:nvSpPr>
        <p:spPr>
          <a:xfrm>
            <a:off x="304800" y="1554162"/>
            <a:ext cx="8686800" cy="5303838"/>
          </a:xfrm>
        </p:spPr>
        <p:txBody>
          <a:bodyPr>
            <a:normAutofit fontScale="92500"/>
          </a:bodyPr>
          <a:lstStyle/>
          <a:p>
            <a:pPr marL="0" indent="0" algn="just">
              <a:buNone/>
            </a:pPr>
            <a:r>
              <a:rPr lang="es-CL" b="1" dirty="0" smtClean="0"/>
              <a:t>Art. 1213 inc. 1° C. Civil</a:t>
            </a:r>
            <a:r>
              <a:rPr lang="es-CL" dirty="0" smtClean="0"/>
              <a:t>. El testamento solemne puede ser revocado expresamente en todo o parte, por un testamento solemne o privilegiado. </a:t>
            </a:r>
          </a:p>
          <a:p>
            <a:pPr marL="0" indent="0" algn="just">
              <a:buNone/>
            </a:pPr>
            <a:endParaRPr lang="es-CL" dirty="0" smtClean="0"/>
          </a:p>
          <a:p>
            <a:pPr marL="0" indent="0" algn="just">
              <a:buNone/>
            </a:pPr>
            <a:r>
              <a:rPr lang="es-CL" dirty="0" smtClean="0"/>
              <a:t>En palabras sencillas </a:t>
            </a:r>
            <a:r>
              <a:rPr lang="es-CL" b="1" dirty="0" smtClean="0"/>
              <a:t>todo testamento puede revocarse por otro testamento legalmente otorgado</a:t>
            </a:r>
            <a:r>
              <a:rPr lang="es-CL" dirty="0" smtClean="0"/>
              <a:t>. </a:t>
            </a:r>
          </a:p>
          <a:p>
            <a:pPr marL="0" indent="0" algn="just">
              <a:buNone/>
            </a:pPr>
            <a:endParaRPr lang="es-CL" dirty="0" smtClean="0"/>
          </a:p>
          <a:p>
            <a:pPr marL="0" indent="0" algn="just">
              <a:buNone/>
            </a:pPr>
            <a:r>
              <a:rPr lang="es-CL" dirty="0" smtClean="0"/>
              <a:t>¿Qué ocurre si revoco un testamento solemne con uno privilegiado y éste caduca? El </a:t>
            </a:r>
            <a:r>
              <a:rPr lang="es-CL" b="1" dirty="0" smtClean="0"/>
              <a:t>artículo 1213 C. Civil</a:t>
            </a:r>
            <a:r>
              <a:rPr lang="es-CL" dirty="0" smtClean="0"/>
              <a:t> da la respuesta. </a:t>
            </a:r>
            <a:endParaRPr lang="es-C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500042"/>
            <a:ext cx="8777318" cy="6072230"/>
          </a:xfrm>
        </p:spPr>
        <p:txBody>
          <a:bodyPr>
            <a:normAutofit lnSpcReduction="10000"/>
          </a:bodyPr>
          <a:lstStyle/>
          <a:p>
            <a:pPr>
              <a:buNone/>
            </a:pPr>
            <a:r>
              <a:rPr lang="es-CL" b="1" dirty="0" smtClean="0"/>
              <a:t>Revocación del testamento revocado</a:t>
            </a:r>
            <a:r>
              <a:rPr lang="es-CL" dirty="0" smtClean="0"/>
              <a:t>:</a:t>
            </a:r>
          </a:p>
          <a:p>
            <a:pPr marL="0" indent="0" algn="just">
              <a:buNone/>
            </a:pPr>
            <a:r>
              <a:rPr lang="es-CL" dirty="0" smtClean="0"/>
              <a:t>¿Qué ocurre si revoco un testamento revocatorio? El artículo 1214 C. Civil señala: “Si el testamento que revoca un testamento anterior es revocado a su vez, no revive por esta revocación el primer testamento, a menos que el testador manifieste voluntad contraria”.  </a:t>
            </a:r>
          </a:p>
          <a:p>
            <a:pPr marL="0" indent="0" algn="just">
              <a:buNone/>
            </a:pPr>
            <a:endParaRPr lang="es-CL" dirty="0" smtClean="0"/>
          </a:p>
          <a:p>
            <a:pPr marL="0" indent="0" algn="just">
              <a:buNone/>
            </a:pPr>
            <a:r>
              <a:rPr lang="es-CL" b="1" dirty="0" smtClean="0"/>
              <a:t>Revocación total o parcial: </a:t>
            </a:r>
          </a:p>
          <a:p>
            <a:pPr marL="0" indent="0" algn="just">
              <a:buNone/>
            </a:pPr>
            <a:r>
              <a:rPr lang="es-CL" dirty="0" smtClean="0"/>
              <a:t>La revocación puede ser total o parcial. Si es total la suerte de los bienes queda en la sucesión intestada, si es parcial la sucesión será mixta. </a:t>
            </a:r>
            <a:endParaRPr lang="es-C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285728"/>
            <a:ext cx="8686800" cy="6286544"/>
          </a:xfrm>
        </p:spPr>
        <p:txBody>
          <a:bodyPr/>
          <a:lstStyle/>
          <a:p>
            <a:pPr>
              <a:buNone/>
            </a:pPr>
            <a:r>
              <a:rPr lang="es-CL" b="1" dirty="0" smtClean="0"/>
              <a:t>Revocación expresa y tácita:</a:t>
            </a:r>
          </a:p>
          <a:p>
            <a:pPr marL="0" indent="0" algn="just">
              <a:buNone/>
            </a:pPr>
            <a:r>
              <a:rPr lang="es-CL" dirty="0" smtClean="0"/>
              <a:t>El otorgamiento de un nuevo testamento no produce una revocación tácita del anterior por el solo hecho de otorgarse. Las disposiciones pueden armonizar. La revocación sólo ocurrirá cuando las disposiciones sean contradictorias (</a:t>
            </a:r>
            <a:r>
              <a:rPr lang="es-CL" b="1" dirty="0" smtClean="0"/>
              <a:t>Art. 1215 C. Civil</a:t>
            </a:r>
            <a:r>
              <a:rPr lang="es-CL" dirty="0" smtClean="0"/>
              <a:t>).</a:t>
            </a:r>
          </a:p>
          <a:p>
            <a:pPr marL="0" indent="0" algn="just">
              <a:buNone/>
            </a:pPr>
            <a:endParaRPr lang="es-CL" dirty="0" smtClean="0"/>
          </a:p>
          <a:p>
            <a:pPr marL="0" indent="0" algn="just">
              <a:buNone/>
            </a:pPr>
            <a:r>
              <a:rPr lang="es-CL" dirty="0" smtClean="0"/>
              <a:t>La incompatibilidad puede ser material o intencional. La primera se refiere a la posibilidad de ejecución de lo dispuesto y la segunda a la voluntad del testador. </a:t>
            </a:r>
            <a:endParaRPr lang="es-C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sz="2800" dirty="0" smtClean="0"/>
              <a:t>Reglas especiales aplicables a los legados:</a:t>
            </a:r>
            <a:endParaRPr lang="es-CL" sz="2800" dirty="0"/>
          </a:p>
        </p:txBody>
      </p:sp>
      <p:sp>
        <p:nvSpPr>
          <p:cNvPr id="3" name="2 Marcador de contenido"/>
          <p:cNvSpPr>
            <a:spLocks noGrp="1"/>
          </p:cNvSpPr>
          <p:nvPr>
            <p:ph idx="1"/>
          </p:nvPr>
        </p:nvSpPr>
        <p:spPr>
          <a:xfrm>
            <a:off x="304800" y="1554162"/>
            <a:ext cx="8686800" cy="5089548"/>
          </a:xfrm>
        </p:spPr>
        <p:txBody>
          <a:bodyPr>
            <a:normAutofit fontScale="85000" lnSpcReduction="10000"/>
          </a:bodyPr>
          <a:lstStyle/>
          <a:p>
            <a:pPr marL="0" indent="0" algn="just">
              <a:buNone/>
            </a:pPr>
            <a:r>
              <a:rPr lang="es-CL" dirty="0" smtClean="0"/>
              <a:t>Sin perjuicio de las reglas generales, los legados están sujetos a reglas especiales para su revocación: </a:t>
            </a:r>
          </a:p>
          <a:p>
            <a:pPr marL="514350" indent="-514350" algn="just">
              <a:buAutoNum type="arabicPeriod"/>
            </a:pPr>
            <a:r>
              <a:rPr lang="es-CL" dirty="0" smtClean="0"/>
              <a:t>El legado se entiende revocado por la enajenación de las especies legadas, por acto entre vivos; </a:t>
            </a:r>
          </a:p>
          <a:p>
            <a:pPr marL="514350" indent="-514350" algn="just">
              <a:buAutoNum type="arabicPeriod"/>
            </a:pPr>
            <a:r>
              <a:rPr lang="es-CL" dirty="0" smtClean="0"/>
              <a:t>Se entenderá revocado, asimismo, si el testador altera sustancialmente la cosa legada; </a:t>
            </a:r>
          </a:p>
          <a:p>
            <a:pPr marL="514350" indent="-514350" algn="just">
              <a:buAutoNum type="arabicPeriod"/>
            </a:pPr>
            <a:r>
              <a:rPr lang="es-CL" dirty="0" smtClean="0"/>
              <a:t>El legado de un crédito se considerará revocado si el testador lo cobra o recibe el pago; y </a:t>
            </a:r>
          </a:p>
          <a:p>
            <a:pPr marL="514350" indent="-514350" algn="just">
              <a:buAutoNum type="arabicPeriod"/>
            </a:pPr>
            <a:r>
              <a:rPr lang="es-CL" dirty="0" smtClean="0"/>
              <a:t>La misma regla sigue para el legado de liberación. </a:t>
            </a:r>
          </a:p>
          <a:p>
            <a:pPr marL="514350" indent="-514350" algn="just">
              <a:buNone/>
            </a:pPr>
            <a:endParaRPr lang="es-CL" dirty="0" smtClean="0"/>
          </a:p>
          <a:p>
            <a:pPr marL="514350" indent="-514350" algn="just">
              <a:buNone/>
            </a:pPr>
            <a:r>
              <a:rPr lang="es-CL" b="1" dirty="0" smtClean="0"/>
              <a:t>Arts. 1127, 1135 y 1129 C. Civil. </a:t>
            </a:r>
          </a:p>
          <a:p>
            <a:pPr>
              <a:buNone/>
            </a:pPr>
            <a:endParaRPr lang="es-C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normAutofit/>
          </a:bodyPr>
          <a:lstStyle/>
          <a:p>
            <a:pPr algn="ctr"/>
            <a:r>
              <a:rPr lang="es-CL" sz="4900" dirty="0" smtClean="0"/>
              <a:t>REFORMA DEL TESTAMENTO</a:t>
            </a:r>
            <a:endParaRPr lang="es-C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CONCEPTO Y OBJETO:</a:t>
            </a:r>
            <a:endParaRPr lang="es-CL" dirty="0"/>
          </a:p>
        </p:txBody>
      </p:sp>
      <p:sp>
        <p:nvSpPr>
          <p:cNvPr id="3" name="2 Marcador de contenido"/>
          <p:cNvSpPr>
            <a:spLocks noGrp="1"/>
          </p:cNvSpPr>
          <p:nvPr>
            <p:ph idx="1"/>
          </p:nvPr>
        </p:nvSpPr>
        <p:spPr>
          <a:xfrm>
            <a:off x="304800" y="1357298"/>
            <a:ext cx="8686800" cy="5143536"/>
          </a:xfrm>
        </p:spPr>
        <p:txBody>
          <a:bodyPr>
            <a:normAutofit fontScale="92500" lnSpcReduction="20000"/>
          </a:bodyPr>
          <a:lstStyle/>
          <a:p>
            <a:pPr marL="0" indent="0" algn="just">
              <a:buNone/>
            </a:pPr>
            <a:r>
              <a:rPr lang="es-CL" dirty="0" smtClean="0"/>
              <a:t>El sistema de asignaciones forzosas que nuestra ley consagra, hace necesaria una acción que permita a los asignatarios reclamar lo que por ley les corresponde, cuando el testador ha desconocido su derecho. </a:t>
            </a:r>
          </a:p>
          <a:p>
            <a:pPr marL="0" indent="0" algn="just">
              <a:buNone/>
            </a:pPr>
            <a:endParaRPr lang="es-CL" dirty="0" smtClean="0"/>
          </a:p>
          <a:p>
            <a:pPr marL="0" indent="0" algn="just">
              <a:buNone/>
            </a:pPr>
            <a:r>
              <a:rPr lang="es-CL" b="1" dirty="0" smtClean="0"/>
              <a:t>El testamento que viola las asignaciones forzosas no es nulo, sólo debe ser modificado para que asegure al asignatario forzoso lo que por ley le pertenece. </a:t>
            </a:r>
          </a:p>
          <a:p>
            <a:pPr marL="0" indent="0" algn="just">
              <a:buNone/>
            </a:pPr>
            <a:endParaRPr lang="es-CL" b="1" dirty="0" smtClean="0"/>
          </a:p>
          <a:p>
            <a:pPr marL="0" indent="0" algn="just">
              <a:buNone/>
            </a:pPr>
            <a:r>
              <a:rPr lang="es-CL" dirty="0" smtClean="0"/>
              <a:t>La acción tendiente a conseguir esto es la </a:t>
            </a:r>
            <a:r>
              <a:rPr lang="es-CL" i="1" dirty="0" smtClean="0"/>
              <a:t>acción de reforma del testamento.</a:t>
            </a:r>
            <a:endParaRPr lang="es-C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 quién corresponde la acción:</a:t>
            </a:r>
            <a:endParaRPr lang="es-CL" dirty="0"/>
          </a:p>
        </p:txBody>
      </p:sp>
      <p:sp>
        <p:nvSpPr>
          <p:cNvPr id="3" name="2 Marcador de contenido"/>
          <p:cNvSpPr>
            <a:spLocks noGrp="1"/>
          </p:cNvSpPr>
          <p:nvPr>
            <p:ph idx="1"/>
          </p:nvPr>
        </p:nvSpPr>
        <p:spPr>
          <a:xfrm>
            <a:off x="304800" y="1285860"/>
            <a:ext cx="8686800" cy="5286412"/>
          </a:xfrm>
        </p:spPr>
        <p:txBody>
          <a:bodyPr/>
          <a:lstStyle/>
          <a:p>
            <a:pPr marL="0" indent="0" algn="just">
              <a:buNone/>
            </a:pPr>
            <a:r>
              <a:rPr lang="es-CL" b="1" dirty="0" smtClean="0"/>
              <a:t>Art. 1216 C. Civil. </a:t>
            </a:r>
            <a:r>
              <a:rPr lang="es-CL" dirty="0" smtClean="0"/>
              <a:t>Los legitimarios a quienes el testador no ha dejado lo que por ley les corresponde, tendrán derecho a que se reforme a su favor el testamento, y podrán intentar la acción de reforma (art. 1220 C. Civil). </a:t>
            </a:r>
          </a:p>
          <a:p>
            <a:pPr marL="0" indent="0" algn="just">
              <a:buNone/>
            </a:pPr>
            <a:endParaRPr lang="es-CL" dirty="0" smtClean="0"/>
          </a:p>
          <a:p>
            <a:pPr marL="0" indent="0" algn="just">
              <a:buNone/>
            </a:pPr>
            <a:r>
              <a:rPr lang="es-CL" dirty="0" smtClean="0"/>
              <a:t>La acción de reforma protege también la cuarta de mejoras, en caso que el testador disponga de ella a favor de personas distintas de las mencionadas en el </a:t>
            </a:r>
            <a:r>
              <a:rPr lang="es-CL" b="1" dirty="0" smtClean="0"/>
              <a:t>Art. 1195 C. Civil</a:t>
            </a:r>
            <a:r>
              <a:rPr lang="es-CL" dirty="0" smtClean="0"/>
              <a:t>. </a:t>
            </a:r>
            <a:endParaRPr lang="es-C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normAutofit/>
          </a:bodyPr>
          <a:lstStyle/>
          <a:p>
            <a:pPr algn="ctr"/>
            <a:r>
              <a:rPr lang="es-CL" sz="4900" dirty="0" smtClean="0"/>
              <a:t>TESTAMENTO MILITAR VERBAL</a:t>
            </a:r>
            <a:endParaRPr lang="es-C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428604"/>
            <a:ext cx="8686800" cy="6429396"/>
          </a:xfrm>
        </p:spPr>
        <p:txBody>
          <a:bodyPr>
            <a:normAutofit fontScale="92500" lnSpcReduction="10000"/>
          </a:bodyPr>
          <a:lstStyle/>
          <a:p>
            <a:pPr marL="0" indent="0" algn="just">
              <a:buNone/>
            </a:pPr>
            <a:r>
              <a:rPr lang="es-CL" dirty="0" smtClean="0"/>
              <a:t>En caso que se modifique la errónea disposición de la cuarta de mejoras, esta parte va para los legitimarios y no para eventuales asignatarios de la cuarta de mejoras (art. 1191 C. Civil). </a:t>
            </a:r>
          </a:p>
          <a:p>
            <a:pPr marL="0" indent="0" algn="just">
              <a:buNone/>
            </a:pPr>
            <a:endParaRPr lang="es-CL" dirty="0" smtClean="0"/>
          </a:p>
          <a:p>
            <a:pPr marL="0" indent="0" algn="just">
              <a:buNone/>
            </a:pPr>
            <a:r>
              <a:rPr lang="es-CL" b="1" dirty="0" smtClean="0"/>
              <a:t>Contra quién se ejercita la acción</a:t>
            </a:r>
            <a:r>
              <a:rPr lang="es-CL" dirty="0" smtClean="0"/>
              <a:t>: Se dirige la acción de reforma contra las personas a quienes el testador ha instituido herederos o legatarios con perjuicio de los asignatarios forzosos. </a:t>
            </a:r>
          </a:p>
          <a:p>
            <a:pPr marL="0" indent="0" algn="just">
              <a:buNone/>
            </a:pPr>
            <a:endParaRPr lang="es-CL" b="1" dirty="0" smtClean="0"/>
          </a:p>
          <a:p>
            <a:pPr marL="0" indent="0" algn="just">
              <a:buNone/>
            </a:pPr>
            <a:r>
              <a:rPr lang="es-CL" b="1" dirty="0" smtClean="0"/>
              <a:t>Objeto de la acción</a:t>
            </a:r>
            <a:r>
              <a:rPr lang="es-CL" dirty="0" smtClean="0"/>
              <a:t>: El objeto de la acción es la legitima rigorosa, o la efectiva en su caso. Esto dependerá de si el testador dispuso bien de su cuarta de mejoras o no. </a:t>
            </a:r>
            <a:endParaRPr lang="es-C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14290"/>
            <a:ext cx="9144000" cy="838200"/>
          </a:xfrm>
        </p:spPr>
        <p:txBody>
          <a:bodyPr>
            <a:normAutofit/>
          </a:bodyPr>
          <a:lstStyle/>
          <a:p>
            <a:r>
              <a:rPr lang="es-CL" sz="2800" dirty="0" smtClean="0"/>
              <a:t>TESTAMENTO MILITAR VERBAL:</a:t>
            </a:r>
            <a:endParaRPr lang="es-CL" sz="2800" dirty="0"/>
          </a:p>
        </p:txBody>
      </p:sp>
      <p:sp>
        <p:nvSpPr>
          <p:cNvPr id="3" name="2 Marcador de contenido"/>
          <p:cNvSpPr>
            <a:spLocks noGrp="1"/>
          </p:cNvSpPr>
          <p:nvPr>
            <p:ph idx="1"/>
          </p:nvPr>
        </p:nvSpPr>
        <p:spPr>
          <a:xfrm>
            <a:off x="0" y="1554162"/>
            <a:ext cx="8991600" cy="5303838"/>
          </a:xfrm>
        </p:spPr>
        <p:txBody>
          <a:bodyPr>
            <a:normAutofit/>
          </a:bodyPr>
          <a:lstStyle/>
          <a:p>
            <a:pPr algn="just">
              <a:buFontTx/>
              <a:buChar char="-"/>
            </a:pPr>
            <a:endParaRPr lang="es-CL" i="1" dirty="0" smtClean="0"/>
          </a:p>
          <a:p>
            <a:pPr algn="just">
              <a:buFontTx/>
              <a:buChar char="-"/>
            </a:pPr>
            <a:endParaRPr lang="es-CL" i="1" dirty="0" smtClean="0"/>
          </a:p>
          <a:p>
            <a:pPr algn="just">
              <a:buFontTx/>
              <a:buChar char="-"/>
            </a:pPr>
            <a:endParaRPr lang="es-CL" i="1" dirty="0"/>
          </a:p>
        </p:txBody>
      </p:sp>
      <p:sp>
        <p:nvSpPr>
          <p:cNvPr id="4" name="2 Subtítulo"/>
          <p:cNvSpPr txBox="1">
            <a:spLocks/>
          </p:cNvSpPr>
          <p:nvPr/>
        </p:nvSpPr>
        <p:spPr>
          <a:xfrm>
            <a:off x="214282" y="1357298"/>
            <a:ext cx="8672514" cy="5214974"/>
          </a:xfrm>
          <a:prstGeom prst="rect">
            <a:avLst/>
          </a:prstGeom>
        </p:spPr>
        <p:txBody>
          <a:bodyPr vert="horz">
            <a:normAutofit fontScale="92500" lnSpcReduction="20000"/>
          </a:bodyPr>
          <a:lstStyle/>
          <a:p>
            <a:pPr marR="0" lvl="0" algn="just" defTabSz="914400" rtl="0" eaLnBrk="1" fontAlgn="auto" latinLnBrk="0" hangingPunct="1">
              <a:lnSpc>
                <a:spcPct val="100000"/>
              </a:lnSpc>
              <a:spcBef>
                <a:spcPct val="20000"/>
              </a:spcBef>
              <a:spcAft>
                <a:spcPts val="0"/>
              </a:spcAft>
              <a:buClr>
                <a:schemeClr val="accent1"/>
              </a:buClr>
              <a:buSzPct val="70000"/>
              <a:tabLst/>
              <a:defRPr/>
            </a:pPr>
            <a:r>
              <a:rPr lang="es-CL" sz="2800" dirty="0" smtClean="0">
                <a:solidFill>
                  <a:schemeClr val="tx2"/>
                </a:solidFill>
              </a:rPr>
              <a:t>Las personas facultadas para testar militarmente pueden otorgar testamento verbal cuando se hallaren en inminente peligro (art. 1046 inciso 1° C. Civil). </a:t>
            </a:r>
          </a:p>
          <a:p>
            <a:pPr marR="0" lvl="0" algn="ctr"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R="0" lvl="0" algn="ctr" defTabSz="914400" rtl="0" eaLnBrk="1" fontAlgn="auto" latinLnBrk="0" hangingPunct="1">
              <a:lnSpc>
                <a:spcPct val="100000"/>
              </a:lnSpc>
              <a:spcBef>
                <a:spcPct val="20000"/>
              </a:spcBef>
              <a:spcAft>
                <a:spcPts val="0"/>
              </a:spcAft>
              <a:buClr>
                <a:schemeClr val="accent1"/>
              </a:buClr>
              <a:buSzPct val="70000"/>
              <a:tabLst/>
              <a:defRPr/>
            </a:pPr>
            <a:r>
              <a:rPr lang="es-CL" sz="2800" b="1" dirty="0" smtClean="0">
                <a:solidFill>
                  <a:schemeClr val="tx2"/>
                </a:solidFill>
              </a:rPr>
              <a:t>El testamento militar verbal se rige por las reglas de los testamentos verbales.</a:t>
            </a:r>
            <a:endParaRPr kumimoji="0" lang="es-CL" sz="2800" b="1" i="0" u="none" strike="noStrike" kern="1200" cap="none" spc="0" normalizeH="0" baseline="0" noProof="0" dirty="0" smtClean="0">
              <a:ln>
                <a:noFill/>
              </a:ln>
              <a:solidFill>
                <a:schemeClr val="tx2"/>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R="0" lvl="0" algn="just" defTabSz="914400" rtl="0" eaLnBrk="1" fontAlgn="auto" latinLnBrk="0" hangingPunct="1">
              <a:lnSpc>
                <a:spcPct val="100000"/>
              </a:lnSpc>
              <a:spcBef>
                <a:spcPct val="20000"/>
              </a:spcBef>
              <a:spcAft>
                <a:spcPts val="0"/>
              </a:spcAft>
              <a:buClr>
                <a:schemeClr val="accent1"/>
              </a:buClr>
              <a:buSzPct val="70000"/>
              <a:tabLst/>
              <a:defRPr/>
            </a:pPr>
            <a:r>
              <a:rPr lang="es-CL" sz="2800" dirty="0" smtClean="0">
                <a:solidFill>
                  <a:schemeClr val="tx2"/>
                </a:solidFill>
              </a:rPr>
              <a:t>La información de los testigos (art. 1037 y 1038) deberá ser evacuada ante el auditor de guerra lo antes posible (art. 1046 inciso 2° C. Civil). </a:t>
            </a:r>
          </a:p>
          <a:p>
            <a:pPr marR="0" lvl="0" algn="just"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R="0" lvl="0" algn="just" defTabSz="914400" rtl="0" eaLnBrk="1" fontAlgn="auto" latinLnBrk="0" hangingPunct="1">
              <a:lnSpc>
                <a:spcPct val="100000"/>
              </a:lnSpc>
              <a:spcBef>
                <a:spcPct val="20000"/>
              </a:spcBef>
              <a:spcAft>
                <a:spcPts val="0"/>
              </a:spcAft>
              <a:buClr>
                <a:schemeClr val="accent1"/>
              </a:buClr>
              <a:buSzPct val="70000"/>
              <a:tabLst/>
              <a:defRPr/>
            </a:pPr>
            <a:r>
              <a:rPr lang="es-CL" sz="2800" dirty="0" smtClean="0">
                <a:solidFill>
                  <a:schemeClr val="tx2"/>
                </a:solidFill>
              </a:rPr>
              <a:t>La información se remitirá al juez del último domicilio del deudor, por el ministerio de Defensa, previo visto bueno del comandante de la plaza (art. 1046 inciso 3° C. Civil).</a:t>
            </a:r>
            <a:endParaRPr kumimoji="0" lang="es-CL"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6858000"/>
          </a:xfrm>
        </p:spPr>
        <p:txBody>
          <a:bodyPr>
            <a:normAutofit/>
          </a:bodyPr>
          <a:lstStyle/>
          <a:p>
            <a:pPr algn="ctr"/>
            <a:r>
              <a:rPr lang="es-CL" sz="4900" dirty="0" smtClean="0"/>
              <a:t>Testamento marítimo</a:t>
            </a:r>
            <a:endParaRPr lang="es-C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14290"/>
            <a:ext cx="9144000" cy="838200"/>
          </a:xfrm>
        </p:spPr>
        <p:txBody>
          <a:bodyPr>
            <a:normAutofit/>
          </a:bodyPr>
          <a:lstStyle/>
          <a:p>
            <a:r>
              <a:rPr lang="es-CL" sz="2800" dirty="0" smtClean="0"/>
              <a:t>Testamento marítimo:</a:t>
            </a:r>
            <a:endParaRPr lang="es-CL" sz="2800" dirty="0"/>
          </a:p>
        </p:txBody>
      </p:sp>
      <p:sp>
        <p:nvSpPr>
          <p:cNvPr id="3" name="2 Marcador de contenido"/>
          <p:cNvSpPr>
            <a:spLocks noGrp="1"/>
          </p:cNvSpPr>
          <p:nvPr>
            <p:ph idx="1"/>
          </p:nvPr>
        </p:nvSpPr>
        <p:spPr>
          <a:xfrm>
            <a:off x="0" y="1554162"/>
            <a:ext cx="8991600" cy="5303838"/>
          </a:xfrm>
        </p:spPr>
        <p:txBody>
          <a:bodyPr>
            <a:normAutofit/>
          </a:bodyPr>
          <a:lstStyle/>
          <a:p>
            <a:pPr algn="just">
              <a:buFontTx/>
              <a:buChar char="-"/>
            </a:pPr>
            <a:endParaRPr lang="es-CL" i="1" dirty="0" smtClean="0"/>
          </a:p>
          <a:p>
            <a:pPr algn="just">
              <a:buFontTx/>
              <a:buChar char="-"/>
            </a:pPr>
            <a:endParaRPr lang="es-CL" i="1" dirty="0" smtClean="0"/>
          </a:p>
          <a:p>
            <a:pPr algn="just">
              <a:buFontTx/>
              <a:buChar char="-"/>
            </a:pPr>
            <a:endParaRPr lang="es-CL" i="1" dirty="0"/>
          </a:p>
        </p:txBody>
      </p:sp>
      <p:sp>
        <p:nvSpPr>
          <p:cNvPr id="4" name="2 Subtítulo"/>
          <p:cNvSpPr txBox="1">
            <a:spLocks/>
          </p:cNvSpPr>
          <p:nvPr/>
        </p:nvSpPr>
        <p:spPr>
          <a:xfrm>
            <a:off x="214282" y="1357298"/>
            <a:ext cx="8672514" cy="5214974"/>
          </a:xfrm>
          <a:prstGeom prst="rect">
            <a:avLst/>
          </a:prstGeom>
        </p:spPr>
        <p:txBody>
          <a:bodyPr vert="horz">
            <a:normAutofit fontScale="92500" lnSpcReduction="10000"/>
          </a:bodyPr>
          <a:lstStyle/>
          <a:p>
            <a:pPr marR="0" lvl="0" algn="just" defTabSz="914400" rtl="0" eaLnBrk="1" fontAlgn="auto" latinLnBrk="0" hangingPunct="1">
              <a:lnSpc>
                <a:spcPct val="100000"/>
              </a:lnSpc>
              <a:spcBef>
                <a:spcPct val="20000"/>
              </a:spcBef>
              <a:spcAft>
                <a:spcPts val="0"/>
              </a:spcAft>
              <a:buClr>
                <a:schemeClr val="accent1"/>
              </a:buClr>
              <a:buSzPct val="70000"/>
              <a:tabLst/>
              <a:defRPr/>
            </a:pPr>
            <a:r>
              <a:rPr lang="es-CL" sz="2800" b="1" dirty="0" smtClean="0">
                <a:solidFill>
                  <a:schemeClr val="tx2"/>
                </a:solidFill>
              </a:rPr>
              <a:t>Definición:</a:t>
            </a:r>
            <a:r>
              <a:rPr lang="es-CL" sz="2800" dirty="0" smtClean="0">
                <a:solidFill>
                  <a:schemeClr val="tx2"/>
                </a:solidFill>
              </a:rPr>
              <a:t> Testamento marítimo es el que puede otorgarse en alta mar, a bordo de una nave de guerra chilena, o de una nave mercante bajo bandera chilena. </a:t>
            </a:r>
          </a:p>
          <a:p>
            <a:pPr marR="0" lvl="0" algn="just"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R="0" lvl="0" algn="just" defTabSz="914400" rtl="0" eaLnBrk="1" fontAlgn="auto" latinLnBrk="0" hangingPunct="1">
              <a:lnSpc>
                <a:spcPct val="100000"/>
              </a:lnSpc>
              <a:spcBef>
                <a:spcPct val="20000"/>
              </a:spcBef>
              <a:spcAft>
                <a:spcPts val="0"/>
              </a:spcAft>
              <a:buClr>
                <a:schemeClr val="accent1"/>
              </a:buClr>
              <a:buSzPct val="70000"/>
              <a:tabLst/>
              <a:defRPr/>
            </a:pPr>
            <a:r>
              <a:rPr kumimoji="0" lang="es-CL" sz="2800" b="1" i="0" u="none" strike="noStrike" kern="1200" cap="none" spc="0" normalizeH="0" baseline="0" noProof="0" dirty="0" smtClean="0">
                <a:ln>
                  <a:noFill/>
                </a:ln>
                <a:solidFill>
                  <a:schemeClr val="tx2"/>
                </a:solidFill>
                <a:effectLst/>
                <a:uLnTx/>
                <a:uFillTx/>
                <a:latin typeface="+mn-lt"/>
                <a:ea typeface="+mn-ea"/>
                <a:cs typeface="+mn-cs"/>
              </a:rPr>
              <a:t>Buque de guerra: </a:t>
            </a:r>
            <a:r>
              <a:rPr kumimoji="0" lang="es-CL" sz="2800" i="0" u="none" strike="noStrike" kern="1200" cap="none" spc="0" normalizeH="0" baseline="0" noProof="0" dirty="0" smtClean="0">
                <a:ln>
                  <a:noFill/>
                </a:ln>
                <a:solidFill>
                  <a:schemeClr val="tx2"/>
                </a:solidFill>
                <a:effectLst/>
                <a:uLnTx/>
                <a:uFillTx/>
                <a:latin typeface="+mn-lt"/>
                <a:ea typeface="+mn-ea"/>
                <a:cs typeface="+mn-cs"/>
              </a:rPr>
              <a:t>Es el que posee el Estado para la defensa de la República,</a:t>
            </a:r>
            <a:r>
              <a:rPr kumimoji="0" lang="es-CL" sz="2800" i="0" u="none" strike="noStrike" kern="1200" cap="none" spc="0" normalizeH="0" noProof="0" dirty="0" smtClean="0">
                <a:ln>
                  <a:noFill/>
                </a:ln>
                <a:solidFill>
                  <a:schemeClr val="tx2"/>
                </a:solidFill>
                <a:effectLst/>
                <a:uLnTx/>
                <a:uFillTx/>
                <a:latin typeface="+mn-lt"/>
                <a:ea typeface="+mn-ea"/>
                <a:cs typeface="+mn-cs"/>
              </a:rPr>
              <a:t> a cuyo mando está un oficial de la Armada nacional. </a:t>
            </a:r>
          </a:p>
          <a:p>
            <a:pPr marR="0" lvl="0" algn="just" defTabSz="914400" rtl="0" eaLnBrk="1" fontAlgn="auto" latinLnBrk="0" hangingPunct="1">
              <a:lnSpc>
                <a:spcPct val="100000"/>
              </a:lnSpc>
              <a:spcBef>
                <a:spcPct val="20000"/>
              </a:spcBef>
              <a:spcAft>
                <a:spcPts val="0"/>
              </a:spcAft>
              <a:buClr>
                <a:schemeClr val="accent1"/>
              </a:buClr>
              <a:buSzPct val="70000"/>
              <a:tabLst/>
              <a:defRPr/>
            </a:pPr>
            <a:endParaRPr lang="es-CL" sz="2800" b="1" baseline="0" dirty="0" smtClean="0">
              <a:solidFill>
                <a:schemeClr val="tx2"/>
              </a:solidFill>
            </a:endParaRPr>
          </a:p>
          <a:p>
            <a:pPr marR="0" lvl="0" algn="just" defTabSz="914400" rtl="0" eaLnBrk="1" fontAlgn="auto" latinLnBrk="0" hangingPunct="1">
              <a:lnSpc>
                <a:spcPct val="100000"/>
              </a:lnSpc>
              <a:spcBef>
                <a:spcPct val="20000"/>
              </a:spcBef>
              <a:spcAft>
                <a:spcPts val="0"/>
              </a:spcAft>
              <a:buClr>
                <a:schemeClr val="accent1"/>
              </a:buClr>
              <a:buSzPct val="70000"/>
              <a:tabLst/>
              <a:defRPr/>
            </a:pPr>
            <a:r>
              <a:rPr kumimoji="0" lang="es-CL" sz="2800" b="1" i="0" u="none" strike="noStrike" kern="1200" cap="none" spc="0" normalizeH="0" noProof="0" dirty="0" smtClean="0">
                <a:ln>
                  <a:noFill/>
                </a:ln>
                <a:solidFill>
                  <a:schemeClr val="tx2"/>
                </a:solidFill>
                <a:effectLst/>
                <a:uLnTx/>
                <a:uFillTx/>
                <a:latin typeface="+mn-lt"/>
                <a:ea typeface="+mn-ea"/>
                <a:cs typeface="+mn-cs"/>
              </a:rPr>
              <a:t>Buque mercante:</a:t>
            </a:r>
            <a:r>
              <a:rPr kumimoji="0" lang="es-CL" sz="2800" i="0" u="none" strike="noStrike" kern="1200" cap="none" spc="0" normalizeH="0" noProof="0" dirty="0" smtClean="0">
                <a:ln>
                  <a:noFill/>
                </a:ln>
                <a:solidFill>
                  <a:schemeClr val="tx2"/>
                </a:solidFill>
                <a:effectLst/>
                <a:uLnTx/>
                <a:uFillTx/>
                <a:latin typeface="+mn-lt"/>
                <a:ea typeface="+mn-ea"/>
                <a:cs typeface="+mn-cs"/>
              </a:rPr>
              <a:t> Es el buque destinado al transporte de personas o mercaderías sujeto a las disposiciones de la Ley de Navegación chilena. </a:t>
            </a:r>
          </a:p>
          <a:p>
            <a:pPr marR="0" lvl="0" algn="just" defTabSz="914400" rtl="0" eaLnBrk="1" fontAlgn="auto" latinLnBrk="0" hangingPunct="1">
              <a:lnSpc>
                <a:spcPct val="100000"/>
              </a:lnSpc>
              <a:spcBef>
                <a:spcPct val="20000"/>
              </a:spcBef>
              <a:spcAft>
                <a:spcPts val="0"/>
              </a:spcAft>
              <a:buClr>
                <a:schemeClr val="accent1"/>
              </a:buClr>
              <a:buSzPct val="70000"/>
              <a:tabLst/>
              <a:defRPr/>
            </a:pPr>
            <a:endParaRPr lang="es-CL" sz="2800" baseline="0" dirty="0" smtClean="0">
              <a:solidFill>
                <a:schemeClr val="tx2"/>
              </a:solidFill>
            </a:endParaRPr>
          </a:p>
          <a:p>
            <a:pPr marR="0" lvl="0" algn="just" defTabSz="914400" rtl="0" eaLnBrk="1" fontAlgn="auto" latinLnBrk="0" hangingPunct="1">
              <a:lnSpc>
                <a:spcPct val="100000"/>
              </a:lnSpc>
              <a:spcBef>
                <a:spcPct val="20000"/>
              </a:spcBef>
              <a:spcAft>
                <a:spcPts val="0"/>
              </a:spcAft>
              <a:buClr>
                <a:schemeClr val="accent1"/>
              </a:buClr>
              <a:buSzPct val="70000"/>
              <a:tabLst/>
              <a:defRPr/>
            </a:pPr>
            <a:r>
              <a:rPr kumimoji="0" lang="es-CL" sz="2800" i="0" u="none" strike="noStrike" kern="1200" cap="none" spc="0" normalizeH="0" noProof="0" dirty="0" smtClean="0">
                <a:ln>
                  <a:noFill/>
                </a:ln>
                <a:solidFill>
                  <a:schemeClr val="tx2"/>
                </a:solidFill>
                <a:effectLst/>
                <a:uLnTx/>
                <a:uFillTx/>
                <a:latin typeface="+mn-lt"/>
                <a:ea typeface="+mn-ea"/>
                <a:cs typeface="+mn-cs"/>
              </a:rPr>
              <a:t>El concepto de “</a:t>
            </a:r>
            <a:r>
              <a:rPr kumimoji="0" lang="es-CL" sz="2800" b="1" i="0" u="none" strike="noStrike" kern="1200" cap="none" spc="0" normalizeH="0" noProof="0" dirty="0" smtClean="0">
                <a:ln>
                  <a:noFill/>
                </a:ln>
                <a:solidFill>
                  <a:schemeClr val="tx2"/>
                </a:solidFill>
                <a:effectLst/>
                <a:uLnTx/>
                <a:uFillTx/>
                <a:latin typeface="+mn-lt"/>
                <a:ea typeface="+mn-ea"/>
                <a:cs typeface="+mn-cs"/>
              </a:rPr>
              <a:t>Alta Mar</a:t>
            </a:r>
            <a:r>
              <a:rPr kumimoji="0" lang="es-CL" sz="2800" i="0" u="none" strike="noStrike" kern="1200" cap="none" spc="0" normalizeH="0" noProof="0" dirty="0" smtClean="0">
                <a:ln>
                  <a:noFill/>
                </a:ln>
                <a:solidFill>
                  <a:schemeClr val="tx2"/>
                </a:solidFill>
                <a:effectLst/>
                <a:uLnTx/>
                <a:uFillTx/>
                <a:latin typeface="+mn-lt"/>
                <a:ea typeface="+mn-ea"/>
                <a:cs typeface="+mn-cs"/>
              </a:rPr>
              <a:t>” está en el art. 585 del C. Civil. </a:t>
            </a:r>
            <a:endParaRPr kumimoji="0" lang="es-CL" sz="280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214290"/>
            <a:ext cx="8686800" cy="1081110"/>
          </a:xfrm>
        </p:spPr>
        <p:txBody>
          <a:bodyPr/>
          <a:lstStyle/>
          <a:p>
            <a:r>
              <a:rPr lang="es-CL" dirty="0" smtClean="0"/>
              <a:t>Testamento marítimo abierto:</a:t>
            </a:r>
            <a:endParaRPr lang="es-CL" dirty="0"/>
          </a:p>
        </p:txBody>
      </p:sp>
      <p:sp>
        <p:nvSpPr>
          <p:cNvPr id="3" name="2 Marcador de contenido"/>
          <p:cNvSpPr>
            <a:spLocks noGrp="1"/>
          </p:cNvSpPr>
          <p:nvPr>
            <p:ph idx="1"/>
          </p:nvPr>
        </p:nvSpPr>
        <p:spPr>
          <a:xfrm>
            <a:off x="0" y="1214422"/>
            <a:ext cx="8991600" cy="5643578"/>
          </a:xfrm>
        </p:spPr>
        <p:txBody>
          <a:bodyPr>
            <a:normAutofit fontScale="85000" lnSpcReduction="20000"/>
          </a:bodyPr>
          <a:lstStyle/>
          <a:p>
            <a:pPr marL="0" indent="0" algn="just">
              <a:buNone/>
            </a:pPr>
            <a:r>
              <a:rPr lang="es-CL" dirty="0" smtClean="0"/>
              <a:t>El testamento marítimo abierto está sujeto a las siguientes reglas: </a:t>
            </a:r>
          </a:p>
          <a:p>
            <a:pPr marL="514350" indent="-514350" algn="just">
              <a:buAutoNum type="alphaLcParenR"/>
            </a:pPr>
            <a:r>
              <a:rPr lang="es-CL" dirty="0" smtClean="0"/>
              <a:t>Puede testar cualquier persona a bordo del buque (art. 1051 C. Civil); </a:t>
            </a:r>
          </a:p>
          <a:p>
            <a:pPr marL="514350" indent="-514350" algn="just">
              <a:buAutoNum type="alphaLcParenR"/>
            </a:pPr>
            <a:r>
              <a:rPr lang="es-CL" dirty="0" smtClean="0"/>
              <a:t>El testamento será recibido por el comandante de la nave o su segundo, frente a tres testigos (art. 1048 inc. 2° C. Civil); </a:t>
            </a:r>
          </a:p>
          <a:p>
            <a:pPr marL="514350" indent="-514350" algn="just">
              <a:buAutoNum type="alphaLcParenR"/>
            </a:pPr>
            <a:r>
              <a:rPr lang="es-CL" dirty="0" smtClean="0"/>
              <a:t>Si el testador no firma, se expresa esta circunstancia (art. 1048 inc. 3° C. Civil); </a:t>
            </a:r>
          </a:p>
          <a:p>
            <a:pPr marL="514350" indent="-514350" algn="just">
              <a:buAutoNum type="alphaLcParenR"/>
            </a:pPr>
            <a:r>
              <a:rPr lang="es-CL" dirty="0" smtClean="0"/>
              <a:t>Del testamento se otorgará un duplicado con las mismas firmas que el original (art. 1048 inc. 4° C. Civil); </a:t>
            </a:r>
          </a:p>
          <a:p>
            <a:pPr marL="514350" indent="-514350" algn="just">
              <a:buAutoNum type="alphaLcParenR"/>
            </a:pPr>
            <a:r>
              <a:rPr lang="es-CL" dirty="0" smtClean="0"/>
              <a:t>El testamento se guardará entre los papeles más importantes de la nave y se anotará su otorgamiento en la bitácora.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214422"/>
            <a:ext cx="8777318" cy="5429288"/>
          </a:xfrm>
        </p:spPr>
        <p:txBody>
          <a:bodyPr>
            <a:normAutofit fontScale="92500" lnSpcReduction="20000"/>
          </a:bodyPr>
          <a:lstStyle/>
          <a:p>
            <a:pPr marL="514350" indent="-514350" algn="just">
              <a:buFont typeface="+mj-lt"/>
              <a:buAutoNum type="alphaLcPeriod" startAt="6"/>
            </a:pPr>
            <a:r>
              <a:rPr lang="es-CL" dirty="0" smtClean="0"/>
              <a:t>Si antes de volver a Chile el barco llega a un puerto extranjero, el comandante debe entregar un ejemplar del testamento a Cónsul y exigir </a:t>
            </a:r>
            <a:r>
              <a:rPr lang="es-CL" dirty="0" err="1" smtClean="0"/>
              <a:t>recibbo</a:t>
            </a:r>
            <a:r>
              <a:rPr lang="es-CL" dirty="0" smtClean="0"/>
              <a:t> de esto, y el Cónsul lo remitirá al ministerio de defensa para los fines del artículo 1029 C. Civil (Art. 1050 C. Civil);</a:t>
            </a:r>
          </a:p>
          <a:p>
            <a:pPr marL="514350" indent="-514350" algn="just">
              <a:buFont typeface="+mj-lt"/>
              <a:buAutoNum type="alphaLcPeriod" startAt="6"/>
            </a:pPr>
            <a:endParaRPr lang="es-CL" dirty="0" smtClean="0"/>
          </a:p>
          <a:p>
            <a:pPr marL="514350" indent="-514350" algn="just">
              <a:buFont typeface="+mj-lt"/>
              <a:buAutoNum type="alphaLcPeriod" startAt="6"/>
            </a:pPr>
            <a:r>
              <a:rPr lang="es-CL" dirty="0" smtClean="0"/>
              <a:t> Si el buque llega a Chile, se entregará un ejemplar al Gobernador Marítimo, quien lo remitirá al Ministerio de Defensa. </a:t>
            </a:r>
          </a:p>
          <a:p>
            <a:pPr marL="514350" indent="-514350" algn="ctr">
              <a:buNone/>
            </a:pPr>
            <a:endParaRPr lang="es-CL" dirty="0" smtClean="0"/>
          </a:p>
          <a:p>
            <a:pPr marL="514350" indent="-514350" algn="ctr">
              <a:buNone/>
            </a:pPr>
            <a:r>
              <a:rPr lang="es-CL" b="1" dirty="0" smtClean="0"/>
              <a:t>Si el buque es mercante, sólo se puede testar abiertamente.</a:t>
            </a:r>
          </a:p>
          <a:p>
            <a:pPr marL="514350" indent="-514350" algn="just">
              <a:buFont typeface="+mj-lt"/>
              <a:buAutoNum type="alphaLcPeriod" startAt="6"/>
            </a:pPr>
            <a:endParaRPr lang="es-CL" dirty="0" smtClean="0"/>
          </a:p>
          <a:p>
            <a:pPr>
              <a:buNone/>
            </a:pPr>
            <a:endParaRPr lang="es-C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Testamento marítimo cerrado: </a:t>
            </a:r>
            <a:endParaRPr lang="es-CL" dirty="0"/>
          </a:p>
        </p:txBody>
      </p:sp>
      <p:sp>
        <p:nvSpPr>
          <p:cNvPr id="3" name="2 Marcador de contenido"/>
          <p:cNvSpPr>
            <a:spLocks noGrp="1"/>
          </p:cNvSpPr>
          <p:nvPr>
            <p:ph idx="1"/>
          </p:nvPr>
        </p:nvSpPr>
        <p:spPr>
          <a:xfrm>
            <a:off x="304800" y="1554162"/>
            <a:ext cx="8686800" cy="5089548"/>
          </a:xfrm>
        </p:spPr>
        <p:txBody>
          <a:bodyPr>
            <a:normAutofit fontScale="77500" lnSpcReduction="20000"/>
          </a:bodyPr>
          <a:lstStyle/>
          <a:p>
            <a:pPr marL="0" indent="0">
              <a:buNone/>
            </a:pPr>
            <a:r>
              <a:rPr lang="es-CL" dirty="0" smtClean="0"/>
              <a:t>El testamento marítimo cerrado está sujeto a las siguientes reglas: </a:t>
            </a:r>
          </a:p>
          <a:p>
            <a:pPr>
              <a:buNone/>
            </a:pPr>
            <a:endParaRPr lang="es-CL" dirty="0" smtClean="0"/>
          </a:p>
          <a:p>
            <a:pPr marL="514350" indent="-514350" algn="just">
              <a:buAutoNum type="alphaLcParenR"/>
            </a:pPr>
            <a:r>
              <a:rPr lang="es-CL" dirty="0" smtClean="0"/>
              <a:t>Se aplicarán las mismas normas que el artículo 1023 C. Civil; </a:t>
            </a:r>
          </a:p>
          <a:p>
            <a:pPr marL="514350" indent="-514350" algn="just">
              <a:buAutoNum type="alphaLcParenR"/>
            </a:pPr>
            <a:r>
              <a:rPr lang="es-CL" dirty="0" smtClean="0"/>
              <a:t>Actuará como ministro de fe el comandante o su segundo; </a:t>
            </a:r>
          </a:p>
          <a:p>
            <a:pPr marL="514350" indent="-514350" algn="just">
              <a:buAutoNum type="alphaLcParenR"/>
            </a:pPr>
            <a:r>
              <a:rPr lang="es-CL" dirty="0" smtClean="0"/>
              <a:t>El testamento se guardará entre los papeles más importantes de la nave y se anotará en la bitácora; y </a:t>
            </a:r>
          </a:p>
          <a:p>
            <a:pPr marL="514350" indent="-514350" algn="just">
              <a:buAutoNum type="alphaLcParenR"/>
            </a:pPr>
            <a:r>
              <a:rPr lang="es-CL" dirty="0" smtClean="0"/>
              <a:t>La carátula se remitirá en copia al Ministerio de Defensa para que se protocolice como en el caso del artículo 1050. </a:t>
            </a:r>
          </a:p>
          <a:p>
            <a:pPr marL="514350" indent="-514350" algn="just">
              <a:buNone/>
            </a:pPr>
            <a:endParaRPr lang="es-CL" dirty="0" smtClean="0"/>
          </a:p>
          <a:p>
            <a:pPr marL="0" indent="0" algn="just">
              <a:buNone/>
            </a:pPr>
            <a:r>
              <a:rPr lang="es-CL" b="1" dirty="0" smtClean="0"/>
              <a:t>El testamento marítimo valdrá si el testador fallece antes de desembarcar, o si muere en los 90 días siguientes al desembarco. </a:t>
            </a:r>
            <a:endParaRPr lang="es-CL"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Testamento marítimo verbal:</a:t>
            </a:r>
            <a:endParaRPr lang="es-CL" dirty="0"/>
          </a:p>
        </p:txBody>
      </p:sp>
      <p:sp>
        <p:nvSpPr>
          <p:cNvPr id="3" name="2 Marcador de contenido"/>
          <p:cNvSpPr>
            <a:spLocks noGrp="1"/>
          </p:cNvSpPr>
          <p:nvPr>
            <p:ph idx="1"/>
          </p:nvPr>
        </p:nvSpPr>
        <p:spPr>
          <a:xfrm>
            <a:off x="304800" y="1428736"/>
            <a:ext cx="8686800" cy="5214974"/>
          </a:xfrm>
        </p:spPr>
        <p:txBody>
          <a:bodyPr>
            <a:normAutofit fontScale="92500" lnSpcReduction="10000"/>
          </a:bodyPr>
          <a:lstStyle/>
          <a:p>
            <a:pPr marL="0" indent="0" algn="just">
              <a:buNone/>
            </a:pPr>
            <a:r>
              <a:rPr lang="es-CL" dirty="0" smtClean="0"/>
              <a:t>En caso de peligro inminente, el testamento a bordo de un buque puede ser verbal: </a:t>
            </a:r>
          </a:p>
          <a:p>
            <a:pPr marL="0" indent="0" algn="just">
              <a:buNone/>
            </a:pPr>
            <a:endParaRPr lang="es-CL" dirty="0" smtClean="0"/>
          </a:p>
          <a:p>
            <a:pPr marL="514350" indent="-514350" algn="just">
              <a:buAutoNum type="alphaLcParenR"/>
            </a:pPr>
            <a:r>
              <a:rPr lang="es-CL" dirty="0" smtClean="0"/>
              <a:t>El testamento se sujeta a las reglas generales del testamento verbal; </a:t>
            </a:r>
          </a:p>
          <a:p>
            <a:pPr marL="514350" indent="-514350" algn="just">
              <a:buAutoNum type="alphaLcParenR"/>
            </a:pPr>
            <a:r>
              <a:rPr lang="es-CL" dirty="0" smtClean="0"/>
              <a:t>La información será recibida por el comandante o su segundo; </a:t>
            </a:r>
          </a:p>
          <a:p>
            <a:pPr marL="514350" indent="-514350" algn="just">
              <a:buAutoNum type="alphaLcParenR"/>
            </a:pPr>
            <a:r>
              <a:rPr lang="es-CL" dirty="0" smtClean="0"/>
              <a:t>La información se remitirá al juez del domicilio del testador por el Ministerio de Defensa; y </a:t>
            </a:r>
          </a:p>
          <a:p>
            <a:pPr marL="514350" indent="-514350" algn="just">
              <a:buAutoNum type="alphaLcParenR"/>
            </a:pPr>
            <a:r>
              <a:rPr lang="es-CL" dirty="0" smtClean="0"/>
              <a:t>El testamento caduca si el testador sobrevive al peligro (art. 1053 inciso 1° C. Civil).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717</TotalTime>
  <Words>1474</Words>
  <Application>Microsoft Office PowerPoint</Application>
  <PresentationFormat>Presentación en pantalla (4:3)</PresentationFormat>
  <Paragraphs>108</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Viajes</vt:lpstr>
      <vt:lpstr>SUCESIÓN TESTAMENTARIA      </vt:lpstr>
      <vt:lpstr>TESTAMENTO MILITAR VERBAL</vt:lpstr>
      <vt:lpstr>TESTAMENTO MILITAR VERBAL:</vt:lpstr>
      <vt:lpstr>Testamento marítimo</vt:lpstr>
      <vt:lpstr>Testamento marítimo:</vt:lpstr>
      <vt:lpstr>Testamento marítimo abierto:</vt:lpstr>
      <vt:lpstr>Diapositiva 7</vt:lpstr>
      <vt:lpstr>Testamento marítimo cerrado: </vt:lpstr>
      <vt:lpstr>Testamento marítimo verbal:</vt:lpstr>
      <vt:lpstr>REVOCACIÓN DEL TESTAMENTO</vt:lpstr>
      <vt:lpstr>Causas de ineficacia del testamento:</vt:lpstr>
      <vt:lpstr>REVOCACIÓN DEL TESTAMENTO: </vt:lpstr>
      <vt:lpstr>Formalidad de la revocación:</vt:lpstr>
      <vt:lpstr>Diapositiva 14</vt:lpstr>
      <vt:lpstr>Diapositiva 15</vt:lpstr>
      <vt:lpstr>Reglas especiales aplicables a los legados:</vt:lpstr>
      <vt:lpstr>REFORMA DEL TESTAMENTO</vt:lpstr>
      <vt:lpstr>CONCEPTO Y OBJETO:</vt:lpstr>
      <vt:lpstr>A quién corresponde la acción:</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SUCESIÓN TESTAMENTARIA</dc:title>
  <dc:creator>Leo</dc:creator>
  <cp:lastModifiedBy>Leo</cp:lastModifiedBy>
  <cp:revision>70</cp:revision>
  <dcterms:created xsi:type="dcterms:W3CDTF">2016-03-29T03:08:32Z</dcterms:created>
  <dcterms:modified xsi:type="dcterms:W3CDTF">2016-04-21T04:32:16Z</dcterms:modified>
</cp:coreProperties>
</file>