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3" r:id="rId19"/>
    <p:sldId id="275" r:id="rId20"/>
    <p:sldId id="276" r:id="rId21"/>
    <p:sldId id="277" r:id="rId22"/>
    <p:sldId id="278" r:id="rId23"/>
    <p:sldId id="280" r:id="rId24"/>
    <p:sldId id="279" r:id="rId25"/>
    <p:sldId id="281" r:id="rId26"/>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inimized">
    <p:restoredLeft sz="15634" autoAdjust="0"/>
    <p:restoredTop sz="94718" autoAdjust="0"/>
  </p:normalViewPr>
  <p:slideViewPr>
    <p:cSldViewPr>
      <p:cViewPr>
        <p:scale>
          <a:sx n="60" d="100"/>
          <a:sy n="60" d="100"/>
        </p:scale>
        <p:origin x="-426" y="-2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2" name="1 Marcador de pie de página"/>
          <p:cNvSpPr>
            <a:spLocks noGrp="1"/>
          </p:cNvSpPr>
          <p:nvPr>
            <p:ph type="ftr" sz="quarter" idx="11"/>
          </p:nvPr>
        </p:nvSpPr>
        <p:spPr/>
        <p:txBody>
          <a:bodyPr/>
          <a:lstStyle/>
          <a:p>
            <a:endParaRPr lang="es-CL"/>
          </a:p>
        </p:txBody>
      </p:sp>
      <p:sp>
        <p:nvSpPr>
          <p:cNvPr id="15" name="14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19" name="18 Marcador de pie de página"/>
          <p:cNvSpPr>
            <a:spLocks noGrp="1"/>
          </p:cNvSpPr>
          <p:nvPr>
            <p:ph type="ftr" sz="quarter" idx="11"/>
          </p:nvPr>
        </p:nvSpPr>
        <p:spPr>
          <a:xfrm>
            <a:off x="3581400" y="76200"/>
            <a:ext cx="2895600" cy="288925"/>
          </a:xfrm>
        </p:spPr>
        <p:txBody>
          <a:bodyPr/>
          <a:lstStyle/>
          <a:p>
            <a:endParaRPr lang="es-CL"/>
          </a:p>
        </p:txBody>
      </p:sp>
      <p:sp>
        <p:nvSpPr>
          <p:cNvPr id="16" name="15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11" name="10 Marcador de pie de página"/>
          <p:cNvSpPr>
            <a:spLocks noGrp="1"/>
          </p:cNvSpPr>
          <p:nvPr>
            <p:ph type="ftr" sz="quarter" idx="11"/>
          </p:nvPr>
        </p:nvSpPr>
        <p:spPr/>
        <p:txBody>
          <a:bodyPr/>
          <a:lstStyle/>
          <a:p>
            <a:endParaRPr lang="es-CL"/>
          </a:p>
        </p:txBody>
      </p:sp>
      <p:sp>
        <p:nvSpPr>
          <p:cNvPr id="16" name="1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10" name="9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a:xfrm>
            <a:off x="8229600" y="6477000"/>
            <a:ext cx="762000" cy="246888"/>
          </a:xfrm>
        </p:spPr>
        <p:txBody>
          <a:bodyPr/>
          <a:lstStyle/>
          <a:p>
            <a:fld id="{66A5D635-950E-4812-ACFE-61136C3EC97F}" type="slidenum">
              <a:rPr lang="es-CL" smtClean="0"/>
              <a:pPr/>
              <a:t>‹Nº›</a:t>
            </a:fld>
            <a:endParaRPr lang="es-CL"/>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21" name="20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24" name="23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29" name="28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960B4CCC-D9B1-46C2-92F0-32034B38BC13}" type="datetimeFigureOut">
              <a:rPr lang="es-CL" smtClean="0"/>
              <a:pPr/>
              <a:t>05-04-2016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60B4CCC-D9B1-46C2-92F0-32034B38BC13}" type="datetimeFigureOut">
              <a:rPr lang="es-CL" smtClean="0"/>
              <a:pPr/>
              <a:t>05-04-2016</a:t>
            </a:fld>
            <a:endParaRPr lang="es-CL"/>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CL"/>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6A5D635-950E-4812-ACFE-61136C3EC97F}" type="slidenum">
              <a:rPr lang="es-CL" smtClean="0"/>
              <a:pPr/>
              <a:t>‹Nº›</a:t>
            </a:fld>
            <a:endParaRPr lang="es-CL"/>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857232"/>
            <a:ext cx="8458200" cy="785818"/>
          </a:xfrm>
        </p:spPr>
        <p:txBody>
          <a:bodyPr>
            <a:noAutofit/>
          </a:bodyPr>
          <a:lstStyle/>
          <a:p>
            <a:pPr marL="742950" indent="-742950"/>
            <a:r>
              <a:rPr lang="es-CL" sz="4800" dirty="0" smtClean="0"/>
              <a:t>SUCESIÓN TESTAMENTARIA</a:t>
            </a:r>
            <a:br>
              <a:rPr lang="es-CL" sz="4800" dirty="0" smtClean="0"/>
            </a:br>
            <a:r>
              <a:rPr lang="es-CL" sz="4800" dirty="0" smtClean="0"/>
              <a:t/>
            </a:r>
            <a:br>
              <a:rPr lang="es-CL" sz="4800" dirty="0" smtClean="0"/>
            </a:br>
            <a:r>
              <a:rPr lang="es-CL" sz="4800" dirty="0" smtClean="0"/>
              <a:t/>
            </a:r>
            <a:br>
              <a:rPr lang="es-CL" sz="4800" dirty="0" smtClean="0"/>
            </a:br>
            <a:r>
              <a:rPr lang="es-CL" sz="4800" dirty="0" smtClean="0"/>
              <a:t> </a:t>
            </a:r>
            <a:br>
              <a:rPr lang="es-CL" sz="4800" dirty="0" smtClean="0"/>
            </a:br>
            <a:r>
              <a:rPr lang="es-CL" sz="4800" dirty="0" smtClean="0"/>
              <a:t/>
            </a:r>
            <a:br>
              <a:rPr lang="es-CL" sz="4800" dirty="0" smtClean="0"/>
            </a:br>
            <a:endParaRPr lang="es-CL" sz="4800" dirty="0"/>
          </a:p>
        </p:txBody>
      </p:sp>
      <p:sp>
        <p:nvSpPr>
          <p:cNvPr id="3" name="2 Subtítulo"/>
          <p:cNvSpPr>
            <a:spLocks noGrp="1"/>
          </p:cNvSpPr>
          <p:nvPr>
            <p:ph type="subTitle" idx="1"/>
          </p:nvPr>
        </p:nvSpPr>
        <p:spPr>
          <a:xfrm>
            <a:off x="3286116" y="2285992"/>
            <a:ext cx="5600680" cy="1928826"/>
          </a:xfrm>
        </p:spPr>
        <p:txBody>
          <a:bodyPr>
            <a:normAutofit lnSpcReduction="10000"/>
          </a:bodyPr>
          <a:lstStyle/>
          <a:p>
            <a:pPr marL="457200" indent="-457200">
              <a:buAutoNum type="arabicPeriod"/>
            </a:pPr>
            <a:r>
              <a:rPr lang="es-CL" sz="2800" dirty="0" smtClean="0"/>
              <a:t>Capacidad de testar. </a:t>
            </a:r>
            <a:endParaRPr lang="es-CL" sz="2800" dirty="0" smtClean="0"/>
          </a:p>
          <a:p>
            <a:pPr marL="457200" indent="-457200">
              <a:buAutoNum type="arabicPeriod"/>
            </a:pPr>
            <a:r>
              <a:rPr lang="es-CL" sz="2800" dirty="0" smtClean="0"/>
              <a:t>Formalidades del testamento. </a:t>
            </a:r>
            <a:endParaRPr lang="es-CL" sz="2800" dirty="0" smtClean="0"/>
          </a:p>
          <a:p>
            <a:pPr marL="457200" indent="-457200">
              <a:buAutoNum type="arabicPeriod"/>
            </a:pPr>
            <a:r>
              <a:rPr lang="es-CL" sz="2800" dirty="0" smtClean="0"/>
              <a:t>Testamento solemne otorgado en Chile (primera parte). </a:t>
            </a:r>
            <a:endParaRPr lang="es-CL" sz="2800" dirty="0"/>
          </a:p>
        </p:txBody>
      </p:sp>
      <p:sp>
        <p:nvSpPr>
          <p:cNvPr id="4" name="2 Subtítulo"/>
          <p:cNvSpPr txBox="1">
            <a:spLocks/>
          </p:cNvSpPr>
          <p:nvPr/>
        </p:nvSpPr>
        <p:spPr>
          <a:xfrm>
            <a:off x="685800" y="4500570"/>
            <a:ext cx="8458200" cy="914400"/>
          </a:xfrm>
          <a:prstGeom prst="rect">
            <a:avLst/>
          </a:prstGeom>
        </p:spPr>
        <p:txBody>
          <a:bodyPr vert="horz" anchor="b">
            <a:normAutofit/>
          </a:bodyPr>
          <a:lstStyle/>
          <a:p>
            <a:pPr marL="0" marR="0" lvl="0" indent="0" algn="l"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Segunda Clase</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 </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5 de abril de </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2016. </a:t>
            </a:r>
            <a:endParaRPr kumimoji="0" lang="es-CL" sz="2400" b="0" i="0" u="none" strike="noStrike" kern="1200" cap="none" spc="0" normalizeH="0" baseline="0" noProof="0" dirty="0">
              <a:ln>
                <a:noFill/>
              </a:ln>
              <a:solidFill>
                <a:schemeClr val="tx2">
                  <a:shade val="75000"/>
                </a:schemeClr>
              </a:solidFill>
              <a:effectLst/>
              <a:uLnTx/>
              <a:uFillTx/>
              <a:latin typeface="+mn-lt"/>
              <a:ea typeface="+mn-ea"/>
              <a:cs typeface="+mn-cs"/>
            </a:endParaRPr>
          </a:p>
        </p:txBody>
      </p:sp>
      <p:sp>
        <p:nvSpPr>
          <p:cNvPr id="5" name="4 CuadroTexto"/>
          <p:cNvSpPr txBox="1"/>
          <p:nvPr/>
        </p:nvSpPr>
        <p:spPr>
          <a:xfrm>
            <a:off x="0" y="6334780"/>
            <a:ext cx="9144000" cy="523220"/>
          </a:xfrm>
          <a:prstGeom prst="rect">
            <a:avLst/>
          </a:prstGeom>
          <a:noFill/>
        </p:spPr>
        <p:txBody>
          <a:bodyPr wrap="square" rtlCol="0">
            <a:spAutoFit/>
          </a:bodyPr>
          <a:lstStyle/>
          <a:p>
            <a:pPr algn="just"/>
            <a:r>
              <a:rPr lang="es-CL" sz="1400" dirty="0" smtClean="0"/>
              <a:t>*** Material preparado por Leonel Leal Salinas, exclusivamente para el curso de Derecho Civil VIII de la Profesora Fabiola </a:t>
            </a:r>
            <a:r>
              <a:rPr lang="es-CL" sz="1400" dirty="0" err="1" smtClean="0"/>
              <a:t>Lathrop</a:t>
            </a:r>
            <a:r>
              <a:rPr lang="es-CL" sz="1400" dirty="0" smtClean="0"/>
              <a:t> Gómez, en la Escuela de Derecho de la Universidad de Chile. Marzo 2016.  Prohibida su copia. </a:t>
            </a:r>
            <a:endParaRPr lang="es-CL"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2400" dirty="0" smtClean="0"/>
              <a:t>Los que actualmente no estuvieren en su sano juicio:</a:t>
            </a:r>
            <a:endParaRPr lang="es-CL" sz="2400" dirty="0"/>
          </a:p>
        </p:txBody>
      </p:sp>
      <p:sp>
        <p:nvSpPr>
          <p:cNvPr id="3" name="2 Marcador de contenido"/>
          <p:cNvSpPr>
            <a:spLocks noGrp="1"/>
          </p:cNvSpPr>
          <p:nvPr>
            <p:ph idx="1"/>
          </p:nvPr>
        </p:nvSpPr>
        <p:spPr>
          <a:xfrm>
            <a:off x="304800" y="1285860"/>
            <a:ext cx="8686800" cy="5286412"/>
          </a:xfrm>
        </p:spPr>
        <p:txBody>
          <a:bodyPr>
            <a:normAutofit fontScale="92500" lnSpcReduction="20000"/>
          </a:bodyPr>
          <a:lstStyle/>
          <a:p>
            <a:pPr marL="0" indent="0" algn="just">
              <a:buNone/>
            </a:pPr>
            <a:r>
              <a:rPr lang="es-CL" dirty="0" smtClean="0"/>
              <a:t>Es la causal más amplia. Incluye a quienes se encuentren privados de razón por las más amplias razones, ebriedad, senilidad, efectos de drogas, etcétera. </a:t>
            </a:r>
          </a:p>
          <a:p>
            <a:pPr marL="514350" indent="-514350" algn="just">
              <a:buNone/>
            </a:pPr>
            <a:endParaRPr lang="es-CL" dirty="0" smtClean="0"/>
          </a:p>
          <a:p>
            <a:pPr marL="0" indent="0" algn="just">
              <a:buNone/>
            </a:pPr>
            <a:r>
              <a:rPr lang="es-CL" dirty="0" smtClean="0"/>
              <a:t>La prueba de la causal corresponde a quien impugna el testamento y es decidida por el juez. Todos los medios de prueba son admisibles. </a:t>
            </a:r>
          </a:p>
          <a:p>
            <a:pPr marL="0" indent="0" algn="just">
              <a:buNone/>
            </a:pPr>
            <a:endParaRPr lang="es-CL" dirty="0" smtClean="0"/>
          </a:p>
          <a:p>
            <a:pPr marL="0" indent="0" algn="just">
              <a:buNone/>
            </a:pPr>
            <a:r>
              <a:rPr lang="es-CL" b="1" dirty="0" smtClean="0"/>
              <a:t>Art. 1016 y 1023 C. Civil.</a:t>
            </a:r>
            <a:r>
              <a:rPr lang="es-CL" dirty="0" smtClean="0"/>
              <a:t> Ordenan al notario dar cuenta del estado mental de quienes testan. Sin embargo, igualmente puede impugnarse. </a:t>
            </a:r>
          </a:p>
          <a:p>
            <a:pPr marL="514350" indent="-514350" algn="just">
              <a:buNone/>
            </a:pPr>
            <a:endParaRPr lang="es-CL" dirty="0" smtClean="0"/>
          </a:p>
          <a:p>
            <a:pPr marL="514350" indent="-514350" algn="just">
              <a:buNone/>
            </a:pPr>
            <a:endParaRPr lang="es-C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429288"/>
          </a:xfrm>
        </p:spPr>
        <p:txBody>
          <a:bodyPr>
            <a:normAutofit fontScale="92500"/>
          </a:bodyPr>
          <a:lstStyle/>
          <a:p>
            <a:pPr marL="0" indent="0" algn="just">
              <a:buNone/>
            </a:pPr>
            <a:r>
              <a:rPr lang="es-CL" dirty="0" smtClean="0"/>
              <a:t>Esta inhabilidad comprende a todos aquellos que no pueden expresar su voluntad de algún modo inteligible. </a:t>
            </a:r>
          </a:p>
          <a:p>
            <a:pPr marL="0" indent="0" algn="just">
              <a:buNone/>
            </a:pPr>
            <a:endParaRPr lang="es-CL" dirty="0" smtClean="0"/>
          </a:p>
          <a:p>
            <a:pPr marL="0" indent="0" algn="just">
              <a:buNone/>
            </a:pPr>
            <a:r>
              <a:rPr lang="es-CL" dirty="0" smtClean="0"/>
              <a:t>La ley no exige que haya privación total de la facultad de hablar, ni que el incapaz sea analfabeto, basta que el testador no pueda darse a entender en forma inteligible. Pero si puede darse a entender, es capaz, aunque no sepa escribir y no pueda hablar, aunque se le limiten las formas que puede usar en su acto de última voluntad. </a:t>
            </a:r>
            <a:endParaRPr lang="es-CL" dirty="0"/>
          </a:p>
        </p:txBody>
      </p:sp>
      <p:sp>
        <p:nvSpPr>
          <p:cNvPr id="4" name="1 Título"/>
          <p:cNvSpPr>
            <a:spLocks noGrp="1"/>
          </p:cNvSpPr>
          <p:nvPr>
            <p:ph type="title"/>
          </p:nvPr>
        </p:nvSpPr>
        <p:spPr>
          <a:xfrm>
            <a:off x="304800" y="457200"/>
            <a:ext cx="8686800" cy="838200"/>
          </a:xfrm>
        </p:spPr>
        <p:txBody>
          <a:bodyPr>
            <a:noAutofit/>
          </a:bodyPr>
          <a:lstStyle/>
          <a:p>
            <a:r>
              <a:rPr lang="es-CL" sz="2400" dirty="0" smtClean="0"/>
              <a:t>TODO EL QUE NO PUEDA EXPRESARSE CLARAMENTE: 	</a:t>
            </a:r>
            <a:endParaRPr lang="es-CL"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0" y="285728"/>
            <a:ext cx="9144000" cy="838200"/>
          </a:xfrm>
        </p:spPr>
        <p:txBody>
          <a:bodyPr>
            <a:noAutofit/>
          </a:bodyPr>
          <a:lstStyle/>
          <a:p>
            <a:pPr algn="ctr"/>
            <a:r>
              <a:rPr lang="es-CL" sz="4800" dirty="0" smtClean="0"/>
              <a:t>Formas del testamento</a:t>
            </a:r>
            <a:endParaRPr lang="es-CL" sz="4800" dirty="0"/>
          </a:p>
        </p:txBody>
      </p:sp>
      <p:pic>
        <p:nvPicPr>
          <p:cNvPr id="7170" name="Picture 2" descr="https://www.sfcv.org/sites/files/u27/Opera-San-Jose-Gianni-Schicchi-Ensemble.png"/>
          <p:cNvPicPr>
            <a:picLocks noChangeAspect="1" noChangeArrowheads="1"/>
          </p:cNvPicPr>
          <p:nvPr/>
        </p:nvPicPr>
        <p:blipFill>
          <a:blip r:embed="rId2"/>
          <a:srcRect/>
          <a:stretch>
            <a:fillRect/>
          </a:stretch>
        </p:blipFill>
        <p:spPr bwMode="auto">
          <a:xfrm>
            <a:off x="1071538" y="1411256"/>
            <a:ext cx="7153300" cy="4756184"/>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lnSpcReduction="10000"/>
          </a:bodyPr>
          <a:lstStyle/>
          <a:p>
            <a:pPr marL="0" indent="0" algn="just">
              <a:buNone/>
            </a:pPr>
            <a:r>
              <a:rPr lang="es-CL" dirty="0" smtClean="0"/>
              <a:t>El testamento se clasifica en </a:t>
            </a:r>
            <a:r>
              <a:rPr lang="es-CL" b="1" dirty="0" smtClean="0"/>
              <a:t>testamento solemne</a:t>
            </a:r>
            <a:r>
              <a:rPr lang="es-CL" dirty="0" smtClean="0"/>
              <a:t> y testamento menos solemne o </a:t>
            </a:r>
            <a:r>
              <a:rPr lang="es-CL" b="1" dirty="0" smtClean="0"/>
              <a:t>privilegiado</a:t>
            </a:r>
            <a:r>
              <a:rPr lang="es-CL" b="1" dirty="0" smtClean="0"/>
              <a:t> </a:t>
            </a:r>
            <a:r>
              <a:rPr lang="es-CL" dirty="0" smtClean="0"/>
              <a:t>(Art. 1008 C. Civil).  </a:t>
            </a:r>
          </a:p>
          <a:p>
            <a:pPr marL="0" indent="0" algn="just">
              <a:buNone/>
            </a:pPr>
            <a:endParaRPr lang="es-CL" dirty="0" smtClean="0"/>
          </a:p>
          <a:p>
            <a:pPr marL="0" indent="0" algn="just">
              <a:buNone/>
            </a:pPr>
            <a:r>
              <a:rPr lang="es-CL" dirty="0" smtClean="0"/>
              <a:t>El testamento solemne puede ser </a:t>
            </a:r>
            <a:r>
              <a:rPr lang="es-CL" b="1" dirty="0" smtClean="0"/>
              <a:t>abierto</a:t>
            </a:r>
            <a:r>
              <a:rPr lang="es-CL" dirty="0" smtClean="0"/>
              <a:t> o puede ser </a:t>
            </a:r>
            <a:r>
              <a:rPr lang="es-CL" b="1" dirty="0" smtClean="0"/>
              <a:t>cerrado</a:t>
            </a:r>
            <a:r>
              <a:rPr lang="es-CL" dirty="0" smtClean="0"/>
              <a:t>.  </a:t>
            </a:r>
          </a:p>
          <a:p>
            <a:pPr marL="0" indent="0" algn="just">
              <a:buNone/>
            </a:pPr>
            <a:endParaRPr lang="es-CL" dirty="0" smtClean="0"/>
          </a:p>
          <a:p>
            <a:pPr marL="0" indent="0" algn="just">
              <a:buNone/>
            </a:pPr>
            <a:r>
              <a:rPr lang="es-CL" b="1" dirty="0" smtClean="0"/>
              <a:t>TESTAMENTO ABIERTO: </a:t>
            </a:r>
            <a:r>
              <a:rPr lang="es-CL" dirty="0" smtClean="0"/>
              <a:t>El testamento abierto, público o nuncupativo es aquel en que el testador hace saber sus disposiciones al funcionario, si lo hubiere, y a los testigos. </a:t>
            </a:r>
          </a:p>
          <a:p>
            <a:pPr marL="0" indent="0" algn="just">
              <a:buNone/>
            </a:pPr>
            <a:endParaRPr lang="es-CL" b="1" dirty="0"/>
          </a:p>
        </p:txBody>
      </p:sp>
      <p:sp>
        <p:nvSpPr>
          <p:cNvPr id="4" name="1 Título"/>
          <p:cNvSpPr>
            <a:spLocks noGrp="1"/>
          </p:cNvSpPr>
          <p:nvPr>
            <p:ph type="title"/>
          </p:nvPr>
        </p:nvSpPr>
        <p:spPr>
          <a:xfrm>
            <a:off x="304800" y="457200"/>
            <a:ext cx="8686800" cy="838200"/>
          </a:xfrm>
        </p:spPr>
        <p:txBody>
          <a:bodyPr>
            <a:noAutofit/>
          </a:bodyPr>
          <a:lstStyle/>
          <a:p>
            <a:r>
              <a:rPr lang="es-CL" sz="3200" dirty="0" smtClean="0"/>
              <a:t>Formalidades legales:</a:t>
            </a:r>
            <a:endParaRPr lang="es-CL"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fontScale="92500"/>
          </a:bodyPr>
          <a:lstStyle/>
          <a:p>
            <a:pPr marL="0" indent="0" algn="just">
              <a:buNone/>
            </a:pPr>
            <a:r>
              <a:rPr lang="es-CL" b="1" dirty="0" smtClean="0"/>
              <a:t>TESTAMENTO CERRADO: </a:t>
            </a:r>
            <a:r>
              <a:rPr lang="es-CL" dirty="0" smtClean="0"/>
              <a:t>Testamento cerrado, místico  secreto es aquel en que no se da a conocer el contenido, sino que el testador presenta al funcionario y testigos una escritura cerrada, expresando que en ella se contiene su testamento. </a:t>
            </a:r>
          </a:p>
          <a:p>
            <a:pPr marL="0" indent="0" algn="just">
              <a:buNone/>
            </a:pPr>
            <a:endParaRPr lang="es-CL" b="1" dirty="0" smtClean="0"/>
          </a:p>
          <a:p>
            <a:pPr marL="0" indent="0" algn="just">
              <a:buNone/>
            </a:pPr>
            <a:r>
              <a:rPr lang="es-CL" b="1" dirty="0" smtClean="0"/>
              <a:t>TESTAMENTO PRIVILEGIADO:</a:t>
            </a:r>
            <a:r>
              <a:rPr lang="es-CL" dirty="0" smtClean="0"/>
              <a:t> El testamento privilegiado puede ser verbal, militar o marítimo (</a:t>
            </a:r>
            <a:r>
              <a:rPr lang="es-CL" b="1" dirty="0" smtClean="0"/>
              <a:t>Art. 1030 C. Civil</a:t>
            </a:r>
            <a:r>
              <a:rPr lang="es-CL" dirty="0" smtClean="0"/>
              <a:t>). El testamento militar y el marítimo pueden ser abiertos, cerrados y verbales.</a:t>
            </a:r>
            <a:endParaRPr lang="es-C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a:bodyPr>
          <a:lstStyle/>
          <a:p>
            <a:pPr marL="0" indent="0" algn="just">
              <a:buNone/>
            </a:pPr>
            <a:r>
              <a:rPr lang="es-CL" b="1" dirty="0" smtClean="0"/>
              <a:t>El testamento ológrafo es aquél manuscrito por el testador, con su sola firma</a:t>
            </a:r>
            <a:r>
              <a:rPr lang="es-CL" dirty="0" smtClean="0"/>
              <a:t>. En Chile esto no está admitido pero en derecho comparado es una de las formas más usuales de testar. </a:t>
            </a:r>
            <a:endParaRPr lang="es-CL" b="1" dirty="0"/>
          </a:p>
        </p:txBody>
      </p:sp>
      <p:sp>
        <p:nvSpPr>
          <p:cNvPr id="4" name="1 Título"/>
          <p:cNvSpPr>
            <a:spLocks noGrp="1"/>
          </p:cNvSpPr>
          <p:nvPr>
            <p:ph type="title"/>
          </p:nvPr>
        </p:nvSpPr>
        <p:spPr>
          <a:xfrm>
            <a:off x="304800" y="457200"/>
            <a:ext cx="8686800" cy="838200"/>
          </a:xfrm>
        </p:spPr>
        <p:txBody>
          <a:bodyPr>
            <a:noAutofit/>
          </a:bodyPr>
          <a:lstStyle/>
          <a:p>
            <a:r>
              <a:rPr lang="es-CL" sz="3200" dirty="0" smtClean="0"/>
              <a:t>Testamento ológrafo</a:t>
            </a:r>
            <a:endParaRPr lang="es-CL"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304800" y="457200"/>
            <a:ext cx="8686800" cy="838200"/>
          </a:xfrm>
        </p:spPr>
        <p:txBody>
          <a:bodyPr>
            <a:noAutofit/>
          </a:bodyPr>
          <a:lstStyle/>
          <a:p>
            <a:pPr algn="ctr"/>
            <a:r>
              <a:rPr lang="es-CL" sz="3200" dirty="0" smtClean="0"/>
              <a:t>TESTAMENTO SOLEMNE OTORGADO EN CHILE</a:t>
            </a:r>
            <a:endParaRPr lang="es-CL" sz="3200" dirty="0"/>
          </a:p>
        </p:txBody>
      </p:sp>
      <p:pic>
        <p:nvPicPr>
          <p:cNvPr id="32770" name="Picture 2" descr="http://www.torontoreviewofbooks.com/wp-content/uploads/2012/04/Gianni-Schicchi-Photo.jpeg"/>
          <p:cNvPicPr>
            <a:picLocks noChangeAspect="1" noChangeArrowheads="1"/>
          </p:cNvPicPr>
          <p:nvPr/>
        </p:nvPicPr>
        <p:blipFill>
          <a:blip r:embed="rId2"/>
          <a:srcRect/>
          <a:stretch>
            <a:fillRect/>
          </a:stretch>
        </p:blipFill>
        <p:spPr bwMode="auto">
          <a:xfrm>
            <a:off x="857224" y="1285860"/>
            <a:ext cx="7620000" cy="5076826"/>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a:bodyPr>
          <a:lstStyle/>
          <a:p>
            <a:pPr marL="0" indent="0" algn="just">
              <a:buNone/>
            </a:pPr>
            <a:r>
              <a:rPr lang="es-CL" dirty="0" smtClean="0"/>
              <a:t>Son reglas comunes a los testamentos solemnes:</a:t>
            </a:r>
          </a:p>
          <a:p>
            <a:pPr marL="0" indent="0" algn="just">
              <a:buNone/>
            </a:pPr>
            <a:r>
              <a:rPr lang="es-CL" dirty="0" smtClean="0"/>
              <a:t> </a:t>
            </a:r>
          </a:p>
          <a:p>
            <a:pPr marL="514350" indent="-514350" algn="just">
              <a:buAutoNum type="arabicPeriod"/>
            </a:pPr>
            <a:r>
              <a:rPr lang="es-CL" dirty="0" smtClean="0"/>
              <a:t>Deben constar por escrito (art. 1011 C. Civil). </a:t>
            </a:r>
          </a:p>
          <a:p>
            <a:pPr marL="514350" indent="-514350" algn="just">
              <a:buAutoNum type="arabicPeriod"/>
            </a:pPr>
            <a:r>
              <a:rPr lang="es-CL" dirty="0" smtClean="0"/>
              <a:t>Deben otorgarse ante testigos hábiles. </a:t>
            </a:r>
          </a:p>
          <a:p>
            <a:pPr marL="514350" indent="-514350" algn="just">
              <a:buNone/>
            </a:pPr>
            <a:endParaRPr lang="es-CL" dirty="0"/>
          </a:p>
          <a:p>
            <a:pPr marL="0" indent="0" algn="just">
              <a:buNone/>
            </a:pPr>
            <a:r>
              <a:rPr lang="es-CL" dirty="0" smtClean="0"/>
              <a:t>La ley regula minuciosamente a los testigos de un testamento, declarando en el artículo 1012 del C. Civil quiénes no pueden ser testigos de un testamento solemne otorgado en Chile. </a:t>
            </a:r>
            <a:endParaRPr lang="es-CL" dirty="0" smtClean="0"/>
          </a:p>
        </p:txBody>
      </p:sp>
      <p:sp>
        <p:nvSpPr>
          <p:cNvPr id="4" name="1 Título"/>
          <p:cNvSpPr>
            <a:spLocks noGrp="1"/>
          </p:cNvSpPr>
          <p:nvPr>
            <p:ph type="title"/>
          </p:nvPr>
        </p:nvSpPr>
        <p:spPr>
          <a:xfrm>
            <a:off x="304800" y="457200"/>
            <a:ext cx="8686800" cy="838200"/>
          </a:xfrm>
        </p:spPr>
        <p:txBody>
          <a:bodyPr>
            <a:noAutofit/>
          </a:bodyPr>
          <a:lstStyle/>
          <a:p>
            <a:r>
              <a:rPr lang="es-CL" sz="2800" dirty="0" smtClean="0"/>
              <a:t>REGLAS APLICABLES A TODO TESTAMENTO SOLEMNE:</a:t>
            </a:r>
            <a:endParaRPr lang="es-CL"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fontScale="77500" lnSpcReduction="20000"/>
          </a:bodyPr>
          <a:lstStyle/>
          <a:p>
            <a:pPr marL="0" indent="0" algn="just">
              <a:buNone/>
            </a:pPr>
            <a:r>
              <a:rPr lang="es-CL" b="1" dirty="0" smtClean="0"/>
              <a:t>No pueden ser testigos: </a:t>
            </a:r>
          </a:p>
          <a:p>
            <a:pPr marL="514350" indent="-514350" algn="just">
              <a:buAutoNum type="arabicPeriod"/>
            </a:pPr>
            <a:r>
              <a:rPr lang="es-CL" dirty="0" smtClean="0"/>
              <a:t>Los menores de 18 años. </a:t>
            </a:r>
          </a:p>
          <a:p>
            <a:pPr marL="514350" indent="-514350" algn="just">
              <a:buAutoNum type="arabicPeriod"/>
            </a:pPr>
            <a:r>
              <a:rPr lang="es-CL" dirty="0" smtClean="0"/>
              <a:t>Los interdictos por causa de demencia. </a:t>
            </a:r>
          </a:p>
          <a:p>
            <a:pPr marL="514350" indent="-514350" algn="just">
              <a:buAutoNum type="arabicPeriod"/>
            </a:pPr>
            <a:r>
              <a:rPr lang="es-CL" dirty="0" smtClean="0"/>
              <a:t>Los actualmente privados de razón. </a:t>
            </a:r>
          </a:p>
          <a:p>
            <a:pPr marL="514350" indent="-514350" algn="just">
              <a:buAutoNum type="arabicPeriod"/>
            </a:pPr>
            <a:r>
              <a:rPr lang="es-CL" dirty="0" smtClean="0"/>
              <a:t>Los ciegos. </a:t>
            </a:r>
          </a:p>
          <a:p>
            <a:pPr marL="514350" indent="-514350" algn="just">
              <a:buAutoNum type="arabicPeriod"/>
            </a:pPr>
            <a:r>
              <a:rPr lang="es-CL" dirty="0" smtClean="0"/>
              <a:t>Los sordos. </a:t>
            </a:r>
          </a:p>
          <a:p>
            <a:pPr marL="514350" indent="-514350" algn="just">
              <a:buAutoNum type="arabicPeriod"/>
            </a:pPr>
            <a:r>
              <a:rPr lang="es-CL" dirty="0" smtClean="0"/>
              <a:t>Los mudos. </a:t>
            </a:r>
          </a:p>
          <a:p>
            <a:pPr marL="514350" indent="-514350" algn="just">
              <a:buAutoNum type="arabicPeriod"/>
            </a:pPr>
            <a:r>
              <a:rPr lang="es-CL" dirty="0" smtClean="0"/>
              <a:t>Los condenados a alguna de las penas designadas en el artículo 267 N° 7 y en general los inhabilitados para ser testigos. </a:t>
            </a:r>
          </a:p>
          <a:p>
            <a:pPr marL="514350" indent="-514350" algn="just">
              <a:buAutoNum type="arabicPeriod"/>
            </a:pPr>
            <a:r>
              <a:rPr lang="es-CL" dirty="0" smtClean="0"/>
              <a:t>Los </a:t>
            </a:r>
            <a:r>
              <a:rPr lang="es-CL" dirty="0" err="1" smtClean="0"/>
              <a:t>amanuences</a:t>
            </a:r>
            <a:r>
              <a:rPr lang="es-CL" dirty="0" smtClean="0"/>
              <a:t> del notario. </a:t>
            </a:r>
          </a:p>
          <a:p>
            <a:pPr marL="514350" indent="-514350" algn="just">
              <a:buAutoNum type="arabicPeriod"/>
            </a:pPr>
            <a:r>
              <a:rPr lang="es-CL" dirty="0" smtClean="0"/>
              <a:t>Los extranjeros no domiciliados en Chile, y </a:t>
            </a:r>
          </a:p>
          <a:p>
            <a:pPr marL="514350" indent="-514350" algn="just">
              <a:buAutoNum type="arabicPeriod"/>
            </a:pPr>
            <a:r>
              <a:rPr lang="es-CL" dirty="0" smtClean="0"/>
              <a:t>Las personas que no entienden el idioma del testador, sin perjuicio del artículo 1024 C. Civil. </a:t>
            </a:r>
            <a:endParaRPr lang="es-CL" dirty="0" smtClean="0"/>
          </a:p>
        </p:txBody>
      </p:sp>
      <p:sp>
        <p:nvSpPr>
          <p:cNvPr id="4" name="1 Título"/>
          <p:cNvSpPr>
            <a:spLocks noGrp="1"/>
          </p:cNvSpPr>
          <p:nvPr>
            <p:ph type="title"/>
          </p:nvPr>
        </p:nvSpPr>
        <p:spPr>
          <a:xfrm>
            <a:off x="304800" y="457200"/>
            <a:ext cx="8686800" cy="838200"/>
          </a:xfrm>
        </p:spPr>
        <p:txBody>
          <a:bodyPr>
            <a:noAutofit/>
          </a:bodyPr>
          <a:lstStyle/>
          <a:p>
            <a:r>
              <a:rPr lang="es-CL" sz="2800" dirty="0" smtClean="0"/>
              <a:t>Quiénes no pueden ser testigos:</a:t>
            </a:r>
            <a:endParaRPr lang="es-CL"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fontScale="92500" lnSpcReduction="20000"/>
          </a:bodyPr>
          <a:lstStyle/>
          <a:p>
            <a:pPr marL="0" indent="0" algn="just">
              <a:buNone/>
            </a:pPr>
            <a:r>
              <a:rPr lang="es-CL" dirty="0" smtClean="0"/>
              <a:t>Puede ocurrir que un testigo inhábil aparente ser </a:t>
            </a:r>
            <a:r>
              <a:rPr lang="es-CL" dirty="0" err="1" smtClean="0"/>
              <a:t>habil</a:t>
            </a:r>
            <a:r>
              <a:rPr lang="es-CL" dirty="0" smtClean="0"/>
              <a:t>, y esto puede ser suficiente, pero sólo puede servir a uno de los testigos, y deben cumplirse los requisitos del </a:t>
            </a:r>
            <a:r>
              <a:rPr lang="es-CL" b="1" dirty="0" smtClean="0"/>
              <a:t>art. 1013 C. Civil</a:t>
            </a:r>
            <a:r>
              <a:rPr lang="es-CL" dirty="0" smtClean="0"/>
              <a:t>.</a:t>
            </a:r>
          </a:p>
          <a:p>
            <a:pPr marL="0" indent="0" algn="just">
              <a:buNone/>
            </a:pPr>
            <a:endParaRPr lang="es-CL" dirty="0" smtClean="0"/>
          </a:p>
          <a:p>
            <a:pPr marL="514350" indent="-514350" algn="just">
              <a:buAutoNum type="arabicPeriod"/>
            </a:pPr>
            <a:r>
              <a:rPr lang="es-CL" dirty="0" smtClean="0"/>
              <a:t>Que no se manifieste la inhabilidad en el aspecto o en la conducta del testigo; </a:t>
            </a:r>
          </a:p>
          <a:p>
            <a:pPr marL="514350" indent="-514350" algn="just">
              <a:buAutoNum type="arabicPeriod"/>
            </a:pPr>
            <a:r>
              <a:rPr lang="es-CL" dirty="0" smtClean="0"/>
              <a:t>Que se ignore generalmente la inhabilidad en el lugar en que se otorga el testamento; y </a:t>
            </a:r>
          </a:p>
          <a:p>
            <a:pPr marL="514350" indent="-514350" algn="just">
              <a:buAutoNum type="arabicPeriod"/>
            </a:pPr>
            <a:r>
              <a:rPr lang="es-CL" dirty="0" smtClean="0"/>
              <a:t>Que la opinión que considera hábil al testigo sea general y se funde en hechos concretos y públicos. </a:t>
            </a:r>
          </a:p>
          <a:p>
            <a:pPr marL="514350" indent="-514350" algn="just">
              <a:buNone/>
            </a:pPr>
            <a:r>
              <a:rPr lang="es-CL" i="1" dirty="0" smtClean="0"/>
              <a:t>Error </a:t>
            </a:r>
            <a:r>
              <a:rPr lang="es-CL" i="1" dirty="0" err="1" smtClean="0"/>
              <a:t>communis</a:t>
            </a:r>
            <a:r>
              <a:rPr lang="es-CL" i="1" dirty="0" smtClean="0"/>
              <a:t> </a:t>
            </a:r>
            <a:r>
              <a:rPr lang="es-CL" i="1" dirty="0" err="1" smtClean="0"/>
              <a:t>facit</a:t>
            </a:r>
            <a:r>
              <a:rPr lang="es-CL" i="1" dirty="0" smtClean="0"/>
              <a:t> </a:t>
            </a:r>
            <a:r>
              <a:rPr lang="es-CL" i="1" dirty="0" err="1" smtClean="0"/>
              <a:t>jus</a:t>
            </a:r>
            <a:r>
              <a:rPr lang="es-CL" i="1" dirty="0" smtClean="0"/>
              <a:t>. </a:t>
            </a:r>
            <a:r>
              <a:rPr lang="es-CL" dirty="0" smtClean="0"/>
              <a:t> </a:t>
            </a:r>
            <a:endParaRPr lang="es-CL" dirty="0" smtClean="0"/>
          </a:p>
        </p:txBody>
      </p:sp>
      <p:sp>
        <p:nvSpPr>
          <p:cNvPr id="4" name="1 Título"/>
          <p:cNvSpPr>
            <a:spLocks noGrp="1"/>
          </p:cNvSpPr>
          <p:nvPr>
            <p:ph type="title"/>
          </p:nvPr>
        </p:nvSpPr>
        <p:spPr>
          <a:xfrm>
            <a:off x="304800" y="457200"/>
            <a:ext cx="8686800" cy="838200"/>
          </a:xfrm>
        </p:spPr>
        <p:txBody>
          <a:bodyPr>
            <a:noAutofit/>
          </a:bodyPr>
          <a:lstStyle/>
          <a:p>
            <a:r>
              <a:rPr lang="es-CL" sz="3200" dirty="0" smtClean="0"/>
              <a:t>Habilidad PUTATIVA:</a:t>
            </a:r>
            <a:endParaRPr lang="es-CL"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071546"/>
          </a:xfrm>
        </p:spPr>
        <p:txBody>
          <a:bodyPr>
            <a:normAutofit/>
          </a:bodyPr>
          <a:lstStyle/>
          <a:p>
            <a:pPr algn="ctr"/>
            <a:r>
              <a:rPr lang="es-CL" sz="4900" dirty="0" smtClean="0"/>
              <a:t>CAPACIDAD PARA TESTAR</a:t>
            </a:r>
            <a:endParaRPr lang="es-CL" dirty="0"/>
          </a:p>
        </p:txBody>
      </p:sp>
      <p:pic>
        <p:nvPicPr>
          <p:cNvPr id="18434" name="Picture 2" descr="http://www.teatroregio.torino.it/sites/default/files/uploads/opera/slideshow/14_Gianni-Schicchi_462b.jpg"/>
          <p:cNvPicPr>
            <a:picLocks noChangeAspect="1" noChangeArrowheads="1"/>
          </p:cNvPicPr>
          <p:nvPr/>
        </p:nvPicPr>
        <p:blipFill>
          <a:blip r:embed="rId2"/>
          <a:srcRect/>
          <a:stretch>
            <a:fillRect/>
          </a:stretch>
        </p:blipFill>
        <p:spPr bwMode="auto">
          <a:xfrm>
            <a:off x="928662" y="1428736"/>
            <a:ext cx="7286676" cy="479469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fontScale="92500" lnSpcReduction="20000"/>
          </a:bodyPr>
          <a:lstStyle/>
          <a:p>
            <a:pPr marL="0" indent="0" algn="just">
              <a:buNone/>
            </a:pPr>
            <a:r>
              <a:rPr lang="es-CL" i="1" dirty="0" smtClean="0"/>
              <a:t> </a:t>
            </a:r>
            <a:r>
              <a:rPr lang="es-CL" dirty="0" smtClean="0"/>
              <a:t>La ley no exige como requisito general que los testigos sepan leer y escribir y que estén domiciliados en el lugar en que el testamento se otorga. </a:t>
            </a:r>
          </a:p>
          <a:p>
            <a:pPr marL="0" indent="0" algn="just">
              <a:buNone/>
            </a:pPr>
            <a:endParaRPr lang="es-CL" dirty="0" smtClean="0"/>
          </a:p>
          <a:p>
            <a:pPr marL="0" indent="0" algn="just">
              <a:buNone/>
            </a:pPr>
            <a:r>
              <a:rPr lang="es-CL" dirty="0" smtClean="0"/>
              <a:t>Excepción: </a:t>
            </a:r>
            <a:r>
              <a:rPr lang="es-CL" b="1" dirty="0" smtClean="0"/>
              <a:t>Art. 1012 C. Civil</a:t>
            </a:r>
            <a:r>
              <a:rPr lang="es-CL" dirty="0" smtClean="0"/>
              <a:t>.</a:t>
            </a:r>
          </a:p>
          <a:p>
            <a:pPr marL="0" indent="0" algn="just">
              <a:buNone/>
            </a:pPr>
            <a:endParaRPr lang="es-CL" dirty="0" smtClean="0"/>
          </a:p>
          <a:p>
            <a:pPr marL="514350" indent="-514350" algn="just">
              <a:buAutoNum type="arabicPeriod"/>
            </a:pPr>
            <a:r>
              <a:rPr lang="es-CL" dirty="0" smtClean="0"/>
              <a:t>Dos de los testigos al menos, deben estar domiciliados en la comuna o agrupación de comunas donde se otorga el testamento; </a:t>
            </a:r>
          </a:p>
          <a:p>
            <a:pPr marL="514350" indent="-514350" algn="just">
              <a:buAutoNum type="arabicPeriod"/>
            </a:pPr>
            <a:r>
              <a:rPr lang="es-CL" dirty="0" smtClean="0"/>
              <a:t>Un testigo al menos debe saber leer y escribir cuando concurren tres, y dos cuando concurren cinco.  </a:t>
            </a:r>
            <a:endParaRPr lang="es-CL" dirty="0" smtClean="0"/>
          </a:p>
        </p:txBody>
      </p:sp>
      <p:sp>
        <p:nvSpPr>
          <p:cNvPr id="4" name="1 Título"/>
          <p:cNvSpPr>
            <a:spLocks noGrp="1"/>
          </p:cNvSpPr>
          <p:nvPr>
            <p:ph type="title"/>
          </p:nvPr>
        </p:nvSpPr>
        <p:spPr>
          <a:xfrm>
            <a:off x="304800" y="457200"/>
            <a:ext cx="8686800" cy="838200"/>
          </a:xfrm>
        </p:spPr>
        <p:txBody>
          <a:bodyPr>
            <a:noAutofit/>
          </a:bodyPr>
          <a:lstStyle/>
          <a:p>
            <a:r>
              <a:rPr lang="es-CL" sz="3200" dirty="0" smtClean="0"/>
              <a:t>Aptitudes especiales de los testigos</a:t>
            </a:r>
            <a:r>
              <a:rPr lang="es-CL" sz="3200" dirty="0" smtClean="0"/>
              <a:t>:</a:t>
            </a:r>
            <a:endParaRPr lang="es-CL" sz="3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fontScale="85000" lnSpcReduction="20000"/>
          </a:bodyPr>
          <a:lstStyle/>
          <a:p>
            <a:pPr marL="0" indent="0" algn="just">
              <a:buNone/>
            </a:pPr>
            <a:r>
              <a:rPr lang="es-CL" b="1" dirty="0" smtClean="0"/>
              <a:t>Art. 1015 C. Civil.</a:t>
            </a:r>
            <a:r>
              <a:rPr lang="es-CL" dirty="0" smtClean="0"/>
              <a:t> </a:t>
            </a:r>
            <a:r>
              <a:rPr lang="es-CL" i="1" dirty="0" smtClean="0"/>
              <a:t>“Lo que constituye esencialmente el testamento abierto, es el acto en que el testador hace sabedores de sus disposiciones al escribano, si lo hubiere, y a los testigos”. </a:t>
            </a:r>
          </a:p>
          <a:p>
            <a:pPr marL="0" indent="0" algn="just">
              <a:buNone/>
            </a:pPr>
            <a:endParaRPr lang="es-CL" i="1" dirty="0" smtClean="0"/>
          </a:p>
          <a:p>
            <a:pPr marL="0" indent="0" algn="just">
              <a:buNone/>
            </a:pPr>
            <a:r>
              <a:rPr lang="es-CL" dirty="0" smtClean="0"/>
              <a:t>El testamento solemne abierto puede otorgarse de dos maneras: </a:t>
            </a:r>
          </a:p>
          <a:p>
            <a:pPr marL="0" indent="0" algn="just">
              <a:buNone/>
            </a:pPr>
            <a:endParaRPr lang="es-CL" dirty="0" smtClean="0"/>
          </a:p>
          <a:p>
            <a:pPr marL="514350" indent="-514350" algn="just">
              <a:buAutoNum type="arabicPeriod"/>
            </a:pPr>
            <a:r>
              <a:rPr lang="es-CL" dirty="0" smtClean="0"/>
              <a:t>Ante un notario y tres testigos; o </a:t>
            </a:r>
          </a:p>
          <a:p>
            <a:pPr marL="514350" indent="-514350" algn="just">
              <a:buAutoNum type="arabicPeriod"/>
            </a:pPr>
            <a:r>
              <a:rPr lang="es-CL" dirty="0" smtClean="0"/>
              <a:t>Ante cinco testigos. </a:t>
            </a:r>
          </a:p>
          <a:p>
            <a:pPr marL="514350" indent="-514350" algn="just">
              <a:buNone/>
            </a:pPr>
            <a:endParaRPr lang="es-CL" dirty="0" smtClean="0"/>
          </a:p>
          <a:p>
            <a:pPr marL="0" indent="0" algn="just">
              <a:buNone/>
            </a:pPr>
            <a:r>
              <a:rPr lang="es-CL" dirty="0" smtClean="0"/>
              <a:t>El notario puede ser subrogado por el juez de letras o el oficial del Registro Civil en las comunas que no sean asiento de notario. </a:t>
            </a:r>
          </a:p>
          <a:p>
            <a:pPr marL="514350" indent="-514350" algn="just">
              <a:buAutoNum type="arabicPeriod"/>
            </a:pPr>
            <a:endParaRPr lang="es-CL" dirty="0" smtClean="0"/>
          </a:p>
          <a:p>
            <a:pPr marL="514350" indent="-514350" algn="just">
              <a:buAutoNum type="arabicPeriod"/>
            </a:pPr>
            <a:endParaRPr lang="es-CL" dirty="0" smtClean="0"/>
          </a:p>
        </p:txBody>
      </p:sp>
      <p:sp>
        <p:nvSpPr>
          <p:cNvPr id="4" name="1 Título"/>
          <p:cNvSpPr>
            <a:spLocks noGrp="1"/>
          </p:cNvSpPr>
          <p:nvPr>
            <p:ph type="title"/>
          </p:nvPr>
        </p:nvSpPr>
        <p:spPr>
          <a:xfrm>
            <a:off x="304800" y="457200"/>
            <a:ext cx="8686800" cy="838200"/>
          </a:xfrm>
        </p:spPr>
        <p:txBody>
          <a:bodyPr>
            <a:noAutofit/>
          </a:bodyPr>
          <a:lstStyle/>
          <a:p>
            <a:pPr algn="ctr"/>
            <a:r>
              <a:rPr lang="es-CL" sz="4000" dirty="0" smtClean="0"/>
              <a:t>TESTAMENTO SOLEMNE ABIERTO</a:t>
            </a:r>
            <a:endParaRPr lang="es-CL"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a:bodyPr>
          <a:lstStyle/>
          <a:p>
            <a:pPr marL="0" indent="0" algn="just">
              <a:buNone/>
            </a:pPr>
            <a:r>
              <a:rPr lang="es-CL" b="1" dirty="0" smtClean="0"/>
              <a:t>Art. 1015 inciso 2° C. Civil</a:t>
            </a:r>
            <a:r>
              <a:rPr lang="es-CL" dirty="0" smtClean="0"/>
              <a:t>. </a:t>
            </a:r>
            <a:r>
              <a:rPr lang="es-CL" i="1" dirty="0" smtClean="0"/>
              <a:t>“El testamento será presenciado en todas sus partes por el testador, por un mismo escribano, si lo hubiere, y por unos mismos testigos”. </a:t>
            </a:r>
          </a:p>
          <a:p>
            <a:pPr marL="0" indent="0" algn="just">
              <a:buNone/>
            </a:pPr>
            <a:endParaRPr lang="es-CL" i="1" dirty="0" smtClean="0"/>
          </a:p>
          <a:p>
            <a:pPr marL="0" indent="0" algn="just">
              <a:buNone/>
            </a:pPr>
            <a:r>
              <a:rPr lang="es-CL" b="1" dirty="0" smtClean="0"/>
              <a:t>Art. 1016 C. Civil.</a:t>
            </a:r>
            <a:r>
              <a:rPr lang="es-CL" dirty="0" smtClean="0"/>
              <a:t> Leer.</a:t>
            </a:r>
          </a:p>
          <a:p>
            <a:pPr marL="0" indent="0" algn="just">
              <a:buNone/>
            </a:pPr>
            <a:endParaRPr lang="es-CL" dirty="0" smtClean="0"/>
          </a:p>
          <a:p>
            <a:pPr marL="0" indent="0" algn="just">
              <a:buNone/>
            </a:pPr>
            <a:r>
              <a:rPr lang="es-CL" dirty="0" smtClean="0"/>
              <a:t>El art. 414 C. Orgánico de Tribunales añade la </a:t>
            </a:r>
            <a:r>
              <a:rPr lang="es-CL" b="1" dirty="0" smtClean="0"/>
              <a:t>hora</a:t>
            </a:r>
            <a:r>
              <a:rPr lang="es-CL" dirty="0" smtClean="0"/>
              <a:t> a las solemnidades del art. 1016 C. Civil.  </a:t>
            </a:r>
          </a:p>
        </p:txBody>
      </p:sp>
      <p:sp>
        <p:nvSpPr>
          <p:cNvPr id="4" name="1 Título"/>
          <p:cNvSpPr>
            <a:spLocks noGrp="1"/>
          </p:cNvSpPr>
          <p:nvPr>
            <p:ph type="title"/>
          </p:nvPr>
        </p:nvSpPr>
        <p:spPr>
          <a:xfrm>
            <a:off x="304800" y="457200"/>
            <a:ext cx="8686800" cy="838200"/>
          </a:xfrm>
        </p:spPr>
        <p:txBody>
          <a:bodyPr>
            <a:noAutofit/>
          </a:bodyPr>
          <a:lstStyle/>
          <a:p>
            <a:r>
              <a:rPr lang="es-CL" sz="2400" dirty="0" smtClean="0"/>
              <a:t>TESTAMENTO OTORGADO ANTE NOTARIO Y TRES TESTIGOS:</a:t>
            </a:r>
            <a:endParaRPr lang="es-CL"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fontScale="92500" lnSpcReduction="10000"/>
          </a:bodyPr>
          <a:lstStyle/>
          <a:p>
            <a:pPr marL="0" indent="0" algn="just">
              <a:buNone/>
            </a:pPr>
            <a:r>
              <a:rPr lang="es-CL" i="1" dirty="0" smtClean="0"/>
              <a:t> </a:t>
            </a:r>
            <a:r>
              <a:rPr lang="es-CL" dirty="0" smtClean="0"/>
              <a:t>El testamento debe ser leído en alta voz por el notario, o por uno de los testigos si no hay notario, designado por el testador a tal efecto. </a:t>
            </a:r>
            <a:endParaRPr lang="es-CL" dirty="0" smtClean="0"/>
          </a:p>
          <a:p>
            <a:pPr marL="0" indent="0" algn="just">
              <a:buNone/>
            </a:pPr>
            <a:endParaRPr lang="es-CL" dirty="0" smtClean="0"/>
          </a:p>
          <a:p>
            <a:pPr marL="0" indent="0" algn="just">
              <a:buNone/>
            </a:pPr>
            <a:r>
              <a:rPr lang="es-CL" dirty="0" smtClean="0"/>
              <a:t>No es necesario dejar constancia de la lectura, pero es habitual que se haga. </a:t>
            </a:r>
          </a:p>
          <a:p>
            <a:pPr marL="0" indent="0" algn="just">
              <a:buNone/>
            </a:pPr>
            <a:endParaRPr lang="es-CL" dirty="0" smtClean="0"/>
          </a:p>
          <a:p>
            <a:pPr marL="0" indent="0" algn="just">
              <a:buNone/>
            </a:pPr>
            <a:r>
              <a:rPr lang="es-CL" b="1" dirty="0" smtClean="0"/>
              <a:t>FIRMA DEL TESTAMENTO: </a:t>
            </a:r>
          </a:p>
          <a:p>
            <a:pPr marL="0" indent="0" algn="just">
              <a:buNone/>
            </a:pPr>
            <a:endParaRPr lang="es-CL" b="1" dirty="0" smtClean="0"/>
          </a:p>
          <a:p>
            <a:pPr marL="0" indent="0" algn="just">
              <a:buNone/>
            </a:pPr>
            <a:r>
              <a:rPr lang="es-CL" dirty="0" smtClean="0"/>
              <a:t>El testamento será firmado por el testador, el notario y los testigos. </a:t>
            </a:r>
            <a:endParaRPr lang="es-CL" dirty="0" smtClean="0"/>
          </a:p>
        </p:txBody>
      </p:sp>
      <p:sp>
        <p:nvSpPr>
          <p:cNvPr id="4" name="1 Título"/>
          <p:cNvSpPr>
            <a:spLocks noGrp="1"/>
          </p:cNvSpPr>
          <p:nvPr>
            <p:ph type="title"/>
          </p:nvPr>
        </p:nvSpPr>
        <p:spPr>
          <a:xfrm>
            <a:off x="304800" y="457200"/>
            <a:ext cx="8686800" cy="838200"/>
          </a:xfrm>
        </p:spPr>
        <p:txBody>
          <a:bodyPr>
            <a:noAutofit/>
          </a:bodyPr>
          <a:lstStyle/>
          <a:p>
            <a:r>
              <a:rPr lang="es-CL" sz="3200" dirty="0" smtClean="0"/>
              <a:t>Lectura del testamento: </a:t>
            </a:r>
            <a:endParaRPr lang="es-CL" sz="3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14422"/>
            <a:ext cx="8686800" cy="5357850"/>
          </a:xfrm>
        </p:spPr>
        <p:txBody>
          <a:bodyPr>
            <a:normAutofit fontScale="77500" lnSpcReduction="20000"/>
          </a:bodyPr>
          <a:lstStyle/>
          <a:p>
            <a:pPr marL="0" indent="0" algn="just">
              <a:buNone/>
            </a:pPr>
            <a:r>
              <a:rPr lang="es-CL" dirty="0" smtClean="0"/>
              <a:t>Las personas que sólo pueden otorgar testamento abierto son: </a:t>
            </a:r>
          </a:p>
          <a:p>
            <a:pPr marL="0" indent="0" algn="just">
              <a:buNone/>
            </a:pPr>
            <a:endParaRPr lang="es-CL" dirty="0" smtClean="0"/>
          </a:p>
          <a:p>
            <a:pPr marL="514350" indent="-514350" algn="just">
              <a:buAutoNum type="arabicPeriod"/>
            </a:pPr>
            <a:r>
              <a:rPr lang="es-CL" dirty="0" smtClean="0"/>
              <a:t>El ciego. </a:t>
            </a:r>
          </a:p>
          <a:p>
            <a:pPr marL="514350" indent="-514350" algn="just">
              <a:buAutoNum type="arabicPeriod"/>
            </a:pPr>
            <a:r>
              <a:rPr lang="es-CL" dirty="0" smtClean="0"/>
              <a:t>El que no sabe leer ni escribir. </a:t>
            </a:r>
          </a:p>
          <a:p>
            <a:pPr marL="514350" indent="-514350" algn="just">
              <a:buNone/>
            </a:pPr>
            <a:endParaRPr lang="es-CL" dirty="0" smtClean="0"/>
          </a:p>
          <a:p>
            <a:pPr marL="514350" indent="-514350" algn="just">
              <a:buNone/>
            </a:pPr>
            <a:r>
              <a:rPr lang="es-CL" b="1" dirty="0" smtClean="0"/>
              <a:t>TESTAMENTO DEL CIEGO: </a:t>
            </a:r>
            <a:r>
              <a:rPr lang="es-CL" dirty="0" smtClean="0"/>
              <a:t>El ciego tiene especiales protecciones para evitar fraudes, por eso el </a:t>
            </a:r>
            <a:r>
              <a:rPr lang="es-CL" b="1" dirty="0" smtClean="0"/>
              <a:t>art. 1019 del C. Civil</a:t>
            </a:r>
            <a:r>
              <a:rPr lang="es-CL" dirty="0" smtClean="0"/>
              <a:t> prescribe que sólo puede testar nuncupativamente. </a:t>
            </a:r>
          </a:p>
          <a:p>
            <a:pPr marL="514350" indent="-514350" algn="just">
              <a:buNone/>
            </a:pPr>
            <a:endParaRPr lang="es-CL" b="1" dirty="0" smtClean="0"/>
          </a:p>
          <a:p>
            <a:pPr marL="514350" indent="-514350" algn="just">
              <a:buNone/>
            </a:pPr>
            <a:r>
              <a:rPr lang="es-CL" b="1" dirty="0" smtClean="0"/>
              <a:t>Debe cumplir además los siguientes requisitos: </a:t>
            </a:r>
          </a:p>
          <a:p>
            <a:pPr marL="514350" indent="-514350" algn="just">
              <a:buNone/>
            </a:pPr>
            <a:endParaRPr lang="es-CL" b="1" dirty="0" smtClean="0"/>
          </a:p>
          <a:p>
            <a:pPr marL="514350" indent="-514350" algn="just">
              <a:buAutoNum type="arabicPeriod"/>
            </a:pPr>
            <a:r>
              <a:rPr lang="es-CL" dirty="0" smtClean="0"/>
              <a:t>Sólo puede testar ante notario. </a:t>
            </a:r>
          </a:p>
          <a:p>
            <a:pPr marL="514350" indent="-514350" algn="just">
              <a:buAutoNum type="arabicPeriod"/>
            </a:pPr>
            <a:r>
              <a:rPr lang="es-CL" dirty="0" smtClean="0"/>
              <a:t>Debe leerse dos veces. </a:t>
            </a:r>
          </a:p>
          <a:p>
            <a:pPr marL="514350" indent="-514350" algn="just">
              <a:buAutoNum type="arabicPeriod"/>
            </a:pPr>
            <a:r>
              <a:rPr lang="es-CL" dirty="0" smtClean="0"/>
              <a:t>Debe dejarse constancia expresa de la doble lectura.</a:t>
            </a:r>
            <a:endParaRPr lang="es-CL" dirty="0" smtClean="0"/>
          </a:p>
        </p:txBody>
      </p:sp>
      <p:sp>
        <p:nvSpPr>
          <p:cNvPr id="4" name="1 Título"/>
          <p:cNvSpPr>
            <a:spLocks noGrp="1"/>
          </p:cNvSpPr>
          <p:nvPr>
            <p:ph type="title"/>
          </p:nvPr>
        </p:nvSpPr>
        <p:spPr>
          <a:xfrm>
            <a:off x="214282" y="214290"/>
            <a:ext cx="8686800" cy="838200"/>
          </a:xfrm>
        </p:spPr>
        <p:txBody>
          <a:bodyPr>
            <a:noAutofit/>
          </a:bodyPr>
          <a:lstStyle/>
          <a:p>
            <a:r>
              <a:rPr lang="es-CL" sz="2800" dirty="0" smtClean="0"/>
              <a:t>PERSONAS QUE SÓLO PUEDEN OTORGAR TESTAMENTO ABIERTO:</a:t>
            </a:r>
            <a:endParaRPr lang="es-CL"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Testamento del analfabeto:</a:t>
            </a:r>
            <a:endParaRPr lang="es-CL" dirty="0"/>
          </a:p>
        </p:txBody>
      </p:sp>
      <p:sp>
        <p:nvSpPr>
          <p:cNvPr id="3" name="2 Marcador de contenido"/>
          <p:cNvSpPr>
            <a:spLocks noGrp="1"/>
          </p:cNvSpPr>
          <p:nvPr>
            <p:ph idx="1"/>
          </p:nvPr>
        </p:nvSpPr>
        <p:spPr/>
        <p:txBody>
          <a:bodyPr/>
          <a:lstStyle/>
          <a:p>
            <a:pPr>
              <a:buNone/>
            </a:pPr>
            <a:r>
              <a:rPr lang="es-CL" dirty="0" smtClean="0"/>
              <a:t>	El </a:t>
            </a:r>
            <a:r>
              <a:rPr lang="es-CL" b="1" dirty="0" smtClean="0"/>
              <a:t>artículo 1022 C. Civil </a:t>
            </a:r>
            <a:r>
              <a:rPr lang="es-CL" dirty="0" smtClean="0"/>
              <a:t>prescribe que el que no sepa leer y escribir no podrá otorgar testamento cerrado. Debe otorgar testamento abierto y en eso se somete a las reglas generales. </a:t>
            </a:r>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Capacidad para testar:</a:t>
            </a:r>
            <a:endParaRPr lang="es-CL" dirty="0"/>
          </a:p>
        </p:txBody>
      </p:sp>
      <p:sp>
        <p:nvSpPr>
          <p:cNvPr id="3" name="2 Marcador de contenido"/>
          <p:cNvSpPr>
            <a:spLocks noGrp="1"/>
          </p:cNvSpPr>
          <p:nvPr>
            <p:ph idx="1"/>
          </p:nvPr>
        </p:nvSpPr>
        <p:spPr>
          <a:xfrm>
            <a:off x="0" y="1554162"/>
            <a:ext cx="8991600" cy="5303838"/>
          </a:xfrm>
        </p:spPr>
        <p:txBody>
          <a:bodyPr>
            <a:normAutofit/>
          </a:bodyPr>
          <a:lstStyle/>
          <a:p>
            <a:pPr algn="just">
              <a:buFontTx/>
              <a:buChar char="-"/>
            </a:pPr>
            <a:r>
              <a:rPr lang="es-CL" b="1" dirty="0" smtClean="0"/>
              <a:t>El principio rector es la capacidad para testar</a:t>
            </a:r>
            <a:r>
              <a:rPr lang="es-CL" dirty="0" smtClean="0"/>
              <a:t>. En eso se sigue la regla general, que en este caso se consagra expresamente en el </a:t>
            </a:r>
            <a:r>
              <a:rPr lang="es-CL" b="1" dirty="0" smtClean="0"/>
              <a:t>art. 1005 C. Civil.</a:t>
            </a:r>
          </a:p>
          <a:p>
            <a:pPr algn="just">
              <a:buFontTx/>
              <a:buChar char="-"/>
            </a:pPr>
            <a:endParaRPr lang="es-CL" i="1" dirty="0" smtClean="0"/>
          </a:p>
          <a:p>
            <a:pPr algn="just">
              <a:buFontTx/>
              <a:buChar char="-"/>
            </a:pPr>
            <a:r>
              <a:rPr lang="es-CL" i="1" dirty="0" smtClean="0"/>
              <a:t>“Las personas no comprendidas en esta enunciación son hábiles para testar”.</a:t>
            </a:r>
          </a:p>
          <a:p>
            <a:pPr algn="just">
              <a:buFontTx/>
              <a:buChar char="-"/>
            </a:pPr>
            <a:endParaRPr lang="es-CL" i="1" dirty="0" smtClean="0"/>
          </a:p>
          <a:p>
            <a:pPr algn="just">
              <a:buFontTx/>
              <a:buChar char="-"/>
            </a:pPr>
            <a:endParaRPr lang="es-CL"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INCAPACIDADES PARA TESTAR:</a:t>
            </a:r>
            <a:endParaRPr lang="es-CL" dirty="0"/>
          </a:p>
        </p:txBody>
      </p:sp>
      <p:sp>
        <p:nvSpPr>
          <p:cNvPr id="3" name="2 Marcador de contenido"/>
          <p:cNvSpPr>
            <a:spLocks noGrp="1"/>
          </p:cNvSpPr>
          <p:nvPr>
            <p:ph idx="1"/>
          </p:nvPr>
        </p:nvSpPr>
        <p:spPr>
          <a:xfrm>
            <a:off x="214282" y="1357298"/>
            <a:ext cx="8777318" cy="5286412"/>
          </a:xfrm>
        </p:spPr>
        <p:txBody>
          <a:bodyPr>
            <a:normAutofit lnSpcReduction="10000"/>
          </a:bodyPr>
          <a:lstStyle/>
          <a:p>
            <a:pPr algn="just">
              <a:buNone/>
            </a:pPr>
            <a:r>
              <a:rPr lang="es-CL" dirty="0" smtClean="0"/>
              <a:t>	El testamento es uno de los negocios jurídicos en que más fácilmente puede presentarse la captación, sugestión, violencia moral, etcétera, por lo que la ley rodea su otorgamiento de especiales garantías para evitar que la falta de libertad en este acto.</a:t>
            </a:r>
          </a:p>
          <a:p>
            <a:pPr algn="just">
              <a:buNone/>
            </a:pPr>
            <a:r>
              <a:rPr lang="es-CL" dirty="0" smtClean="0"/>
              <a:t>		</a:t>
            </a:r>
          </a:p>
          <a:p>
            <a:pPr algn="just">
              <a:buNone/>
            </a:pPr>
            <a:r>
              <a:rPr lang="es-CL" dirty="0" smtClean="0"/>
              <a:t>	</a:t>
            </a:r>
            <a:r>
              <a:rPr lang="es-CL" dirty="0" smtClean="0"/>
              <a:t>		Las causales de incapacidad son más 		amplias, pero las capacidad para testar 		es más amplia en ciertos aspectos. </a:t>
            </a:r>
            <a:endParaRPr lang="es-CL" dirty="0" smtClean="0"/>
          </a:p>
          <a:p>
            <a:pPr algn="just">
              <a:buNone/>
            </a:pPr>
            <a:r>
              <a:rPr lang="es-CL" dirty="0" smtClean="0"/>
              <a:t> </a:t>
            </a:r>
            <a:endParaRPr lang="es-CL" dirty="0"/>
          </a:p>
        </p:txBody>
      </p:sp>
      <p:sp>
        <p:nvSpPr>
          <p:cNvPr id="4" name="3 Flecha derecha"/>
          <p:cNvSpPr/>
          <p:nvPr/>
        </p:nvSpPr>
        <p:spPr>
          <a:xfrm>
            <a:off x="714348" y="4643446"/>
            <a:ext cx="1071570" cy="1285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2400" dirty="0" smtClean="0"/>
              <a:t>INCAPACIDAD PARA TESTAR COMO INCAPACIDAD DE GOCE:</a:t>
            </a:r>
            <a:endParaRPr lang="es-CL" sz="2400" dirty="0"/>
          </a:p>
        </p:txBody>
      </p:sp>
      <p:sp>
        <p:nvSpPr>
          <p:cNvPr id="3" name="2 Marcador de contenido"/>
          <p:cNvSpPr>
            <a:spLocks noGrp="1"/>
          </p:cNvSpPr>
          <p:nvPr>
            <p:ph idx="1"/>
          </p:nvPr>
        </p:nvSpPr>
        <p:spPr>
          <a:xfrm>
            <a:off x="304800" y="1357298"/>
            <a:ext cx="8482042" cy="5500702"/>
          </a:xfrm>
        </p:spPr>
        <p:txBody>
          <a:bodyPr>
            <a:normAutofit/>
          </a:bodyPr>
          <a:lstStyle/>
          <a:p>
            <a:pPr marL="0" indent="0" algn="just">
              <a:buNone/>
            </a:pPr>
            <a:r>
              <a:rPr lang="es-CL" dirty="0" smtClean="0"/>
              <a:t>Las incapacidades pueden ser de goce o de ejercicio, según se ha estudiado en cursos anteriores. </a:t>
            </a:r>
          </a:p>
          <a:p>
            <a:pPr marL="0" indent="0" algn="just">
              <a:buNone/>
            </a:pPr>
            <a:endParaRPr lang="es-CL" dirty="0" smtClean="0"/>
          </a:p>
          <a:p>
            <a:pPr marL="0" indent="0" algn="just">
              <a:buNone/>
            </a:pPr>
            <a:r>
              <a:rPr lang="es-CL" dirty="0" smtClean="0"/>
              <a:t>La incapacidad de testar es una incapacidad de goce, pues quien es incapaz de testar es incapaz de incorporar un derecho a su patrimonio, es incapaz de tener el derecho a testar, de una forma no subsanable. </a:t>
            </a:r>
            <a:endParaRPr lang="es-C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2400" dirty="0" smtClean="0"/>
              <a:t>Momento en que debe darse la capacidad de testar:</a:t>
            </a:r>
            <a:endParaRPr lang="es-CL" sz="2400" dirty="0"/>
          </a:p>
        </p:txBody>
      </p:sp>
      <p:sp>
        <p:nvSpPr>
          <p:cNvPr id="3" name="2 Marcador de contenido"/>
          <p:cNvSpPr>
            <a:spLocks noGrp="1"/>
          </p:cNvSpPr>
          <p:nvPr>
            <p:ph idx="1"/>
          </p:nvPr>
        </p:nvSpPr>
        <p:spPr>
          <a:xfrm>
            <a:off x="304800" y="1285860"/>
            <a:ext cx="8686800" cy="5214974"/>
          </a:xfrm>
        </p:spPr>
        <p:txBody>
          <a:bodyPr>
            <a:normAutofit lnSpcReduction="10000"/>
          </a:bodyPr>
          <a:lstStyle/>
          <a:p>
            <a:pPr algn="just">
              <a:buNone/>
            </a:pPr>
            <a:r>
              <a:rPr lang="es-CL" b="1" dirty="0" smtClean="0"/>
              <a:t>Art. 1006 C. Civil.</a:t>
            </a:r>
            <a:r>
              <a:rPr lang="es-CL" dirty="0" smtClean="0"/>
              <a:t> </a:t>
            </a:r>
          </a:p>
          <a:p>
            <a:pPr algn="just">
              <a:buNone/>
            </a:pPr>
            <a:r>
              <a:rPr lang="es-CL" i="1" dirty="0" smtClean="0"/>
              <a:t>	</a:t>
            </a:r>
            <a:r>
              <a:rPr lang="es-CL" i="1" dirty="0" smtClean="0"/>
              <a:t>“El testamento otorgado durante la existencia de cualquiera de las causas de inhabilidad expresadas en el artículo precedente es nulo, aunque posteriormente deje de existir la causa”. </a:t>
            </a:r>
          </a:p>
          <a:p>
            <a:pPr algn="just">
              <a:buNone/>
            </a:pPr>
            <a:endParaRPr lang="es-CL" i="1" dirty="0" smtClean="0"/>
          </a:p>
          <a:p>
            <a:pPr algn="just">
              <a:buNone/>
            </a:pPr>
            <a:r>
              <a:rPr lang="es-CL" i="1" dirty="0" smtClean="0"/>
              <a:t>	“Y por el contrario, el testamento válido no deja de serlo por el hecho de sobrevenir después alguna de estas causas de inhabilidad”. </a:t>
            </a:r>
            <a:endParaRPr lang="es-C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Incapacidades para testar:</a:t>
            </a:r>
            <a:endParaRPr lang="es-CL" dirty="0"/>
          </a:p>
        </p:txBody>
      </p:sp>
      <p:sp>
        <p:nvSpPr>
          <p:cNvPr id="3" name="2 Marcador de contenido"/>
          <p:cNvSpPr>
            <a:spLocks noGrp="1"/>
          </p:cNvSpPr>
          <p:nvPr>
            <p:ph idx="1"/>
          </p:nvPr>
        </p:nvSpPr>
        <p:spPr>
          <a:xfrm>
            <a:off x="285720" y="1357298"/>
            <a:ext cx="8429684" cy="5286412"/>
          </a:xfrm>
        </p:spPr>
        <p:txBody>
          <a:bodyPr>
            <a:normAutofit fontScale="85000" lnSpcReduction="20000"/>
          </a:bodyPr>
          <a:lstStyle/>
          <a:p>
            <a:pPr marL="0" indent="0">
              <a:buNone/>
            </a:pPr>
            <a:r>
              <a:rPr lang="es-CL" dirty="0" smtClean="0"/>
              <a:t>Conforme al art. 1005 C. Civil son incapaces para testar: </a:t>
            </a:r>
          </a:p>
          <a:p>
            <a:pPr>
              <a:buNone/>
            </a:pPr>
            <a:endParaRPr lang="es-CL" dirty="0" smtClean="0"/>
          </a:p>
          <a:p>
            <a:pPr marL="514350" indent="-514350">
              <a:buAutoNum type="arabicPeriod"/>
            </a:pPr>
            <a:r>
              <a:rPr lang="es-CL" dirty="0" smtClean="0"/>
              <a:t>El impúber; </a:t>
            </a:r>
          </a:p>
          <a:p>
            <a:pPr marL="514350" indent="-514350">
              <a:buAutoNum type="arabicPeriod"/>
            </a:pPr>
            <a:r>
              <a:rPr lang="es-CL" dirty="0" smtClean="0"/>
              <a:t>El que se hallare bajo interdicción por causa de demencia; </a:t>
            </a:r>
          </a:p>
          <a:p>
            <a:pPr marL="514350" indent="-514350">
              <a:buAutoNum type="arabicPeriod"/>
            </a:pPr>
            <a:r>
              <a:rPr lang="es-CL" dirty="0" smtClean="0"/>
              <a:t>El que actualmente no estuviere en su sano juicio por ebriedad y otra causa; </a:t>
            </a:r>
          </a:p>
          <a:p>
            <a:pPr marL="514350" indent="-514350">
              <a:buAutoNum type="arabicPeriod"/>
            </a:pPr>
            <a:r>
              <a:rPr lang="es-CL" dirty="0" smtClean="0"/>
              <a:t>Todo el que no pudiere expresar su voluntad claramente. </a:t>
            </a:r>
          </a:p>
          <a:p>
            <a:pPr marL="514350" indent="-514350">
              <a:buAutoNum type="arabicPeriod"/>
            </a:pPr>
            <a:endParaRPr lang="es-CL" dirty="0" smtClean="0"/>
          </a:p>
          <a:p>
            <a:pPr marL="0" indent="0">
              <a:buNone/>
            </a:pPr>
            <a:r>
              <a:rPr lang="es-CL" dirty="0" smtClean="0"/>
              <a:t>Puede fundarse la incapacidad en la falta de edad, en un defecto mental y en una falta de manifestación de voluntad. </a:t>
            </a:r>
            <a:endParaRPr lang="es-CL" dirty="0" smtClean="0"/>
          </a:p>
          <a:p>
            <a:pPr>
              <a:buFontTx/>
              <a:buChar char="-"/>
            </a:pPr>
            <a:endParaRPr lang="es-C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 impúber:</a:t>
            </a:r>
            <a:endParaRPr lang="es-CL" dirty="0"/>
          </a:p>
        </p:txBody>
      </p:sp>
      <p:sp>
        <p:nvSpPr>
          <p:cNvPr id="3" name="2 Marcador de contenido"/>
          <p:cNvSpPr>
            <a:spLocks noGrp="1"/>
          </p:cNvSpPr>
          <p:nvPr>
            <p:ph idx="1"/>
          </p:nvPr>
        </p:nvSpPr>
        <p:spPr>
          <a:xfrm>
            <a:off x="285720" y="1357298"/>
            <a:ext cx="8572560" cy="5286412"/>
          </a:xfrm>
        </p:spPr>
        <p:txBody>
          <a:bodyPr>
            <a:normAutofit fontScale="77500" lnSpcReduction="20000"/>
          </a:bodyPr>
          <a:lstStyle/>
          <a:p>
            <a:pPr marL="0" indent="0" algn="just">
              <a:buNone/>
            </a:pPr>
            <a:r>
              <a:rPr lang="es-CL" dirty="0" smtClean="0"/>
              <a:t>De acuerdo al Art. 26 C. Civil es impúber el hombre que no ha cumplido 14 años y la mujer que no ha cumplido 12 años. </a:t>
            </a:r>
          </a:p>
          <a:p>
            <a:pPr marL="0" indent="0" algn="just">
              <a:buNone/>
            </a:pPr>
            <a:endParaRPr lang="es-CL" dirty="0" smtClean="0"/>
          </a:p>
          <a:p>
            <a:pPr marL="0" indent="0" algn="just">
              <a:buNone/>
            </a:pPr>
            <a:r>
              <a:rPr lang="es-CL" dirty="0" smtClean="0"/>
              <a:t>Llegada la persona a la pubertad puede otorgar testamento, aunque se encuentre bajo patria potestad o sujeto a curaduría en razón de su edad. </a:t>
            </a:r>
          </a:p>
          <a:p>
            <a:pPr marL="0" indent="0" algn="just">
              <a:buNone/>
            </a:pPr>
            <a:endParaRPr lang="es-CL" dirty="0" smtClean="0"/>
          </a:p>
          <a:p>
            <a:pPr marL="0" indent="0" algn="just">
              <a:buNone/>
            </a:pPr>
            <a:r>
              <a:rPr lang="es-CL" b="1" dirty="0" smtClean="0"/>
              <a:t>¿Por qué esta distinción?</a:t>
            </a:r>
          </a:p>
          <a:p>
            <a:pPr marL="0" indent="0" algn="just">
              <a:buNone/>
            </a:pPr>
            <a:endParaRPr lang="es-CL" dirty="0" smtClean="0"/>
          </a:p>
          <a:p>
            <a:pPr marL="514350" indent="-514350" algn="just">
              <a:buAutoNum type="arabicPeriod"/>
            </a:pPr>
            <a:r>
              <a:rPr lang="es-CL" dirty="0" smtClean="0"/>
              <a:t>Por el artículo 1.004 C. Civil,</a:t>
            </a:r>
          </a:p>
          <a:p>
            <a:pPr marL="514350" indent="-514350" algn="just">
              <a:buAutoNum type="arabicPeriod"/>
            </a:pPr>
            <a:r>
              <a:rPr lang="es-CL" dirty="0" smtClean="0"/>
              <a:t>El testador no se </a:t>
            </a:r>
            <a:r>
              <a:rPr lang="es-CL" i="1" dirty="0" smtClean="0"/>
              <a:t>obliga para con nadie</a:t>
            </a:r>
            <a:r>
              <a:rPr lang="es-CL" dirty="0" smtClean="0"/>
              <a:t>, por lo que no puede perjudicarse, y</a:t>
            </a:r>
          </a:p>
          <a:p>
            <a:pPr marL="514350" indent="-514350" algn="just">
              <a:buAutoNum type="arabicPeriod"/>
            </a:pPr>
            <a:r>
              <a:rPr lang="es-CL" dirty="0" smtClean="0"/>
              <a:t>Los posibles perjudicados por falta de madurez estarían protegidos por las </a:t>
            </a:r>
            <a:r>
              <a:rPr lang="es-CL" i="1" dirty="0" smtClean="0"/>
              <a:t>asignaciones forzosas</a:t>
            </a:r>
            <a:r>
              <a:rPr lang="es-CL" dirty="0" smtClean="0"/>
              <a:t>.   </a:t>
            </a:r>
          </a:p>
          <a:p>
            <a:pPr>
              <a:buNone/>
            </a:pPr>
            <a:endParaRPr lang="es-CL" dirty="0" smtClean="0"/>
          </a:p>
          <a:p>
            <a:pPr>
              <a:buNone/>
            </a:pPr>
            <a:endParaRPr lang="es-C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4000" dirty="0" smtClean="0"/>
              <a:t>DEMENTE INTERDICTO:</a:t>
            </a:r>
            <a:endParaRPr lang="es-CL" sz="4000" dirty="0"/>
          </a:p>
        </p:txBody>
      </p:sp>
      <p:sp>
        <p:nvSpPr>
          <p:cNvPr id="3" name="2 Marcador de contenido"/>
          <p:cNvSpPr>
            <a:spLocks noGrp="1"/>
          </p:cNvSpPr>
          <p:nvPr>
            <p:ph idx="1"/>
          </p:nvPr>
        </p:nvSpPr>
        <p:spPr>
          <a:xfrm>
            <a:off x="142844" y="1554162"/>
            <a:ext cx="8848756" cy="5089548"/>
          </a:xfrm>
        </p:spPr>
        <p:txBody>
          <a:bodyPr>
            <a:normAutofit fontScale="85000" lnSpcReduction="20000"/>
          </a:bodyPr>
          <a:lstStyle/>
          <a:p>
            <a:pPr marL="0" indent="0">
              <a:buFontTx/>
              <a:buChar char="-"/>
            </a:pPr>
            <a:r>
              <a:rPr lang="es-CL" dirty="0" smtClean="0"/>
              <a:t>Todos los dementes declarados en interdicción son absolutamente incapaces. </a:t>
            </a:r>
          </a:p>
          <a:p>
            <a:pPr marL="0" indent="0">
              <a:buFontTx/>
              <a:buChar char="-"/>
            </a:pPr>
            <a:endParaRPr lang="es-CL" dirty="0" smtClean="0"/>
          </a:p>
          <a:p>
            <a:pPr marL="0" indent="0">
              <a:buFontTx/>
              <a:buChar char="-"/>
            </a:pPr>
            <a:r>
              <a:rPr lang="es-CL" dirty="0" smtClean="0"/>
              <a:t>El concepto de </a:t>
            </a:r>
            <a:r>
              <a:rPr lang="es-CL" b="1" dirty="0" smtClean="0"/>
              <a:t>demente</a:t>
            </a:r>
            <a:r>
              <a:rPr lang="es-CL" dirty="0" smtClean="0"/>
              <a:t> se entiende en el mismo sentido que para los otros actos jurídicos. </a:t>
            </a:r>
          </a:p>
          <a:p>
            <a:pPr marL="0" indent="0">
              <a:buFontTx/>
              <a:buChar char="-"/>
            </a:pPr>
            <a:endParaRPr lang="es-CL" dirty="0" smtClean="0"/>
          </a:p>
          <a:p>
            <a:pPr marL="0" indent="0">
              <a:buFontTx/>
              <a:buChar char="-"/>
            </a:pPr>
            <a:r>
              <a:rPr lang="es-CL" dirty="0" smtClean="0"/>
              <a:t>Los requisitos para que opere esta incapacidad son los siguientes: </a:t>
            </a:r>
          </a:p>
          <a:p>
            <a:pPr marL="0" indent="0">
              <a:buFontTx/>
              <a:buChar char="-"/>
            </a:pPr>
            <a:endParaRPr lang="es-CL" dirty="0" smtClean="0"/>
          </a:p>
          <a:p>
            <a:pPr marL="514350" indent="-514350">
              <a:buAutoNum type="arabicPeriod"/>
            </a:pPr>
            <a:r>
              <a:rPr lang="es-CL" dirty="0" smtClean="0"/>
              <a:t>Que el testador esté en interdicción. </a:t>
            </a:r>
          </a:p>
          <a:p>
            <a:pPr marL="514350" indent="-514350">
              <a:buAutoNum type="arabicPeriod"/>
            </a:pPr>
            <a:r>
              <a:rPr lang="es-CL" dirty="0" smtClean="0"/>
              <a:t>Que la interdicción sea por demencia. </a:t>
            </a:r>
          </a:p>
          <a:p>
            <a:pPr marL="514350" indent="-514350">
              <a:buAutoNum type="arabicPeriod"/>
            </a:pPr>
            <a:r>
              <a:rPr lang="es-CL" dirty="0" smtClean="0"/>
              <a:t>Que la interdicción exista a la fecha del testamento. </a:t>
            </a:r>
          </a:p>
          <a:p>
            <a:pPr marL="0" indent="0">
              <a:buNone/>
            </a:pPr>
            <a:endParaRPr lang="es-CL" dirty="0" smtClean="0"/>
          </a:p>
          <a:p>
            <a:pPr marL="0" indent="0">
              <a:buNone/>
            </a:pPr>
            <a:endParaRPr lang="es-C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226</TotalTime>
  <Words>1510</Words>
  <Application>Microsoft Office PowerPoint</Application>
  <PresentationFormat>Presentación en pantalla (4:3)</PresentationFormat>
  <Paragraphs>148</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Viajes</vt:lpstr>
      <vt:lpstr>SUCESIÓN TESTAMENTARIA      </vt:lpstr>
      <vt:lpstr>CAPACIDAD PARA TESTAR</vt:lpstr>
      <vt:lpstr>Capacidad para testar:</vt:lpstr>
      <vt:lpstr>INCAPACIDADES PARA TESTAR:</vt:lpstr>
      <vt:lpstr>INCAPACIDAD PARA TESTAR COMO INCAPACIDAD DE GOCE:</vt:lpstr>
      <vt:lpstr>Momento en que debe darse la capacidad de testar:</vt:lpstr>
      <vt:lpstr>Incapacidades para testar:</vt:lpstr>
      <vt:lpstr>El impúber:</vt:lpstr>
      <vt:lpstr>DEMENTE INTERDICTO:</vt:lpstr>
      <vt:lpstr>Los que actualmente no estuvieren en su sano juicio:</vt:lpstr>
      <vt:lpstr>TODO EL QUE NO PUEDA EXPRESARSE CLARAMENTE:  </vt:lpstr>
      <vt:lpstr>Formas del testamento</vt:lpstr>
      <vt:lpstr>Formalidades legales:</vt:lpstr>
      <vt:lpstr>Diapositiva 14</vt:lpstr>
      <vt:lpstr>Testamento ológrafo</vt:lpstr>
      <vt:lpstr>TESTAMENTO SOLEMNE OTORGADO EN CHILE</vt:lpstr>
      <vt:lpstr>REGLAS APLICABLES A TODO TESTAMENTO SOLEMNE:</vt:lpstr>
      <vt:lpstr>Quiénes no pueden ser testigos:</vt:lpstr>
      <vt:lpstr>Habilidad PUTATIVA:</vt:lpstr>
      <vt:lpstr>Aptitudes especiales de los testigos:</vt:lpstr>
      <vt:lpstr>TESTAMENTO SOLEMNE ABIERTO</vt:lpstr>
      <vt:lpstr>TESTAMENTO OTORGADO ANTE NOTARIO Y TRES TESTIGOS:</vt:lpstr>
      <vt:lpstr>Lectura del testamento: </vt:lpstr>
      <vt:lpstr>PERSONAS QUE SÓLO PUEDEN OTORGAR TESTAMENTO ABIERTO:</vt:lpstr>
      <vt:lpstr>Testamento del analfabeto: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SUCESIÓN TESTAMENTARIA</dc:title>
  <dc:creator>Leo</dc:creator>
  <cp:lastModifiedBy>Leo</cp:lastModifiedBy>
  <cp:revision>24</cp:revision>
  <dcterms:created xsi:type="dcterms:W3CDTF">2016-03-29T03:08:32Z</dcterms:created>
  <dcterms:modified xsi:type="dcterms:W3CDTF">2016-04-05T05:02:21Z</dcterms:modified>
</cp:coreProperties>
</file>