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34" autoAdjust="0"/>
    <p:restoredTop sz="94718" autoAdjust="0"/>
  </p:normalViewPr>
  <p:slideViewPr>
    <p:cSldViewPr>
      <p:cViewPr>
        <p:scale>
          <a:sx n="60" d="100"/>
          <a:sy n="60" d="100"/>
        </p:scale>
        <p:origin x="-2058"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66A5D635-950E-4812-ACFE-61136C3EC97F}"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66A5D635-950E-4812-ACFE-61136C3EC97F}"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66A5D635-950E-4812-ACFE-61136C3EC97F}" type="slidenum">
              <a:rPr lang="es-CL" smtClean="0"/>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60B4CCC-D9B1-46C2-92F0-32034B38BC13}" type="datetimeFigureOut">
              <a:rPr lang="es-CL" smtClean="0"/>
              <a:t>29-03-2016</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66A5D635-950E-4812-ACFE-61136C3EC97F}" type="slidenum">
              <a:rPr lang="es-CL" smtClean="0"/>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60B4CCC-D9B1-46C2-92F0-32034B38BC13}" type="datetimeFigureOut">
              <a:rPr lang="es-CL" smtClean="0"/>
              <a:t>29-03-2016</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6A5D635-950E-4812-ACFE-61136C3EC97F}" type="slidenum">
              <a:rPr lang="es-CL" smtClean="0"/>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857232"/>
            <a:ext cx="8458200" cy="785818"/>
          </a:xfrm>
        </p:spPr>
        <p:txBody>
          <a:bodyPr>
            <a:noAutofit/>
          </a:bodyPr>
          <a:lstStyle/>
          <a:p>
            <a:pPr marL="742950" indent="-742950"/>
            <a:r>
              <a:rPr lang="es-CL" sz="4800" dirty="0" smtClean="0"/>
              <a:t>SUCESIÓN TESTAMENTARIA</a:t>
            </a:r>
            <a:br>
              <a:rPr lang="es-CL" sz="4800" dirty="0" smtClean="0"/>
            </a:br>
            <a:r>
              <a:rPr lang="es-CL" sz="4800" dirty="0" smtClean="0"/>
              <a:t/>
            </a:r>
            <a:br>
              <a:rPr lang="es-CL" sz="4800" dirty="0" smtClean="0"/>
            </a:br>
            <a:r>
              <a:rPr lang="es-CL" sz="4800" dirty="0" smtClean="0"/>
              <a:t/>
            </a:r>
            <a:br>
              <a:rPr lang="es-CL" sz="4800" dirty="0" smtClean="0"/>
            </a:br>
            <a:r>
              <a:rPr lang="es-CL" sz="4800" dirty="0" smtClean="0"/>
              <a:t> </a:t>
            </a:r>
            <a:br>
              <a:rPr lang="es-CL" sz="4800" dirty="0" smtClean="0"/>
            </a:br>
            <a:r>
              <a:rPr lang="es-CL" sz="4800" dirty="0" smtClean="0"/>
              <a:t/>
            </a:r>
            <a:br>
              <a:rPr lang="es-CL" sz="4800" dirty="0" smtClean="0"/>
            </a:br>
            <a:endParaRPr lang="es-CL" sz="4800" dirty="0"/>
          </a:p>
        </p:txBody>
      </p:sp>
      <p:sp>
        <p:nvSpPr>
          <p:cNvPr id="3" name="2 Subtítulo"/>
          <p:cNvSpPr>
            <a:spLocks noGrp="1"/>
          </p:cNvSpPr>
          <p:nvPr>
            <p:ph type="subTitle" idx="1"/>
          </p:nvPr>
        </p:nvSpPr>
        <p:spPr>
          <a:xfrm>
            <a:off x="3286116" y="2285992"/>
            <a:ext cx="5600680" cy="1928826"/>
          </a:xfrm>
        </p:spPr>
        <p:txBody>
          <a:bodyPr>
            <a:normAutofit/>
          </a:bodyPr>
          <a:lstStyle/>
          <a:p>
            <a:pPr marL="457200" indent="-457200">
              <a:buAutoNum type="arabicPeriod"/>
            </a:pPr>
            <a:r>
              <a:rPr lang="es-CL" sz="2800" dirty="0" smtClean="0"/>
              <a:t>Introducción. </a:t>
            </a:r>
          </a:p>
          <a:p>
            <a:pPr marL="457200" indent="-457200">
              <a:buAutoNum type="arabicPeriod"/>
            </a:pPr>
            <a:r>
              <a:rPr lang="es-CL" sz="2800" dirty="0" smtClean="0"/>
              <a:t>Testamento como acto jurídico. </a:t>
            </a:r>
          </a:p>
          <a:p>
            <a:pPr marL="457200" indent="-457200">
              <a:buAutoNum type="arabicPeriod"/>
            </a:pPr>
            <a:r>
              <a:rPr lang="es-CL" sz="2800" dirty="0" smtClean="0"/>
              <a:t>Voluntad en el testamento. </a:t>
            </a:r>
            <a:endParaRPr lang="es-CL" sz="2800" dirty="0"/>
          </a:p>
        </p:txBody>
      </p:sp>
      <p:sp>
        <p:nvSpPr>
          <p:cNvPr id="4" name="2 Subtítulo"/>
          <p:cNvSpPr txBox="1">
            <a:spLocks/>
          </p:cNvSpPr>
          <p:nvPr/>
        </p:nvSpPr>
        <p:spPr>
          <a:xfrm>
            <a:off x="685800" y="4500570"/>
            <a:ext cx="8458200"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CL" sz="2400" b="0" i="0" u="none" strike="noStrike" kern="1200" cap="none" spc="0" normalizeH="0" baseline="0" noProof="0" dirty="0" smtClean="0">
                <a:ln>
                  <a:noFill/>
                </a:ln>
                <a:solidFill>
                  <a:schemeClr val="tx2">
                    <a:shade val="75000"/>
                  </a:schemeClr>
                </a:solidFill>
                <a:effectLst/>
                <a:uLnTx/>
                <a:uFillTx/>
                <a:latin typeface="+mn-lt"/>
                <a:ea typeface="+mn-ea"/>
                <a:cs typeface="+mn-cs"/>
              </a:rPr>
              <a:t>Primera Clase. 29 de marzo de 2016. </a:t>
            </a:r>
            <a:endParaRPr kumimoji="0" lang="es-CL" sz="2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5" name="4 CuadroTexto"/>
          <p:cNvSpPr txBox="1"/>
          <p:nvPr/>
        </p:nvSpPr>
        <p:spPr>
          <a:xfrm>
            <a:off x="0" y="6334780"/>
            <a:ext cx="9144000" cy="523220"/>
          </a:xfrm>
          <a:prstGeom prst="rect">
            <a:avLst/>
          </a:prstGeom>
          <a:noFill/>
        </p:spPr>
        <p:txBody>
          <a:bodyPr wrap="square" rtlCol="0">
            <a:spAutoFit/>
          </a:bodyPr>
          <a:lstStyle/>
          <a:p>
            <a:pPr algn="just"/>
            <a:r>
              <a:rPr lang="es-CL" sz="1400" dirty="0" smtClean="0"/>
              <a:t>*** Material preparado por Leonel Leal Salinas, exclusivamente para el curso de Derecho Civil VIII de la Profesora Fabiola </a:t>
            </a:r>
            <a:r>
              <a:rPr lang="es-CL" sz="1400" dirty="0" err="1" smtClean="0"/>
              <a:t>Lathrop</a:t>
            </a:r>
            <a:r>
              <a:rPr lang="es-CL" sz="1400" dirty="0" smtClean="0"/>
              <a:t> Gómez, en la Escuela de Derecho de la Universidad de Chile. Marzo 2016.  Prohibida su copia. </a:t>
            </a:r>
            <a:endParaRPr lang="es-CL"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dirty="0" smtClean="0"/>
              <a:t>Testamento como acto de disposición de bienes:</a:t>
            </a:r>
            <a:endParaRPr lang="es-CL" sz="2800" dirty="0"/>
          </a:p>
        </p:txBody>
      </p:sp>
      <p:sp>
        <p:nvSpPr>
          <p:cNvPr id="3" name="2 Marcador de contenido"/>
          <p:cNvSpPr>
            <a:spLocks noGrp="1"/>
          </p:cNvSpPr>
          <p:nvPr>
            <p:ph idx="1"/>
          </p:nvPr>
        </p:nvSpPr>
        <p:spPr>
          <a:xfrm>
            <a:off x="142844" y="1554162"/>
            <a:ext cx="8848756" cy="5089548"/>
          </a:xfrm>
        </p:spPr>
        <p:txBody>
          <a:bodyPr>
            <a:normAutofit fontScale="92500" lnSpcReduction="10000"/>
          </a:bodyPr>
          <a:lstStyle/>
          <a:p>
            <a:pPr marL="0" indent="0" algn="just">
              <a:buNone/>
            </a:pPr>
            <a:r>
              <a:rPr lang="es-CL" dirty="0" smtClean="0"/>
              <a:t>Según la disposición del </a:t>
            </a:r>
            <a:r>
              <a:rPr lang="es-CL" b="1" dirty="0" smtClean="0"/>
              <a:t>Art. 999 C. Civil </a:t>
            </a:r>
            <a:r>
              <a:rPr lang="es-CL" dirty="0" smtClean="0"/>
              <a:t>el testamento debe contener actos de disposición patrimonial. Sin perjuicio de ello algunas disposiciones de la ley permiten incluir disposiciones no patrimoniales en el testamento. </a:t>
            </a:r>
          </a:p>
          <a:p>
            <a:pPr marL="0" indent="0" algn="just">
              <a:buNone/>
            </a:pPr>
            <a:endParaRPr lang="es-CL" dirty="0" smtClean="0"/>
          </a:p>
          <a:p>
            <a:pPr marL="514350" indent="-514350" algn="just">
              <a:buFont typeface="+mj-lt"/>
              <a:buAutoNum type="alphaLcParenR"/>
            </a:pPr>
            <a:r>
              <a:rPr lang="es-CL" dirty="0" smtClean="0"/>
              <a:t>Puede reconocerse un hijo (Art. 271 N° 1 C. Civil). </a:t>
            </a:r>
          </a:p>
          <a:p>
            <a:pPr marL="514350" indent="-514350" algn="just">
              <a:buFont typeface="+mj-lt"/>
              <a:buAutoNum type="alphaLcParenR"/>
            </a:pPr>
            <a:r>
              <a:rPr lang="es-CL" dirty="0" smtClean="0"/>
              <a:t>Puede nombrarse un guardador (Art. 353 C. Civil). </a:t>
            </a:r>
          </a:p>
          <a:p>
            <a:pPr marL="514350" indent="-514350" algn="just">
              <a:buFont typeface="+mj-lt"/>
              <a:buAutoNum type="alphaLcParenR"/>
            </a:pPr>
            <a:r>
              <a:rPr lang="es-CL" dirty="0" smtClean="0"/>
              <a:t>Puede nombrarse un partidor (Art. 1324 C. Civil).</a:t>
            </a:r>
          </a:p>
          <a:p>
            <a:pPr marL="514350" indent="-514350" algn="just">
              <a:buFont typeface="+mj-lt"/>
              <a:buAutoNum type="alphaLcParenR"/>
            </a:pPr>
            <a:r>
              <a:rPr lang="es-CL" dirty="0" smtClean="0"/>
              <a:t>Puede nombrarse un albacea (art. 1270 C. Civil)</a:t>
            </a:r>
          </a:p>
          <a:p>
            <a:pPr marL="0" indent="0">
              <a:buFontTx/>
              <a:buChar char="-"/>
            </a:pPr>
            <a:endParaRPr lang="es-CL" dirty="0" smtClean="0"/>
          </a:p>
          <a:p>
            <a:pPr marL="0" indent="0">
              <a:buNone/>
            </a:pP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Características del testamento:</a:t>
            </a:r>
            <a:endParaRPr lang="es-CL" dirty="0"/>
          </a:p>
        </p:txBody>
      </p:sp>
      <p:sp>
        <p:nvSpPr>
          <p:cNvPr id="3" name="2 Marcador de contenido"/>
          <p:cNvSpPr>
            <a:spLocks noGrp="1"/>
          </p:cNvSpPr>
          <p:nvPr>
            <p:ph idx="1"/>
          </p:nvPr>
        </p:nvSpPr>
        <p:spPr>
          <a:xfrm>
            <a:off x="304800" y="1285860"/>
            <a:ext cx="8686800" cy="5286412"/>
          </a:xfrm>
        </p:spPr>
        <p:txBody>
          <a:bodyPr>
            <a:normAutofit lnSpcReduction="10000"/>
          </a:bodyPr>
          <a:lstStyle/>
          <a:p>
            <a:pPr marL="514350" indent="-514350" algn="just">
              <a:buAutoNum type="alphaLcParenR"/>
            </a:pPr>
            <a:r>
              <a:rPr lang="es-CL" b="1" dirty="0" smtClean="0"/>
              <a:t>Acto </a:t>
            </a:r>
            <a:r>
              <a:rPr lang="es-CL" b="1" i="1" dirty="0" smtClean="0"/>
              <a:t>m</a:t>
            </a:r>
            <a:r>
              <a:rPr lang="es-CL" b="1" i="1" dirty="0" smtClean="0"/>
              <a:t>ortis causa</a:t>
            </a:r>
            <a:r>
              <a:rPr lang="es-CL" b="1" dirty="0" smtClean="0"/>
              <a:t>: </a:t>
            </a:r>
            <a:r>
              <a:rPr lang="es-CL" dirty="0" smtClean="0"/>
              <a:t>El testamento es esencialmente </a:t>
            </a:r>
            <a:r>
              <a:rPr lang="es-CL" i="1" dirty="0" smtClean="0"/>
              <a:t>mortis causa</a:t>
            </a:r>
            <a:r>
              <a:rPr lang="es-CL" dirty="0" smtClean="0"/>
              <a:t>, mientras el fallecimiento del testador no ocurra, el testamento no produce efecto alguno. </a:t>
            </a:r>
          </a:p>
          <a:p>
            <a:pPr marL="514350" indent="-514350" algn="just">
              <a:buNone/>
            </a:pPr>
            <a:r>
              <a:rPr lang="es-CL" b="1" dirty="0" smtClean="0"/>
              <a:t>	</a:t>
            </a:r>
            <a:endParaRPr lang="es-CL" b="1" dirty="0" smtClean="0"/>
          </a:p>
          <a:p>
            <a:pPr marL="514350" indent="-514350" algn="just">
              <a:buNone/>
            </a:pPr>
            <a:r>
              <a:rPr lang="es-CL" b="1" dirty="0" smtClean="0"/>
              <a:t>	</a:t>
            </a:r>
            <a:r>
              <a:rPr lang="es-CL" dirty="0" smtClean="0"/>
              <a:t>En cuanto al acto jurídico, éste es perfecto desde que se cumplen las solemnidades del testamento, pero en cuanto a sus efectos, éstos se consolidan sólo con la muerte, y por ello el testamento es esencialmente revocable. </a:t>
            </a:r>
            <a:endParaRPr lang="es-CL"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22"/>
            <a:ext cx="8686800" cy="5429288"/>
          </a:xfrm>
        </p:spPr>
        <p:txBody>
          <a:bodyPr>
            <a:normAutofit fontScale="85000" lnSpcReduction="10000"/>
          </a:bodyPr>
          <a:lstStyle/>
          <a:p>
            <a:pPr marL="514350" indent="-514350" algn="just">
              <a:buFont typeface="+mj-lt"/>
              <a:buAutoNum type="alphaLcParenR" startAt="2"/>
            </a:pPr>
            <a:r>
              <a:rPr lang="es-CL" b="1" dirty="0" smtClean="0"/>
              <a:t>Unilateral</a:t>
            </a:r>
            <a:r>
              <a:rPr lang="es-CL" dirty="0" smtClean="0"/>
              <a:t>: El testamento es obra de una sola persona. El art. 1003 C. Civil declara nulas las disposiciones de los testamentos otorgados por más de una persona, ya sea en beneficio recíproco o de un tercero. </a:t>
            </a:r>
          </a:p>
          <a:p>
            <a:pPr marL="514350" indent="-514350" algn="just">
              <a:buNone/>
            </a:pPr>
            <a:r>
              <a:rPr lang="es-CL" dirty="0" smtClean="0"/>
              <a:t>	</a:t>
            </a:r>
            <a:endParaRPr lang="es-CL" dirty="0" smtClean="0"/>
          </a:p>
          <a:p>
            <a:pPr marL="514350" indent="-514350" algn="just">
              <a:buNone/>
            </a:pPr>
            <a:r>
              <a:rPr lang="es-CL" dirty="0" smtClean="0"/>
              <a:t>	</a:t>
            </a:r>
            <a:r>
              <a:rPr lang="es-CL" dirty="0" smtClean="0"/>
              <a:t>Es por ello que la validez del testamento se juzga con independencia de la aceptación de los beneficiarios con el testamento.</a:t>
            </a:r>
          </a:p>
          <a:p>
            <a:pPr marL="514350" indent="-514350" algn="just">
              <a:buNone/>
            </a:pPr>
            <a:endParaRPr lang="es-CL" dirty="0" smtClean="0"/>
          </a:p>
          <a:p>
            <a:pPr marL="514350" indent="-514350" algn="just">
              <a:buNone/>
            </a:pPr>
            <a:r>
              <a:rPr lang="es-CL" dirty="0" smtClean="0"/>
              <a:t>	 El testamento es un acto </a:t>
            </a:r>
            <a:r>
              <a:rPr lang="es-CL" b="1" dirty="0" smtClean="0"/>
              <a:t>no </a:t>
            </a:r>
            <a:r>
              <a:rPr lang="es-CL" b="1" dirty="0" err="1" smtClean="0"/>
              <a:t>recepticio</a:t>
            </a:r>
            <a:r>
              <a:rPr lang="es-CL" dirty="0" smtClean="0"/>
              <a:t>, ya que el acto jurídico no va dirigido a una persona determinada, y no necesita de su consentimiento. </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42984"/>
            <a:ext cx="8686800" cy="4937141"/>
          </a:xfrm>
        </p:spPr>
        <p:txBody>
          <a:bodyPr/>
          <a:lstStyle/>
          <a:p>
            <a:pPr marL="514350" indent="-514350" algn="just">
              <a:buFont typeface="+mj-lt"/>
              <a:buAutoNum type="alphaLcParenR" startAt="3"/>
            </a:pPr>
            <a:r>
              <a:rPr lang="es-CL" b="1" dirty="0" smtClean="0"/>
              <a:t>Personalísimo</a:t>
            </a:r>
            <a:r>
              <a:rPr lang="es-CL" dirty="0" smtClean="0"/>
              <a:t>: De conformidad al art. 1004 C. Civil </a:t>
            </a:r>
            <a:r>
              <a:rPr lang="es-CL" i="1" dirty="0" smtClean="0"/>
              <a:t>“la facultad de testar es indelegable”. </a:t>
            </a:r>
            <a:r>
              <a:rPr lang="es-CL" dirty="0" smtClean="0"/>
              <a:t>No se admite la representación en el testamento y por eso se permite a algunos incapaces testar (p. ej. Menor adulto).</a:t>
            </a:r>
          </a:p>
          <a:p>
            <a:pPr marL="514350" indent="-514350" algn="just">
              <a:buNone/>
            </a:pPr>
            <a:r>
              <a:rPr lang="es-CL" dirty="0" smtClean="0"/>
              <a:t> </a:t>
            </a:r>
          </a:p>
          <a:p>
            <a:pPr marL="514350" indent="-514350" algn="just">
              <a:buFont typeface="+mj-lt"/>
              <a:buAutoNum type="alphaLcParenR" startAt="3"/>
            </a:pPr>
            <a:r>
              <a:rPr lang="es-CL" b="1" dirty="0" smtClean="0"/>
              <a:t>Revocable: </a:t>
            </a:r>
            <a:r>
              <a:rPr lang="es-CL" dirty="0" smtClean="0"/>
              <a:t>El testamento es esencialmente revocable, sólo con la muerte del testador adquiere carácter irrevocable. </a:t>
            </a:r>
            <a:endParaRPr lang="es-CL"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22"/>
            <a:ext cx="8686800" cy="5357850"/>
          </a:xfrm>
        </p:spPr>
        <p:txBody>
          <a:bodyPr/>
          <a:lstStyle/>
          <a:p>
            <a:pPr marL="514350" indent="-514350" algn="just">
              <a:buFont typeface="+mj-lt"/>
              <a:buAutoNum type="alphaLcParenR" startAt="4"/>
            </a:pPr>
            <a:r>
              <a:rPr lang="es-CL" b="1" dirty="0" smtClean="0"/>
              <a:t>Gratuito</a:t>
            </a:r>
            <a:r>
              <a:rPr lang="es-CL" dirty="0" smtClean="0"/>
              <a:t>: El beneficiario del testamento lo es sin necesidad de contraprestación alguna. Lo anterior es sin perjuicio que el testador pueda poner alguna carga a sus asignatarios. </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normAutofit/>
          </a:bodyPr>
          <a:lstStyle/>
          <a:p>
            <a:pPr algn="ctr"/>
            <a:r>
              <a:rPr lang="es-CL" sz="4000" dirty="0" smtClean="0"/>
              <a:t>La voluntad en el testamento</a:t>
            </a:r>
            <a:endParaRPr lang="es-CL" sz="2800" dirty="0"/>
          </a:p>
        </p:txBody>
      </p:sp>
      <p:pic>
        <p:nvPicPr>
          <p:cNvPr id="19458" name="Picture 2" descr="http://2.bp.blogspot.com/-rjwvrvq0oBc/UqkPSUVLGAI/AAAAAAAACXg/Qamh8M4iyhg/s1600/Puccini+Gianni+Schicchi+Woody+Allen.jpg"/>
          <p:cNvPicPr>
            <a:picLocks noChangeAspect="1" noChangeArrowheads="1"/>
          </p:cNvPicPr>
          <p:nvPr/>
        </p:nvPicPr>
        <p:blipFill>
          <a:blip r:embed="rId2"/>
          <a:srcRect/>
          <a:stretch>
            <a:fillRect/>
          </a:stretch>
        </p:blipFill>
        <p:spPr bwMode="auto">
          <a:xfrm>
            <a:off x="642910" y="1214422"/>
            <a:ext cx="8001000" cy="5324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Testamento requiere voluntad expresa:	</a:t>
            </a:r>
            <a:endParaRPr lang="es-CL" dirty="0"/>
          </a:p>
        </p:txBody>
      </p:sp>
      <p:sp>
        <p:nvSpPr>
          <p:cNvPr id="3" name="2 Marcador de contenido"/>
          <p:cNvSpPr>
            <a:spLocks noGrp="1"/>
          </p:cNvSpPr>
          <p:nvPr>
            <p:ph idx="1"/>
          </p:nvPr>
        </p:nvSpPr>
        <p:spPr>
          <a:xfrm>
            <a:off x="304800" y="1285860"/>
            <a:ext cx="8686800" cy="5357850"/>
          </a:xfrm>
        </p:spPr>
        <p:txBody>
          <a:bodyPr>
            <a:normAutofit lnSpcReduction="10000"/>
          </a:bodyPr>
          <a:lstStyle/>
          <a:p>
            <a:pPr marL="0" indent="0" algn="just">
              <a:buNone/>
            </a:pPr>
            <a:r>
              <a:rPr lang="es-CL" dirty="0" smtClean="0"/>
              <a:t>El testamento requiere una manifestación expresa de voluntad, hecha por una sola persona. Por estas razones: </a:t>
            </a:r>
          </a:p>
          <a:p>
            <a:pPr marL="514350" indent="-514350" algn="just">
              <a:buAutoNum type="arabicPeriod"/>
            </a:pPr>
            <a:r>
              <a:rPr lang="es-CL" dirty="0" smtClean="0"/>
              <a:t>Se rechazan los testamentos mancomunados. </a:t>
            </a:r>
          </a:p>
          <a:p>
            <a:pPr marL="514350" indent="-514350" algn="just">
              <a:buAutoNum type="arabicPeriod"/>
            </a:pPr>
            <a:r>
              <a:rPr lang="es-CL" dirty="0" smtClean="0"/>
              <a:t>Se prohíbe la representación en el testamento.</a:t>
            </a:r>
          </a:p>
          <a:p>
            <a:pPr marL="514350" indent="-514350" algn="just">
              <a:buAutoNum type="arabicPeriod"/>
            </a:pPr>
            <a:r>
              <a:rPr lang="es-CL" dirty="0" smtClean="0"/>
              <a:t>Arts. 1060, 1063, 1197. </a:t>
            </a:r>
          </a:p>
          <a:p>
            <a:pPr marL="514350" indent="-514350" algn="just">
              <a:buAutoNum type="arabicPeriod"/>
            </a:pPr>
            <a:endParaRPr lang="es-CL" dirty="0" smtClean="0"/>
          </a:p>
          <a:p>
            <a:pPr marL="0" indent="0" algn="just">
              <a:buNone/>
            </a:pPr>
            <a:r>
              <a:rPr lang="es-CL" b="1" dirty="0" smtClean="0"/>
              <a:t>Se permite excepcionalmente la intervención de un tercero: </a:t>
            </a:r>
            <a:r>
              <a:rPr lang="es-CL" dirty="0" smtClean="0"/>
              <a:t>Art. 1056. </a:t>
            </a:r>
            <a:endParaRPr lang="es-CL"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22"/>
            <a:ext cx="8686800" cy="5286412"/>
          </a:xfrm>
        </p:spPr>
        <p:txBody>
          <a:bodyPr/>
          <a:lstStyle/>
          <a:p>
            <a:pPr marL="0" indent="0" algn="just">
              <a:buNone/>
            </a:pPr>
            <a:r>
              <a:rPr lang="es-CL" b="1" dirty="0" smtClean="0"/>
              <a:t>La voluntad del testamento debe bastarse a sí misma</a:t>
            </a:r>
            <a:r>
              <a:rPr lang="es-CL" dirty="0" smtClean="0"/>
              <a:t>. Art. 1002 C. Civil. </a:t>
            </a:r>
            <a:r>
              <a:rPr lang="es-CL" i="1" dirty="0" smtClean="0"/>
              <a:t>Las cédulas o papeles a que se refiera el testador en el testamento no se mirarán como parte de éste, aunque el testador lo ordene, ni valdrán más de lo que sin esta circunstancia valdrían”. </a:t>
            </a:r>
          </a:p>
          <a:p>
            <a:pPr marL="0" indent="0" algn="just">
              <a:buNone/>
            </a:pPr>
            <a:endParaRPr lang="es-CL" i="1" dirty="0" smtClean="0"/>
          </a:p>
          <a:p>
            <a:pPr marL="0" indent="0" algn="just">
              <a:buNone/>
            </a:pPr>
            <a:r>
              <a:rPr lang="es-CL" dirty="0" smtClean="0"/>
              <a:t>La ley prohíbe las denominadas </a:t>
            </a:r>
            <a:r>
              <a:rPr lang="es-CL" b="1" dirty="0" smtClean="0"/>
              <a:t>memorias testamentarias</a:t>
            </a:r>
            <a:r>
              <a:rPr lang="es-CL" dirty="0" smtClean="0"/>
              <a:t>, y sanciona su existencia con </a:t>
            </a:r>
            <a:r>
              <a:rPr lang="es-CL" b="1" dirty="0" smtClean="0"/>
              <a:t>nulidad absoluta</a:t>
            </a:r>
            <a:r>
              <a:rPr lang="es-CL" dirty="0" smtClean="0"/>
              <a:t>. </a:t>
            </a:r>
          </a:p>
          <a:p>
            <a:pPr marL="0" indent="0" algn="just">
              <a:buNone/>
            </a:pPr>
            <a:endParaRPr lang="es-C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VICIOS DE LA VOLUNTAD TESTAMENTARIA:</a:t>
            </a:r>
            <a:endParaRPr lang="es-CL" dirty="0"/>
          </a:p>
        </p:txBody>
      </p:sp>
      <p:sp>
        <p:nvSpPr>
          <p:cNvPr id="3" name="2 Marcador de contenido"/>
          <p:cNvSpPr>
            <a:spLocks noGrp="1"/>
          </p:cNvSpPr>
          <p:nvPr>
            <p:ph idx="1"/>
          </p:nvPr>
        </p:nvSpPr>
        <p:spPr>
          <a:xfrm>
            <a:off x="304800" y="1214422"/>
            <a:ext cx="8686800" cy="5286412"/>
          </a:xfrm>
        </p:spPr>
        <p:txBody>
          <a:bodyPr>
            <a:normAutofit/>
          </a:bodyPr>
          <a:lstStyle/>
          <a:p>
            <a:pPr marL="0" indent="0" algn="just">
              <a:buNone/>
            </a:pPr>
            <a:r>
              <a:rPr lang="es-CL" b="1" dirty="0" smtClean="0"/>
              <a:t>Art. 1069 C. Civil. </a:t>
            </a:r>
            <a:r>
              <a:rPr lang="es-CL" dirty="0" smtClean="0"/>
              <a:t>“</a:t>
            </a:r>
            <a:r>
              <a:rPr lang="es-CL" i="1" dirty="0" smtClean="0"/>
              <a:t>Sobre las reglas dadas en ese título acerca de la inteligencia y efecto de las disposiciones testamentarias, prevalecerá la voluntad de testador claramente manifestada, con tal que no se oponga a los requisitos o prohibiciones legales”. </a:t>
            </a:r>
          </a:p>
          <a:p>
            <a:pPr marL="0" indent="0" algn="just">
              <a:buNone/>
            </a:pPr>
            <a:endParaRPr lang="es-CL" i="1" dirty="0" smtClean="0"/>
          </a:p>
          <a:p>
            <a:pPr marL="0" indent="0" algn="just">
              <a:buNone/>
            </a:pPr>
            <a:r>
              <a:rPr lang="es-CL" dirty="0" smtClean="0"/>
              <a:t>La voluntad del testador debe ser debidamente </a:t>
            </a:r>
            <a:r>
              <a:rPr lang="es-CL" b="1" dirty="0" smtClean="0"/>
              <a:t>manifestada</a:t>
            </a:r>
            <a:r>
              <a:rPr lang="es-CL" dirty="0" smtClean="0"/>
              <a:t> según las solemnidades legales y además debe estar </a:t>
            </a:r>
            <a:r>
              <a:rPr lang="es-CL" b="1" dirty="0" smtClean="0"/>
              <a:t>exenta de vicios</a:t>
            </a:r>
            <a:r>
              <a:rPr lang="es-CL" dirty="0" smtClean="0"/>
              <a:t>. </a:t>
            </a:r>
            <a:endParaRPr lang="es-C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VICIOS DEL CONSENTIMIENTO:</a:t>
            </a:r>
            <a:endParaRPr lang="es-CL" dirty="0"/>
          </a:p>
        </p:txBody>
      </p:sp>
      <p:sp>
        <p:nvSpPr>
          <p:cNvPr id="3" name="2 Marcador de contenido"/>
          <p:cNvSpPr>
            <a:spLocks noGrp="1"/>
          </p:cNvSpPr>
          <p:nvPr>
            <p:ph idx="1"/>
          </p:nvPr>
        </p:nvSpPr>
        <p:spPr>
          <a:xfrm>
            <a:off x="304800" y="1285860"/>
            <a:ext cx="8686800" cy="4794265"/>
          </a:xfrm>
        </p:spPr>
        <p:txBody>
          <a:bodyPr>
            <a:normAutofit fontScale="92500" lnSpcReduction="20000"/>
          </a:bodyPr>
          <a:lstStyle/>
          <a:p>
            <a:pPr marL="0" indent="0" algn="just">
              <a:buNone/>
            </a:pPr>
            <a:r>
              <a:rPr lang="es-CL" dirty="0" smtClean="0"/>
              <a:t>La doctrina entiende que en general las reglas contenidas en el Libro IV título II del Código Civil aplican a los vicios del consentimiento en el testamento, con las alteraciones propias de esta clase de acto jurídico. </a:t>
            </a:r>
          </a:p>
          <a:p>
            <a:pPr marL="0" indent="0" algn="just">
              <a:buNone/>
            </a:pPr>
            <a:endParaRPr lang="es-CL" dirty="0" smtClean="0"/>
          </a:p>
          <a:p>
            <a:pPr marL="0" indent="0" algn="just">
              <a:buNone/>
            </a:pPr>
            <a:r>
              <a:rPr lang="es-CL" dirty="0" smtClean="0"/>
              <a:t>Son vicios del consentimiento: </a:t>
            </a:r>
          </a:p>
          <a:p>
            <a:pPr marL="0" indent="0" algn="just">
              <a:buNone/>
            </a:pPr>
            <a:endParaRPr lang="es-CL" dirty="0" smtClean="0"/>
          </a:p>
          <a:p>
            <a:pPr marL="514350" indent="-514350" algn="just">
              <a:buFont typeface="+mj-lt"/>
              <a:buAutoNum type="arabicPeriod"/>
            </a:pPr>
            <a:r>
              <a:rPr lang="es-CL" b="1" dirty="0" smtClean="0"/>
              <a:t>Error</a:t>
            </a:r>
            <a:r>
              <a:rPr lang="es-CL" dirty="0" smtClean="0"/>
              <a:t>: Arts. 1057 y 1058 C. Civil. </a:t>
            </a:r>
          </a:p>
          <a:p>
            <a:pPr marL="514350" indent="-514350" algn="just">
              <a:buFont typeface="+mj-lt"/>
              <a:buAutoNum type="arabicPeriod"/>
            </a:pPr>
            <a:r>
              <a:rPr lang="es-CL" b="1" dirty="0" smtClean="0"/>
              <a:t>Fuerza</a:t>
            </a:r>
            <a:r>
              <a:rPr lang="es-CL" dirty="0" smtClean="0"/>
              <a:t>: Art. 1007 C. Civil. </a:t>
            </a:r>
          </a:p>
          <a:p>
            <a:pPr marL="514350" indent="-514350" algn="just">
              <a:buFont typeface="+mj-lt"/>
              <a:buAutoNum type="arabicPeriod"/>
            </a:pPr>
            <a:r>
              <a:rPr lang="es-CL" b="1" dirty="0" smtClean="0"/>
              <a:t>Dolo</a:t>
            </a:r>
            <a:r>
              <a:rPr lang="es-CL" dirty="0" smtClean="0"/>
              <a:t>. </a:t>
            </a:r>
            <a:endParaRPr lang="es-C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normAutofit/>
          </a:bodyPr>
          <a:lstStyle/>
          <a:p>
            <a:pPr algn="ctr"/>
            <a:r>
              <a:rPr lang="es-CL" sz="4900" dirty="0" smtClean="0"/>
              <a:t>introducción</a:t>
            </a:r>
            <a:endParaRPr lang="es-CL" dirty="0"/>
          </a:p>
        </p:txBody>
      </p:sp>
      <p:pic>
        <p:nvPicPr>
          <p:cNvPr id="1028" name="Picture 4" descr="http://www.stageandcinema.com/wp-content/uploads/2015/09/Pl%C3%A1cido-Domingo-in-bed-Kihun-Yoon-as-Ser-Amantio-di-Nicolao-Liam-Bonner-as-Marco-and-Meredith-Arwady-as-Zita-in-GIANNI-SCHICCHI.-Photo-by-Craig-T.-Mathew-LA-Opera..jpg"/>
          <p:cNvPicPr>
            <a:picLocks noChangeAspect="1" noChangeArrowheads="1"/>
          </p:cNvPicPr>
          <p:nvPr/>
        </p:nvPicPr>
        <p:blipFill>
          <a:blip r:embed="rId2"/>
          <a:srcRect/>
          <a:stretch>
            <a:fillRect/>
          </a:stretch>
        </p:blipFill>
        <p:spPr bwMode="auto">
          <a:xfrm>
            <a:off x="571472" y="1357298"/>
            <a:ext cx="8001000" cy="53340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Sucesión Testada e intestada:</a:t>
            </a:r>
            <a:endParaRPr lang="es-CL" dirty="0"/>
          </a:p>
        </p:txBody>
      </p:sp>
      <p:sp>
        <p:nvSpPr>
          <p:cNvPr id="3" name="2 Marcador de contenido"/>
          <p:cNvSpPr>
            <a:spLocks noGrp="1"/>
          </p:cNvSpPr>
          <p:nvPr>
            <p:ph idx="1"/>
          </p:nvPr>
        </p:nvSpPr>
        <p:spPr>
          <a:xfrm>
            <a:off x="0" y="1554162"/>
            <a:ext cx="8991600" cy="5303838"/>
          </a:xfrm>
        </p:spPr>
        <p:txBody>
          <a:bodyPr>
            <a:normAutofit fontScale="92500" lnSpcReduction="10000"/>
          </a:bodyPr>
          <a:lstStyle/>
          <a:p>
            <a:pPr algn="just">
              <a:buFontTx/>
              <a:buChar char="-"/>
            </a:pPr>
            <a:r>
              <a:rPr lang="es-CL" b="1" dirty="0" smtClean="0"/>
              <a:t>Art. 952 C. Civil.</a:t>
            </a:r>
            <a:r>
              <a:rPr lang="es-CL" dirty="0" smtClean="0"/>
              <a:t> La sucesión puede ser testada o intestada. O en parte testada y en parte intestada. </a:t>
            </a:r>
          </a:p>
          <a:p>
            <a:pPr algn="just">
              <a:buFontTx/>
              <a:buChar char="-"/>
            </a:pPr>
            <a:endParaRPr lang="es-CL" dirty="0" smtClean="0"/>
          </a:p>
          <a:p>
            <a:pPr algn="just">
              <a:buFontTx/>
              <a:buChar char="-"/>
            </a:pPr>
            <a:r>
              <a:rPr lang="es-CL" b="1" dirty="0" smtClean="0"/>
              <a:t>Sucesión testada: </a:t>
            </a:r>
            <a:r>
              <a:rPr lang="es-CL" i="1" dirty="0" smtClean="0"/>
              <a:t>Es la sucesión reglamentada por el causante, mediante un acto jurídico denominado testamento. </a:t>
            </a:r>
          </a:p>
          <a:p>
            <a:pPr algn="just">
              <a:buFontTx/>
              <a:buChar char="-"/>
            </a:pPr>
            <a:endParaRPr lang="es-CL" b="1" i="1" dirty="0" smtClean="0"/>
          </a:p>
          <a:p>
            <a:pPr algn="just">
              <a:buFontTx/>
              <a:buChar char="-"/>
            </a:pPr>
            <a:r>
              <a:rPr lang="es-CL" b="1" dirty="0" smtClean="0"/>
              <a:t>Sucesión Intestada:</a:t>
            </a:r>
            <a:r>
              <a:rPr lang="es-CL" dirty="0" smtClean="0"/>
              <a:t> </a:t>
            </a:r>
            <a:r>
              <a:rPr lang="es-CL" i="1" dirty="0" smtClean="0"/>
              <a:t>Es la sucesión que se presenta cuando la ley indica quiénes deben suceder al causante y la cuota que corresponde a cada sucesor. </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Fundamento de la sucesión testada:</a:t>
            </a:r>
            <a:endParaRPr lang="es-CL" dirty="0"/>
          </a:p>
        </p:txBody>
      </p:sp>
      <p:sp>
        <p:nvSpPr>
          <p:cNvPr id="3" name="2 Marcador de contenido"/>
          <p:cNvSpPr>
            <a:spLocks noGrp="1"/>
          </p:cNvSpPr>
          <p:nvPr>
            <p:ph idx="1"/>
          </p:nvPr>
        </p:nvSpPr>
        <p:spPr>
          <a:xfrm>
            <a:off x="214282" y="1357298"/>
            <a:ext cx="8777318" cy="5286412"/>
          </a:xfrm>
        </p:spPr>
        <p:txBody>
          <a:bodyPr>
            <a:normAutofit fontScale="92500" lnSpcReduction="20000"/>
          </a:bodyPr>
          <a:lstStyle/>
          <a:p>
            <a:pPr algn="just">
              <a:buNone/>
            </a:pPr>
            <a:r>
              <a:rPr lang="es-CL" dirty="0" smtClean="0"/>
              <a:t>Existen dos teorías: </a:t>
            </a:r>
          </a:p>
          <a:p>
            <a:pPr algn="just">
              <a:buNone/>
            </a:pPr>
            <a:endParaRPr lang="es-CL" dirty="0" smtClean="0"/>
          </a:p>
          <a:p>
            <a:pPr algn="just">
              <a:buNone/>
            </a:pPr>
            <a:r>
              <a:rPr lang="es-CL" b="1" dirty="0" smtClean="0"/>
              <a:t>-	Teoría naturalista</a:t>
            </a:r>
            <a:r>
              <a:rPr lang="es-CL" dirty="0" smtClean="0"/>
              <a:t>: Señala que el fundamento de la sucesión testada es el derecho de dominio del testador. Si éste puede disponer de sus bienes en vida, con mayor razón puede hacerlo después de la muerte (</a:t>
            </a:r>
            <a:r>
              <a:rPr lang="es-CL" dirty="0" err="1" smtClean="0"/>
              <a:t>Grocio</a:t>
            </a:r>
            <a:r>
              <a:rPr lang="es-CL" dirty="0" smtClean="0"/>
              <a:t>, Leibniz, </a:t>
            </a:r>
            <a:r>
              <a:rPr lang="es-CL" dirty="0" err="1" smtClean="0"/>
              <a:t>Wolff</a:t>
            </a:r>
            <a:r>
              <a:rPr lang="es-CL" dirty="0" smtClean="0"/>
              <a:t>, Kant). </a:t>
            </a:r>
          </a:p>
          <a:p>
            <a:pPr algn="just">
              <a:buFontTx/>
              <a:buChar char="-"/>
            </a:pPr>
            <a:endParaRPr lang="es-CL" dirty="0" smtClean="0"/>
          </a:p>
          <a:p>
            <a:pPr algn="just">
              <a:buNone/>
            </a:pPr>
            <a:r>
              <a:rPr lang="es-CL" b="1" dirty="0" smtClean="0"/>
              <a:t>-	Teoría positivista:</a:t>
            </a:r>
            <a:r>
              <a:rPr lang="es-CL" dirty="0" smtClean="0"/>
              <a:t> La facultad de testar es una ficción legal, respaldada por el derecho positivo. Una creación de la ley (</a:t>
            </a:r>
            <a:r>
              <a:rPr lang="es-CL" dirty="0" err="1" smtClean="0"/>
              <a:t>Hobbes</a:t>
            </a:r>
            <a:r>
              <a:rPr lang="es-CL" dirty="0" smtClean="0"/>
              <a:t>, codificadores franceses). </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Regla general en materia de sucesión:</a:t>
            </a:r>
            <a:endParaRPr lang="es-CL" dirty="0"/>
          </a:p>
        </p:txBody>
      </p:sp>
      <p:sp>
        <p:nvSpPr>
          <p:cNvPr id="3" name="2 Marcador de contenido"/>
          <p:cNvSpPr>
            <a:spLocks noGrp="1"/>
          </p:cNvSpPr>
          <p:nvPr>
            <p:ph idx="1"/>
          </p:nvPr>
        </p:nvSpPr>
        <p:spPr>
          <a:xfrm>
            <a:off x="304800" y="1357298"/>
            <a:ext cx="8482042" cy="5500702"/>
          </a:xfrm>
        </p:spPr>
        <p:txBody>
          <a:bodyPr>
            <a:normAutofit fontScale="92500" lnSpcReduction="20000"/>
          </a:bodyPr>
          <a:lstStyle/>
          <a:p>
            <a:pPr marL="0" indent="0" algn="just">
              <a:buNone/>
            </a:pPr>
            <a:r>
              <a:rPr lang="es-CL" b="1" dirty="0" smtClean="0"/>
              <a:t>Regla general: </a:t>
            </a:r>
            <a:r>
              <a:rPr lang="es-CL" dirty="0" smtClean="0"/>
              <a:t>Sucesión testada. Art. 980 C. Civil. </a:t>
            </a:r>
            <a:r>
              <a:rPr lang="es-CL" i="1" dirty="0" smtClean="0"/>
              <a:t>“Las leyes reglan la sucesión en los bienes de que el difunto no ha dispuesto, o si dispuso, no lo hizo conforme a derecho, o no han tenido efecto sus disposiciones”. </a:t>
            </a:r>
          </a:p>
          <a:p>
            <a:pPr marL="0" indent="0" algn="just">
              <a:buNone/>
            </a:pPr>
            <a:endParaRPr lang="es-CL" i="1" dirty="0" smtClean="0"/>
          </a:p>
          <a:p>
            <a:pPr marL="0" indent="0" algn="ctr">
              <a:buNone/>
            </a:pPr>
            <a:r>
              <a:rPr lang="es-CL" b="1" dirty="0" smtClean="0"/>
              <a:t>La sucesión intestada es supletoria de la testamentaria. </a:t>
            </a:r>
          </a:p>
          <a:p>
            <a:pPr marL="0" indent="0" algn="just">
              <a:buNone/>
            </a:pPr>
            <a:endParaRPr lang="es-CL" b="1" dirty="0" smtClean="0"/>
          </a:p>
          <a:p>
            <a:pPr marL="0" indent="0" algn="just">
              <a:buNone/>
            </a:pPr>
            <a:r>
              <a:rPr lang="es-CL" dirty="0" smtClean="0"/>
              <a:t>Esto es sin embargo sólo formal, puesto que con las </a:t>
            </a:r>
            <a:r>
              <a:rPr lang="es-CL" b="1" dirty="0" smtClean="0"/>
              <a:t>asignaciones forzosas</a:t>
            </a:r>
            <a:r>
              <a:rPr lang="es-CL" dirty="0" smtClean="0"/>
              <a:t> la ley impone al causante cierto modo de distribuir su herencia, limitando la libertad de testar. </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71546"/>
          </a:xfrm>
        </p:spPr>
        <p:txBody>
          <a:bodyPr>
            <a:normAutofit/>
          </a:bodyPr>
          <a:lstStyle/>
          <a:p>
            <a:pPr algn="ctr"/>
            <a:r>
              <a:rPr lang="es-CL" sz="4000" dirty="0" smtClean="0"/>
              <a:t>El testamento como acto jurídico</a:t>
            </a:r>
            <a:endParaRPr lang="es-CL" sz="2800" dirty="0"/>
          </a:p>
        </p:txBody>
      </p:sp>
      <p:pic>
        <p:nvPicPr>
          <p:cNvPr id="18436" name="Picture 4" descr="http://www.winteroperastl.org/wp-content/uploads/2011/03/schicchi2.jpg"/>
          <p:cNvPicPr>
            <a:picLocks noChangeAspect="1" noChangeArrowheads="1"/>
          </p:cNvPicPr>
          <p:nvPr/>
        </p:nvPicPr>
        <p:blipFill>
          <a:blip r:embed="rId2"/>
          <a:srcRect/>
          <a:stretch>
            <a:fillRect/>
          </a:stretch>
        </p:blipFill>
        <p:spPr bwMode="auto">
          <a:xfrm>
            <a:off x="714348" y="1262048"/>
            <a:ext cx="7751020" cy="51673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DEFINICIÓN LEGAL:</a:t>
            </a:r>
            <a:endParaRPr lang="es-CL" dirty="0"/>
          </a:p>
        </p:txBody>
      </p:sp>
      <p:sp>
        <p:nvSpPr>
          <p:cNvPr id="3" name="2 Marcador de contenido"/>
          <p:cNvSpPr>
            <a:spLocks noGrp="1"/>
          </p:cNvSpPr>
          <p:nvPr>
            <p:ph idx="1"/>
          </p:nvPr>
        </p:nvSpPr>
        <p:spPr>
          <a:xfrm>
            <a:off x="304800" y="1285860"/>
            <a:ext cx="8686800" cy="5214974"/>
          </a:xfrm>
        </p:spPr>
        <p:txBody>
          <a:bodyPr>
            <a:normAutofit fontScale="92500" lnSpcReduction="10000"/>
          </a:bodyPr>
          <a:lstStyle/>
          <a:p>
            <a:pPr algn="just">
              <a:buNone/>
            </a:pPr>
            <a:r>
              <a:rPr lang="es-CL" b="1" dirty="0" smtClean="0"/>
              <a:t>Artículo 999 C. Civil.</a:t>
            </a:r>
          </a:p>
          <a:p>
            <a:pPr marL="0" indent="0" algn="just">
              <a:buNone/>
            </a:pPr>
            <a:r>
              <a:rPr lang="es-CL" i="1" dirty="0" smtClean="0"/>
              <a:t>“El testamento es un acto </a:t>
            </a:r>
            <a:r>
              <a:rPr lang="es-CL" b="1" i="1" dirty="0" smtClean="0"/>
              <a:t>más o menos solemne</a:t>
            </a:r>
            <a:r>
              <a:rPr lang="es-CL" i="1" dirty="0" smtClean="0"/>
              <a:t>, en que una persona dispone del todo o de una parte de sus bienes para que tenga pleno efecto después de sus días, conservando la facultad de revocar las disposiciones contenidas en él, mientras viva”</a:t>
            </a:r>
            <a:r>
              <a:rPr lang="es-CL" dirty="0" smtClean="0"/>
              <a:t>.</a:t>
            </a:r>
          </a:p>
          <a:p>
            <a:pPr marL="0" indent="0" algn="just">
              <a:buNone/>
            </a:pPr>
            <a:endParaRPr lang="es-CL" dirty="0" smtClean="0"/>
          </a:p>
          <a:p>
            <a:pPr marL="0" indent="0" algn="just">
              <a:buNone/>
            </a:pPr>
            <a:r>
              <a:rPr lang="es-CL" b="1" dirty="0" smtClean="0"/>
              <a:t>Más o menos solemne: </a:t>
            </a:r>
            <a:r>
              <a:rPr lang="es-CL" dirty="0" smtClean="0"/>
              <a:t>El testamento es siempre solemne, pero la frase hace referencia a ciertos casos en que pueden omitirse algunas formalidades (testamentos privilegiados) </a:t>
            </a:r>
            <a:r>
              <a:rPr lang="es-CL" b="1" dirty="0" smtClean="0"/>
              <a:t>Art. 1007 C. Civil. </a:t>
            </a:r>
            <a:r>
              <a:rPr lang="es-CL" dirty="0" smtClean="0"/>
              <a:t> </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Otras definiciones: </a:t>
            </a:r>
            <a:endParaRPr lang="es-CL" dirty="0"/>
          </a:p>
        </p:txBody>
      </p:sp>
      <p:sp>
        <p:nvSpPr>
          <p:cNvPr id="3" name="2 Marcador de contenido"/>
          <p:cNvSpPr>
            <a:spLocks noGrp="1"/>
          </p:cNvSpPr>
          <p:nvPr>
            <p:ph idx="1"/>
          </p:nvPr>
        </p:nvSpPr>
        <p:spPr>
          <a:xfrm>
            <a:off x="285720" y="1357298"/>
            <a:ext cx="8429684" cy="5286412"/>
          </a:xfrm>
        </p:spPr>
        <p:txBody>
          <a:bodyPr>
            <a:normAutofit fontScale="85000" lnSpcReduction="10000"/>
          </a:bodyPr>
          <a:lstStyle/>
          <a:p>
            <a:pPr algn="just">
              <a:buNone/>
            </a:pPr>
            <a:r>
              <a:rPr lang="es-CL" b="1" dirty="0" smtClean="0"/>
              <a:t>-	Digesto: </a:t>
            </a:r>
            <a:r>
              <a:rPr lang="es-CL" dirty="0" smtClean="0"/>
              <a:t>Justa expresión de nuestra voluntad respecto a lo que uno quiere que se haga después de su muerte. </a:t>
            </a:r>
          </a:p>
          <a:p>
            <a:pPr algn="just">
              <a:buFontTx/>
              <a:buChar char="-"/>
            </a:pPr>
            <a:endParaRPr lang="es-CL" dirty="0" smtClean="0"/>
          </a:p>
          <a:p>
            <a:pPr algn="just">
              <a:buNone/>
            </a:pPr>
            <a:r>
              <a:rPr lang="es-CL" b="1" dirty="0" smtClean="0"/>
              <a:t>-	Código Civil español de 1851</a:t>
            </a:r>
            <a:r>
              <a:rPr lang="es-CL" dirty="0" smtClean="0"/>
              <a:t>: Acto solemne y esencialmente revocable por el que dispone el hombre de todo o parte de sus bienes para después de su muerte a favor de una o más personas. </a:t>
            </a:r>
          </a:p>
          <a:p>
            <a:pPr algn="just">
              <a:buFontTx/>
              <a:buChar char="-"/>
            </a:pPr>
            <a:endParaRPr lang="es-CL" dirty="0" smtClean="0"/>
          </a:p>
          <a:p>
            <a:pPr algn="just">
              <a:buNone/>
            </a:pPr>
            <a:r>
              <a:rPr lang="es-CL" b="1" dirty="0" smtClean="0"/>
              <a:t>-	Código Civil francés:</a:t>
            </a:r>
            <a:r>
              <a:rPr lang="es-CL" dirty="0" smtClean="0"/>
              <a:t> Acto por el cual el testador dispone, para el tiempo en que ya no existirá, del todo o parte de sus bienes o de sus derechos y que él puede revocar. </a:t>
            </a:r>
          </a:p>
          <a:p>
            <a:pPr>
              <a:buFontTx/>
              <a:buChar char="-"/>
            </a:pPr>
            <a:endParaRPr lang="es-CL" dirty="0" smtClean="0"/>
          </a:p>
          <a:p>
            <a:pPr>
              <a:buFontTx/>
              <a:buChar char="-"/>
            </a:pP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Otras definiciones: </a:t>
            </a:r>
            <a:endParaRPr lang="es-CL" dirty="0"/>
          </a:p>
        </p:txBody>
      </p:sp>
      <p:sp>
        <p:nvSpPr>
          <p:cNvPr id="3" name="2 Marcador de contenido"/>
          <p:cNvSpPr>
            <a:spLocks noGrp="1"/>
          </p:cNvSpPr>
          <p:nvPr>
            <p:ph idx="1"/>
          </p:nvPr>
        </p:nvSpPr>
        <p:spPr>
          <a:xfrm>
            <a:off x="285720" y="1357298"/>
            <a:ext cx="8572560" cy="5286412"/>
          </a:xfrm>
        </p:spPr>
        <p:txBody>
          <a:bodyPr>
            <a:normAutofit/>
          </a:bodyPr>
          <a:lstStyle/>
          <a:p>
            <a:pPr algn="just">
              <a:buNone/>
            </a:pPr>
            <a:r>
              <a:rPr lang="es-CL" b="1" dirty="0" smtClean="0"/>
              <a:t>-	Código Civil argentino: </a:t>
            </a:r>
            <a:r>
              <a:rPr lang="es-CL" dirty="0" smtClean="0"/>
              <a:t>Acto escrito, celebrado con las solemnidades de la ley, por el cual una persona dispone del todo o parte de sus bienes para después de su muerte.  </a:t>
            </a:r>
          </a:p>
          <a:p>
            <a:pPr algn="just">
              <a:buFontTx/>
              <a:buChar char="-"/>
            </a:pPr>
            <a:endParaRPr lang="es-CL" dirty="0" smtClean="0"/>
          </a:p>
          <a:p>
            <a:pPr algn="just">
              <a:buNone/>
            </a:pPr>
            <a:r>
              <a:rPr lang="es-CL" b="1" dirty="0" smtClean="0"/>
              <a:t>-	Corte Suprema de Chile</a:t>
            </a:r>
            <a:r>
              <a:rPr lang="es-CL" dirty="0" smtClean="0"/>
              <a:t>: Acto de disposición futura de bienes, de carácter provisional mientras vive el causante y eminentemente solemne (Rol 160-07). </a:t>
            </a:r>
          </a:p>
          <a:p>
            <a:pPr>
              <a:buFontTx/>
              <a:buChar char="-"/>
            </a:pPr>
            <a:endParaRPr lang="es-CL" dirty="0" smtClean="0"/>
          </a:p>
          <a:p>
            <a:pPr>
              <a:buFontTx/>
              <a:buChar char="-"/>
            </a:pPr>
            <a:endParaRPr lang="es-C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116</TotalTime>
  <Words>892</Words>
  <Application>Microsoft Office PowerPoint</Application>
  <PresentationFormat>Presentación en pantalla (4:3)</PresentationFormat>
  <Paragraphs>84</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Viajes</vt:lpstr>
      <vt:lpstr>SUCESIÓN TESTAMENTARIA      </vt:lpstr>
      <vt:lpstr>introducción</vt:lpstr>
      <vt:lpstr>Sucesión Testada e intestada:</vt:lpstr>
      <vt:lpstr>Fundamento de la sucesión testada:</vt:lpstr>
      <vt:lpstr>Regla general en materia de sucesión:</vt:lpstr>
      <vt:lpstr>El testamento como acto jurídico</vt:lpstr>
      <vt:lpstr>DEFINICIÓN LEGAL:</vt:lpstr>
      <vt:lpstr>Otras definiciones: </vt:lpstr>
      <vt:lpstr>Otras definiciones: </vt:lpstr>
      <vt:lpstr>Testamento como acto de disposición de bienes:</vt:lpstr>
      <vt:lpstr>Características del testamento:</vt:lpstr>
      <vt:lpstr>Diapositiva 12</vt:lpstr>
      <vt:lpstr>Diapositiva 13</vt:lpstr>
      <vt:lpstr>Diapositiva 14</vt:lpstr>
      <vt:lpstr>La voluntad en el testamento</vt:lpstr>
      <vt:lpstr>Testamento requiere voluntad expresa: </vt:lpstr>
      <vt:lpstr>Diapositiva 17</vt:lpstr>
      <vt:lpstr>VICIOS DE LA VOLUNTAD TESTAMENTARIA:</vt:lpstr>
      <vt:lpstr>VICIOS DEL CONSENTIMIENTO: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SUCESIÓN TESTAMENTARIA</dc:title>
  <dc:creator>Leo</dc:creator>
  <cp:lastModifiedBy>Leo</cp:lastModifiedBy>
  <cp:revision>12</cp:revision>
  <dcterms:created xsi:type="dcterms:W3CDTF">2016-03-29T03:08:32Z</dcterms:created>
  <dcterms:modified xsi:type="dcterms:W3CDTF">2016-03-29T05:04:42Z</dcterms:modified>
</cp:coreProperties>
</file>