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9"/>
  </p:notesMasterIdLst>
  <p:sldIdLst>
    <p:sldId id="272" r:id="rId2"/>
    <p:sldId id="256" r:id="rId3"/>
    <p:sldId id="267" r:id="rId4"/>
    <p:sldId id="257" r:id="rId5"/>
    <p:sldId id="258" r:id="rId6"/>
    <p:sldId id="268" r:id="rId7"/>
    <p:sldId id="259" r:id="rId8"/>
    <p:sldId id="269" r:id="rId9"/>
    <p:sldId id="261" r:id="rId10"/>
    <p:sldId id="270" r:id="rId11"/>
    <p:sldId id="262" r:id="rId12"/>
    <p:sldId id="263" r:id="rId13"/>
    <p:sldId id="264" r:id="rId14"/>
    <p:sldId id="274" r:id="rId15"/>
    <p:sldId id="266" r:id="rId16"/>
    <p:sldId id="273" r:id="rId17"/>
    <p:sldId id="26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9CBF3-096A-4A3E-9A9C-0602DD556E98}" type="datetimeFigureOut">
              <a:rPr lang="es-MX" smtClean="0"/>
              <a:t>20/03/2016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C1521-3F36-4594-B365-76971AF8F4C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2684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1914 Imperio otomano aliado con Alemania + Imperio Austrohúngaro + Italia (La Triple Alianza) contra  Triple Entente, formada por el Reino Unido, Francia y el Imperio ruso.</a:t>
            </a:r>
          </a:p>
          <a:p>
            <a:r>
              <a:rPr lang="es-MX" dirty="0" smtClean="0"/>
              <a:t>Derrota de La Triple Alianza = Derrota Imperio Turco. Fin del Imperio. República Turca (</a:t>
            </a:r>
            <a:r>
              <a:rPr lang="es-MX" dirty="0" err="1" smtClean="0"/>
              <a:t>Kemal</a:t>
            </a:r>
            <a:r>
              <a:rPr lang="es-MX" dirty="0" smtClean="0"/>
              <a:t> Ata </a:t>
            </a:r>
            <a:r>
              <a:rPr lang="es-MX" dirty="0" err="1" smtClean="0"/>
              <a:t>Turk</a:t>
            </a:r>
            <a:r>
              <a:rPr lang="es-MX" dirty="0" smtClean="0"/>
              <a:t>)</a:t>
            </a:r>
          </a:p>
          <a:p>
            <a:r>
              <a:rPr lang="es-MX" dirty="0" err="1" smtClean="0"/>
              <a:t>Subditos</a:t>
            </a:r>
            <a:r>
              <a:rPr lang="es-MX" dirty="0" smtClean="0"/>
              <a:t> árabes</a:t>
            </a:r>
            <a:r>
              <a:rPr lang="es-MX" baseline="0" dirty="0" smtClean="0"/>
              <a:t> Imperio Otomano reciben promesa de apoyo de la  Triple Entente para formar Gran </a:t>
            </a:r>
            <a:r>
              <a:rPr lang="es-MX" baseline="0" dirty="0" err="1" smtClean="0"/>
              <a:t>Pais</a:t>
            </a:r>
            <a:r>
              <a:rPr lang="es-MX" baseline="0" dirty="0" smtClean="0"/>
              <a:t> Árabe por su oposición al Imperio Turco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1521-3F36-4594-B365-76971AF8F4C3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137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conoce como Declaración </a:t>
            </a:r>
            <a:r>
              <a:rPr lang="es-MX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Balfour</a:t>
            </a: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manifestación formal del Gobierno británico, publicada el 2 de noviembre de 1917, en la que el Reino Unido se declaraba favorable a la creación de “un hogar nacional judío” en el Mandato Británico de Palestina. El formato del documento es una carta firmada por el secretario de Relaciones Exteriores británico, Arthur James </a:t>
            </a:r>
            <a:r>
              <a:rPr lang="es-MX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Balfour</a:t>
            </a: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dirigida al barón Lionel Walter Rothschild, un líder de la comunidad judía en Gran Bretaña, para su transmisión a la Federación Sionista de Gran Bretaña e Irlanda. La declaración, considerada como el primer reconocimiento de una potencia mundial de los derechos del pueblo judío sobre la “Tierra de Israel”, fue incorporada en el Tratado de paz de </a:t>
            </a:r>
            <a:r>
              <a:rPr lang="es-MX" sz="11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Sèvres</a:t>
            </a:r>
            <a:r>
              <a:rPr lang="es-MX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Turquía y el Mandato Británico de Palestina. El documento original se conserva en la Biblioteca Británica.</a:t>
            </a:r>
            <a:endParaRPr lang="es-MX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1521-3F36-4594-B365-76971AF8F4C3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578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El Mandato Británico entre 1917 y 1922  comprende el</a:t>
            </a:r>
            <a:r>
              <a:rPr lang="es-MX" baseline="0" dirty="0" smtClean="0"/>
              <a:t> territorio de Palestina, el territorio de lo que actualmente es Jordania y la parte NO de Arabia Saudita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1521-3F36-4594-B365-76971AF8F4C3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9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b="1" u="sng" dirty="0" smtClean="0"/>
              <a:t>Previamente a la Segunda Guerra Mundial</a:t>
            </a:r>
            <a:r>
              <a:rPr lang="es-MX" dirty="0" smtClean="0"/>
              <a:t>, las únicas naciones independientes islámicas se podían contar con los dedos de una mano, eran Egipto, Arabia Saudita, Irak, Irán, Yemen, Omán y Afganistán. La inmensa mayoría se hallaban sometidas por Occidente en forma de colonias, protectorados o mandatos. Marruecos, Argelia, Túnez, Siria y Líbano pertenecían a Francia; Palestina, </a:t>
            </a:r>
            <a:r>
              <a:rPr lang="es-MX" dirty="0" err="1" smtClean="0"/>
              <a:t>Transjordania</a:t>
            </a:r>
            <a:r>
              <a:rPr lang="es-MX" dirty="0" smtClean="0"/>
              <a:t>, Kuwait y Pakistán a Gran Bretaña; Libia a Italia; y el África Subsahariana y </a:t>
            </a:r>
            <a:r>
              <a:rPr lang="es-MX" dirty="0" err="1" smtClean="0"/>
              <a:t>Sidi</a:t>
            </a:r>
            <a:r>
              <a:rPr lang="es-MX" dirty="0" smtClean="0"/>
              <a:t> </a:t>
            </a:r>
            <a:r>
              <a:rPr lang="es-MX" dirty="0" err="1" smtClean="0"/>
              <a:t>Ifni</a:t>
            </a:r>
            <a:r>
              <a:rPr lang="es-MX" dirty="0" smtClean="0"/>
              <a:t> a España.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1521-3F36-4594-B365-76971AF8F4C3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003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Notas: 1) Estados Unidos y países aliados militarmente;  2) U.R.S.S. y países del Pacto de Varsovia;   3) Países de la OTAN (con Estados Unidos y Turquía); 4) Estados Unidos y la OEA; 5) La OTSEA  (</a:t>
            </a:r>
            <a:r>
              <a:rPr lang="es-MX" dirty="0" err="1" smtClean="0"/>
              <a:t>Org</a:t>
            </a:r>
            <a:r>
              <a:rPr lang="es-MX" dirty="0" smtClean="0"/>
              <a:t>. Tratado del Sudeste Asiático)con Estados Unidos, Gran Bretaña, Francia y Filipinas); 6) Países del Tratado Central (con Gran Bretaña, Turquía, Pakistán e Irán); 7) Zonas de fricción; 8) El llamado "telón de acero".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C1521-3F36-4594-B365-76971AF8F4C3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9762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E36636D-D922-432D-A958-524484B5923D}" type="datetimeFigureOut">
              <a:rPr lang="en-US" dirty="0"/>
              <a:pPr/>
              <a:t>3/20/2016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28FB93-0A08-4E7D-8E63-9EFA29F1E093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2" r:id="rId10"/>
    <p:sldLayoutId id="2147483853" r:id="rId11"/>
    <p:sldLayoutId id="2147483854" r:id="rId12"/>
    <p:sldLayoutId id="2147483855" r:id="rId13"/>
    <p:sldLayoutId id="2147483858" r:id="rId14"/>
    <p:sldLayoutId id="2147483859" r:id="rId15"/>
    <p:sldLayoutId id="2147483850" r:id="rId16"/>
    <p:sldLayoutId id="21474838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l/url?sa=i&amp;rct=j&amp;q=&amp;esrc=s&amp;source=images&amp;cd=&amp;cad=rja&amp;uact=8&amp;ved=0ahUKEwivi5Djv6rKAhWFYyYKHXrzCTsQjRwIBw&amp;url=http://emancipacionysangre.blogspot.com/&amp;psig=AFQjCNH1jN1XGvQp_lWHsB7P-HhM_texZQ&amp;ust=145290191790505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cl/url?sa=i&amp;rct=j&amp;q=&amp;esrc=s&amp;source=images&amp;cd=&amp;cad=rja&amp;uact=8&amp;ved=0ahUKEwjGqLb4msnLAhXClZAKHcDtAgMQjRwIBw&amp;url=http://www.fpmr.cl/index.php?option%3Dcom_content%26view%3Darticle%26id%3D347:putin%26catid%3D35:internacional%26Itemid%3D57&amp;bvm=bv.117218890,d.Y2I&amp;psig=AFQjCNEf8x7lZBZt8NgltzM8Zpo2jvqY4A&amp;ust=145835522738477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cl/url?sa=i&amp;rct=j&amp;q=&amp;esrc=s&amp;source=images&amp;cd=&amp;cad=rja&amp;uact=8&amp;ved=0ahUKEwjyqcf5wqrKAhXMPiYKHehKB9cQjRwIBw&amp;url=http://cachanilla69.blogspot.com/2011/07/mapa-conceptual-de-las-matematicas.html&amp;bvm=bv.111677986,d.eWE&amp;psig=AFQjCNFfWcpGtdiJ2wQFqqqm3AvBdL9MAQ&amp;ust=145290277016332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 smtClean="0"/>
              <a:t>PARA ENTENDER EL PRESENTE</a:t>
            </a:r>
            <a:br>
              <a:rPr lang="es-MX" sz="4400" dirty="0" smtClean="0"/>
            </a:br>
            <a:r>
              <a:rPr lang="es-MX" sz="4400" dirty="0" smtClean="0"/>
              <a:t>PREGUNTA</a:t>
            </a:r>
            <a:br>
              <a:rPr lang="es-MX" sz="4400" dirty="0" smtClean="0"/>
            </a:br>
            <a:r>
              <a:rPr lang="es-MX" sz="4400" dirty="0" smtClean="0"/>
              <a:t>POR EL PASADO</a:t>
            </a:r>
            <a:endParaRPr lang="es-MX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SEXTO PARADIGMA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0632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159223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La II Guerra Mundial y las Independencias árabes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1129673"/>
            <a:ext cx="10353762" cy="5325718"/>
          </a:xfrm>
        </p:spPr>
        <p:txBody>
          <a:bodyPr/>
          <a:lstStyle/>
          <a:p>
            <a:r>
              <a:rPr lang="es-MX" b="1" u="sng" dirty="0" smtClean="0"/>
              <a:t>Egipto: </a:t>
            </a:r>
            <a:r>
              <a:rPr lang="es-MX" dirty="0" smtClean="0"/>
              <a:t>Se mantiene </a:t>
            </a:r>
            <a:r>
              <a:rPr lang="es-MX" b="1" dirty="0" smtClean="0">
                <a:solidFill>
                  <a:srgbClr val="FFFF00"/>
                </a:solidFill>
              </a:rPr>
              <a:t>“neutral”, </a:t>
            </a:r>
            <a:r>
              <a:rPr lang="es-MX" dirty="0" smtClean="0"/>
              <a:t>impactado por los combates británicos contra Libia. En </a:t>
            </a:r>
            <a:r>
              <a:rPr lang="es-MX" b="1" dirty="0" smtClean="0">
                <a:solidFill>
                  <a:srgbClr val="FFFF00"/>
                </a:solidFill>
              </a:rPr>
              <a:t>1945 declara la guerra a Alemania y Japón </a:t>
            </a:r>
            <a:r>
              <a:rPr lang="es-MX" dirty="0" smtClean="0"/>
              <a:t>e ingresa en las NN.UU.</a:t>
            </a:r>
          </a:p>
          <a:p>
            <a:r>
              <a:rPr lang="es-MX" b="1" u="sng" dirty="0" smtClean="0"/>
              <a:t>Iraq:  </a:t>
            </a:r>
            <a:r>
              <a:rPr lang="es-MX" dirty="0" smtClean="0"/>
              <a:t>dividido entre germanófilos y anglófonos.  Desde 1941, con </a:t>
            </a:r>
            <a:r>
              <a:rPr lang="es-MX" dirty="0" err="1" smtClean="0"/>
              <a:t>Nuri</a:t>
            </a:r>
            <a:r>
              <a:rPr lang="es-MX" dirty="0" smtClean="0"/>
              <a:t> Said tiene un gobierno pro británico. En </a:t>
            </a:r>
            <a:r>
              <a:rPr lang="es-MX" b="1" dirty="0" smtClean="0">
                <a:solidFill>
                  <a:srgbClr val="FFFF00"/>
                </a:solidFill>
              </a:rPr>
              <a:t>1943 declara la guerra a Alemania</a:t>
            </a:r>
          </a:p>
          <a:p>
            <a:r>
              <a:rPr lang="es-MX" b="1" u="sng" dirty="0" smtClean="0"/>
              <a:t>Siria: </a:t>
            </a:r>
            <a:r>
              <a:rPr lang="es-MX" dirty="0" smtClean="0"/>
              <a:t>las tropas francesas de Vichy apoyan a Alemania. Intervención de Gran Bretaña y entrada de las fuerzas de la Francia Libre. En </a:t>
            </a:r>
            <a:r>
              <a:rPr lang="es-MX" b="1" dirty="0" smtClean="0">
                <a:solidFill>
                  <a:srgbClr val="FFFF00"/>
                </a:solidFill>
              </a:rPr>
              <a:t>1943 se declara </a:t>
            </a:r>
            <a:r>
              <a:rPr lang="es-MX" b="1" dirty="0">
                <a:solidFill>
                  <a:srgbClr val="FFFF00"/>
                </a:solidFill>
              </a:rPr>
              <a:t>e</a:t>
            </a:r>
            <a:r>
              <a:rPr lang="es-MX" b="1" dirty="0" smtClean="0">
                <a:solidFill>
                  <a:srgbClr val="FFFF00"/>
                </a:solidFill>
              </a:rPr>
              <a:t>l fin del mandato francés</a:t>
            </a:r>
            <a:r>
              <a:rPr lang="es-MX" dirty="0" smtClean="0"/>
              <a:t>, pero no se hace efectivo hasta 1946</a:t>
            </a:r>
          </a:p>
          <a:p>
            <a:r>
              <a:rPr lang="es-MX" b="1" u="sng" dirty="0" smtClean="0"/>
              <a:t>Líbano: </a:t>
            </a:r>
            <a:r>
              <a:rPr lang="es-MX" dirty="0" smtClean="0"/>
              <a:t>bajo el mandato de la Francia de Vichy. En 1941 Gran Bretaña y las tropas de la Francia Libre invaden. </a:t>
            </a:r>
            <a:r>
              <a:rPr lang="es-MX" b="1" dirty="0" smtClean="0">
                <a:solidFill>
                  <a:srgbClr val="FFFF00"/>
                </a:solidFill>
              </a:rPr>
              <a:t>La independencia es un largo proceso que culmina en 1945</a:t>
            </a:r>
          </a:p>
          <a:p>
            <a:r>
              <a:rPr lang="es-MX" b="1" u="sng" dirty="0" smtClean="0"/>
              <a:t>Jordania </a:t>
            </a:r>
            <a:r>
              <a:rPr lang="es-MX" dirty="0" smtClean="0"/>
              <a:t>(</a:t>
            </a:r>
            <a:r>
              <a:rPr lang="es-MX" dirty="0" err="1" smtClean="0"/>
              <a:t>Transjordania</a:t>
            </a:r>
            <a:r>
              <a:rPr lang="es-MX" dirty="0" smtClean="0"/>
              <a:t>): el emir saudí </a:t>
            </a:r>
            <a:r>
              <a:rPr lang="es-MX" dirty="0" err="1" smtClean="0"/>
              <a:t>Abdullah</a:t>
            </a:r>
            <a:r>
              <a:rPr lang="es-MX" dirty="0" smtClean="0"/>
              <a:t> –a cargo del protectorado británico- es el </a:t>
            </a:r>
            <a:r>
              <a:rPr lang="es-MX" b="1" dirty="0" smtClean="0">
                <a:solidFill>
                  <a:srgbClr val="FFFF00"/>
                </a:solidFill>
              </a:rPr>
              <a:t>único “país” árabe en declarar la guerra a Alemania desde el comienzo.</a:t>
            </a:r>
            <a:r>
              <a:rPr lang="es-MX" dirty="0" smtClean="0"/>
              <a:t> En 1945 se le concede la independencia bajo la soberanía del emir con el nombre de Reino Hachemita de </a:t>
            </a:r>
            <a:r>
              <a:rPr lang="es-MX" dirty="0" err="1" smtClean="0"/>
              <a:t>Transjordania</a:t>
            </a:r>
            <a:r>
              <a:rPr lang="es-MX" dirty="0" smtClean="0"/>
              <a:t>. Esta independencia se completó en 1948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8590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El Mundo árabe después de la II Guerra Mundial</a:t>
            </a:r>
            <a:endParaRPr lang="es-MX" dirty="0"/>
          </a:p>
        </p:txBody>
      </p:sp>
      <p:pic>
        <p:nvPicPr>
          <p:cNvPr id="9222" name="Picture 6" descr="El mundo conforme a la Guerra Fría o el conflicto este-oeste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165" y="1580050"/>
            <a:ext cx="7366392" cy="46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77421" y="1727333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AutoNum type="arabicParenR"/>
            </a:pPr>
            <a:r>
              <a:rPr lang="es-MX" dirty="0" smtClean="0"/>
              <a:t>Estados </a:t>
            </a:r>
            <a:r>
              <a:rPr lang="es-MX" dirty="0"/>
              <a:t>Unidos y países aliados </a:t>
            </a:r>
            <a:endParaRPr lang="es-MX" dirty="0" smtClean="0"/>
          </a:p>
          <a:p>
            <a:r>
              <a:rPr lang="es-MX" dirty="0" smtClean="0"/>
              <a:t>militarmente;</a:t>
            </a:r>
          </a:p>
          <a:p>
            <a:r>
              <a:rPr lang="es-MX" dirty="0" smtClean="0"/>
              <a:t>2</a:t>
            </a:r>
            <a:r>
              <a:rPr lang="es-MX" dirty="0"/>
              <a:t>) U.R.S.S. y países del Pacto de </a:t>
            </a:r>
            <a:endParaRPr lang="es-MX" dirty="0" smtClean="0"/>
          </a:p>
          <a:p>
            <a:r>
              <a:rPr lang="es-MX" dirty="0" smtClean="0"/>
              <a:t>Varsovia;</a:t>
            </a:r>
          </a:p>
          <a:p>
            <a:r>
              <a:rPr lang="es-MX" dirty="0" smtClean="0"/>
              <a:t>3</a:t>
            </a:r>
            <a:r>
              <a:rPr lang="es-MX" dirty="0"/>
              <a:t>) Países de la </a:t>
            </a:r>
            <a:r>
              <a:rPr lang="es-MX" dirty="0" smtClean="0"/>
              <a:t>OTAN; </a:t>
            </a:r>
          </a:p>
          <a:p>
            <a:r>
              <a:rPr lang="es-MX" dirty="0" smtClean="0"/>
              <a:t>4</a:t>
            </a:r>
            <a:r>
              <a:rPr lang="es-MX" dirty="0"/>
              <a:t>) Estados Unidos y la OEA; </a:t>
            </a:r>
            <a:endParaRPr lang="es-MX" dirty="0" smtClean="0"/>
          </a:p>
          <a:p>
            <a:r>
              <a:rPr lang="es-MX" dirty="0" smtClean="0"/>
              <a:t>5</a:t>
            </a:r>
            <a:r>
              <a:rPr lang="es-MX" dirty="0"/>
              <a:t>) La OTSEA  (con Estados Unidos, </a:t>
            </a:r>
            <a:endParaRPr lang="es-MX" dirty="0" smtClean="0"/>
          </a:p>
          <a:p>
            <a:r>
              <a:rPr lang="es-MX" dirty="0" smtClean="0"/>
              <a:t>Gran </a:t>
            </a:r>
            <a:r>
              <a:rPr lang="es-MX" dirty="0"/>
              <a:t>Bretaña, Francia y Filipinas); </a:t>
            </a:r>
            <a:endParaRPr lang="es-MX" dirty="0" smtClean="0"/>
          </a:p>
          <a:p>
            <a:r>
              <a:rPr lang="es-MX" dirty="0" smtClean="0"/>
              <a:t>6</a:t>
            </a:r>
            <a:r>
              <a:rPr lang="es-MX" dirty="0"/>
              <a:t>) Países del Tratado Central </a:t>
            </a:r>
            <a:endParaRPr lang="es-MX" dirty="0" smtClean="0"/>
          </a:p>
          <a:p>
            <a:r>
              <a:rPr lang="es-MX" dirty="0" smtClean="0"/>
              <a:t>(</a:t>
            </a:r>
            <a:r>
              <a:rPr lang="es-MX" dirty="0"/>
              <a:t>con Gran Bretaña, Turquía, </a:t>
            </a:r>
            <a:endParaRPr lang="es-MX" dirty="0" smtClean="0"/>
          </a:p>
          <a:p>
            <a:r>
              <a:rPr lang="es-MX" dirty="0" smtClean="0"/>
              <a:t>Pakistán </a:t>
            </a:r>
            <a:r>
              <a:rPr lang="es-MX" dirty="0"/>
              <a:t>e Irán); </a:t>
            </a:r>
            <a:endParaRPr lang="es-MX" dirty="0" smtClean="0"/>
          </a:p>
          <a:p>
            <a:r>
              <a:rPr lang="es-MX" dirty="0" smtClean="0"/>
              <a:t>7</a:t>
            </a:r>
            <a:r>
              <a:rPr lang="es-MX" dirty="0"/>
              <a:t>) Zonas de fricción; </a:t>
            </a:r>
            <a:endParaRPr lang="es-MX" dirty="0" smtClean="0"/>
          </a:p>
          <a:p>
            <a:r>
              <a:rPr lang="es-MX" dirty="0" smtClean="0"/>
              <a:t>8</a:t>
            </a:r>
            <a:r>
              <a:rPr lang="es-MX" dirty="0"/>
              <a:t>) El llamado </a:t>
            </a:r>
            <a:r>
              <a:rPr lang="es-MX" dirty="0" smtClean="0"/>
              <a:t>"</a:t>
            </a:r>
            <a:r>
              <a:rPr lang="es-MX" dirty="0"/>
              <a:t>telón de acero".</a:t>
            </a:r>
          </a:p>
        </p:txBody>
      </p:sp>
    </p:spTree>
    <p:extLst>
      <p:ext uri="{BB962C8B-B14F-4D97-AF65-F5344CB8AC3E}">
        <p14:creationId xmlns:p14="http://schemas.microsoft.com/office/powerpoint/2010/main" val="4205795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56" y="150126"/>
            <a:ext cx="10353762" cy="928047"/>
          </a:xfrm>
        </p:spPr>
        <p:txBody>
          <a:bodyPr/>
          <a:lstStyle/>
          <a:p>
            <a:r>
              <a:rPr lang="es-MX" dirty="0" smtClean="0"/>
              <a:t>El mundo árabe durante la Guerra Fría</a:t>
            </a:r>
            <a:endParaRPr lang="es-MX" dirty="0"/>
          </a:p>
        </p:txBody>
      </p:sp>
      <p:pic>
        <p:nvPicPr>
          <p:cNvPr id="2050" name="Picture 2" descr="http://3.bp.blogspot.com/-ttDaTOrmyYg/VjURMr_gR5I/AAAAAAAAETs/hIGHrmMWT4U/s1600/guerrafri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2135"/>
            <a:ext cx="10353675" cy="49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24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9329" y="322997"/>
            <a:ext cx="10353762" cy="837063"/>
          </a:xfrm>
        </p:spPr>
        <p:txBody>
          <a:bodyPr/>
          <a:lstStyle/>
          <a:p>
            <a:r>
              <a:rPr lang="es-MX" dirty="0" smtClean="0"/>
              <a:t>Escenario político de la Primavera Árabe</a:t>
            </a:r>
            <a:endParaRPr lang="es-MX" dirty="0"/>
          </a:p>
        </p:txBody>
      </p:sp>
      <p:pic>
        <p:nvPicPr>
          <p:cNvPr id="11266" name="Picture 2" descr="https://images-blogger-opensocial.googleusercontent.com/gadgets/proxy?url=http%3A%2F%2Ferapostinfotainment.files.wordpress.com%2F2011%2F03%2Fmapa2bdel2bmundo2b25c32581rabe2b-2bperfil2b-2b302benero2b2011.jpg%3Fw%3D617%26h%3D522&amp;container=blogger&amp;gadget=a&amp;rewriteMime=image%2F*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609" y="1219241"/>
            <a:ext cx="7151427" cy="539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19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LA PRIMAVERA ÁRABE</a:t>
            </a:r>
            <a:endParaRPr lang="es-MX" dirty="0"/>
          </a:p>
        </p:txBody>
      </p:sp>
      <p:pic>
        <p:nvPicPr>
          <p:cNvPr id="1026" name="Picture 2" descr="http://www.fpmr.cl/images/stories/Mas/putin%20verus%20obama%201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514" y="2270919"/>
            <a:ext cx="7949321" cy="426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836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Los momentos </a:t>
            </a:r>
            <a:r>
              <a:rPr lang="es-MX" dirty="0" err="1" smtClean="0"/>
              <a:t>significativod</a:t>
            </a:r>
            <a:r>
              <a:rPr lang="es-MX" dirty="0" smtClean="0"/>
              <a:t> del Sexto Paradigma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MX" sz="2200" b="1" dirty="0" smtClean="0">
                <a:solidFill>
                  <a:schemeClr val="tx1"/>
                </a:solidFill>
              </a:rPr>
              <a:t>Años ‘20 – ’40 Independencias incumplidas 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Años ‘50 – ’60 Independencias de la Guerra Fría. </a:t>
            </a:r>
            <a:endParaRPr lang="es-MX" sz="2200" b="1" dirty="0">
              <a:solidFill>
                <a:schemeClr val="tx1"/>
              </a:solidFill>
            </a:endParaRPr>
          </a:p>
          <a:p>
            <a:r>
              <a:rPr lang="es-MX" sz="2200" b="1" dirty="0" smtClean="0">
                <a:solidFill>
                  <a:schemeClr val="tx1"/>
                </a:solidFill>
              </a:rPr>
              <a:t>Años ‘70 – ’90 La </a:t>
            </a:r>
            <a:r>
              <a:rPr lang="es-MX" sz="2200" b="1" dirty="0" err="1" smtClean="0">
                <a:solidFill>
                  <a:schemeClr val="tx1"/>
                </a:solidFill>
              </a:rPr>
              <a:t>Infitah</a:t>
            </a:r>
            <a:r>
              <a:rPr lang="es-MX" sz="2200" b="1" dirty="0" smtClean="0">
                <a:solidFill>
                  <a:schemeClr val="tx1"/>
                </a:solidFill>
              </a:rPr>
              <a:t> (Apertura hacia Occidente). Las “</a:t>
            </a:r>
            <a:r>
              <a:rPr lang="es-MX" sz="2200" b="1" dirty="0" err="1" smtClean="0">
                <a:solidFill>
                  <a:schemeClr val="tx1"/>
                </a:solidFill>
              </a:rPr>
              <a:t>cleptocracias</a:t>
            </a:r>
            <a:r>
              <a:rPr lang="es-MX" sz="2200" b="1" dirty="0" smtClean="0">
                <a:solidFill>
                  <a:schemeClr val="tx1"/>
                </a:solidFill>
              </a:rPr>
              <a:t>” del petróleo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2000 – 2010 Guerra de Afganistán, surgimiento Al Qaida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2011 en adelante. </a:t>
            </a:r>
            <a:r>
              <a:rPr lang="es-MX" sz="2200" b="1" dirty="0">
                <a:solidFill>
                  <a:schemeClr val="tx1"/>
                </a:solidFill>
              </a:rPr>
              <a:t>Reclamación de un espacio independiente para los pueblos </a:t>
            </a:r>
            <a:r>
              <a:rPr lang="es-MX" sz="2200" b="1" dirty="0" smtClean="0">
                <a:solidFill>
                  <a:schemeClr val="tx1"/>
                </a:solidFill>
              </a:rPr>
              <a:t>árabes, Fracaso de la “Primavera Árabe”. </a:t>
            </a:r>
            <a:endParaRPr lang="es-MX" sz="2200" b="1" dirty="0">
              <a:solidFill>
                <a:schemeClr val="tx1"/>
              </a:solidFill>
            </a:endParaRPr>
          </a:p>
          <a:p>
            <a:r>
              <a:rPr lang="es-MX" sz="2200" b="1" dirty="0" smtClean="0">
                <a:solidFill>
                  <a:schemeClr val="tx1"/>
                </a:solidFill>
              </a:rPr>
              <a:t>DAISH (ISIS)</a:t>
            </a:r>
          </a:p>
          <a:p>
            <a:r>
              <a:rPr lang="es-MX" sz="2200" b="1" dirty="0" smtClean="0">
                <a:solidFill>
                  <a:schemeClr val="tx1"/>
                </a:solidFill>
              </a:rPr>
              <a:t>Conflicto Siria, Crisis de los Emigrantes</a:t>
            </a:r>
          </a:p>
          <a:p>
            <a:pPr algn="ctr"/>
            <a:r>
              <a:rPr lang="es-MX" sz="2200" b="1" dirty="0" smtClean="0">
                <a:solidFill>
                  <a:schemeClr val="tx1"/>
                </a:solidFill>
              </a:rPr>
              <a:t>¿</a:t>
            </a:r>
            <a:r>
              <a:rPr lang="es-MX" sz="2200" b="1" dirty="0">
                <a:solidFill>
                  <a:schemeClr val="tx1"/>
                </a:solidFill>
              </a:rPr>
              <a:t>Qué es lo que </a:t>
            </a:r>
            <a:r>
              <a:rPr lang="es-MX" sz="2200" b="1" dirty="0" smtClean="0">
                <a:solidFill>
                  <a:schemeClr val="tx1"/>
                </a:solidFill>
              </a:rPr>
              <a:t>se hizo </a:t>
            </a:r>
            <a:r>
              <a:rPr lang="es-MX" sz="2200" b="1" dirty="0">
                <a:solidFill>
                  <a:schemeClr val="tx1"/>
                </a:solidFill>
              </a:rPr>
              <a:t>tan desastrosamente mal</a:t>
            </a:r>
            <a:r>
              <a:rPr lang="es-MX" sz="2200" b="1" dirty="0" smtClean="0">
                <a:solidFill>
                  <a:schemeClr val="tx1"/>
                </a:solidFill>
              </a:rPr>
              <a:t>?</a:t>
            </a:r>
          </a:p>
          <a:p>
            <a:pPr algn="ctr"/>
            <a:r>
              <a:rPr lang="es-MX" sz="2200" b="1" dirty="0">
                <a:solidFill>
                  <a:schemeClr val="tx1"/>
                </a:solidFill>
              </a:rPr>
              <a:t>¿Por qué el Islam intolerante y </a:t>
            </a:r>
            <a:r>
              <a:rPr lang="es-MX" sz="2200" b="1" dirty="0" smtClean="0">
                <a:solidFill>
                  <a:schemeClr val="tx1"/>
                </a:solidFill>
              </a:rPr>
              <a:t>extremista </a:t>
            </a:r>
            <a:r>
              <a:rPr lang="es-MX" sz="2200" b="1" dirty="0">
                <a:solidFill>
                  <a:schemeClr val="tx1"/>
                </a:solidFill>
              </a:rPr>
              <a:t>triunfó sobre la democracia secular? </a:t>
            </a:r>
          </a:p>
        </p:txBody>
      </p:sp>
    </p:spTree>
    <p:extLst>
      <p:ext uri="{BB962C8B-B14F-4D97-AF65-F5344CB8AC3E}">
        <p14:creationId xmlns:p14="http://schemas.microsoft.com/office/powerpoint/2010/main" val="3755833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492" y="25475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Para entender el presente, pregunta por el pasado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334" y="1731963"/>
            <a:ext cx="8366078" cy="485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1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356" y="241110"/>
            <a:ext cx="10353762" cy="809768"/>
          </a:xfrm>
        </p:spPr>
        <p:txBody>
          <a:bodyPr/>
          <a:lstStyle/>
          <a:p>
            <a:r>
              <a:rPr lang="es-MX" dirty="0" smtClean="0"/>
              <a:t>¿Y ahora …. Que?</a:t>
            </a:r>
            <a:endParaRPr lang="es-MX" dirty="0"/>
          </a:p>
        </p:txBody>
      </p:sp>
      <p:pic>
        <p:nvPicPr>
          <p:cNvPr id="12290" name="Picture 2" descr="http://4.bp.blogspot.com/-wFVVg4MiRtU/TgWQHPUlL-I/AAAAAAAABMk/UJ2xILxPhfU/s1600/mapa+conceptual+de+las+matematicas.p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699" y="1229581"/>
            <a:ext cx="8038531" cy="515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70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7741" y="95287"/>
            <a:ext cx="9440034" cy="973659"/>
          </a:xfrm>
        </p:spPr>
        <p:txBody>
          <a:bodyPr>
            <a:normAutofit/>
          </a:bodyPr>
          <a:lstStyle/>
          <a:p>
            <a:r>
              <a:rPr lang="es-MX" sz="4000" dirty="0" smtClean="0"/>
              <a:t>El Imperio Otomano 1914</a:t>
            </a:r>
            <a:endParaRPr lang="es-MX" sz="4000" dirty="0"/>
          </a:p>
        </p:txBody>
      </p:sp>
      <p:pic>
        <p:nvPicPr>
          <p:cNvPr id="1026" name="Picture 2" descr="http://www.ecoportal.net/var/ecoportal_net/storage/images/objetos_relacionados/280_11_2/1032614-1-esl-ES/280_11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256" y="1164255"/>
            <a:ext cx="8272584" cy="533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861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79699"/>
            <a:ext cx="10353762" cy="806996"/>
          </a:xfrm>
        </p:spPr>
        <p:txBody>
          <a:bodyPr/>
          <a:lstStyle/>
          <a:p>
            <a:r>
              <a:rPr lang="es-MX" dirty="0" smtClean="0"/>
              <a:t>I Guerra Mundial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886695"/>
            <a:ext cx="10353762" cy="5514105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1914 – 1918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r>
              <a:rPr lang="es-MX" dirty="0" smtClean="0"/>
              <a:t>1916</a:t>
            </a:r>
          </a:p>
          <a:p>
            <a:endParaRPr lang="es-MX" dirty="0" smtClean="0"/>
          </a:p>
          <a:p>
            <a:r>
              <a:rPr lang="es-MX" dirty="0" smtClean="0"/>
              <a:t>Detonante: Atentado de Sarajevo</a:t>
            </a:r>
          </a:p>
          <a:p>
            <a:r>
              <a:rPr lang="es-MX" dirty="0" smtClean="0"/>
              <a:t>Causas: Competencia por las materias primas (entre ella, el petróleo)</a:t>
            </a:r>
          </a:p>
          <a:p>
            <a:r>
              <a:rPr lang="es-MX" dirty="0" smtClean="0"/>
              <a:t>Consecuencias: entre muchas, el desaparecimiento del Imperio Turco</a:t>
            </a:r>
          </a:p>
          <a:p>
            <a:endParaRPr lang="es-MX" dirty="0"/>
          </a:p>
        </p:txBody>
      </p:sp>
      <p:sp>
        <p:nvSpPr>
          <p:cNvPr id="4" name="Llamada de flecha a la izquierda 3"/>
          <p:cNvSpPr/>
          <p:nvPr/>
        </p:nvSpPr>
        <p:spPr>
          <a:xfrm>
            <a:off x="2050938" y="4090557"/>
            <a:ext cx="8079476" cy="532263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ACUERDO SYKES-PICOT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2819167" y="908826"/>
            <a:ext cx="28250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Triple Alianza</a:t>
            </a:r>
          </a:p>
          <a:p>
            <a:pPr algn="ctr"/>
            <a:r>
              <a:rPr lang="es-MX" dirty="0" smtClean="0"/>
              <a:t>Imp. Austro-Húngaro</a:t>
            </a:r>
          </a:p>
          <a:p>
            <a:pPr algn="ctr"/>
            <a:r>
              <a:rPr lang="es-MX" dirty="0" smtClean="0"/>
              <a:t>Alemania (Italia)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7478298" y="961309"/>
            <a:ext cx="28250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Triple Entente</a:t>
            </a:r>
          </a:p>
          <a:p>
            <a:pPr algn="ctr"/>
            <a:r>
              <a:rPr lang="es-MX" dirty="0" smtClean="0"/>
              <a:t>Gran Bretaña - Francia</a:t>
            </a:r>
          </a:p>
          <a:p>
            <a:pPr algn="ctr"/>
            <a:r>
              <a:rPr lang="es-MX" dirty="0" smtClean="0"/>
              <a:t>Imp. Ruso</a:t>
            </a:r>
            <a:endParaRPr lang="es-MX" dirty="0"/>
          </a:p>
        </p:txBody>
      </p:sp>
      <p:cxnSp>
        <p:nvCxnSpPr>
          <p:cNvPr id="8" name="Conector curvado 7"/>
          <p:cNvCxnSpPr>
            <a:stCxn id="6" idx="3"/>
            <a:endCxn id="4" idx="3"/>
          </p:cNvCxnSpPr>
          <p:nvPr/>
        </p:nvCxnSpPr>
        <p:spPr>
          <a:xfrm flipH="1">
            <a:off x="10130414" y="1418509"/>
            <a:ext cx="172971" cy="2938180"/>
          </a:xfrm>
          <a:prstGeom prst="curvedConnector3">
            <a:avLst>
              <a:gd name="adj1" fmla="val -1321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 izquierda y derecha 8"/>
          <p:cNvSpPr/>
          <p:nvPr/>
        </p:nvSpPr>
        <p:spPr>
          <a:xfrm>
            <a:off x="5672269" y="1172782"/>
            <a:ext cx="1806029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Rectángulo redondeado 14"/>
          <p:cNvSpPr/>
          <p:nvPr/>
        </p:nvSpPr>
        <p:spPr>
          <a:xfrm>
            <a:off x="3355370" y="2077557"/>
            <a:ext cx="2207743" cy="15043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Italia tras serle prometidas diversas </a:t>
            </a:r>
            <a:r>
              <a:rPr lang="es-MX" dirty="0"/>
              <a:t>anexiones</a:t>
            </a:r>
            <a:endParaRPr lang="es-MX" dirty="0" smtClean="0"/>
          </a:p>
        </p:txBody>
      </p:sp>
      <p:sp>
        <p:nvSpPr>
          <p:cNvPr id="14" name="Flecha doblada hacia arriba 13"/>
          <p:cNvSpPr/>
          <p:nvPr/>
        </p:nvSpPr>
        <p:spPr>
          <a:xfrm>
            <a:off x="5554598" y="2092671"/>
            <a:ext cx="4244452" cy="76344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9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El Acuerdo </a:t>
            </a:r>
            <a:r>
              <a:rPr lang="es-MX" dirty="0" err="1" smtClean="0"/>
              <a:t>Sykes</a:t>
            </a:r>
            <a:r>
              <a:rPr lang="es-MX" dirty="0" smtClean="0"/>
              <a:t> - </a:t>
            </a:r>
            <a:r>
              <a:rPr lang="es-MX" dirty="0" err="1" smtClean="0"/>
              <a:t>Picot</a:t>
            </a:r>
            <a:endParaRPr lang="es-MX" dirty="0"/>
          </a:p>
        </p:txBody>
      </p:sp>
      <p:pic>
        <p:nvPicPr>
          <p:cNvPr id="2052" name="Picture 4" descr="http://recortesdeorientemedio.files.wordpress.com/2008/12/sykes-picot1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806" y="1731963"/>
            <a:ext cx="6851559" cy="48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5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Declaración </a:t>
            </a:r>
            <a:r>
              <a:rPr lang="es-MX" dirty="0" err="1" smtClean="0"/>
              <a:t>Balfour</a:t>
            </a:r>
            <a:r>
              <a:rPr lang="es-MX" dirty="0" smtClean="0"/>
              <a:t> 1917</a:t>
            </a:r>
            <a:endParaRPr lang="es-MX" dirty="0"/>
          </a:p>
        </p:txBody>
      </p:sp>
      <p:pic>
        <p:nvPicPr>
          <p:cNvPr id="3074" name="Picture 2" descr="http://euro-synergies.hautetfort.com/media/02/00/2911773424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2" y="1508598"/>
            <a:ext cx="7418231" cy="477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3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Escenario Medio Oriente tras I Guerra Mundial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N</a:t>
            </a:r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r>
              <a:rPr lang="es-MX" dirty="0" smtClean="0"/>
              <a:t>Por lo tanto:</a:t>
            </a:r>
          </a:p>
          <a:p>
            <a:r>
              <a:rPr lang="es-MX" dirty="0" smtClean="0"/>
              <a:t>El Gran País Árabe independiente se transforma en la colonización (colonias, mandatos y protectorados) franco-británica (+ Italia) de Medio Oriente</a:t>
            </a:r>
          </a:p>
          <a:p>
            <a:r>
              <a:rPr lang="es-MX" dirty="0" smtClean="0"/>
              <a:t>El Hogar Nacional Judío se va a crear en un territorio habitado por palestinos</a:t>
            </a:r>
            <a:endParaRPr lang="es-MX" dirty="0"/>
          </a:p>
        </p:txBody>
      </p:sp>
      <p:sp>
        <p:nvSpPr>
          <p:cNvPr id="4" name="Rectángulo redondeado 3"/>
          <p:cNvSpPr/>
          <p:nvPr/>
        </p:nvSpPr>
        <p:spPr>
          <a:xfrm>
            <a:off x="1214650" y="1842448"/>
            <a:ext cx="2183643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La Triple Entente</a:t>
            </a:r>
            <a:endParaRPr lang="es-MX" dirty="0"/>
          </a:p>
        </p:txBody>
      </p:sp>
      <p:sp>
        <p:nvSpPr>
          <p:cNvPr id="5" name="Rectángulo redondeado 4"/>
          <p:cNvSpPr/>
          <p:nvPr/>
        </p:nvSpPr>
        <p:spPr>
          <a:xfrm>
            <a:off x="7124735" y="1732449"/>
            <a:ext cx="3995019" cy="1064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Apoyo para la formación de un Gran País Árabe independiente a cambio de su apoyo contra el turco</a:t>
            </a:r>
            <a:endParaRPr lang="es-MX" dirty="0"/>
          </a:p>
        </p:txBody>
      </p:sp>
      <p:sp>
        <p:nvSpPr>
          <p:cNvPr id="6" name="Pentágono 5"/>
          <p:cNvSpPr/>
          <p:nvPr/>
        </p:nvSpPr>
        <p:spPr>
          <a:xfrm>
            <a:off x="3699148" y="1732449"/>
            <a:ext cx="3124732" cy="7923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Había prometido a los pueblos árabes del Imp. Turco</a:t>
            </a: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14649" y="3079436"/>
            <a:ext cx="2183643" cy="682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Gran Bretaña</a:t>
            </a:r>
            <a:endParaRPr lang="es-MX" dirty="0"/>
          </a:p>
        </p:txBody>
      </p:sp>
      <p:sp>
        <p:nvSpPr>
          <p:cNvPr id="9" name="Pentágono 8"/>
          <p:cNvSpPr/>
          <p:nvPr/>
        </p:nvSpPr>
        <p:spPr>
          <a:xfrm>
            <a:off x="3675021" y="3080249"/>
            <a:ext cx="3148859" cy="6823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Había prometido a los judíos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7100609" y="3016971"/>
            <a:ext cx="3995019" cy="968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Un </a:t>
            </a:r>
            <a:r>
              <a:rPr lang="es-MX" dirty="0"/>
              <a:t>hogar nacional </a:t>
            </a:r>
            <a:r>
              <a:rPr lang="es-MX" dirty="0" smtClean="0"/>
              <a:t>judío </a:t>
            </a:r>
            <a:r>
              <a:rPr lang="es-MX" dirty="0"/>
              <a:t>en el Mandato Británico de Palestina.</a:t>
            </a:r>
          </a:p>
        </p:txBody>
      </p:sp>
    </p:spTree>
    <p:extLst>
      <p:ext uri="{BB962C8B-B14F-4D97-AF65-F5344CB8AC3E}">
        <p14:creationId xmlns:p14="http://schemas.microsoft.com/office/powerpoint/2010/main" val="122322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Palestina entre 1917 y 1922</a:t>
            </a:r>
            <a:endParaRPr lang="es-MX" dirty="0"/>
          </a:p>
        </p:txBody>
      </p:sp>
      <p:pic>
        <p:nvPicPr>
          <p:cNvPr id="4098" name="Picture 2" descr="http://noticiasdeeurabia.files.wordpress.com/2006/10/mapa-palestina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55" y="1580050"/>
            <a:ext cx="5841242" cy="498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18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400" dirty="0"/>
              <a:t>LOS TRATADOS DE PAZ</a:t>
            </a:r>
            <a:br>
              <a:rPr lang="es-MX" sz="3400" dirty="0"/>
            </a:br>
            <a:r>
              <a:rPr lang="es-MX" sz="3400" dirty="0"/>
              <a:t>LA PRIMERA GUERRA MUNDIAL </a:t>
            </a:r>
            <a:br>
              <a:rPr lang="es-MX" sz="3400" dirty="0"/>
            </a:br>
            <a:r>
              <a:rPr lang="es-MX" sz="3400" dirty="0"/>
              <a:t>1914-1918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95" y="2006221"/>
            <a:ext cx="10353762" cy="4572000"/>
          </a:xfrm>
        </p:spPr>
        <p:txBody>
          <a:bodyPr/>
          <a:lstStyle/>
          <a:p>
            <a:r>
              <a:rPr lang="es-MX" dirty="0" smtClean="0"/>
              <a:t>El Tratado de Versalles con Alemania  1919</a:t>
            </a:r>
          </a:p>
          <a:p>
            <a:r>
              <a:rPr lang="es-MX" dirty="0" smtClean="0"/>
              <a:t>El Tratado de Saint-Germain con Austria 1919</a:t>
            </a:r>
          </a:p>
          <a:p>
            <a:r>
              <a:rPr lang="es-MX" dirty="0" smtClean="0"/>
              <a:t>El </a:t>
            </a:r>
            <a:r>
              <a:rPr lang="es-MX" dirty="0"/>
              <a:t>Tratado de </a:t>
            </a:r>
            <a:r>
              <a:rPr lang="es-MX" dirty="0" err="1" smtClean="0"/>
              <a:t>Trianón</a:t>
            </a:r>
            <a:r>
              <a:rPr lang="es-MX" dirty="0" smtClean="0"/>
              <a:t> </a:t>
            </a:r>
            <a:r>
              <a:rPr lang="es-MX" dirty="0"/>
              <a:t>con </a:t>
            </a:r>
            <a:r>
              <a:rPr lang="es-MX" dirty="0" smtClean="0"/>
              <a:t>Hungría 1920</a:t>
            </a:r>
          </a:p>
          <a:p>
            <a:r>
              <a:rPr lang="es-MX" dirty="0"/>
              <a:t>El Tratado de </a:t>
            </a:r>
            <a:r>
              <a:rPr lang="es-MX" dirty="0" err="1"/>
              <a:t>Neuilly</a:t>
            </a:r>
            <a:r>
              <a:rPr lang="es-MX" dirty="0"/>
              <a:t> con Bulgaria </a:t>
            </a:r>
            <a:r>
              <a:rPr lang="es-MX" dirty="0" smtClean="0"/>
              <a:t>1919</a:t>
            </a:r>
          </a:p>
          <a:p>
            <a:r>
              <a:rPr lang="es-MX" dirty="0"/>
              <a:t>El Tratado de </a:t>
            </a:r>
            <a:r>
              <a:rPr lang="es-MX" dirty="0" err="1" smtClean="0"/>
              <a:t>Sèvres</a:t>
            </a:r>
            <a:r>
              <a:rPr lang="es-MX" dirty="0" smtClean="0"/>
              <a:t> (1920) y Lausana (1923) </a:t>
            </a:r>
            <a:r>
              <a:rPr lang="es-MX" dirty="0"/>
              <a:t>con Turquía </a:t>
            </a:r>
            <a:endParaRPr lang="es-MX" dirty="0" smtClean="0"/>
          </a:p>
          <a:p>
            <a:pPr marL="720000"/>
            <a:r>
              <a:rPr lang="es-MX" dirty="0">
                <a:solidFill>
                  <a:srgbClr val="FFFF00"/>
                </a:solidFill>
              </a:rPr>
              <a:t>Reparto de las posesiones del Oriente Medio entre Francia (Siria, Líbano) y Gran Bretaña (Palestina, Irak) en la forma de  mandatos de la Sociedad de Naciones.</a:t>
            </a:r>
          </a:p>
          <a:p>
            <a:pPr marL="720000"/>
            <a:r>
              <a:rPr lang="es-MX" dirty="0">
                <a:solidFill>
                  <a:srgbClr val="FFFF00"/>
                </a:solidFill>
              </a:rPr>
              <a:t>Las fuertes pérdidas territoriales en Anatolia y Tracia estipuladas en </a:t>
            </a:r>
            <a:r>
              <a:rPr lang="es-MX" dirty="0" err="1">
                <a:solidFill>
                  <a:srgbClr val="FFFF00"/>
                </a:solidFill>
              </a:rPr>
              <a:t>Sèvres</a:t>
            </a:r>
            <a:r>
              <a:rPr lang="es-MX" dirty="0">
                <a:solidFill>
                  <a:srgbClr val="FFFF00"/>
                </a:solidFill>
              </a:rPr>
              <a:t> son anuladas en el tratado de Lausana </a:t>
            </a:r>
            <a:r>
              <a:rPr lang="es-MX" dirty="0" smtClean="0">
                <a:solidFill>
                  <a:srgbClr val="FFFF00"/>
                </a:solidFill>
              </a:rPr>
              <a:t> </a:t>
            </a:r>
            <a:r>
              <a:rPr lang="es-MX" dirty="0">
                <a:solidFill>
                  <a:srgbClr val="FFFF00"/>
                </a:solidFill>
              </a:rPr>
              <a:t>tras la victoria turca en su guerra contra Grecia (1919-1922). Turquía quedó reducida a la península de Anatolia en Asia y a la región en torno a Estambul en Europa.</a:t>
            </a:r>
          </a:p>
        </p:txBody>
      </p:sp>
    </p:spTree>
    <p:extLst>
      <p:ext uri="{BB962C8B-B14F-4D97-AF65-F5344CB8AC3E}">
        <p14:creationId xmlns:p14="http://schemas.microsoft.com/office/powerpoint/2010/main" val="4250685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6499" y="227462"/>
            <a:ext cx="10353762" cy="970450"/>
          </a:xfrm>
        </p:spPr>
        <p:txBody>
          <a:bodyPr>
            <a:noAutofit/>
          </a:bodyPr>
          <a:lstStyle/>
          <a:p>
            <a:r>
              <a:rPr lang="es-MX" sz="3400" dirty="0" smtClean="0"/>
              <a:t>El mundo </a:t>
            </a:r>
            <a:r>
              <a:rPr lang="es-MX" sz="3400" dirty="0"/>
              <a:t>árabe </a:t>
            </a:r>
            <a:r>
              <a:rPr lang="es-MX" sz="3400" dirty="0" smtClean="0"/>
              <a:t>tras la Conferencia </a:t>
            </a:r>
            <a:r>
              <a:rPr lang="es-MX" sz="3400" dirty="0"/>
              <a:t>de Paz de París (1919) </a:t>
            </a:r>
            <a:r>
              <a:rPr lang="es-MX" sz="3400" dirty="0" smtClean="0"/>
              <a:t>- Consecuencias </a:t>
            </a:r>
            <a:r>
              <a:rPr lang="es-MX" sz="3400" dirty="0"/>
              <a:t>de los Tratado de </a:t>
            </a:r>
            <a:r>
              <a:rPr lang="es-MX" sz="3400" dirty="0" err="1"/>
              <a:t>Sèvres</a:t>
            </a:r>
            <a:r>
              <a:rPr lang="es-MX" sz="3400" dirty="0"/>
              <a:t> y Lausana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10972" y="1698171"/>
            <a:ext cx="7097486" cy="493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074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2452</TotalTime>
  <Words>1214</Words>
  <Application>Microsoft Office PowerPoint</Application>
  <PresentationFormat>Panorámica</PresentationFormat>
  <Paragraphs>99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Calisto MT</vt:lpstr>
      <vt:lpstr>Trebuchet MS</vt:lpstr>
      <vt:lpstr>Wingdings 2</vt:lpstr>
      <vt:lpstr>Pizarra</vt:lpstr>
      <vt:lpstr>PARA ENTENDER EL PRESENTE PREGUNTA POR EL PASADO</vt:lpstr>
      <vt:lpstr>El Imperio Otomano 1914</vt:lpstr>
      <vt:lpstr>I Guerra Mundial</vt:lpstr>
      <vt:lpstr>El Acuerdo Sykes - Picot</vt:lpstr>
      <vt:lpstr>Declaración Balfour 1917</vt:lpstr>
      <vt:lpstr>Escenario Medio Oriente tras I Guerra Mundial</vt:lpstr>
      <vt:lpstr>Palestina entre 1917 y 1922</vt:lpstr>
      <vt:lpstr>LOS TRATADOS DE PAZ LA PRIMERA GUERRA MUNDIAL  1914-1918</vt:lpstr>
      <vt:lpstr>El mundo árabe tras la Conferencia de Paz de París (1919) - Consecuencias de los Tratado de Sèvres y Lausana</vt:lpstr>
      <vt:lpstr>La II Guerra Mundial y las Independencias árabes</vt:lpstr>
      <vt:lpstr>El Mundo árabe después de la II Guerra Mundial</vt:lpstr>
      <vt:lpstr>El mundo árabe durante la Guerra Fría</vt:lpstr>
      <vt:lpstr>Escenario político de la Primavera Árabe</vt:lpstr>
      <vt:lpstr>LA PRIMAVERA ÁRABE</vt:lpstr>
      <vt:lpstr>Los momentos significativod del Sexto Paradigma</vt:lpstr>
      <vt:lpstr>Para entender el presente, pregunta por el pasado</vt:lpstr>
      <vt:lpstr>¿Y ahora …. Que?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Imperio Otomano 1914</dc:title>
  <dc:creator>Beatriz Lorenzo</dc:creator>
  <cp:lastModifiedBy>Beatriz Lorenzo</cp:lastModifiedBy>
  <cp:revision>51</cp:revision>
  <dcterms:created xsi:type="dcterms:W3CDTF">2016-01-14T17:55:48Z</dcterms:created>
  <dcterms:modified xsi:type="dcterms:W3CDTF">2016-03-20T22:19:29Z</dcterms:modified>
</cp:coreProperties>
</file>