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96" r:id="rId4"/>
    <p:sldId id="297" r:id="rId5"/>
    <p:sldId id="298" r:id="rId6"/>
    <p:sldId id="299" r:id="rId7"/>
    <p:sldId id="279" r:id="rId8"/>
    <p:sldId id="300" r:id="rId9"/>
    <p:sldId id="280" r:id="rId10"/>
    <p:sldId id="301" r:id="rId11"/>
    <p:sldId id="282" r:id="rId12"/>
    <p:sldId id="302" r:id="rId13"/>
    <p:sldId id="281" r:id="rId14"/>
    <p:sldId id="314" r:id="rId15"/>
    <p:sldId id="316" r:id="rId16"/>
    <p:sldId id="318" r:id="rId17"/>
    <p:sldId id="317" r:id="rId18"/>
    <p:sldId id="303" r:id="rId19"/>
    <p:sldId id="283" r:id="rId20"/>
    <p:sldId id="306" r:id="rId21"/>
    <p:sldId id="304" r:id="rId22"/>
    <p:sldId id="258" r:id="rId23"/>
    <p:sldId id="307" r:id="rId24"/>
    <p:sldId id="308" r:id="rId25"/>
    <p:sldId id="257" r:id="rId26"/>
    <p:sldId id="260" r:id="rId27"/>
    <p:sldId id="263" r:id="rId28"/>
    <p:sldId id="261" r:id="rId29"/>
    <p:sldId id="262" r:id="rId30"/>
    <p:sldId id="264" r:id="rId31"/>
    <p:sldId id="265" r:id="rId32"/>
    <p:sldId id="313" r:id="rId33"/>
    <p:sldId id="315" r:id="rId34"/>
    <p:sldId id="309" r:id="rId35"/>
    <p:sldId id="310" r:id="rId36"/>
    <p:sldId id="311" r:id="rId37"/>
    <p:sldId id="312" r:id="rId38"/>
    <p:sldId id="305" r:id="rId39"/>
    <p:sldId id="267" r:id="rId40"/>
    <p:sldId id="268" r:id="rId41"/>
    <p:sldId id="269" r:id="rId42"/>
    <p:sldId id="270" r:id="rId43"/>
    <p:sldId id="271" r:id="rId44"/>
    <p:sldId id="273" r:id="rId45"/>
    <p:sldId id="272" r:id="rId46"/>
    <p:sldId id="274" r:id="rId47"/>
    <p:sldId id="275" r:id="rId48"/>
    <p:sldId id="276" r:id="rId4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C6BF-3D00-4828-8061-3E70BECDF122}" type="datetimeFigureOut">
              <a:rPr lang="es-ES" smtClean="0"/>
              <a:pPr/>
              <a:t>9/2/14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09C8-1D15-4B92-B3E0-09987331E88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C6BF-3D00-4828-8061-3E70BECDF122}" type="datetimeFigureOut">
              <a:rPr lang="es-ES" smtClean="0"/>
              <a:pPr/>
              <a:t>9/2/14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09C8-1D15-4B92-B3E0-09987331E88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C6BF-3D00-4828-8061-3E70BECDF122}" type="datetimeFigureOut">
              <a:rPr lang="es-ES" smtClean="0"/>
              <a:pPr/>
              <a:t>9/2/14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09C8-1D15-4B92-B3E0-09987331E88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C6BF-3D00-4828-8061-3E70BECDF122}" type="datetimeFigureOut">
              <a:rPr lang="es-ES" smtClean="0"/>
              <a:pPr/>
              <a:t>9/2/14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09C8-1D15-4B92-B3E0-09987331E88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C6BF-3D00-4828-8061-3E70BECDF122}" type="datetimeFigureOut">
              <a:rPr lang="es-ES" smtClean="0"/>
              <a:pPr/>
              <a:t>9/2/14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09C8-1D15-4B92-B3E0-09987331E88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C6BF-3D00-4828-8061-3E70BECDF122}" type="datetimeFigureOut">
              <a:rPr lang="es-ES" smtClean="0"/>
              <a:pPr/>
              <a:t>9/2/14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09C8-1D15-4B92-B3E0-09987331E88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C6BF-3D00-4828-8061-3E70BECDF122}" type="datetimeFigureOut">
              <a:rPr lang="es-ES" smtClean="0"/>
              <a:pPr/>
              <a:t>9/2/14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09C8-1D15-4B92-B3E0-09987331E88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C6BF-3D00-4828-8061-3E70BECDF122}" type="datetimeFigureOut">
              <a:rPr lang="es-ES" smtClean="0"/>
              <a:pPr/>
              <a:t>9/2/14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09C8-1D15-4B92-B3E0-09987331E88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C6BF-3D00-4828-8061-3E70BECDF122}" type="datetimeFigureOut">
              <a:rPr lang="es-ES" smtClean="0"/>
              <a:pPr/>
              <a:t>9/2/14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09C8-1D15-4B92-B3E0-09987331E88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C6BF-3D00-4828-8061-3E70BECDF122}" type="datetimeFigureOut">
              <a:rPr lang="es-ES" smtClean="0"/>
              <a:pPr/>
              <a:t>9/2/14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09C8-1D15-4B92-B3E0-09987331E88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C6BF-3D00-4828-8061-3E70BECDF122}" type="datetimeFigureOut">
              <a:rPr lang="es-ES" smtClean="0"/>
              <a:pPr/>
              <a:t>9/2/14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09C8-1D15-4B92-B3E0-09987331E88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BC6BF-3D00-4828-8061-3E70BECDF122}" type="datetimeFigureOut">
              <a:rPr lang="es-ES" smtClean="0"/>
              <a:pPr/>
              <a:t>9/2/14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409C8-1D15-4B92-B3E0-09987331E88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cn.cl/obtienearchivo?id=documentos/10221.1/13505/1/CF20_UDP_Jueces%20Ejecuci%C3%B3n%20de%20Penas.pdf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cc.dpp.cl/Documentos/doctrinas/112318892164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Temas penitenciarios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Isabel Arriagada</a:t>
            </a:r>
          </a:p>
          <a:p>
            <a:r>
              <a:rPr lang="es-ES" dirty="0" smtClean="0"/>
              <a:t>Seguridad ciudadana</a:t>
            </a:r>
          </a:p>
          <a:p>
            <a:r>
              <a:rPr lang="es-ES" dirty="0" smtClean="0"/>
              <a:t>Profesor Gonzalo Medina S. </a:t>
            </a:r>
          </a:p>
          <a:p>
            <a:r>
              <a:rPr lang="es-ES" dirty="0" smtClean="0"/>
              <a:t>Agosto, 2014. </a:t>
            </a:r>
            <a:endParaRPr lang="es-E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Falencias normativas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/>
          <a:lstStyle/>
          <a:p>
            <a:pPr marL="0" indent="0" algn="ctr">
              <a:buNone/>
            </a:pPr>
            <a:r>
              <a:rPr lang="es-ES" dirty="0" smtClean="0"/>
              <a:t>Ausencia de estatuto constitucional. </a:t>
            </a:r>
          </a:p>
        </p:txBody>
      </p:sp>
    </p:spTree>
    <p:extLst>
      <p:ext uri="{BB962C8B-B14F-4D97-AF65-F5344CB8AC3E}">
        <p14:creationId xmlns:p14="http://schemas.microsoft.com/office/powerpoint/2010/main" val="1483132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Art. 25. Constitución española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ES" dirty="0"/>
              <a:t>Las penas privativas de libertad y las medidas de seguridad estarán orientadas hacia la reeducación y reinserción social y no podrán consistir en trabajos forzados. El condenado a pena de prisión que estuviere cumpliendo la misma gozará de los derechos fundamentales de este Capítulo, a excepción de los que se vean expresamente limitados por el contenido del fallo condenatorio, el sentido de la pena y la ley penitenciaria. En todo caso, tendrá derecho a un trabajo remunerado y a los beneficios correspondientes de la Seguridad Social, así como al acceso a la cultura y al desarrollo integral de su personalidad.</a:t>
            </a:r>
          </a:p>
        </p:txBody>
      </p:sp>
    </p:spTree>
    <p:extLst>
      <p:ext uri="{BB962C8B-B14F-4D97-AF65-F5344CB8AC3E}">
        <p14:creationId xmlns:p14="http://schemas.microsoft.com/office/powerpoint/2010/main" val="3563446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Art. 272. Constitución Venezolana	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s-ES" dirty="0"/>
              <a:t>Artículo 272. El Estado garantizará un sistema penitenciario que asegure la rehabilitación del interno o interna y el respeto a sus derechos humanos. Para ello, los establecimientos penitenciarios contarán con espacios para el trabajo, el estudio, el deporte y la recreación, funcionarán bajo la dirección de </a:t>
            </a:r>
            <a:r>
              <a:rPr lang="es-ES" dirty="0" err="1"/>
              <a:t>penitenciaristas</a:t>
            </a:r>
            <a:r>
              <a:rPr lang="es-ES" dirty="0"/>
              <a:t> profesionales con credenciales académicas universitarias, y se regirán por una administración descentralizada, a cargo de los gobiernos estadales o municipales, pudiendo ser sometidos a modalidades de privatización. En general, se preferirá en ellos el régimen abierto y el carácter de colonias agrícolas penitenciarias. En todo caso las fórmulas de cumplimiento de penas no privativas de la libertad se aplicarán con preferencia a las medidas de naturaleza </a:t>
            </a:r>
            <a:r>
              <a:rPr lang="es-ES" dirty="0" err="1"/>
              <a:t>reclusoria</a:t>
            </a:r>
            <a:r>
              <a:rPr lang="es-ES" dirty="0"/>
              <a:t>. El Estado creará las instituciones indispensables para la asistencia </a:t>
            </a:r>
            <a:r>
              <a:rPr lang="es-ES" dirty="0" err="1"/>
              <a:t>pospenitenciaria</a:t>
            </a:r>
            <a:r>
              <a:rPr lang="es-ES" dirty="0"/>
              <a:t> que posibilite la reinserción social del </a:t>
            </a:r>
            <a:r>
              <a:rPr lang="es-ES" dirty="0" err="1"/>
              <a:t>exinterno</a:t>
            </a:r>
            <a:r>
              <a:rPr lang="es-ES" dirty="0"/>
              <a:t> o </a:t>
            </a:r>
            <a:r>
              <a:rPr lang="es-ES" dirty="0" err="1"/>
              <a:t>exinterna</a:t>
            </a:r>
            <a:r>
              <a:rPr lang="es-ES" dirty="0"/>
              <a:t> y propiciará la creación de un ente penitenciario con carácter autónomo y con personal exclusivamente técnico.</a:t>
            </a:r>
          </a:p>
        </p:txBody>
      </p:sp>
    </p:spTree>
    <p:extLst>
      <p:ext uri="{BB962C8B-B14F-4D97-AF65-F5344CB8AC3E}">
        <p14:creationId xmlns:p14="http://schemas.microsoft.com/office/powerpoint/2010/main" val="1390484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Ausencia de estatuto constitucional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s-CL" dirty="0" smtClean="0"/>
              <a:t>Principio </a:t>
            </a:r>
            <a:r>
              <a:rPr lang="es-CL" dirty="0"/>
              <a:t>de legalidad de las penas (art. 19 N°3 incisos séptimo y octavo</a:t>
            </a:r>
            <a:r>
              <a:rPr lang="es-CL" dirty="0" smtClean="0"/>
              <a:t>). </a:t>
            </a:r>
          </a:p>
          <a:p>
            <a:pPr marL="514350" indent="-514350">
              <a:buAutoNum type="arabicPeriod"/>
            </a:pPr>
            <a:r>
              <a:rPr lang="es-CL" dirty="0"/>
              <a:t>R</a:t>
            </a:r>
            <a:r>
              <a:rPr lang="es-CL" dirty="0" smtClean="0"/>
              <a:t>egulación </a:t>
            </a:r>
            <a:r>
              <a:rPr lang="es-CL" dirty="0"/>
              <a:t>de la libertad personal (artículo 19 n°7 letras b) y d)</a:t>
            </a:r>
            <a:r>
              <a:rPr lang="es-CL" dirty="0" smtClean="0"/>
              <a:t>). </a:t>
            </a:r>
          </a:p>
          <a:p>
            <a:pPr marL="514350" indent="-514350">
              <a:buAutoNum type="arabicPeriod"/>
            </a:pPr>
            <a:r>
              <a:rPr lang="es-CL" dirty="0" smtClean="0"/>
              <a:t>Establecimiento </a:t>
            </a:r>
            <a:r>
              <a:rPr lang="es-CL" dirty="0"/>
              <a:t>de las acciones de protección y amparo (artículos 20 y 21</a:t>
            </a:r>
            <a:r>
              <a:rPr lang="es-CL" dirty="0" smtClean="0"/>
              <a:t>). </a:t>
            </a:r>
          </a:p>
          <a:p>
            <a:pPr marL="514350" indent="-514350">
              <a:buAutoNum type="arabicPeriod"/>
            </a:pPr>
            <a:r>
              <a:rPr lang="es-CL" dirty="0" smtClean="0"/>
              <a:t>Facultad </a:t>
            </a:r>
            <a:r>
              <a:rPr lang="es-CL" dirty="0"/>
              <a:t>de imperio de los tribunales (artículo 73).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5396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calidad de ciudadano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3600" dirty="0" smtClean="0"/>
              <a:t>Art. 17 de la CPR número 2: “La calidad de ciudadano se pierde por condena a pena aflictiva..”</a:t>
            </a:r>
          </a:p>
          <a:p>
            <a:pPr marL="0" indent="0" algn="ctr">
              <a:buNone/>
            </a:pPr>
            <a:endParaRPr lang="es-ES" sz="3600" dirty="0" smtClean="0"/>
          </a:p>
          <a:p>
            <a:pPr algn="just"/>
            <a:r>
              <a:rPr lang="es-ES" sz="3600" dirty="0" smtClean="0"/>
              <a:t>La doctrina de la relación especial de sujeción. </a:t>
            </a:r>
          </a:p>
          <a:p>
            <a:pPr algn="just"/>
            <a:r>
              <a:rPr lang="es-ES" sz="3600" dirty="0" smtClean="0"/>
              <a:t>Vs. La posición de garante del Estado. 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270749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art</a:t>
            </a:r>
            <a:r>
              <a:rPr lang="es-ES" dirty="0" smtClean="0"/>
              <a:t>ículo quinto inciso segundo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CL" dirty="0"/>
              <a:t>Pacto Internacional de Derechos Civiles y </a:t>
            </a:r>
            <a:r>
              <a:rPr lang="es-CL" dirty="0" smtClean="0"/>
              <a:t>Políticos.</a:t>
            </a:r>
          </a:p>
          <a:p>
            <a:pPr algn="just"/>
            <a:r>
              <a:rPr lang="es-CL" dirty="0" smtClean="0"/>
              <a:t>Declaración </a:t>
            </a:r>
            <a:r>
              <a:rPr lang="es-CL" dirty="0"/>
              <a:t>Universal de los Derechos </a:t>
            </a:r>
            <a:r>
              <a:rPr lang="es-CL" dirty="0" smtClean="0"/>
              <a:t>Humanos.</a:t>
            </a:r>
          </a:p>
          <a:p>
            <a:pPr algn="just"/>
            <a:r>
              <a:rPr lang="es-CL" dirty="0" smtClean="0"/>
              <a:t>Convención </a:t>
            </a:r>
            <a:r>
              <a:rPr lang="es-CL" dirty="0"/>
              <a:t>Americana de Derechos </a:t>
            </a:r>
            <a:r>
              <a:rPr lang="es-CL" dirty="0" smtClean="0"/>
              <a:t>Humanos</a:t>
            </a:r>
            <a:endParaRPr lang="es-CL" dirty="0"/>
          </a:p>
          <a:p>
            <a:pPr algn="just"/>
            <a:r>
              <a:rPr lang="es-CL" dirty="0" smtClean="0"/>
              <a:t>Convención </a:t>
            </a:r>
            <a:r>
              <a:rPr lang="es-CL" dirty="0"/>
              <a:t>Interamericana para Prevenir y Sancionar la </a:t>
            </a:r>
            <a:r>
              <a:rPr lang="es-CL" dirty="0" smtClean="0"/>
              <a:t>Tortura</a:t>
            </a:r>
            <a:endParaRPr lang="es-CL" dirty="0"/>
          </a:p>
          <a:p>
            <a:pPr algn="just"/>
            <a:r>
              <a:rPr lang="es-CL" dirty="0" smtClean="0"/>
              <a:t>Pacto </a:t>
            </a:r>
            <a:r>
              <a:rPr lang="es-CL" dirty="0"/>
              <a:t>Internacional de Derechos Económicos, Sociales y </a:t>
            </a:r>
            <a:r>
              <a:rPr lang="es-CL" dirty="0" smtClean="0"/>
              <a:t>Culturales</a:t>
            </a:r>
            <a:endParaRPr lang="es-CL" dirty="0"/>
          </a:p>
          <a:p>
            <a:pPr algn="just"/>
            <a:r>
              <a:rPr lang="es-CL" dirty="0" smtClean="0"/>
              <a:t> </a:t>
            </a:r>
            <a:r>
              <a:rPr lang="es-CL" dirty="0"/>
              <a:t>Convención contra la Tortura y Otros Tratos o Penas Crueles, Inhumanos o Degradantes y su correspondiente Protocolo Facultativo.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33633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i="1" dirty="0" err="1" smtClean="0"/>
              <a:t>Soft</a:t>
            </a:r>
            <a:r>
              <a:rPr lang="es-ES" i="1" dirty="0" smtClean="0"/>
              <a:t> </a:t>
            </a:r>
            <a:r>
              <a:rPr lang="es-ES" i="1" dirty="0" err="1" smtClean="0"/>
              <a:t>Law</a:t>
            </a:r>
            <a:endParaRPr lang="es-E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CL" dirty="0"/>
              <a:t>Reglas Mínimas para el Tratamiento de los </a:t>
            </a:r>
            <a:r>
              <a:rPr lang="es-CL" dirty="0" smtClean="0"/>
              <a:t>Reclusos.</a:t>
            </a:r>
          </a:p>
          <a:p>
            <a:r>
              <a:rPr lang="es-CL" dirty="0" smtClean="0"/>
              <a:t>Principios </a:t>
            </a:r>
            <a:r>
              <a:rPr lang="es-CL" dirty="0"/>
              <a:t>Básicos para el Tratamiento de los </a:t>
            </a:r>
            <a:r>
              <a:rPr lang="es-CL" dirty="0" smtClean="0"/>
              <a:t>Reclusos</a:t>
            </a:r>
          </a:p>
          <a:p>
            <a:r>
              <a:rPr lang="es-CL" dirty="0" smtClean="0"/>
              <a:t>Conjunto </a:t>
            </a:r>
            <a:r>
              <a:rPr lang="es-CL" dirty="0"/>
              <a:t>de Principios para la Protección de Todas las Personas Sometidas a Cualquier Forma de Detención o </a:t>
            </a:r>
            <a:r>
              <a:rPr lang="es-CL" dirty="0" smtClean="0"/>
              <a:t>Prisión </a:t>
            </a:r>
          </a:p>
          <a:p>
            <a:r>
              <a:rPr lang="es-CL" dirty="0" smtClean="0"/>
              <a:t>Principios </a:t>
            </a:r>
            <a:r>
              <a:rPr lang="es-CL" dirty="0"/>
              <a:t>y Buenas Prácticas sobre la Protección de las Personas Privadas de Libertad en las Américas, </a:t>
            </a:r>
            <a:endParaRPr lang="es-CL" dirty="0" smtClean="0"/>
          </a:p>
          <a:p>
            <a:r>
              <a:rPr lang="es-CL" dirty="0" smtClean="0"/>
              <a:t>Principios </a:t>
            </a:r>
            <a:r>
              <a:rPr lang="es-CL" dirty="0"/>
              <a:t>Básicos sobre el Empleo de la Fuerza y de Armas de Fuego por parte de Oficiales Encargados de Hacer Cumplir la Ley, </a:t>
            </a:r>
            <a:endParaRPr lang="es-CL" dirty="0" smtClean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 smtClean="0"/>
              <a:t>La </a:t>
            </a:r>
            <a:r>
              <a:rPr lang="es-CL" dirty="0"/>
              <a:t>normativa </a:t>
            </a:r>
            <a:r>
              <a:rPr lang="es-CL" i="1" dirty="0"/>
              <a:t>soft law</a:t>
            </a:r>
            <a:r>
              <a:rPr lang="es-CL" dirty="0"/>
              <a:t> interpreta y especifica  las condiciones de vida básicas en los centros penitenciarios en miras a orientar la solución de conflictos jurídicos derivados de la vulneración de derechos y las políticas públicas.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s-CL" cap="small" dirty="0"/>
              <a:t>Largo</a:t>
            </a:r>
            <a:r>
              <a:rPr lang="es-CL" dirty="0"/>
              <a:t>, </a:t>
            </a:r>
            <a:r>
              <a:rPr lang="es-CL" i="1" dirty="0"/>
              <a:t>Estándares Internacionales en materia de personas privadas de libertad y condiciones de los centros penitenciarios. Sistematización, análisis y propuestas</a:t>
            </a:r>
            <a:r>
              <a:rPr lang="es-CL" dirty="0"/>
              <a:t>,</a:t>
            </a:r>
            <a:r>
              <a:rPr lang="es-CL" i="1" dirty="0"/>
              <a:t> </a:t>
            </a:r>
            <a:r>
              <a:rPr lang="es-CL" dirty="0"/>
              <a:t>p. 63.</a:t>
            </a:r>
            <a:r>
              <a:rPr lang="en-US" dirty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96056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Resumen de tratados internacionales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Exigencia de trato humano y digno (condiciones de habitabilidad, de higiene, sanitarias, alimentaci</a:t>
            </a:r>
            <a:r>
              <a:rPr lang="es-ES" dirty="0" smtClean="0"/>
              <a:t>ón, entre otros). </a:t>
            </a:r>
            <a:endParaRPr lang="es-ES" dirty="0" smtClean="0"/>
          </a:p>
          <a:p>
            <a:r>
              <a:rPr lang="es-ES" dirty="0" smtClean="0"/>
              <a:t>Posici</a:t>
            </a:r>
            <a:r>
              <a:rPr lang="es-ES" dirty="0" smtClean="0"/>
              <a:t>ón de garante del Estado (protección de la integridad física psíquica de los internos). </a:t>
            </a:r>
          </a:p>
          <a:p>
            <a:r>
              <a:rPr lang="es-ES" dirty="0" smtClean="0"/>
              <a:t>Vigencia general de los derechos distintos de la libertad ambulatoria.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56727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Falencias normativas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/>
          <a:lstStyle/>
          <a:p>
            <a:pPr marL="0" indent="0" algn="ctr">
              <a:buNone/>
            </a:pPr>
            <a:r>
              <a:rPr lang="es-ES" dirty="0" smtClean="0"/>
              <a:t>Regulación </a:t>
            </a:r>
            <a:r>
              <a:rPr lang="es-ES" dirty="0" err="1" smtClean="0"/>
              <a:t>infralegal</a:t>
            </a:r>
            <a:r>
              <a:rPr lang="es-E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5630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Regulación </a:t>
            </a:r>
            <a:r>
              <a:rPr lang="es-ES" dirty="0" err="1" smtClean="0"/>
              <a:t>infralegal</a:t>
            </a:r>
            <a:endParaRPr lang="es-ES" dirty="0" smtClean="0"/>
          </a:p>
        </p:txBody>
      </p:sp>
      <p:sp>
        <p:nvSpPr>
          <p:cNvPr id="78850" name="Rectangle 3"/>
          <p:cNvSpPr>
            <a:spLocks noGrp="1"/>
          </p:cNvSpPr>
          <p:nvPr>
            <p:ph type="body" idx="1"/>
          </p:nvPr>
        </p:nvSpPr>
        <p:spPr>
          <a:xfrm>
            <a:off x="539750" y="1412875"/>
            <a:ext cx="8229600" cy="33448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s-ES" sz="2800" smtClean="0"/>
              <a:t>En Chile, la ejecución de la pena privativa de libertad se encuentra reglada </a:t>
            </a:r>
          </a:p>
          <a:p>
            <a:pPr algn="ctr" eaLnBrk="1" hangingPunct="1">
              <a:buFontTx/>
              <a:buNone/>
            </a:pPr>
            <a:r>
              <a:rPr lang="es-ES" sz="2800" smtClean="0"/>
              <a:t>vía Decreto (DS 518 de 1998/ </a:t>
            </a:r>
            <a:r>
              <a:rPr lang="pt-BR" sz="2800" smtClean="0"/>
              <a:t>DS Nº 1.248 de 2006 </a:t>
            </a:r>
            <a:r>
              <a:rPr lang="es-ES" sz="2800" smtClean="0"/>
              <a:t>), </a:t>
            </a:r>
          </a:p>
          <a:p>
            <a:pPr algn="ctr" eaLnBrk="1" hangingPunct="1">
              <a:buFontTx/>
              <a:buNone/>
            </a:pPr>
            <a:r>
              <a:rPr lang="es-ES" sz="2800" smtClean="0"/>
              <a:t>de inferior rango que una norma legal </a:t>
            </a:r>
          </a:p>
          <a:p>
            <a:pPr algn="ctr" eaLnBrk="1" hangingPunct="1">
              <a:buFontTx/>
              <a:buNone/>
            </a:pPr>
            <a:r>
              <a:rPr lang="es-ES" sz="2800" smtClean="0"/>
              <a:t>(Ver: Artículo 19 nº 3 inciso 7 de la CPR y Artículo 80 inciso primero del CP)</a:t>
            </a:r>
          </a:p>
        </p:txBody>
      </p:sp>
      <p:sp>
        <p:nvSpPr>
          <p:cNvPr id="78851" name="Text Box 4"/>
          <p:cNvSpPr txBox="1">
            <a:spLocks noChangeArrowheads="1"/>
          </p:cNvSpPr>
          <p:nvPr/>
        </p:nvSpPr>
        <p:spPr bwMode="auto">
          <a:xfrm>
            <a:off x="611188" y="4292600"/>
            <a:ext cx="8208962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200"/>
              <a:t>Por lo tanto, </a:t>
            </a:r>
          </a:p>
          <a:p>
            <a:pPr lvl="2">
              <a:spcBef>
                <a:spcPct val="50000"/>
              </a:spcBef>
            </a:pPr>
            <a:r>
              <a:rPr lang="es-ES" sz="2200"/>
              <a:t>La ejecución penitenciaria se encuentra sujeta a la discrecionalidad del Poder Ejecutivo.</a:t>
            </a:r>
          </a:p>
          <a:p>
            <a:pPr lvl="2">
              <a:spcBef>
                <a:spcPct val="50000"/>
              </a:spcBef>
            </a:pPr>
            <a:r>
              <a:rPr lang="es-ES" sz="2200"/>
              <a:t>Existiría una irrelevancia democrática de la situación de la ejecución penal en Chile</a:t>
            </a:r>
          </a:p>
        </p:txBody>
      </p:sp>
    </p:spTree>
    <p:extLst>
      <p:ext uri="{BB962C8B-B14F-4D97-AF65-F5344CB8AC3E}">
        <p14:creationId xmlns:p14="http://schemas.microsoft.com/office/powerpoint/2010/main" val="2132720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AutoShape 2"/>
          <p:cNvSpPr>
            <a:spLocks noChangeArrowheads="1"/>
          </p:cNvSpPr>
          <p:nvPr/>
        </p:nvSpPr>
        <p:spPr bwMode="auto">
          <a:xfrm>
            <a:off x="467544" y="3140968"/>
            <a:ext cx="8497887" cy="2303462"/>
          </a:xfrm>
          <a:prstGeom prst="rightArrow">
            <a:avLst>
              <a:gd name="adj1" fmla="val 43083"/>
              <a:gd name="adj2" fmla="val 3267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74754" name="Rectangle 3"/>
          <p:cNvSpPr>
            <a:spLocks noChangeArrowheads="1"/>
          </p:cNvSpPr>
          <p:nvPr/>
        </p:nvSpPr>
        <p:spPr bwMode="auto">
          <a:xfrm>
            <a:off x="214313" y="285750"/>
            <a:ext cx="8246119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500" b="1" dirty="0">
                <a:latin typeface="Adobe Gothic Std B"/>
              </a:rPr>
              <a:t>Código Procesal Penal. Artículo 348. Sentencia condenatoria. La sentencia condenatoria fijará las penas y se pronunciará sobre la eventual aplicación de alguna de las medidas alternativas a la privación o restricción de libertad previstas en la ley.</a:t>
            </a:r>
          </a:p>
        </p:txBody>
      </p:sp>
      <p:sp>
        <p:nvSpPr>
          <p:cNvPr id="74755" name="Rectangle 4"/>
          <p:cNvSpPr>
            <a:spLocks noChangeArrowheads="1"/>
          </p:cNvSpPr>
          <p:nvPr/>
        </p:nvSpPr>
        <p:spPr bwMode="auto">
          <a:xfrm>
            <a:off x="683568" y="4005064"/>
            <a:ext cx="3959225" cy="6477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74756" name="Text Box 5"/>
          <p:cNvSpPr txBox="1">
            <a:spLocks noChangeArrowheads="1"/>
          </p:cNvSpPr>
          <p:nvPr/>
        </p:nvSpPr>
        <p:spPr bwMode="auto">
          <a:xfrm>
            <a:off x="755576" y="4149080"/>
            <a:ext cx="55435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500" b="1" dirty="0">
                <a:latin typeface="Adobe Gothic Std B"/>
              </a:rPr>
              <a:t>JUICIO ORAL/ VEREDICTO/SENTENCIA</a:t>
            </a:r>
          </a:p>
        </p:txBody>
      </p:sp>
      <p:sp>
        <p:nvSpPr>
          <p:cNvPr id="74758" name="Text Box 7"/>
          <p:cNvSpPr txBox="1">
            <a:spLocks noChangeArrowheads="1"/>
          </p:cNvSpPr>
          <p:nvPr/>
        </p:nvSpPr>
        <p:spPr bwMode="auto">
          <a:xfrm>
            <a:off x="323528" y="5877272"/>
            <a:ext cx="4032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>
                <a:latin typeface="Adobe Gothic Std B"/>
              </a:rPr>
              <a:t>RCP, </a:t>
            </a:r>
            <a:r>
              <a:rPr lang="es-ES" dirty="0" err="1">
                <a:latin typeface="Adobe Gothic Std B"/>
              </a:rPr>
              <a:t>Reclusion</a:t>
            </a:r>
            <a:r>
              <a:rPr lang="es-ES" dirty="0">
                <a:latin typeface="Adobe Gothic Std B"/>
              </a:rPr>
              <a:t> parcial, Libertad Vigilada, Servicios Comunitarios.</a:t>
            </a:r>
            <a:r>
              <a:rPr lang="es-ES" dirty="0"/>
              <a:t> </a:t>
            </a:r>
          </a:p>
        </p:txBody>
      </p:sp>
      <p:sp>
        <p:nvSpPr>
          <p:cNvPr id="74759" name="Rectangle 8"/>
          <p:cNvSpPr>
            <a:spLocks noChangeArrowheads="1"/>
          </p:cNvSpPr>
          <p:nvPr/>
        </p:nvSpPr>
        <p:spPr bwMode="auto">
          <a:xfrm>
            <a:off x="5220072" y="4005064"/>
            <a:ext cx="2160588" cy="6477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74760" name="Text Box 9"/>
          <p:cNvSpPr txBox="1">
            <a:spLocks noChangeArrowheads="1"/>
          </p:cNvSpPr>
          <p:nvPr/>
        </p:nvSpPr>
        <p:spPr bwMode="auto">
          <a:xfrm>
            <a:off x="5292080" y="4149080"/>
            <a:ext cx="33845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500" b="1" dirty="0">
                <a:latin typeface="Adobe Gothic Std B"/>
              </a:rPr>
              <a:t>CONDENA EFECTIVA</a:t>
            </a:r>
          </a:p>
        </p:txBody>
      </p:sp>
      <p:sp>
        <p:nvSpPr>
          <p:cNvPr id="74762" name="Text Box 11"/>
          <p:cNvSpPr txBox="1">
            <a:spLocks noChangeArrowheads="1"/>
          </p:cNvSpPr>
          <p:nvPr/>
        </p:nvSpPr>
        <p:spPr bwMode="auto">
          <a:xfrm>
            <a:off x="4788024" y="5877272"/>
            <a:ext cx="4032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>
                <a:latin typeface="Adobe Gothic Std B"/>
              </a:rPr>
              <a:t>EJECUCION DE LAS PENAS PRIVATIVAS DE LIBERTAD</a:t>
            </a:r>
            <a:r>
              <a:rPr lang="es-ES" dirty="0"/>
              <a:t> 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251520" y="2708920"/>
            <a:ext cx="3641058" cy="1015663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s-ES" sz="3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LEGALIDAD</a:t>
            </a:r>
          </a:p>
          <a:p>
            <a:pPr algn="ctr">
              <a:defRPr/>
            </a:pPr>
            <a:r>
              <a:rPr lang="es-ES" sz="3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 JURISDICCIONAL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3779912" y="2708920"/>
            <a:ext cx="5143536" cy="147732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s-ES" sz="3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DISCRECIONALIDAD</a:t>
            </a:r>
          </a:p>
          <a:p>
            <a:pPr algn="ctr">
              <a:defRPr/>
            </a:pPr>
            <a:r>
              <a:rPr lang="es-ES" sz="3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ADMINISTRATIVA</a:t>
            </a:r>
          </a:p>
          <a:p>
            <a:pPr algn="ctr">
              <a:defRPr/>
            </a:pPr>
            <a:endParaRPr lang="es-ES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620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Problemas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AutoNum type="arabicPeriod"/>
            </a:pPr>
            <a:r>
              <a:rPr lang="es-ES" dirty="0" smtClean="0"/>
              <a:t>Elude el mandato constitucional de afectación de derechos fundamentales por ley (art. 19 número 26 CPR). Por ejemplo, derecho a la intimidad o a la libertad de expresión. </a:t>
            </a:r>
          </a:p>
          <a:p>
            <a:pPr marL="514350" indent="-514350" algn="just">
              <a:buAutoNum type="arabicPeriod"/>
            </a:pPr>
            <a:r>
              <a:rPr lang="es-ES" dirty="0" smtClean="0"/>
              <a:t>Garantías constitucionales como materia excluida de la delegación en la potestad reglamentaria (art. 64 CPR). </a:t>
            </a:r>
          </a:p>
          <a:p>
            <a:pPr marL="514350" indent="-514350" algn="just">
              <a:buAutoNum type="arabicPeriod"/>
            </a:pPr>
            <a:r>
              <a:rPr lang="es-ES" dirty="0" smtClean="0"/>
              <a:t>Principio de legalidad de las penas. </a:t>
            </a:r>
          </a:p>
          <a:p>
            <a:pPr marL="514350" indent="-514350">
              <a:buAutoNum type="arabicPeriod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20171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Falencias normativas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pPr marL="0" indent="0" algn="ctr">
              <a:buNone/>
            </a:pPr>
            <a:r>
              <a:rPr lang="es-ES" dirty="0" smtClean="0"/>
              <a:t>Inexistencia de judicatura especializada.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45630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I. Tutela judicial efectiva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s-ES" sz="2900" dirty="0" smtClean="0"/>
              <a:t>Razones para la participación de un órgano jurisdiccional: </a:t>
            </a:r>
          </a:p>
          <a:p>
            <a:pPr marL="514350" indent="-514350" algn="just">
              <a:buAutoNum type="arabicPeriod"/>
            </a:pPr>
            <a:r>
              <a:rPr lang="es-ES" sz="2900" dirty="0" smtClean="0"/>
              <a:t>Protección del </a:t>
            </a:r>
            <a:r>
              <a:rPr lang="es-CL" sz="2900" dirty="0" smtClean="0"/>
              <a:t>ejercicio </a:t>
            </a:r>
            <a:r>
              <a:rPr lang="es-CL" sz="2900" dirty="0"/>
              <a:t>de </a:t>
            </a:r>
            <a:r>
              <a:rPr lang="es-ES" sz="2900" dirty="0"/>
              <a:t>los derechos fundamentales de los presos y el reconocimiento a su idéntica condición a la de los ciudadanos </a:t>
            </a:r>
            <a:r>
              <a:rPr lang="es-ES" sz="2900" dirty="0" smtClean="0"/>
              <a:t>libres</a:t>
            </a:r>
            <a:r>
              <a:rPr lang="es-ES" sz="2900" dirty="0"/>
              <a:t> </a:t>
            </a:r>
            <a:r>
              <a:rPr lang="es-ES" sz="2900" dirty="0" smtClean="0"/>
              <a:t>(Art. 2. REP).</a:t>
            </a:r>
          </a:p>
          <a:p>
            <a:pPr marL="514350" indent="-514350" algn="just">
              <a:buAutoNum type="arabicPeriod"/>
            </a:pPr>
            <a:r>
              <a:rPr lang="es-CL" sz="2900" dirty="0" smtClean="0"/>
              <a:t>Derecho </a:t>
            </a:r>
            <a:r>
              <a:rPr lang="es-CL" sz="2900" dirty="0"/>
              <a:t>de los presos a tutela judicial efectiva, consagrado en el artículo 38 inciso segundo de la Constitución </a:t>
            </a:r>
            <a:r>
              <a:rPr lang="es-CL" sz="2900" dirty="0" smtClean="0"/>
              <a:t>Política. </a:t>
            </a:r>
          </a:p>
          <a:p>
            <a:pPr marL="514350" indent="-514350" algn="just">
              <a:buAutoNum type="arabicPeriod"/>
            </a:pPr>
            <a:r>
              <a:rPr lang="es-CL" sz="2900" dirty="0" smtClean="0"/>
              <a:t>Respetaría </a:t>
            </a:r>
            <a:r>
              <a:rPr lang="es-CL" sz="2900" dirty="0"/>
              <a:t>el principio constitucional que otorga la facultad de conocer, resolver y hacer ejecutar lo juzgado a los tribunales creados por </a:t>
            </a:r>
            <a:r>
              <a:rPr lang="es-CL" sz="2900" dirty="0" smtClean="0"/>
              <a:t>ley (art. 76 CPR). </a:t>
            </a:r>
            <a:endParaRPr lang="es-ES" sz="2900" dirty="0" smtClean="0"/>
          </a:p>
          <a:p>
            <a:pPr marL="514350" indent="-514350" algn="just">
              <a:buAutoNum type="arabicPeriod"/>
            </a:pPr>
            <a:endParaRPr lang="es-E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Órganos intervinientes</a:t>
            </a:r>
            <a:endParaRPr lang="es-ES" smtClean="0"/>
          </a:p>
        </p:txBody>
      </p:sp>
      <p:sp>
        <p:nvSpPr>
          <p:cNvPr id="7987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s-ES_tradnl" u="sng" dirty="0" smtClean="0"/>
              <a:t>TRIBUNAL</a:t>
            </a:r>
            <a:r>
              <a:rPr lang="es-ES_tradnl" dirty="0" smtClean="0"/>
              <a:t>: Imposición y la determinación de la cuantía de la pena, así como la decisión de si ella se cumplirá efectivamente.</a:t>
            </a:r>
          </a:p>
          <a:p>
            <a:pPr algn="just" eaLnBrk="1" hangingPunct="1"/>
            <a:endParaRPr lang="es-ES_tradnl" dirty="0" smtClean="0"/>
          </a:p>
          <a:p>
            <a:pPr algn="just" eaLnBrk="1" hangingPunct="1"/>
            <a:r>
              <a:rPr lang="es-ES_tradnl" u="sng" dirty="0" smtClean="0"/>
              <a:t>GENDARMERIA</a:t>
            </a:r>
            <a:r>
              <a:rPr lang="es-ES_tradnl" dirty="0" smtClean="0"/>
              <a:t> (AUTORIDAD ADMINISTRATIVA PENITENCIARIA): Ejecución de las penas privativas de libertad y las medidas alternativas.</a:t>
            </a:r>
          </a:p>
          <a:p>
            <a:pPr lvl="2" eaLnBrk="1" hangingPunct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01860348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ES_tradnl" sz="4000" smtClean="0"/>
              <a:t>¿Cuál es el control sobre la ejecución penitenciaria?</a:t>
            </a:r>
            <a:endParaRPr lang="es-ES" sz="4000" smtClean="0"/>
          </a:p>
        </p:txBody>
      </p:sp>
      <p:sp>
        <p:nvSpPr>
          <p:cNvPr id="8089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s-ES_tradnl" sz="3000" dirty="0" smtClean="0"/>
          </a:p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es-ES_tradnl" sz="4000" dirty="0" smtClean="0"/>
              <a:t>Visitas a la Cárcel realizadas por Jueces de Garantía y Comisiones judiciales. 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es-ES_tradnl" sz="4000" dirty="0" smtClean="0"/>
              <a:t>Acciones constitucionales de amparo y protección</a:t>
            </a:r>
          </a:p>
        </p:txBody>
      </p:sp>
    </p:spTree>
    <p:extLst>
      <p:ext uri="{BB962C8B-B14F-4D97-AF65-F5344CB8AC3E}">
        <p14:creationId xmlns:p14="http://schemas.microsoft.com/office/powerpoint/2010/main" val="100842282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Tutela judicial efectiva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s-ES" dirty="0" smtClean="0"/>
              <a:t>Primera alternativa: Competencia penitenciaria del Juez de Garantía</a:t>
            </a:r>
          </a:p>
          <a:p>
            <a:pPr marL="514350" indent="-514350" algn="just">
              <a:buAutoNum type="arabicPeriod"/>
            </a:pPr>
            <a:r>
              <a:rPr lang="es-ES" dirty="0" smtClean="0"/>
              <a:t>Concepto y competencia actual. </a:t>
            </a:r>
          </a:p>
          <a:p>
            <a:pPr marL="514350" indent="-514350" algn="just">
              <a:buAutoNum type="arabicPeriod"/>
            </a:pPr>
            <a:r>
              <a:rPr lang="es-ES" dirty="0" smtClean="0"/>
              <a:t>Historia fidedigna de la ley</a:t>
            </a:r>
          </a:p>
          <a:p>
            <a:pPr marL="514350" indent="-514350" algn="just">
              <a:buAutoNum type="arabicPeriod"/>
            </a:pPr>
            <a:r>
              <a:rPr lang="es-ES" dirty="0" smtClean="0"/>
              <a:t>Art. 14 letra f) del COT y artículo 466 del CPP. </a:t>
            </a:r>
          </a:p>
          <a:p>
            <a:pPr marL="514350" indent="-514350" algn="just">
              <a:buAutoNum type="arabicPeriod"/>
            </a:pPr>
            <a:r>
              <a:rPr lang="es-ES" dirty="0" smtClean="0"/>
              <a:t>Institucionalidad vigente, </a:t>
            </a:r>
            <a:r>
              <a:rPr lang="es-CL" dirty="0" smtClean="0"/>
              <a:t>esquema </a:t>
            </a:r>
            <a:r>
              <a:rPr lang="es-CL" dirty="0"/>
              <a:t>de gestión </a:t>
            </a:r>
            <a:r>
              <a:rPr lang="es-CL" dirty="0" smtClean="0"/>
              <a:t>comprobado. </a:t>
            </a:r>
          </a:p>
          <a:p>
            <a:pPr marL="514350" indent="-514350" algn="just">
              <a:buAutoNum type="arabicPeriod"/>
            </a:pPr>
            <a:r>
              <a:rPr lang="es-CL" dirty="0" smtClean="0"/>
              <a:t>Experiencia </a:t>
            </a:r>
            <a:r>
              <a:rPr lang="es-CL" dirty="0"/>
              <a:t>práctica. </a:t>
            </a:r>
            <a:endParaRPr lang="es-ES" dirty="0" smtClean="0"/>
          </a:p>
          <a:p>
            <a:pPr marL="514350" indent="-514350" algn="ctr">
              <a:buNone/>
            </a:pPr>
            <a:r>
              <a:rPr lang="es-CL" sz="1500" dirty="0" smtClean="0"/>
              <a:t>	</a:t>
            </a:r>
          </a:p>
          <a:p>
            <a:pPr marL="514350" indent="-514350" algn="ctr">
              <a:buNone/>
            </a:pPr>
            <a:r>
              <a:rPr lang="es-CL" sz="1500" dirty="0" smtClean="0"/>
              <a:t>Resultados </a:t>
            </a:r>
            <a:r>
              <a:rPr lang="es-CL" sz="1500" dirty="0"/>
              <a:t>del informe </a:t>
            </a:r>
            <a:r>
              <a:rPr lang="es-CL" sz="1500" dirty="0" smtClean="0"/>
              <a:t> “</a:t>
            </a:r>
            <a:r>
              <a:rPr lang="es-CL" sz="1600" dirty="0" smtClean="0"/>
              <a:t>Diseño </a:t>
            </a:r>
            <a:r>
              <a:rPr lang="es-CL" sz="1600" dirty="0"/>
              <a:t>normativo e institucional para la implementación de jueces de penas y medidas de seguridad en </a:t>
            </a:r>
            <a:r>
              <a:rPr lang="es-CL" sz="1600" dirty="0" smtClean="0"/>
              <a:t>Chile” </a:t>
            </a:r>
            <a:r>
              <a:rPr lang="es-CL" sz="1500" dirty="0" smtClean="0"/>
              <a:t>disponibles </a:t>
            </a:r>
            <a:r>
              <a:rPr lang="es-CL" sz="1500" dirty="0"/>
              <a:t>en  el sitio web de la Biblioteca del </a:t>
            </a:r>
            <a:r>
              <a:rPr lang="es-CL" sz="1500" dirty="0" smtClean="0"/>
              <a:t>Congreso </a:t>
            </a:r>
            <a:r>
              <a:rPr lang="es-CL" sz="1500" dirty="0" err="1" smtClean="0"/>
              <a:t>Nacional:</a:t>
            </a:r>
            <a:r>
              <a:rPr lang="es-CL" sz="1500" u="sng" dirty="0" err="1" smtClean="0">
                <a:hlinkClick r:id="rId2"/>
              </a:rPr>
              <a:t>http</a:t>
            </a:r>
            <a:r>
              <a:rPr lang="es-CL" sz="1500" u="sng" dirty="0">
                <a:hlinkClick r:id="rId2"/>
              </a:rPr>
              <a:t>://</a:t>
            </a:r>
            <a:r>
              <a:rPr lang="es-CL" sz="1500" u="sng" dirty="0" err="1">
                <a:hlinkClick r:id="rId2"/>
              </a:rPr>
              <a:t>www.bcn.cl</a:t>
            </a:r>
            <a:r>
              <a:rPr lang="es-CL" sz="1500" u="sng" dirty="0">
                <a:hlinkClick r:id="rId2"/>
              </a:rPr>
              <a:t>/</a:t>
            </a:r>
            <a:r>
              <a:rPr lang="es-CL" sz="1500" u="sng" dirty="0" err="1">
                <a:hlinkClick r:id="rId2"/>
              </a:rPr>
              <a:t>obtienearchivo?id</a:t>
            </a:r>
            <a:r>
              <a:rPr lang="es-CL" sz="1500" u="sng" dirty="0">
                <a:hlinkClick r:id="rId2"/>
              </a:rPr>
              <a:t>=documentos/10221.1/13505/1/CF20_UDP_Jueces%20Ejecuci%C3%B3n%20de%20Penas.pdf</a:t>
            </a:r>
            <a:r>
              <a:rPr lang="es-CL" sz="1500" dirty="0"/>
              <a:t>  [Última visita realizada el día 9 de diciembre de 2013]</a:t>
            </a:r>
            <a:endParaRPr lang="es-ES" sz="1500" dirty="0" smtClean="0"/>
          </a:p>
          <a:p>
            <a:pPr algn="just"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Tutela judicial efectiva: Judicatura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ES" dirty="0" smtClean="0"/>
              <a:t>Segunda alternativa: Judicatura especializada</a:t>
            </a:r>
          </a:p>
          <a:p>
            <a:pPr marL="514350" indent="-514350" algn="just">
              <a:buAutoNum type="arabicPeriod"/>
            </a:pPr>
            <a:r>
              <a:rPr lang="es-ES" dirty="0" smtClean="0"/>
              <a:t>Supervisión experta y cualificada. </a:t>
            </a:r>
          </a:p>
          <a:p>
            <a:pPr marL="514350" indent="-514350" algn="just">
              <a:buAutoNum type="arabicPeriod"/>
            </a:pPr>
            <a:r>
              <a:rPr lang="es-ES" dirty="0" smtClean="0"/>
              <a:t>Capacidad saturada de los juzgados de garantía. </a:t>
            </a:r>
          </a:p>
          <a:p>
            <a:pPr marL="514350" indent="-514350" algn="just">
              <a:buAutoNum type="arabicPeriod"/>
            </a:pPr>
            <a:r>
              <a:rPr lang="es-ES" dirty="0" smtClean="0"/>
              <a:t>Diferencia entre el juez que juzga y el juez que ejecuta. </a:t>
            </a:r>
          </a:p>
          <a:p>
            <a:pPr marL="514350" indent="-514350" algn="ctr">
              <a:buNone/>
            </a:pPr>
            <a:r>
              <a:rPr lang="es-CL" sz="1500" dirty="0" smtClean="0"/>
              <a:t>	</a:t>
            </a:r>
          </a:p>
          <a:p>
            <a:pPr algn="just"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Tutela judicial efectiva: Judicatura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ES" dirty="0" smtClean="0"/>
              <a:t>Tercera alternativa: Judicatura administrativa</a:t>
            </a:r>
          </a:p>
          <a:p>
            <a:pPr marL="514350" indent="-514350" algn="just">
              <a:buAutoNum type="arabicPeriod"/>
            </a:pPr>
            <a:endParaRPr lang="es-ES" dirty="0" smtClean="0"/>
          </a:p>
          <a:p>
            <a:pPr marL="514350" indent="-514350" algn="just">
              <a:buAutoNum type="arabicPeriod"/>
            </a:pPr>
            <a:r>
              <a:rPr lang="es-ES" dirty="0" smtClean="0"/>
              <a:t>Ausencia de tribunales contencioso-administrativos. </a:t>
            </a:r>
          </a:p>
          <a:p>
            <a:pPr marL="514350" indent="-514350" algn="just">
              <a:buAutoNum type="arabicPeriod"/>
            </a:pPr>
            <a:r>
              <a:rPr lang="es-ES" dirty="0" smtClean="0"/>
              <a:t>Cultura de los jueces penales vs. judicatura administrativa. </a:t>
            </a:r>
          </a:p>
          <a:p>
            <a:pPr marL="514350" indent="-514350" algn="just">
              <a:buAutoNum type="arabicPeriod"/>
            </a:pPr>
            <a:r>
              <a:rPr lang="es-ES" dirty="0" smtClean="0"/>
              <a:t>Capacidad negociadora. </a:t>
            </a:r>
          </a:p>
          <a:p>
            <a:pPr marL="514350" indent="-514350" algn="ctr">
              <a:buNone/>
            </a:pPr>
            <a:r>
              <a:rPr lang="es-CL" sz="1500" dirty="0" smtClean="0"/>
              <a:t>	</a:t>
            </a:r>
          </a:p>
          <a:p>
            <a:pPr algn="just"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Tutela judicial efectiva: Alcance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ES" dirty="0" smtClean="0"/>
              <a:t>Primera alternativa: Control directo</a:t>
            </a:r>
          </a:p>
          <a:p>
            <a:pPr marL="514350" indent="-514350" algn="just">
              <a:buAutoNum type="arabicPeriod"/>
            </a:pPr>
            <a:r>
              <a:rPr lang="es-ES" dirty="0" smtClean="0"/>
              <a:t>Fórmula española: Jueces de vigilancia penitenciaria. </a:t>
            </a:r>
          </a:p>
          <a:p>
            <a:pPr marL="514350" indent="-514350" algn="just">
              <a:buAutoNum type="arabicPeriod"/>
            </a:pPr>
            <a:r>
              <a:rPr lang="es-ES" dirty="0" smtClean="0"/>
              <a:t>Amplias facultades para resolver sobre </a:t>
            </a:r>
            <a:r>
              <a:rPr lang="es-CL" dirty="0" smtClean="0"/>
              <a:t>beneficios</a:t>
            </a:r>
            <a:r>
              <a:rPr lang="es-CL" dirty="0"/>
              <a:t>, sanciones disciplinarias, traslados y otros asuntos relativos  a la ejecución de penas</a:t>
            </a:r>
            <a:endParaRPr lang="es-ES" dirty="0" smtClean="0"/>
          </a:p>
          <a:p>
            <a:pPr marL="514350" indent="-514350" algn="ctr">
              <a:buNone/>
            </a:pPr>
            <a:r>
              <a:rPr lang="es-CL" sz="1500" dirty="0" smtClean="0"/>
              <a:t>	</a:t>
            </a:r>
          </a:p>
          <a:p>
            <a:pPr algn="just"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Tutela judicial efectiva: Alcance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ES" dirty="0" smtClean="0"/>
              <a:t>Segunda alternativa: Control indirecto</a:t>
            </a:r>
          </a:p>
          <a:p>
            <a:pPr marL="514350" indent="-514350" algn="just">
              <a:buAutoNum type="arabicPeriod"/>
            </a:pPr>
            <a:r>
              <a:rPr lang="es-ES" dirty="0" smtClean="0"/>
              <a:t>Fórmula alemana: Juez de ejecución. </a:t>
            </a:r>
          </a:p>
          <a:p>
            <a:pPr marL="514350" indent="-514350" algn="just">
              <a:buAutoNum type="arabicPeriod"/>
            </a:pPr>
            <a:r>
              <a:rPr lang="es-CL" dirty="0" smtClean="0"/>
              <a:t>Competencia sobre la </a:t>
            </a:r>
            <a:r>
              <a:rPr lang="es-CL" dirty="0"/>
              <a:t>impugnación de los presos respecto de cualquier medida, acción u omisión, que afecte sus </a:t>
            </a:r>
            <a:r>
              <a:rPr lang="es-CL" dirty="0" smtClean="0"/>
              <a:t>derechos.</a:t>
            </a:r>
            <a:endParaRPr lang="es-ES" dirty="0" smtClean="0"/>
          </a:p>
          <a:p>
            <a:pPr marL="514350" indent="-514350" algn="ctr">
              <a:buNone/>
            </a:pPr>
            <a:r>
              <a:rPr lang="es-CL" sz="1500" dirty="0" smtClean="0"/>
              <a:t>	</a:t>
            </a:r>
          </a:p>
          <a:p>
            <a:pPr algn="just">
              <a:buNone/>
            </a:pP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971600" y="4797152"/>
            <a:ext cx="7560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dirty="0" err="1" smtClean="0"/>
              <a:t>Feest</a:t>
            </a:r>
            <a:r>
              <a:rPr lang="es-CL" dirty="0" smtClean="0"/>
              <a:t>, Johannes. Universidad de Bremen. Ponencia realizada en Santiago de Chile, Aula Magna de la Facultad de Derecho de la Universidad de Chile, 21 y 22 de agosto de 2003. Conferencia disponible en </a:t>
            </a:r>
            <a:r>
              <a:rPr lang="es-CL" u="sng" dirty="0" smtClean="0">
                <a:hlinkClick r:id="rId2"/>
              </a:rPr>
              <a:t>http://wwwcc.dpp.cl/Documentos/doctrinas/112318892164.PDF</a:t>
            </a:r>
            <a:r>
              <a:rPr lang="es-CL" dirty="0" smtClean="0"/>
              <a:t> </a:t>
            </a:r>
            <a:r>
              <a:rPr lang="es-CL" dirty="0" smtClean="0">
                <a:sym typeface="Symbol"/>
              </a:rPr>
              <a:t></a:t>
            </a:r>
            <a:r>
              <a:rPr lang="es-CL" dirty="0" smtClean="0"/>
              <a:t>Consultado por última vez el día 07 de diciembre de 2013</a:t>
            </a:r>
            <a:r>
              <a:rPr lang="es-CL" dirty="0" smtClean="0">
                <a:sym typeface="Symbol"/>
              </a:rPr>
              <a:t></a:t>
            </a:r>
            <a:r>
              <a:rPr lang="es-CL" dirty="0" smtClean="0"/>
              <a:t>.</a:t>
            </a:r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500063" y="285750"/>
            <a:ext cx="8229600" cy="12525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dirty="0" smtClean="0"/>
              <a:t>Ley 18.216 y modificaciones introducidas por la ley 20.603.</a:t>
            </a:r>
            <a:endParaRPr lang="es-ES" dirty="0"/>
          </a:p>
        </p:txBody>
      </p:sp>
      <p:sp>
        <p:nvSpPr>
          <p:cNvPr id="69634" name="2 Marcador de contenido"/>
          <p:cNvSpPr>
            <a:spLocks noGrp="1"/>
          </p:cNvSpPr>
          <p:nvPr>
            <p:ph idx="4294967295"/>
          </p:nvPr>
        </p:nvSpPr>
        <p:spPr>
          <a:xfrm>
            <a:off x="250825" y="1700213"/>
            <a:ext cx="8229600" cy="4625975"/>
          </a:xfrm>
        </p:spPr>
        <p:txBody>
          <a:bodyPr/>
          <a:lstStyle/>
          <a:p>
            <a:pPr lvl="1" algn="ctr" eaLnBrk="1" hangingPunct="1">
              <a:buFontTx/>
              <a:buNone/>
            </a:pPr>
            <a:r>
              <a:rPr lang="es-ES_tradnl" smtClean="0"/>
              <a:t>Ley Nº 20.603 de 27 de junio de 2012</a:t>
            </a:r>
          </a:p>
          <a:p>
            <a:pPr lvl="1" algn="ctr" eaLnBrk="1" hangingPunct="1">
              <a:buFontTx/>
              <a:buNone/>
            </a:pPr>
            <a:endParaRPr lang="es-ES_tradnl" smtClean="0"/>
          </a:p>
          <a:p>
            <a:pPr lvl="1" algn="ctr" eaLnBrk="1" hangingPunct="1">
              <a:buFontTx/>
              <a:buNone/>
            </a:pPr>
            <a:endParaRPr lang="es-ES_tradnl" b="1" smtClean="0"/>
          </a:p>
          <a:p>
            <a:pPr lvl="1" algn="ctr" eaLnBrk="1" hangingPunct="1">
              <a:buFontTx/>
              <a:buNone/>
            </a:pPr>
            <a:endParaRPr lang="es-ES_tradnl" b="1" smtClean="0"/>
          </a:p>
          <a:p>
            <a:pPr lvl="1" algn="ctr" eaLnBrk="1" hangingPunct="1">
              <a:buFontTx/>
              <a:buNone/>
            </a:pPr>
            <a:r>
              <a:rPr lang="es-ES" b="1" smtClean="0"/>
              <a:t>Libertad vigilada y libertad vigilada intensiva. Remisión condicional de la pena.</a:t>
            </a:r>
          </a:p>
          <a:p>
            <a:pPr lvl="1" algn="ctr" eaLnBrk="1" hangingPunct="1">
              <a:buFontTx/>
              <a:buNone/>
            </a:pPr>
            <a:r>
              <a:rPr lang="es-ES" b="1" smtClean="0"/>
              <a:t>Reclusión parcial.</a:t>
            </a:r>
          </a:p>
          <a:p>
            <a:pPr lvl="1" algn="ctr" eaLnBrk="1" hangingPunct="1">
              <a:buFontTx/>
              <a:buNone/>
            </a:pPr>
            <a:r>
              <a:rPr lang="es-ES" b="1" smtClean="0"/>
              <a:t>Servicios a favor de la comunidad.</a:t>
            </a:r>
          </a:p>
          <a:p>
            <a:pPr lvl="1" algn="ctr" eaLnBrk="1" hangingPunct="1">
              <a:buFontTx/>
              <a:buNone/>
            </a:pPr>
            <a:r>
              <a:rPr lang="es-ES" b="1" smtClean="0"/>
              <a:t>Pena de expulsión de extranjeros. </a:t>
            </a:r>
            <a:endParaRPr lang="es-ES_tradnl" b="1" smtClean="0"/>
          </a:p>
          <a:p>
            <a:pPr lvl="1" algn="ctr" eaLnBrk="1" hangingPunct="1">
              <a:buFontTx/>
              <a:buNone/>
            </a:pPr>
            <a:endParaRPr lang="es-ES_tradnl" b="1" smtClean="0"/>
          </a:p>
        </p:txBody>
      </p:sp>
      <p:sp>
        <p:nvSpPr>
          <p:cNvPr id="4" name="3 Rectángulo"/>
          <p:cNvSpPr/>
          <p:nvPr/>
        </p:nvSpPr>
        <p:spPr>
          <a:xfrm>
            <a:off x="1594453" y="2967335"/>
            <a:ext cx="610910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Medidas sustitutivas</a:t>
            </a:r>
          </a:p>
        </p:txBody>
      </p:sp>
    </p:spTree>
    <p:extLst>
      <p:ext uri="{BB962C8B-B14F-4D97-AF65-F5344CB8AC3E}">
        <p14:creationId xmlns:p14="http://schemas.microsoft.com/office/powerpoint/2010/main" val="32188286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Tutela judicial efectiva: Procedimiento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es-CL" sz="1500" dirty="0" smtClean="0"/>
              <a:t>	</a:t>
            </a:r>
          </a:p>
          <a:p>
            <a:pPr marL="514350" indent="-514350" algn="just">
              <a:buAutoNum type="arabicPeriod"/>
            </a:pPr>
            <a:r>
              <a:rPr lang="es-ES" dirty="0" smtClean="0"/>
              <a:t>Principio de oralidad. </a:t>
            </a:r>
          </a:p>
          <a:p>
            <a:pPr marL="514350" indent="-514350" algn="just">
              <a:buAutoNum type="arabicPeriod"/>
            </a:pPr>
            <a:r>
              <a:rPr lang="es-ES" dirty="0" smtClean="0"/>
              <a:t>Audiencia </a:t>
            </a:r>
            <a:r>
              <a:rPr lang="es-ES" i="1" dirty="0" smtClean="0"/>
              <a:t>in situ</a:t>
            </a:r>
            <a:endParaRPr lang="es-ES" dirty="0" smtClean="0"/>
          </a:p>
          <a:p>
            <a:pPr marL="514350" indent="-514350" algn="just">
              <a:buAutoNum type="arabicPeriod"/>
            </a:pPr>
            <a:r>
              <a:rPr lang="es-ES" dirty="0" smtClean="0"/>
              <a:t>Procedimiento </a:t>
            </a:r>
            <a:r>
              <a:rPr lang="es-ES" dirty="0" err="1" smtClean="0"/>
              <a:t>desformalizado</a:t>
            </a:r>
            <a:endParaRPr lang="es-ES" dirty="0" smtClean="0"/>
          </a:p>
          <a:p>
            <a:pPr marL="514350" indent="-514350" algn="just">
              <a:buAutoNum type="arabicPeriod"/>
            </a:pPr>
            <a:r>
              <a:rPr lang="es-ES" dirty="0" smtClean="0"/>
              <a:t>Amplia legitimación activa</a:t>
            </a:r>
          </a:p>
          <a:p>
            <a:pPr marL="514350" indent="-514350" algn="just">
              <a:buAutoNum type="arabicPeriod"/>
            </a:pPr>
            <a:r>
              <a:rPr lang="es-ES" dirty="0" smtClean="0"/>
              <a:t>Amplia legitimación pasiva: agentes privados.</a:t>
            </a:r>
          </a:p>
          <a:p>
            <a:pPr marL="514350" indent="-514350" algn="just">
              <a:buAutoNum type="arabicPeriod"/>
            </a:pPr>
            <a:r>
              <a:rPr lang="es-ES" dirty="0" smtClean="0"/>
              <a:t>El problema de la carga de la prueba.  </a:t>
            </a:r>
            <a:endParaRPr lang="es-E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Lugares comunes y su forma de resolverlos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es-CL" dirty="0" smtClean="0"/>
              <a:t>La contradicción de los derechos humanos. </a:t>
            </a:r>
          </a:p>
          <a:p>
            <a:pPr marL="514350" indent="-514350" algn="just">
              <a:buAutoNum type="arabicPeriod"/>
            </a:pPr>
            <a:r>
              <a:rPr lang="es-CL" dirty="0" smtClean="0"/>
              <a:t>El problema de distinguir entre “conminación”,  “imposición” y “ejecución” de la pena.</a:t>
            </a:r>
          </a:p>
          <a:p>
            <a:pPr marL="514350" indent="-514350" algn="just">
              <a:buAutoNum type="arabicPeriod"/>
            </a:pPr>
            <a:r>
              <a:rPr lang="es-CL" dirty="0" smtClean="0"/>
              <a:t>El problema de exigir “reinserción social”.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" sz="5000" dirty="0" smtClean="0"/>
              <a:t>Reglamento penitenciario</a:t>
            </a:r>
          </a:p>
          <a:p>
            <a:pPr marL="0" indent="0" algn="ctr">
              <a:buNone/>
            </a:pPr>
            <a:r>
              <a:rPr lang="es-ES" dirty="0" smtClean="0"/>
              <a:t>Algunas nociones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50216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Gendarmería de Chile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4000" dirty="0" smtClean="0"/>
              <a:t>“</a:t>
            </a:r>
            <a:r>
              <a:rPr lang="es-ES" sz="4000" dirty="0"/>
              <a:t>Se trata de un cuerpo jerarquizado, disciplinado, obediente y armado que permite reconocerlo como una institución de carácter </a:t>
            </a:r>
            <a:r>
              <a:rPr lang="es-ES" sz="4000" dirty="0" smtClean="0"/>
              <a:t>militarizado</a:t>
            </a:r>
            <a:r>
              <a:rPr lang="en-US" sz="4000" dirty="0" smtClean="0"/>
              <a:t>.”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2088406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Algunas sanciones disciplinarias</a:t>
            </a:r>
            <a:endParaRPr lang="es-E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eaLnBrk="1" hangingPunct="1">
              <a:lnSpc>
                <a:spcPct val="70000"/>
              </a:lnSpc>
              <a:buFontTx/>
              <a:buAutoNum type="arabicPeriod"/>
            </a:pPr>
            <a:r>
              <a:rPr lang="es-ES" sz="2400" smtClean="0"/>
              <a:t>Amonestación verbal; </a:t>
            </a:r>
          </a:p>
          <a:p>
            <a:pPr marL="609600" indent="-609600" eaLnBrk="1" hangingPunct="1">
              <a:lnSpc>
                <a:spcPct val="70000"/>
              </a:lnSpc>
              <a:buFontTx/>
              <a:buAutoNum type="arabicPeriod"/>
            </a:pPr>
            <a:r>
              <a:rPr lang="es-ES" sz="2400" smtClean="0"/>
              <a:t>Anotación negativa en su ficha personal; </a:t>
            </a:r>
          </a:p>
          <a:p>
            <a:pPr marL="609600" indent="-609600" eaLnBrk="1" hangingPunct="1">
              <a:lnSpc>
                <a:spcPct val="70000"/>
              </a:lnSpc>
              <a:buFontTx/>
              <a:buAutoNum type="arabicPeriod"/>
            </a:pPr>
            <a:r>
              <a:rPr lang="es-ES" sz="2400" smtClean="0"/>
              <a:t>Prohibición de recibir paquetes o encomiendas por un lapso de hasta 15/30 días; </a:t>
            </a:r>
          </a:p>
          <a:p>
            <a:pPr marL="609600" indent="-609600" eaLnBrk="1" hangingPunct="1">
              <a:lnSpc>
                <a:spcPct val="70000"/>
              </a:lnSpc>
              <a:buFontTx/>
              <a:buAutoNum type="arabicPeriod"/>
            </a:pPr>
            <a:r>
              <a:rPr lang="es-ES" sz="2400" smtClean="0"/>
              <a:t>Privación de participar en actos recreativos comunes hasta por 30 días; </a:t>
            </a:r>
          </a:p>
          <a:p>
            <a:pPr marL="609600" indent="-609600" eaLnBrk="1" hangingPunct="1">
              <a:lnSpc>
                <a:spcPct val="70000"/>
              </a:lnSpc>
              <a:buFontTx/>
              <a:buAutoNum type="arabicPeriod"/>
            </a:pPr>
            <a:r>
              <a:rPr lang="es-ES" sz="2400" smtClean="0"/>
              <a:t>Limitación o privación de visitas y correspondencia con el mundo exterior. </a:t>
            </a:r>
          </a:p>
          <a:p>
            <a:pPr marL="609600" indent="-609600" eaLnBrk="1" hangingPunct="1">
              <a:lnSpc>
                <a:spcPct val="70000"/>
              </a:lnSpc>
              <a:buFontTx/>
              <a:buAutoNum type="arabicPeriod"/>
            </a:pPr>
            <a:r>
              <a:rPr lang="es-ES" sz="2400" smtClean="0"/>
              <a:t>Revocación de permisos de salida; </a:t>
            </a:r>
          </a:p>
          <a:p>
            <a:pPr marL="609600" indent="-609600" eaLnBrk="1" hangingPunct="1">
              <a:lnSpc>
                <a:spcPct val="70000"/>
              </a:lnSpc>
              <a:buFontTx/>
              <a:buAutoNum type="arabicPeriod"/>
            </a:pPr>
            <a:r>
              <a:rPr lang="es-ES" sz="2400" smtClean="0"/>
              <a:t>Aislamiento de hasta cuatro fines de  semana en celda solitaria, desde el desencierro del sábado hasta el encierro del domingo, y  </a:t>
            </a:r>
          </a:p>
          <a:p>
            <a:pPr marL="609600" indent="-609600" eaLnBrk="1" hangingPunct="1">
              <a:lnSpc>
                <a:spcPct val="70000"/>
              </a:lnSpc>
              <a:buFontTx/>
              <a:buAutoNum type="arabicPeriod"/>
            </a:pPr>
            <a:r>
              <a:rPr lang="es-ES" sz="2400" smtClean="0"/>
              <a:t>Internación en celda solitaria por períodos que no podrán exceder de 10 días. </a:t>
            </a:r>
          </a:p>
        </p:txBody>
      </p:sp>
    </p:spTree>
    <p:extLst>
      <p:ext uri="{BB962C8B-B14F-4D97-AF65-F5344CB8AC3E}">
        <p14:creationId xmlns:p14="http://schemas.microsoft.com/office/powerpoint/2010/main" val="11699418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4000" smtClean="0"/>
              <a:t>Algunos beneficios penitenciarios</a:t>
            </a:r>
            <a:endParaRPr lang="es-ES" sz="4000" u="sng" smtClean="0"/>
          </a:p>
        </p:txBody>
      </p:sp>
      <p:sp>
        <p:nvSpPr>
          <p:cNvPr id="8294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_tradnl" sz="2500" smtClean="0"/>
              <a:t>Son beneficios que forman parte de las actividades de reinserción social y confieren a quienes se les otorgan gradualmente, mayores espacios de libertad.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_tradnl" sz="25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2500" smtClean="0"/>
              <a:t>Salida esporádica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2500" smtClean="0"/>
              <a:t>Salida dominical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2500" smtClean="0"/>
              <a:t>Salida de fin de semana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2500" smtClean="0"/>
              <a:t>Salida controlada al medio libre. 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2500" smtClean="0"/>
              <a:t>Libertad condicional</a:t>
            </a:r>
          </a:p>
        </p:txBody>
      </p:sp>
    </p:spTree>
    <p:extLst>
      <p:ext uri="{BB962C8B-B14F-4D97-AF65-F5344CB8AC3E}">
        <p14:creationId xmlns:p14="http://schemas.microsoft.com/office/powerpoint/2010/main" val="384063746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La libertad condicional</a:t>
            </a:r>
            <a:endParaRPr lang="es-ES" smtClean="0"/>
          </a:p>
        </p:txBody>
      </p:sp>
      <p:sp>
        <p:nvSpPr>
          <p:cNvPr id="8397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Art. 1º D.L. Nº 321 de 1925:</a:t>
            </a:r>
          </a:p>
          <a:p>
            <a:pPr lvl="1" algn="ctr" eaLnBrk="1" hangingPunct="1">
              <a:buFontTx/>
              <a:buNone/>
            </a:pPr>
            <a:r>
              <a:rPr lang="es-ES_tradnl" smtClean="0"/>
              <a:t>“Se establece la libertad condicional, como un medio de prueba de que el delincuente condenado a una pena privativa de libertad y a quien se le concede, se encuentra corregido y rehabilitado para la vida social”</a:t>
            </a:r>
          </a:p>
          <a:p>
            <a:pPr lvl="1" algn="ctr" eaLnBrk="1" hangingPunct="1">
              <a:buFontTx/>
              <a:buNone/>
            </a:pPr>
            <a:r>
              <a:rPr lang="es-ES_tradnl" smtClean="0"/>
              <a:t>“La libertad condicional […] no extingue ni modifica la duración de la pena, sino que es </a:t>
            </a:r>
            <a:r>
              <a:rPr lang="es-ES_tradnl" i="1" smtClean="0"/>
              <a:t>un modo particular de hacerla cumplir en libertad</a:t>
            </a:r>
            <a:r>
              <a:rPr lang="es-ES_tradnl" smtClean="0"/>
              <a:t>”</a:t>
            </a:r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40926345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Trabajo en cautiverio</a:t>
            </a:r>
          </a:p>
        </p:txBody>
      </p:sp>
      <p:sp>
        <p:nvSpPr>
          <p:cNvPr id="8499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s-ES" smtClean="0"/>
          </a:p>
          <a:p>
            <a:pPr eaLnBrk="1" hangingPunct="1"/>
            <a:r>
              <a:rPr lang="es-ES" smtClean="0"/>
              <a:t>¿Pena o beneficio?</a:t>
            </a:r>
          </a:p>
          <a:p>
            <a:pPr eaLnBrk="1" hangingPunct="1"/>
            <a:r>
              <a:rPr lang="es-ES" smtClean="0"/>
              <a:t>Secretismo y opacidad en su ejecución. </a:t>
            </a:r>
          </a:p>
          <a:p>
            <a:pPr eaLnBrk="1" hangingPunct="1"/>
            <a:r>
              <a:rPr lang="es-ES" smtClean="0"/>
              <a:t>Consentimiento viciado. </a:t>
            </a:r>
          </a:p>
        </p:txBody>
      </p:sp>
    </p:spTree>
    <p:extLst>
      <p:ext uri="{BB962C8B-B14F-4D97-AF65-F5344CB8AC3E}">
        <p14:creationId xmlns:p14="http://schemas.microsoft.com/office/powerpoint/2010/main" val="3926727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 algn="ctr">
              <a:buNone/>
            </a:pPr>
            <a:r>
              <a:rPr lang="es-ES" sz="5000" dirty="0" smtClean="0"/>
              <a:t>Privatización carcelaria</a:t>
            </a:r>
            <a:endParaRPr lang="es-ES" sz="5000" dirty="0"/>
          </a:p>
        </p:txBody>
      </p:sp>
    </p:spTree>
    <p:extLst>
      <p:ext uri="{BB962C8B-B14F-4D97-AF65-F5344CB8AC3E}">
        <p14:creationId xmlns:p14="http://schemas.microsoft.com/office/powerpoint/2010/main" val="3162362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Privatización carcelaria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CL" dirty="0" smtClean="0"/>
              <a:t>Las autoridades estatales acuden al sector privado con la expectativa de contar con un aliado flexible y creativo, capaz de generar rentabilidad con la gestión penitenciaria mediante una operación más eficiente, de mayor calidad y a un menor costo que el de las agencias gubernamentales</a:t>
            </a:r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500034" y="285728"/>
            <a:ext cx="8229600" cy="1252538"/>
          </a:xfrm>
          <a:prstGeom prst="rect">
            <a:avLst/>
          </a:prstGeom>
        </p:spPr>
        <p:txBody>
          <a:bodyPr rIns="45720" anchor="ctr">
            <a:normAutofit fontScale="925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_tradnl" sz="4500" b="1" dirty="0">
                <a:latin typeface="+mj-lt"/>
                <a:ea typeface="+mj-ea"/>
                <a:cs typeface="+mj-cs"/>
              </a:rPr>
              <a:t>Interpretación de la búsqueda de sustitutos penales</a:t>
            </a:r>
            <a:endParaRPr lang="es-ES" sz="4500" b="1" dirty="0">
              <a:latin typeface="+mj-lt"/>
              <a:ea typeface="+mj-ea"/>
              <a:cs typeface="+mj-cs"/>
            </a:endParaRPr>
          </a:p>
        </p:txBody>
      </p:sp>
      <p:sp>
        <p:nvSpPr>
          <p:cNvPr id="70658" name="3 CuadroTexto"/>
          <p:cNvSpPr txBox="1">
            <a:spLocks noChangeArrowheads="1"/>
          </p:cNvSpPr>
          <p:nvPr/>
        </p:nvSpPr>
        <p:spPr bwMode="auto">
          <a:xfrm>
            <a:off x="500063" y="1357313"/>
            <a:ext cx="8072437" cy="560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sz="2400">
              <a:latin typeface="Calibri" pitchFamily="34" charset="0"/>
            </a:endParaRPr>
          </a:p>
          <a:p>
            <a:pPr algn="ctr"/>
            <a:r>
              <a:rPr lang="es-ES" sz="2600" b="1">
                <a:latin typeface="Calibri" pitchFamily="34" charset="0"/>
              </a:rPr>
              <a:t>OBJETIVOS MANIFIESTOS: </a:t>
            </a:r>
          </a:p>
          <a:p>
            <a:pPr>
              <a:buFont typeface="Arial" charset="0"/>
              <a:buChar char="•"/>
            </a:pPr>
            <a:endParaRPr lang="es-ES" sz="2600">
              <a:latin typeface="Calibri" pitchFamily="34" charset="0"/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es-ES" sz="2400">
                <a:latin typeface="Calibri" pitchFamily="34" charset="0"/>
              </a:rPr>
              <a:t> Evitar a la prisión como medio de incapacitación. </a:t>
            </a:r>
          </a:p>
          <a:p>
            <a:pPr marL="742950" lvl="1" indent="-285750">
              <a:buFont typeface="Arial" charset="0"/>
              <a:buChar char="•"/>
            </a:pPr>
            <a:r>
              <a:rPr lang="es-ES" sz="2400">
                <a:latin typeface="Calibri" pitchFamily="34" charset="0"/>
              </a:rPr>
              <a:t>Hacer frente la sobrepoblación penitenciaria. </a:t>
            </a:r>
          </a:p>
          <a:p>
            <a:pPr marL="742950" lvl="1" indent="-285750">
              <a:buFont typeface="Arial" charset="0"/>
              <a:buChar char="•"/>
            </a:pPr>
            <a:r>
              <a:rPr lang="es-ES" sz="2400">
                <a:latin typeface="Calibri" pitchFamily="34" charset="0"/>
              </a:rPr>
              <a:t> Ser consistentes con el ideal resocializador. </a:t>
            </a:r>
          </a:p>
          <a:p>
            <a:pPr marL="742950" lvl="1" indent="-285750">
              <a:buFont typeface="Arial" charset="0"/>
              <a:buChar char="•"/>
            </a:pPr>
            <a:r>
              <a:rPr lang="es-ES" sz="2400">
                <a:latin typeface="Calibri" pitchFamily="34" charset="0"/>
              </a:rPr>
              <a:t> Impedir contactos criminógenos de delincuentes primerizos</a:t>
            </a:r>
          </a:p>
          <a:p>
            <a:pPr marL="742950" lvl="1" indent="-285750">
              <a:buFont typeface="Arial" charset="0"/>
              <a:buChar char="•"/>
            </a:pPr>
            <a:r>
              <a:rPr lang="es-ES" sz="2400">
                <a:latin typeface="Calibri" pitchFamily="34" charset="0"/>
              </a:rPr>
              <a:t>Utilización acotada y racional de la herramienta penal.</a:t>
            </a:r>
          </a:p>
          <a:p>
            <a:pPr marL="742950" lvl="1" indent="-285750">
              <a:buFont typeface="Arial" charset="0"/>
              <a:buChar char="•"/>
            </a:pPr>
            <a:r>
              <a:rPr lang="es-ES" sz="2400">
                <a:latin typeface="Calibri" pitchFamily="34" charset="0"/>
              </a:rPr>
              <a:t>Privilegiar la función resocializadora de la pena por sobre el mero castigo. </a:t>
            </a:r>
          </a:p>
          <a:p>
            <a:pPr marL="742950" lvl="1" indent="-285750">
              <a:buFont typeface="Arial" charset="0"/>
              <a:buChar char="•"/>
            </a:pPr>
            <a:r>
              <a:rPr lang="es-ES" sz="2400">
                <a:latin typeface="Calibri" pitchFamily="34" charset="0"/>
              </a:rPr>
              <a:t>Evitar el desarraigo familiar</a:t>
            </a:r>
          </a:p>
          <a:p>
            <a:pPr marL="742950" lvl="1" indent="-285750">
              <a:buFont typeface="Arial" charset="0"/>
              <a:buChar char="•"/>
            </a:pPr>
            <a:r>
              <a:rPr lang="es-ES" sz="2400">
                <a:latin typeface="Calibri" pitchFamily="34" charset="0"/>
              </a:rPr>
              <a:t>Impedir que las penas alternativas se conviertiesen en un “perdonazo” a los condenados. </a:t>
            </a:r>
            <a:endParaRPr lang="es-ES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es-E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31366"/>
      </p:ext>
    </p:extLst>
  </p:cSld>
  <p:clrMapOvr>
    <a:masterClrMapping/>
  </p:clrMapOvr>
  <p:transition xmlns:p14="http://schemas.microsoft.com/office/powerpoint/2010/main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Modelos de privatización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s-CL" dirty="0" smtClean="0"/>
              <a:t>Modelo de leasing</a:t>
            </a:r>
          </a:p>
          <a:p>
            <a:pPr marL="514350" indent="-514350">
              <a:buAutoNum type="arabicPeriod"/>
            </a:pPr>
            <a:endParaRPr lang="es-CL" dirty="0" smtClean="0"/>
          </a:p>
          <a:p>
            <a:pPr marL="514350" indent="-514350">
              <a:buAutoNum type="arabicPeriod"/>
            </a:pPr>
            <a:r>
              <a:rPr lang="es-CL" dirty="0" smtClean="0"/>
              <a:t>Modelo de privatización</a:t>
            </a:r>
          </a:p>
          <a:p>
            <a:pPr marL="514350" indent="-514350">
              <a:buAutoNum type="arabicPeriod"/>
            </a:pPr>
            <a:endParaRPr lang="es-CL" dirty="0" smtClean="0"/>
          </a:p>
          <a:p>
            <a:pPr marL="514350" indent="-514350">
              <a:buAutoNum type="arabicPeriod"/>
            </a:pPr>
            <a:r>
              <a:rPr lang="es-CL" dirty="0" smtClean="0"/>
              <a:t>Modelo mixto o de delegación parcial. </a:t>
            </a:r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La cultura de la penalidad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AutoNum type="arabicPeriod"/>
            </a:pPr>
            <a:r>
              <a:rPr lang="es-CL" dirty="0" smtClean="0"/>
              <a:t>Desde el estado de bienestar al estado neoliberal.</a:t>
            </a:r>
          </a:p>
          <a:p>
            <a:pPr marL="514350" indent="-514350" algn="just">
              <a:buAutoNum type="arabicPeriod"/>
            </a:pPr>
            <a:r>
              <a:rPr lang="es-CL" dirty="0" smtClean="0"/>
              <a:t>Desde la responsabilidad social a la responsabilidad individual. </a:t>
            </a:r>
          </a:p>
          <a:p>
            <a:pPr marL="514350" indent="-514350" algn="just">
              <a:buAutoNum type="arabicPeriod"/>
            </a:pPr>
            <a:r>
              <a:rPr lang="es-CL" dirty="0" smtClean="0"/>
              <a:t>Desde el ideal rehabilitador al ideal </a:t>
            </a:r>
            <a:r>
              <a:rPr lang="es-CL" dirty="0" err="1" smtClean="0"/>
              <a:t>inocuizador</a:t>
            </a:r>
            <a:r>
              <a:rPr lang="es-CL" dirty="0" smtClean="0"/>
              <a:t>. </a:t>
            </a:r>
          </a:p>
          <a:p>
            <a:pPr marL="514350" indent="-514350" algn="just">
              <a:buAutoNum type="arabicPeriod"/>
            </a:pPr>
            <a:r>
              <a:rPr lang="es-CL" dirty="0" smtClean="0"/>
              <a:t>Desde el tratamiento del “delincuente” a la protección de la víctima. </a:t>
            </a:r>
          </a:p>
          <a:p>
            <a:pPr marL="514350" indent="-514350" algn="just">
              <a:buAutoNum type="arabicPeriod"/>
            </a:pPr>
            <a:r>
              <a:rPr lang="es-CL" dirty="0" smtClean="0"/>
              <a:t>(La cárcel) Desde la periferia hacia el centro de las políticas públicas. </a:t>
            </a:r>
          </a:p>
          <a:p>
            <a:pPr marL="514350" indent="-514350">
              <a:buAutoNum type="arabicPeriod"/>
            </a:pPr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Cárceles concesionadas: El caso chileno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05720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s-CL" dirty="0" smtClean="0"/>
              <a:t>Ley de concesiones de obras (1996)</a:t>
            </a:r>
          </a:p>
          <a:p>
            <a:pPr marL="514350" indent="-514350">
              <a:buAutoNum type="arabicPeriod"/>
            </a:pPr>
            <a:r>
              <a:rPr lang="es-CL" dirty="0" smtClean="0"/>
              <a:t>Programa de Concesiones de Infraestructura Penitenciaria (2000)</a:t>
            </a:r>
          </a:p>
          <a:p>
            <a:pPr marL="514350" indent="-514350">
              <a:buAutoNum type="arabicPeriod"/>
            </a:pPr>
            <a:r>
              <a:rPr lang="es-CL" dirty="0" smtClean="0"/>
              <a:t>Fórmula contractual de la concesión. </a:t>
            </a:r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Cárceles concesionadas: Problemas del caso chileno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05720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s-CL" dirty="0" smtClean="0"/>
              <a:t>Sobrecostos (compensación por alteraciones vía renegociación o comisión arbitral)</a:t>
            </a:r>
          </a:p>
          <a:p>
            <a:pPr marL="514350" indent="-514350">
              <a:buAutoNum type="arabicPeriod"/>
            </a:pPr>
            <a:r>
              <a:rPr lang="es-CL" dirty="0" smtClean="0"/>
              <a:t>Comisiones arbitrales (</a:t>
            </a:r>
            <a:r>
              <a:rPr lang="es-CL" i="1" dirty="0" err="1" smtClean="0"/>
              <a:t>hold</a:t>
            </a:r>
            <a:r>
              <a:rPr lang="es-CL" i="1" dirty="0" smtClean="0"/>
              <a:t> up </a:t>
            </a:r>
            <a:r>
              <a:rPr lang="es-CL" i="1" dirty="0" err="1" smtClean="0"/>
              <a:t>risk</a:t>
            </a:r>
            <a:r>
              <a:rPr lang="es-CL" i="1" dirty="0" smtClean="0"/>
              <a:t>)</a:t>
            </a:r>
            <a:endParaRPr lang="es-CL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s-CL" dirty="0" smtClean="0"/>
              <a:t>Ausencia de fiscalización: Falencias en infraestructura y servicios. </a:t>
            </a:r>
          </a:p>
          <a:p>
            <a:pPr marL="514350" indent="-514350">
              <a:buAutoNum type="arabicPeriod"/>
            </a:pPr>
            <a:r>
              <a:rPr lang="es-CL" dirty="0" smtClean="0"/>
              <a:t>Exorbitantes costos diarios por preso </a:t>
            </a:r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500" dirty="0" smtClean="0"/>
              <a:t>Cárceles concesionadas: Costos por preso</a:t>
            </a:r>
            <a:endParaRPr lang="es-ES" sz="35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0469" t="20508" r="15624" b="11133"/>
          <a:stretch>
            <a:fillRect/>
          </a:stretch>
        </p:blipFill>
        <p:spPr bwMode="auto">
          <a:xfrm>
            <a:off x="0" y="1279427"/>
            <a:ext cx="8286808" cy="5578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Cárceles concesionadas: Promesa incumplida.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057203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sz="10000" dirty="0" smtClean="0"/>
              <a:t>Alivio del presupuesto estatal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10000" dirty="0" smtClean="0"/>
              <a:t>Solución a los problemas de hacinamiento. 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10000" dirty="0" smtClean="0"/>
              <a:t>Aumento de estándares de seguridad penitenciaria. 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10000" dirty="0" smtClean="0"/>
              <a:t>Implementar programas efectivos de reinserción y rehabilitación. 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10000" dirty="0" smtClean="0"/>
              <a:t>Terminar con las indignas condiciones carcelarias del sistema público . 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10000" dirty="0" smtClean="0"/>
              <a:t>Hacer frente al “creciente aumento” de la delincuencia en el país</a:t>
            </a:r>
            <a:r>
              <a:rPr lang="es-ES" dirty="0" smtClean="0"/>
              <a:t>. </a:t>
            </a:r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 l="26562" t="11914" r="22461" b="7031"/>
          <a:stretch>
            <a:fillRect/>
          </a:stretch>
        </p:blipFill>
        <p:spPr bwMode="auto">
          <a:xfrm>
            <a:off x="1571604" y="0"/>
            <a:ext cx="6215106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CuadroTexto"/>
          <p:cNvSpPr txBox="1"/>
          <p:nvPr/>
        </p:nvSpPr>
        <p:spPr>
          <a:xfrm>
            <a:off x="1643042" y="6215082"/>
            <a:ext cx="678661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300" dirty="0" smtClean="0"/>
              <a:t>Fuente: Sistema penitenciario chileno. El momento del cambio es ahora. Informe final. </a:t>
            </a:r>
            <a:r>
              <a:rPr lang="es-ES" sz="1300" dirty="0" err="1" smtClean="0"/>
              <a:t>Altegrity</a:t>
            </a:r>
            <a:r>
              <a:rPr lang="es-ES" sz="1300" dirty="0" smtClean="0"/>
              <a:t> Security </a:t>
            </a:r>
            <a:r>
              <a:rPr lang="es-ES" sz="1300" dirty="0" err="1" smtClean="0"/>
              <a:t>Consulting</a:t>
            </a:r>
            <a:r>
              <a:rPr lang="es-ES" sz="1300" dirty="0" smtClean="0"/>
              <a:t>. Junio, 2011. </a:t>
            </a:r>
            <a:endParaRPr lang="es-ES" sz="13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Cárceles concesionadas: La superación del debate costo-beneficio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3714776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es-ES" sz="2400" dirty="0" smtClean="0"/>
              <a:t>Debilitamiento de los valores públicos detrás de la provisión de servicios sociales. </a:t>
            </a:r>
          </a:p>
          <a:p>
            <a:pPr marL="514350" indent="-514350" algn="just">
              <a:buAutoNum type="arabicPeriod"/>
            </a:pPr>
            <a:r>
              <a:rPr lang="es-ES" sz="2400" dirty="0" smtClean="0"/>
              <a:t>Distanciamiento de la sociedad como agente relevante. </a:t>
            </a:r>
          </a:p>
          <a:p>
            <a:pPr marL="514350" indent="-514350" algn="just">
              <a:buAutoNum type="arabicPeriod"/>
            </a:pPr>
            <a:r>
              <a:rPr lang="es-ES" sz="2400" dirty="0" smtClean="0"/>
              <a:t>Dificultad de distinguir con claridad al beneficiario del servicio: aumento de las probabilidades de fraude. </a:t>
            </a:r>
          </a:p>
          <a:p>
            <a:pPr marL="514350" indent="-514350" algn="just">
              <a:buAutoNum type="arabicPeriod"/>
            </a:pPr>
            <a:r>
              <a:rPr lang="es-ES" sz="2400" dirty="0" smtClean="0"/>
              <a:t>Compleja posición del “usuario” de prestaciones sociales. </a:t>
            </a:r>
          </a:p>
          <a:p>
            <a:pPr marL="514350" indent="-514350" algn="just">
              <a:buAutoNum type="arabicPeriod"/>
            </a:pPr>
            <a:r>
              <a:rPr lang="es-ES" sz="2400" dirty="0" smtClean="0"/>
              <a:t>El problema de la fiscalización. </a:t>
            </a:r>
          </a:p>
          <a:p>
            <a:pPr marL="514350" indent="-514350" algn="just">
              <a:buAutoNum type="arabicPeriod"/>
            </a:pPr>
            <a:r>
              <a:rPr lang="es-ES" sz="2400" dirty="0" smtClean="0"/>
              <a:t>Rol del lucro: cultura organizacional y corrupción. 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es-ES" sz="2400" dirty="0" smtClean="0"/>
              <a:t>El monopolio del poder punitivo estatal ¿debilitado o fortalecido?</a:t>
            </a:r>
          </a:p>
          <a:p>
            <a:pPr marL="514350" indent="-514350" algn="just">
              <a:buAutoNum type="arabicPeriod"/>
            </a:pPr>
            <a:r>
              <a:rPr lang="es-ES" sz="2400" dirty="0" smtClean="0"/>
              <a:t>El bien común como reducción del gasto fiscal y expansión de la infraestructura carcelaria. </a:t>
            </a:r>
            <a:endParaRPr lang="es-ES" sz="24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Cárceles concesionadas: La superación del debate costo-beneficio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3357586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endParaRPr lang="es-ES" sz="2600" dirty="0" smtClean="0"/>
          </a:p>
          <a:p>
            <a:pPr marL="0" indent="0" algn="just">
              <a:buNone/>
            </a:pPr>
            <a:endParaRPr lang="es-ES" sz="2300" dirty="0" smtClean="0"/>
          </a:p>
          <a:p>
            <a:pPr marL="514350" indent="-514350" algn="just">
              <a:buNone/>
            </a:pPr>
            <a:r>
              <a:rPr lang="es-ES" sz="2300" u="sng" dirty="0" smtClean="0"/>
              <a:t>Cumplimiento de metas: </a:t>
            </a:r>
          </a:p>
          <a:p>
            <a:r>
              <a:rPr lang="es-ES" sz="2300" b="1" dirty="0" smtClean="0"/>
              <a:t>¿Ha significado la iniciativa privada una efectiva reducción del gasto público en materia carcelaria?</a:t>
            </a:r>
          </a:p>
          <a:p>
            <a:r>
              <a:rPr lang="es-ES" sz="2300" b="1" dirty="0" smtClean="0"/>
              <a:t>¿Ha significado la iniciativa privada una buena noticia para la población reclusa? (mayor innovación y calidad en los servicios)</a:t>
            </a:r>
            <a:endParaRPr lang="es-ES" sz="23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500034" y="285728"/>
            <a:ext cx="8229600" cy="1252538"/>
          </a:xfrm>
          <a:prstGeom prst="rect">
            <a:avLst/>
          </a:prstGeom>
        </p:spPr>
        <p:txBody>
          <a:bodyPr rIns="45720" anchor="ctr">
            <a:normAutofit fontScale="925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_tradnl" sz="4500" b="1" dirty="0">
                <a:latin typeface="+mj-lt"/>
                <a:ea typeface="+mj-ea"/>
                <a:cs typeface="+mj-cs"/>
              </a:rPr>
              <a:t>Interpretación de la búsqueda de sustitutos penales</a:t>
            </a:r>
            <a:endParaRPr lang="es-ES" sz="4500" b="1" dirty="0">
              <a:latin typeface="+mj-lt"/>
              <a:ea typeface="+mj-ea"/>
              <a:cs typeface="+mj-cs"/>
            </a:endParaRPr>
          </a:p>
        </p:txBody>
      </p:sp>
      <p:sp>
        <p:nvSpPr>
          <p:cNvPr id="71682" name="3 CuadroTexto"/>
          <p:cNvSpPr txBox="1">
            <a:spLocks noChangeArrowheads="1"/>
          </p:cNvSpPr>
          <p:nvPr/>
        </p:nvSpPr>
        <p:spPr bwMode="auto">
          <a:xfrm>
            <a:off x="500063" y="2057400"/>
            <a:ext cx="8072437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600" b="1">
                <a:latin typeface="Calibri" pitchFamily="34" charset="0"/>
              </a:rPr>
              <a:t>OBJETIVOS  LATENTES: </a:t>
            </a:r>
          </a:p>
          <a:p>
            <a:endParaRPr lang="es-ES" sz="2600">
              <a:latin typeface="Calibri" pitchFamily="34" charset="0"/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es-ES" sz="2600">
                <a:latin typeface="Calibri" pitchFamily="34" charset="0"/>
              </a:rPr>
              <a:t> Ampliación invisible del control social mediante dispositivos penales. </a:t>
            </a:r>
          </a:p>
          <a:p>
            <a:pPr marL="742950" lvl="1" indent="-285750">
              <a:buFont typeface="Arial" charset="0"/>
              <a:buChar char="•"/>
            </a:pPr>
            <a:r>
              <a:rPr lang="es-ES" sz="2600">
                <a:latin typeface="Calibri" pitchFamily="34" charset="0"/>
              </a:rPr>
              <a:t>Generar amplios registros de información sobre la población que ha tenido contacto con el sistema. </a:t>
            </a:r>
          </a:p>
          <a:p>
            <a:pPr marL="742950" lvl="1" indent="-285750">
              <a:buFont typeface="Arial" charset="0"/>
              <a:buChar char="•"/>
            </a:pPr>
            <a:r>
              <a:rPr lang="es-ES" sz="2600">
                <a:latin typeface="Calibri" pitchFamily="34" charset="0"/>
              </a:rPr>
              <a:t> Eludir la despenalización y el mandato penal de ultima ratio. </a:t>
            </a:r>
          </a:p>
          <a:p>
            <a:pPr>
              <a:buFont typeface="Arial" charset="0"/>
              <a:buChar char="•"/>
            </a:pPr>
            <a:endParaRPr lang="es-ES">
              <a:latin typeface="Calibri" pitchFamily="34" charset="0"/>
            </a:endParaRPr>
          </a:p>
          <a:p>
            <a:r>
              <a:rPr lang="es-ES">
                <a:latin typeface="Calibri" pitchFamily="34" charset="0"/>
              </a:rPr>
              <a:t>. </a:t>
            </a:r>
          </a:p>
          <a:p>
            <a:pPr>
              <a:buFont typeface="Arial" charset="0"/>
              <a:buChar char="•"/>
            </a:pPr>
            <a:endParaRPr lang="es-E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995143"/>
      </p:ext>
    </p:extLst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23728" y="2132856"/>
            <a:ext cx="56166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/>
              <a:t>La pena privativa de libertad</a:t>
            </a:r>
            <a:endParaRPr lang="es-ES" sz="6000" dirty="0"/>
          </a:p>
        </p:txBody>
      </p:sp>
    </p:spTree>
    <p:extLst>
      <p:ext uri="{BB962C8B-B14F-4D97-AF65-F5344CB8AC3E}">
        <p14:creationId xmlns:p14="http://schemas.microsoft.com/office/powerpoint/2010/main" val="1517147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/>
              <a:t>La paradoja de la reforma procesal penal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dirty="0" smtClean="0"/>
              <a:t>Protección de garantías y derechos protegidos en tratados internacionales y modernización de la justicia</a:t>
            </a:r>
          </a:p>
          <a:p>
            <a:pPr marL="0" indent="0" algn="ctr">
              <a:buNone/>
            </a:pPr>
            <a:r>
              <a:rPr lang="es-ES" dirty="0"/>
              <a:t>v</a:t>
            </a:r>
            <a:r>
              <a:rPr lang="es-ES" dirty="0" smtClean="0"/>
              <a:t>s. </a:t>
            </a:r>
          </a:p>
          <a:p>
            <a:pPr marL="0" indent="0" algn="ctr">
              <a:buNone/>
            </a:pPr>
            <a:r>
              <a:rPr lang="es-ES" dirty="0" smtClean="0"/>
              <a:t>Sistema penitenciario.  </a:t>
            </a:r>
          </a:p>
          <a:p>
            <a:pPr marL="514350" indent="-514350" algn="ctr">
              <a:buAutoNum type="arabicPeriod"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724851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¿A qué problemas nos enfrentamos?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571500" indent="-571500">
              <a:buAutoNum type="romanUcPeriod"/>
            </a:pPr>
            <a:r>
              <a:rPr lang="es-ES" dirty="0" smtClean="0"/>
              <a:t>Deficiencias en el terreno normativo.</a:t>
            </a:r>
          </a:p>
          <a:p>
            <a:pPr marL="571500" indent="-571500">
              <a:buAutoNum type="romanUcPeriod"/>
            </a:pPr>
            <a:r>
              <a:rPr lang="es-ES" dirty="0" smtClean="0"/>
              <a:t>Impacto de la cárcel a nivel empírico. </a:t>
            </a:r>
          </a:p>
        </p:txBody>
      </p:sp>
    </p:spTree>
    <p:extLst>
      <p:ext uri="{BB962C8B-B14F-4D97-AF65-F5344CB8AC3E}">
        <p14:creationId xmlns:p14="http://schemas.microsoft.com/office/powerpoint/2010/main" val="1834329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Falencias normativas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rabicPeriod"/>
            </a:pPr>
            <a:r>
              <a:rPr lang="es-ES" dirty="0" smtClean="0"/>
              <a:t>Ausencia de estatuto constitucional y carácter atomizado y disperso de la normativa. </a:t>
            </a:r>
          </a:p>
          <a:p>
            <a:pPr marL="514350" indent="-514350" algn="just">
              <a:buAutoNum type="arabicPeriod"/>
            </a:pPr>
            <a:r>
              <a:rPr lang="es-ES" dirty="0" smtClean="0"/>
              <a:t>Regulación </a:t>
            </a:r>
            <a:r>
              <a:rPr lang="es-ES" dirty="0" err="1" smtClean="0"/>
              <a:t>infralegal</a:t>
            </a:r>
            <a:r>
              <a:rPr lang="es-ES" dirty="0" smtClean="0"/>
              <a:t>. </a:t>
            </a:r>
          </a:p>
          <a:p>
            <a:pPr marL="514350" indent="-514350" algn="just">
              <a:buAutoNum type="arabicPeriod"/>
            </a:pPr>
            <a:r>
              <a:rPr lang="es-ES" dirty="0" smtClean="0"/>
              <a:t>Inexistencia de judicatura especializada.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046111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2345</Words>
  <Application>Microsoft Macintosh PowerPoint</Application>
  <PresentationFormat>Presentación en pantalla (4:3)</PresentationFormat>
  <Paragraphs>248</Paragraphs>
  <Slides>48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48</vt:i4>
      </vt:variant>
    </vt:vector>
  </HeadingPairs>
  <TitlesOfParts>
    <vt:vector size="49" baseType="lpstr">
      <vt:lpstr>Tema de Office</vt:lpstr>
      <vt:lpstr>Temas penitenciarios </vt:lpstr>
      <vt:lpstr>Presentación de PowerPoint</vt:lpstr>
      <vt:lpstr>Ley 18.216 y modificaciones introducidas por la ley 20.603.</vt:lpstr>
      <vt:lpstr>Presentación de PowerPoint</vt:lpstr>
      <vt:lpstr>Presentación de PowerPoint</vt:lpstr>
      <vt:lpstr>Presentación de PowerPoint</vt:lpstr>
      <vt:lpstr>La paradoja de la reforma procesal penal </vt:lpstr>
      <vt:lpstr>¿A qué problemas nos enfrentamos?</vt:lpstr>
      <vt:lpstr>Falencias normativas</vt:lpstr>
      <vt:lpstr>Falencias normativas</vt:lpstr>
      <vt:lpstr>Art. 25. Constitución española</vt:lpstr>
      <vt:lpstr>Art. 272. Constitución Venezolana </vt:lpstr>
      <vt:lpstr>Ausencia de estatuto constitucional</vt:lpstr>
      <vt:lpstr>La calidad de ciudadano</vt:lpstr>
      <vt:lpstr>El artículo quinto inciso segundo</vt:lpstr>
      <vt:lpstr>Soft Law</vt:lpstr>
      <vt:lpstr>Resumen de tratados internacionales</vt:lpstr>
      <vt:lpstr>Falencias normativas</vt:lpstr>
      <vt:lpstr>Regulación infralegal</vt:lpstr>
      <vt:lpstr>Problemas</vt:lpstr>
      <vt:lpstr>Falencias normativas</vt:lpstr>
      <vt:lpstr>I. Tutela judicial efectiva</vt:lpstr>
      <vt:lpstr>Órganos intervinientes</vt:lpstr>
      <vt:lpstr>¿Cuál es el control sobre la ejecución penitenciaria?</vt:lpstr>
      <vt:lpstr>Tutela judicial efectiva</vt:lpstr>
      <vt:lpstr>Tutela judicial efectiva: Judicatura</vt:lpstr>
      <vt:lpstr>Tutela judicial efectiva: Judicatura</vt:lpstr>
      <vt:lpstr>Tutela judicial efectiva: Alcance</vt:lpstr>
      <vt:lpstr>Tutela judicial efectiva: Alcance</vt:lpstr>
      <vt:lpstr>Tutela judicial efectiva: Procedimiento</vt:lpstr>
      <vt:lpstr>Lugares comunes y su forma de resolverlos</vt:lpstr>
      <vt:lpstr>Presentación de PowerPoint</vt:lpstr>
      <vt:lpstr>Gendarmería de Chile</vt:lpstr>
      <vt:lpstr>Algunas sanciones disciplinarias</vt:lpstr>
      <vt:lpstr>Algunos beneficios penitenciarios</vt:lpstr>
      <vt:lpstr>La libertad condicional</vt:lpstr>
      <vt:lpstr>Trabajo en cautiverio</vt:lpstr>
      <vt:lpstr>Presentación de PowerPoint</vt:lpstr>
      <vt:lpstr>Privatización carcelaria</vt:lpstr>
      <vt:lpstr>Modelos de privatización</vt:lpstr>
      <vt:lpstr>La cultura de la penalidad</vt:lpstr>
      <vt:lpstr>Cárceles concesionadas: El caso chileno</vt:lpstr>
      <vt:lpstr>Cárceles concesionadas: Problemas del caso chileno</vt:lpstr>
      <vt:lpstr>Cárceles concesionadas: Costos por preso</vt:lpstr>
      <vt:lpstr>Cárceles concesionadas: Promesa incumplida. </vt:lpstr>
      <vt:lpstr>Presentación de PowerPoint</vt:lpstr>
      <vt:lpstr>Cárceles concesionadas: La superación del debate costo-beneficio</vt:lpstr>
      <vt:lpstr>Cárceles concesionadas: La superación del debate costo-beneficio</vt:lpstr>
    </vt:vector>
  </TitlesOfParts>
  <Company>Universidad de Chile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Temas penitenciarios </dc:title>
  <dc:creator>jcontesse</dc:creator>
  <cp:lastModifiedBy>Isabel Arriagada</cp:lastModifiedBy>
  <cp:revision>49</cp:revision>
  <dcterms:created xsi:type="dcterms:W3CDTF">2013-12-09T20:00:30Z</dcterms:created>
  <dcterms:modified xsi:type="dcterms:W3CDTF">2014-09-02T15:52:54Z</dcterms:modified>
</cp:coreProperties>
</file>