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sldIdLst>
    <p:sldId id="265" r:id="rId2"/>
    <p:sldId id="317" r:id="rId3"/>
    <p:sldId id="286" r:id="rId4"/>
    <p:sldId id="293" r:id="rId5"/>
    <p:sldId id="324" r:id="rId6"/>
    <p:sldId id="294" r:id="rId7"/>
    <p:sldId id="290" r:id="rId8"/>
    <p:sldId id="287" r:id="rId9"/>
    <p:sldId id="318" r:id="rId10"/>
    <p:sldId id="302" r:id="rId11"/>
    <p:sldId id="303" r:id="rId12"/>
    <p:sldId id="305" r:id="rId13"/>
    <p:sldId id="306" r:id="rId14"/>
    <p:sldId id="308" r:id="rId15"/>
    <p:sldId id="319" r:id="rId16"/>
    <p:sldId id="309" r:id="rId17"/>
    <p:sldId id="310" r:id="rId18"/>
    <p:sldId id="311" r:id="rId19"/>
    <p:sldId id="291" r:id="rId20"/>
    <p:sldId id="320" r:id="rId21"/>
    <p:sldId id="321" r:id="rId22"/>
    <p:sldId id="322" r:id="rId2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S PGothic" pitchFamily="34" charset="-128"/>
        <a:cs typeface="+mn-cs"/>
      </a:defRPr>
    </a:lvl1pPr>
    <a:lvl2pPr marL="457200" algn="l" rtl="0" fontAlgn="base">
      <a:spcBef>
        <a:spcPct val="0"/>
      </a:spcBef>
      <a:spcAft>
        <a:spcPct val="0"/>
      </a:spcAft>
      <a:defRPr sz="2400" kern="1200">
        <a:solidFill>
          <a:schemeClr val="tx1"/>
        </a:solidFill>
        <a:latin typeface="Times New Roman" pitchFamily="18" charset="0"/>
        <a:ea typeface="MS PGothic" pitchFamily="34" charset="-128"/>
        <a:cs typeface="+mn-cs"/>
      </a:defRPr>
    </a:lvl2pPr>
    <a:lvl3pPr marL="914400" algn="l" rtl="0" fontAlgn="base">
      <a:spcBef>
        <a:spcPct val="0"/>
      </a:spcBef>
      <a:spcAft>
        <a:spcPct val="0"/>
      </a:spcAft>
      <a:defRPr sz="2400" kern="1200">
        <a:solidFill>
          <a:schemeClr val="tx1"/>
        </a:solidFill>
        <a:latin typeface="Times New Roman" pitchFamily="18" charset="0"/>
        <a:ea typeface="MS PGothic" pitchFamily="34" charset="-128"/>
        <a:cs typeface="+mn-cs"/>
      </a:defRPr>
    </a:lvl3pPr>
    <a:lvl4pPr marL="1371600" algn="l" rtl="0" fontAlgn="base">
      <a:spcBef>
        <a:spcPct val="0"/>
      </a:spcBef>
      <a:spcAft>
        <a:spcPct val="0"/>
      </a:spcAft>
      <a:defRPr sz="2400" kern="1200">
        <a:solidFill>
          <a:schemeClr val="tx1"/>
        </a:solidFill>
        <a:latin typeface="Times New Roman" pitchFamily="18" charset="0"/>
        <a:ea typeface="MS PGothic" pitchFamily="34" charset="-128"/>
        <a:cs typeface="+mn-cs"/>
      </a:defRPr>
    </a:lvl4pPr>
    <a:lvl5pPr marL="1828800" algn="l" rtl="0" fontAlgn="base">
      <a:spcBef>
        <a:spcPct val="0"/>
      </a:spcBef>
      <a:spcAft>
        <a:spcPct val="0"/>
      </a:spcAft>
      <a:defRPr sz="24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2400" kern="1200">
        <a:solidFill>
          <a:schemeClr val="tx1"/>
        </a:solidFill>
        <a:latin typeface="Times New Roman" pitchFamily="18" charset="0"/>
        <a:ea typeface="MS PGothic" pitchFamily="34" charset="-128"/>
        <a:cs typeface="+mn-cs"/>
      </a:defRPr>
    </a:lvl6pPr>
    <a:lvl7pPr marL="2743200" algn="l" defTabSz="914400" rtl="0" eaLnBrk="1" latinLnBrk="0" hangingPunct="1">
      <a:defRPr sz="2400" kern="1200">
        <a:solidFill>
          <a:schemeClr val="tx1"/>
        </a:solidFill>
        <a:latin typeface="Times New Roman" pitchFamily="18" charset="0"/>
        <a:ea typeface="MS PGothic" pitchFamily="34" charset="-128"/>
        <a:cs typeface="+mn-cs"/>
      </a:defRPr>
    </a:lvl7pPr>
    <a:lvl8pPr marL="3200400" algn="l" defTabSz="914400" rtl="0" eaLnBrk="1" latinLnBrk="0" hangingPunct="1">
      <a:defRPr sz="2400" kern="1200">
        <a:solidFill>
          <a:schemeClr val="tx1"/>
        </a:solidFill>
        <a:latin typeface="Times New Roman" pitchFamily="18" charset="0"/>
        <a:ea typeface="MS PGothic" pitchFamily="34" charset="-128"/>
        <a:cs typeface="+mn-cs"/>
      </a:defRPr>
    </a:lvl8pPr>
    <a:lvl9pPr marL="3657600" algn="l" defTabSz="914400" rtl="0" eaLnBrk="1" latinLnBrk="0" hangingPunct="1">
      <a:defRPr sz="2400" kern="1200">
        <a:solidFill>
          <a:schemeClr val="tx1"/>
        </a:solidFill>
        <a:latin typeface="Times New Roman" pitchFamily="18"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66CCFF"/>
    <a:srgbClr val="9900FF"/>
    <a:srgbClr val="FFCC00"/>
    <a:srgbClr val="FF00FF"/>
    <a:srgbClr val="00CCFF"/>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4" d="100"/>
          <a:sy n="44" d="100"/>
        </p:scale>
        <p:origin x="-122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279831-35FB-48D6-9157-B225E5DC6904}"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es-CL"/>
        </a:p>
      </dgm:t>
    </dgm:pt>
    <dgm:pt modelId="{DB0ACD1E-F3F3-4206-9879-D68325EE1ABB}">
      <dgm:prSet phldrT="[Texto]" custT="1"/>
      <dgm:spPr/>
      <dgm:t>
        <a:bodyPr/>
        <a:lstStyle/>
        <a:p>
          <a:r>
            <a:rPr lang="es-CL" sz="2000" dirty="0" smtClean="0"/>
            <a:t>Preguntar</a:t>
          </a:r>
          <a:endParaRPr lang="es-CL" sz="2000" dirty="0"/>
        </a:p>
      </dgm:t>
    </dgm:pt>
    <dgm:pt modelId="{7A52C272-F761-4520-B45B-76368E12F680}" type="parTrans" cxnId="{55D8B5AD-263D-4547-90C8-0F9F93F9D866}">
      <dgm:prSet/>
      <dgm:spPr/>
      <dgm:t>
        <a:bodyPr/>
        <a:lstStyle/>
        <a:p>
          <a:endParaRPr lang="es-CL" sz="2000"/>
        </a:p>
      </dgm:t>
    </dgm:pt>
    <dgm:pt modelId="{8A6DD77B-D21F-4726-8942-7EE0FE7823FE}" type="sibTrans" cxnId="{55D8B5AD-263D-4547-90C8-0F9F93F9D866}">
      <dgm:prSet/>
      <dgm:spPr/>
      <dgm:t>
        <a:bodyPr/>
        <a:lstStyle/>
        <a:p>
          <a:endParaRPr lang="es-CL" sz="2000"/>
        </a:p>
      </dgm:t>
    </dgm:pt>
    <dgm:pt modelId="{04412C02-806A-4793-8A74-0AD9BAAF55D3}">
      <dgm:prSet phldrT="[Texto]" custT="1"/>
      <dgm:spPr/>
      <dgm:t>
        <a:bodyPr/>
        <a:lstStyle/>
        <a:p>
          <a:r>
            <a:rPr lang="es-CL" sz="2000" dirty="0" smtClean="0"/>
            <a:t>Escuchar</a:t>
          </a:r>
          <a:endParaRPr lang="es-CL" sz="2000" dirty="0"/>
        </a:p>
      </dgm:t>
    </dgm:pt>
    <dgm:pt modelId="{C6B8517A-7027-4F42-859A-CF4F19D4F4C9}" type="parTrans" cxnId="{52339490-BF91-4B69-8834-CE87DF1DCE1B}">
      <dgm:prSet/>
      <dgm:spPr/>
      <dgm:t>
        <a:bodyPr/>
        <a:lstStyle/>
        <a:p>
          <a:endParaRPr lang="es-CL" sz="2000"/>
        </a:p>
      </dgm:t>
    </dgm:pt>
    <dgm:pt modelId="{84EC9792-543C-40B7-9CFB-74523E8FA7B3}" type="sibTrans" cxnId="{52339490-BF91-4B69-8834-CE87DF1DCE1B}">
      <dgm:prSet/>
      <dgm:spPr/>
      <dgm:t>
        <a:bodyPr/>
        <a:lstStyle/>
        <a:p>
          <a:endParaRPr lang="es-CL" sz="2000"/>
        </a:p>
      </dgm:t>
    </dgm:pt>
    <dgm:pt modelId="{2F266DA0-1EEE-43D0-8632-4F2C262FC70B}">
      <dgm:prSet phldrT="[Texto]" custT="1"/>
      <dgm:spPr/>
      <dgm:t>
        <a:bodyPr/>
        <a:lstStyle/>
        <a:p>
          <a:r>
            <a:rPr lang="es-CL" sz="2000" dirty="0" smtClean="0"/>
            <a:t>Comprender</a:t>
          </a:r>
          <a:endParaRPr lang="es-CL" sz="2000" dirty="0"/>
        </a:p>
      </dgm:t>
    </dgm:pt>
    <dgm:pt modelId="{E844A635-5076-474F-A17B-57574256B3E8}" type="parTrans" cxnId="{7EE0C7B1-D338-4D51-842E-BFAA0E6F20A9}">
      <dgm:prSet/>
      <dgm:spPr/>
      <dgm:t>
        <a:bodyPr/>
        <a:lstStyle/>
        <a:p>
          <a:endParaRPr lang="es-CL" sz="2000"/>
        </a:p>
      </dgm:t>
    </dgm:pt>
    <dgm:pt modelId="{499D0B87-3D75-4C8C-93D7-C7FC8A0C0A27}" type="sibTrans" cxnId="{7EE0C7B1-D338-4D51-842E-BFAA0E6F20A9}">
      <dgm:prSet/>
      <dgm:spPr/>
      <dgm:t>
        <a:bodyPr/>
        <a:lstStyle/>
        <a:p>
          <a:endParaRPr lang="es-CL" sz="2000"/>
        </a:p>
      </dgm:t>
    </dgm:pt>
    <dgm:pt modelId="{35CD5085-46D5-4F3C-B02E-32552B9180B2}">
      <dgm:prSet phldrT="[Texto]" custT="1"/>
      <dgm:spPr/>
      <dgm:t>
        <a:bodyPr/>
        <a:lstStyle/>
        <a:p>
          <a:r>
            <a:rPr lang="es-CL" sz="2000" dirty="0" smtClean="0"/>
            <a:t>Evaluar</a:t>
          </a:r>
          <a:endParaRPr lang="es-CL" sz="2000" dirty="0"/>
        </a:p>
      </dgm:t>
    </dgm:pt>
    <dgm:pt modelId="{BEDA6A40-750C-45CE-BB00-C9A8345CEA2D}" type="parTrans" cxnId="{D77A9011-91AE-417E-9E99-2F914F447DFD}">
      <dgm:prSet/>
      <dgm:spPr/>
      <dgm:t>
        <a:bodyPr/>
        <a:lstStyle/>
        <a:p>
          <a:endParaRPr lang="es-CL" sz="2000"/>
        </a:p>
      </dgm:t>
    </dgm:pt>
    <dgm:pt modelId="{8027B803-CDFF-43A6-96D8-6D5140AD97D3}" type="sibTrans" cxnId="{D77A9011-91AE-417E-9E99-2F914F447DFD}">
      <dgm:prSet/>
      <dgm:spPr/>
      <dgm:t>
        <a:bodyPr/>
        <a:lstStyle/>
        <a:p>
          <a:endParaRPr lang="es-CL" sz="2000"/>
        </a:p>
      </dgm:t>
    </dgm:pt>
    <dgm:pt modelId="{711AF8EB-BC9F-4B1E-8AE3-772076D99B36}">
      <dgm:prSet phldrT="[Texto]" custT="1"/>
      <dgm:spPr/>
      <dgm:t>
        <a:bodyPr/>
        <a:lstStyle/>
        <a:p>
          <a:r>
            <a:rPr lang="es-CL" sz="2000" dirty="0" smtClean="0"/>
            <a:t>Retroalimentar</a:t>
          </a:r>
          <a:endParaRPr lang="es-CL" sz="2000" dirty="0"/>
        </a:p>
      </dgm:t>
    </dgm:pt>
    <dgm:pt modelId="{A623CD9B-5D79-4F91-8C22-82443DDC5731}" type="parTrans" cxnId="{2ADC9B1C-0F32-430D-91BA-DBFD10490952}">
      <dgm:prSet/>
      <dgm:spPr/>
      <dgm:t>
        <a:bodyPr/>
        <a:lstStyle/>
        <a:p>
          <a:endParaRPr lang="es-CL" sz="2000"/>
        </a:p>
      </dgm:t>
    </dgm:pt>
    <dgm:pt modelId="{155C91C0-5AD2-4368-AB78-C5DCBA53E7A7}" type="sibTrans" cxnId="{2ADC9B1C-0F32-430D-91BA-DBFD10490952}">
      <dgm:prSet/>
      <dgm:spPr/>
      <dgm:t>
        <a:bodyPr/>
        <a:lstStyle/>
        <a:p>
          <a:endParaRPr lang="es-CL" sz="2000"/>
        </a:p>
      </dgm:t>
    </dgm:pt>
    <dgm:pt modelId="{18C42F5F-1EF1-462A-912A-5F97EEF4C1C5}" type="pres">
      <dgm:prSet presAssocID="{58279831-35FB-48D6-9157-B225E5DC6904}" presName="cycle" presStyleCnt="0">
        <dgm:presLayoutVars>
          <dgm:dir/>
          <dgm:resizeHandles val="exact"/>
        </dgm:presLayoutVars>
      </dgm:prSet>
      <dgm:spPr/>
      <dgm:t>
        <a:bodyPr/>
        <a:lstStyle/>
        <a:p>
          <a:endParaRPr lang="es-CL"/>
        </a:p>
      </dgm:t>
    </dgm:pt>
    <dgm:pt modelId="{EBB487EA-CA09-4107-A742-FCC74EB0F9D8}" type="pres">
      <dgm:prSet presAssocID="{DB0ACD1E-F3F3-4206-9879-D68325EE1ABB}" presName="node" presStyleLbl="node1" presStyleIdx="0" presStyleCnt="5">
        <dgm:presLayoutVars>
          <dgm:bulletEnabled val="1"/>
        </dgm:presLayoutVars>
      </dgm:prSet>
      <dgm:spPr/>
      <dgm:t>
        <a:bodyPr/>
        <a:lstStyle/>
        <a:p>
          <a:endParaRPr lang="es-CL"/>
        </a:p>
      </dgm:t>
    </dgm:pt>
    <dgm:pt modelId="{EFA586B4-5343-4B7D-ACC0-A73291AE9438}" type="pres">
      <dgm:prSet presAssocID="{DB0ACD1E-F3F3-4206-9879-D68325EE1ABB}" presName="spNode" presStyleCnt="0"/>
      <dgm:spPr/>
    </dgm:pt>
    <dgm:pt modelId="{C8A309FB-6197-4947-B6AB-4D150F7C07EF}" type="pres">
      <dgm:prSet presAssocID="{8A6DD77B-D21F-4726-8942-7EE0FE7823FE}" presName="sibTrans" presStyleLbl="sibTrans1D1" presStyleIdx="0" presStyleCnt="5"/>
      <dgm:spPr/>
      <dgm:t>
        <a:bodyPr/>
        <a:lstStyle/>
        <a:p>
          <a:endParaRPr lang="es-CL"/>
        </a:p>
      </dgm:t>
    </dgm:pt>
    <dgm:pt modelId="{D44BA281-0838-41A2-8C69-65010102C945}" type="pres">
      <dgm:prSet presAssocID="{04412C02-806A-4793-8A74-0AD9BAAF55D3}" presName="node" presStyleLbl="node1" presStyleIdx="1" presStyleCnt="5">
        <dgm:presLayoutVars>
          <dgm:bulletEnabled val="1"/>
        </dgm:presLayoutVars>
      </dgm:prSet>
      <dgm:spPr/>
      <dgm:t>
        <a:bodyPr/>
        <a:lstStyle/>
        <a:p>
          <a:endParaRPr lang="es-CL"/>
        </a:p>
      </dgm:t>
    </dgm:pt>
    <dgm:pt modelId="{52AF837B-3C78-40FC-8702-577AF3B9D77A}" type="pres">
      <dgm:prSet presAssocID="{04412C02-806A-4793-8A74-0AD9BAAF55D3}" presName="spNode" presStyleCnt="0"/>
      <dgm:spPr/>
    </dgm:pt>
    <dgm:pt modelId="{267A9196-F18B-4500-8886-2DC3A6D92620}" type="pres">
      <dgm:prSet presAssocID="{84EC9792-543C-40B7-9CFB-74523E8FA7B3}" presName="sibTrans" presStyleLbl="sibTrans1D1" presStyleIdx="1" presStyleCnt="5"/>
      <dgm:spPr/>
      <dgm:t>
        <a:bodyPr/>
        <a:lstStyle/>
        <a:p>
          <a:endParaRPr lang="es-CL"/>
        </a:p>
      </dgm:t>
    </dgm:pt>
    <dgm:pt modelId="{344CA68F-153D-4440-A1AA-9707315739D1}" type="pres">
      <dgm:prSet presAssocID="{2F266DA0-1EEE-43D0-8632-4F2C262FC70B}" presName="node" presStyleLbl="node1" presStyleIdx="2" presStyleCnt="5" custScaleX="135156">
        <dgm:presLayoutVars>
          <dgm:bulletEnabled val="1"/>
        </dgm:presLayoutVars>
      </dgm:prSet>
      <dgm:spPr/>
      <dgm:t>
        <a:bodyPr/>
        <a:lstStyle/>
        <a:p>
          <a:endParaRPr lang="es-CL"/>
        </a:p>
      </dgm:t>
    </dgm:pt>
    <dgm:pt modelId="{389C4C5C-40B0-4568-BB7A-10EA4AAA7DAF}" type="pres">
      <dgm:prSet presAssocID="{2F266DA0-1EEE-43D0-8632-4F2C262FC70B}" presName="spNode" presStyleCnt="0"/>
      <dgm:spPr/>
    </dgm:pt>
    <dgm:pt modelId="{44B5A863-12E3-43AC-B649-EC1CB3E7C705}" type="pres">
      <dgm:prSet presAssocID="{499D0B87-3D75-4C8C-93D7-C7FC8A0C0A27}" presName="sibTrans" presStyleLbl="sibTrans1D1" presStyleIdx="2" presStyleCnt="5"/>
      <dgm:spPr/>
      <dgm:t>
        <a:bodyPr/>
        <a:lstStyle/>
        <a:p>
          <a:endParaRPr lang="es-CL"/>
        </a:p>
      </dgm:t>
    </dgm:pt>
    <dgm:pt modelId="{AB011B99-10B5-4A4C-922C-1B1516DAA58B}" type="pres">
      <dgm:prSet presAssocID="{35CD5085-46D5-4F3C-B02E-32552B9180B2}" presName="node" presStyleLbl="node1" presStyleIdx="3" presStyleCnt="5" custScaleX="109883">
        <dgm:presLayoutVars>
          <dgm:bulletEnabled val="1"/>
        </dgm:presLayoutVars>
      </dgm:prSet>
      <dgm:spPr/>
      <dgm:t>
        <a:bodyPr/>
        <a:lstStyle/>
        <a:p>
          <a:endParaRPr lang="es-CL"/>
        </a:p>
      </dgm:t>
    </dgm:pt>
    <dgm:pt modelId="{C8A96C79-DF7F-43A9-A6E8-B57BF6BCCDFE}" type="pres">
      <dgm:prSet presAssocID="{35CD5085-46D5-4F3C-B02E-32552B9180B2}" presName="spNode" presStyleCnt="0"/>
      <dgm:spPr/>
    </dgm:pt>
    <dgm:pt modelId="{41B47871-8C58-4343-861F-37A70C27E60E}" type="pres">
      <dgm:prSet presAssocID="{8027B803-CDFF-43A6-96D8-6D5140AD97D3}" presName="sibTrans" presStyleLbl="sibTrans1D1" presStyleIdx="3" presStyleCnt="5"/>
      <dgm:spPr/>
      <dgm:t>
        <a:bodyPr/>
        <a:lstStyle/>
        <a:p>
          <a:endParaRPr lang="es-CL"/>
        </a:p>
      </dgm:t>
    </dgm:pt>
    <dgm:pt modelId="{93959AC6-2E39-4C3E-8D4C-B04EAF96D74A}" type="pres">
      <dgm:prSet presAssocID="{711AF8EB-BC9F-4B1E-8AE3-772076D99B36}" presName="node" presStyleLbl="node1" presStyleIdx="4" presStyleCnt="5" custScaleX="155831">
        <dgm:presLayoutVars>
          <dgm:bulletEnabled val="1"/>
        </dgm:presLayoutVars>
      </dgm:prSet>
      <dgm:spPr/>
      <dgm:t>
        <a:bodyPr/>
        <a:lstStyle/>
        <a:p>
          <a:endParaRPr lang="es-CL"/>
        </a:p>
      </dgm:t>
    </dgm:pt>
    <dgm:pt modelId="{C32D0BA0-3BD7-412E-A34F-C35B397A3EC2}" type="pres">
      <dgm:prSet presAssocID="{711AF8EB-BC9F-4B1E-8AE3-772076D99B36}" presName="spNode" presStyleCnt="0"/>
      <dgm:spPr/>
    </dgm:pt>
    <dgm:pt modelId="{6FBA64FB-8B77-4F97-B683-6E87647CCEE0}" type="pres">
      <dgm:prSet presAssocID="{155C91C0-5AD2-4368-AB78-C5DCBA53E7A7}" presName="sibTrans" presStyleLbl="sibTrans1D1" presStyleIdx="4" presStyleCnt="5"/>
      <dgm:spPr/>
      <dgm:t>
        <a:bodyPr/>
        <a:lstStyle/>
        <a:p>
          <a:endParaRPr lang="es-CL"/>
        </a:p>
      </dgm:t>
    </dgm:pt>
  </dgm:ptLst>
  <dgm:cxnLst>
    <dgm:cxn modelId="{58CAAD30-5E59-4278-AF31-52A7C45EC007}" type="presOf" srcId="{499D0B87-3D75-4C8C-93D7-C7FC8A0C0A27}" destId="{44B5A863-12E3-43AC-B649-EC1CB3E7C705}" srcOrd="0" destOrd="0" presId="urn:microsoft.com/office/officeart/2005/8/layout/cycle5"/>
    <dgm:cxn modelId="{EF3EF187-B0A7-4F93-9C47-9143EFC04FA4}" type="presOf" srcId="{2F266DA0-1EEE-43D0-8632-4F2C262FC70B}" destId="{344CA68F-153D-4440-A1AA-9707315739D1}" srcOrd="0" destOrd="0" presId="urn:microsoft.com/office/officeart/2005/8/layout/cycle5"/>
    <dgm:cxn modelId="{5EA2077F-AD06-4526-BA82-09ED06835D7B}" type="presOf" srcId="{DB0ACD1E-F3F3-4206-9879-D68325EE1ABB}" destId="{EBB487EA-CA09-4107-A742-FCC74EB0F9D8}" srcOrd="0" destOrd="0" presId="urn:microsoft.com/office/officeart/2005/8/layout/cycle5"/>
    <dgm:cxn modelId="{7EE0C7B1-D338-4D51-842E-BFAA0E6F20A9}" srcId="{58279831-35FB-48D6-9157-B225E5DC6904}" destId="{2F266DA0-1EEE-43D0-8632-4F2C262FC70B}" srcOrd="2" destOrd="0" parTransId="{E844A635-5076-474F-A17B-57574256B3E8}" sibTransId="{499D0B87-3D75-4C8C-93D7-C7FC8A0C0A27}"/>
    <dgm:cxn modelId="{63620FF9-809E-465B-AB92-7287E80769E8}" type="presOf" srcId="{8A6DD77B-D21F-4726-8942-7EE0FE7823FE}" destId="{C8A309FB-6197-4947-B6AB-4D150F7C07EF}" srcOrd="0" destOrd="0" presId="urn:microsoft.com/office/officeart/2005/8/layout/cycle5"/>
    <dgm:cxn modelId="{40133AD5-FC8E-4582-A975-1CD362A6ED04}" type="presOf" srcId="{84EC9792-543C-40B7-9CFB-74523E8FA7B3}" destId="{267A9196-F18B-4500-8886-2DC3A6D92620}" srcOrd="0" destOrd="0" presId="urn:microsoft.com/office/officeart/2005/8/layout/cycle5"/>
    <dgm:cxn modelId="{79F6AFEC-6DFD-4D15-8AC8-FA3D3C4CFA24}" type="presOf" srcId="{04412C02-806A-4793-8A74-0AD9BAAF55D3}" destId="{D44BA281-0838-41A2-8C69-65010102C945}" srcOrd="0" destOrd="0" presId="urn:microsoft.com/office/officeart/2005/8/layout/cycle5"/>
    <dgm:cxn modelId="{55D8B5AD-263D-4547-90C8-0F9F93F9D866}" srcId="{58279831-35FB-48D6-9157-B225E5DC6904}" destId="{DB0ACD1E-F3F3-4206-9879-D68325EE1ABB}" srcOrd="0" destOrd="0" parTransId="{7A52C272-F761-4520-B45B-76368E12F680}" sibTransId="{8A6DD77B-D21F-4726-8942-7EE0FE7823FE}"/>
    <dgm:cxn modelId="{DD303632-DC03-4A39-8E56-B716F3354420}" type="presOf" srcId="{8027B803-CDFF-43A6-96D8-6D5140AD97D3}" destId="{41B47871-8C58-4343-861F-37A70C27E60E}" srcOrd="0" destOrd="0" presId="urn:microsoft.com/office/officeart/2005/8/layout/cycle5"/>
    <dgm:cxn modelId="{BAD6AD71-F407-4423-B9BE-AC8A45675ABD}" type="presOf" srcId="{711AF8EB-BC9F-4B1E-8AE3-772076D99B36}" destId="{93959AC6-2E39-4C3E-8D4C-B04EAF96D74A}" srcOrd="0" destOrd="0" presId="urn:microsoft.com/office/officeart/2005/8/layout/cycle5"/>
    <dgm:cxn modelId="{BA715710-ADA2-496D-8D53-5F1F04F8507E}" type="presOf" srcId="{155C91C0-5AD2-4368-AB78-C5DCBA53E7A7}" destId="{6FBA64FB-8B77-4F97-B683-6E87647CCEE0}" srcOrd="0" destOrd="0" presId="urn:microsoft.com/office/officeart/2005/8/layout/cycle5"/>
    <dgm:cxn modelId="{D77A9011-91AE-417E-9E99-2F914F447DFD}" srcId="{58279831-35FB-48D6-9157-B225E5DC6904}" destId="{35CD5085-46D5-4F3C-B02E-32552B9180B2}" srcOrd="3" destOrd="0" parTransId="{BEDA6A40-750C-45CE-BB00-C9A8345CEA2D}" sibTransId="{8027B803-CDFF-43A6-96D8-6D5140AD97D3}"/>
    <dgm:cxn modelId="{BFBF7ED6-F3AD-4DA4-9CD2-FBC4B4CE986B}" type="presOf" srcId="{58279831-35FB-48D6-9157-B225E5DC6904}" destId="{18C42F5F-1EF1-462A-912A-5F97EEF4C1C5}" srcOrd="0" destOrd="0" presId="urn:microsoft.com/office/officeart/2005/8/layout/cycle5"/>
    <dgm:cxn modelId="{52339490-BF91-4B69-8834-CE87DF1DCE1B}" srcId="{58279831-35FB-48D6-9157-B225E5DC6904}" destId="{04412C02-806A-4793-8A74-0AD9BAAF55D3}" srcOrd="1" destOrd="0" parTransId="{C6B8517A-7027-4F42-859A-CF4F19D4F4C9}" sibTransId="{84EC9792-543C-40B7-9CFB-74523E8FA7B3}"/>
    <dgm:cxn modelId="{2ADC9B1C-0F32-430D-91BA-DBFD10490952}" srcId="{58279831-35FB-48D6-9157-B225E5DC6904}" destId="{711AF8EB-BC9F-4B1E-8AE3-772076D99B36}" srcOrd="4" destOrd="0" parTransId="{A623CD9B-5D79-4F91-8C22-82443DDC5731}" sibTransId="{155C91C0-5AD2-4368-AB78-C5DCBA53E7A7}"/>
    <dgm:cxn modelId="{7FDC8BF2-5D97-419E-8338-01DEA3374A77}" type="presOf" srcId="{35CD5085-46D5-4F3C-B02E-32552B9180B2}" destId="{AB011B99-10B5-4A4C-922C-1B1516DAA58B}" srcOrd="0" destOrd="0" presId="urn:microsoft.com/office/officeart/2005/8/layout/cycle5"/>
    <dgm:cxn modelId="{8929B415-4991-4543-B327-0DFBDD98CD5D}" type="presParOf" srcId="{18C42F5F-1EF1-462A-912A-5F97EEF4C1C5}" destId="{EBB487EA-CA09-4107-A742-FCC74EB0F9D8}" srcOrd="0" destOrd="0" presId="urn:microsoft.com/office/officeart/2005/8/layout/cycle5"/>
    <dgm:cxn modelId="{463FA703-9912-4F57-90F4-C53C350AF4BD}" type="presParOf" srcId="{18C42F5F-1EF1-462A-912A-5F97EEF4C1C5}" destId="{EFA586B4-5343-4B7D-ACC0-A73291AE9438}" srcOrd="1" destOrd="0" presId="urn:microsoft.com/office/officeart/2005/8/layout/cycle5"/>
    <dgm:cxn modelId="{4F5C1B7D-C2AA-4235-AEF4-0837460EC266}" type="presParOf" srcId="{18C42F5F-1EF1-462A-912A-5F97EEF4C1C5}" destId="{C8A309FB-6197-4947-B6AB-4D150F7C07EF}" srcOrd="2" destOrd="0" presId="urn:microsoft.com/office/officeart/2005/8/layout/cycle5"/>
    <dgm:cxn modelId="{C1ADA1BB-DF7B-46BD-8423-957F102ADE98}" type="presParOf" srcId="{18C42F5F-1EF1-462A-912A-5F97EEF4C1C5}" destId="{D44BA281-0838-41A2-8C69-65010102C945}" srcOrd="3" destOrd="0" presId="urn:microsoft.com/office/officeart/2005/8/layout/cycle5"/>
    <dgm:cxn modelId="{508A7E7C-BB94-49B0-865C-1970D1371C10}" type="presParOf" srcId="{18C42F5F-1EF1-462A-912A-5F97EEF4C1C5}" destId="{52AF837B-3C78-40FC-8702-577AF3B9D77A}" srcOrd="4" destOrd="0" presId="urn:microsoft.com/office/officeart/2005/8/layout/cycle5"/>
    <dgm:cxn modelId="{1C4088D9-A49A-4B31-A856-AACD32D2CE01}" type="presParOf" srcId="{18C42F5F-1EF1-462A-912A-5F97EEF4C1C5}" destId="{267A9196-F18B-4500-8886-2DC3A6D92620}" srcOrd="5" destOrd="0" presId="urn:microsoft.com/office/officeart/2005/8/layout/cycle5"/>
    <dgm:cxn modelId="{C4BC6201-0EEB-4E39-8D6F-416FE6DA2D78}" type="presParOf" srcId="{18C42F5F-1EF1-462A-912A-5F97EEF4C1C5}" destId="{344CA68F-153D-4440-A1AA-9707315739D1}" srcOrd="6" destOrd="0" presId="urn:microsoft.com/office/officeart/2005/8/layout/cycle5"/>
    <dgm:cxn modelId="{3129E0C5-2DDF-419A-A408-82D1D1DF69C8}" type="presParOf" srcId="{18C42F5F-1EF1-462A-912A-5F97EEF4C1C5}" destId="{389C4C5C-40B0-4568-BB7A-10EA4AAA7DAF}" srcOrd="7" destOrd="0" presId="urn:microsoft.com/office/officeart/2005/8/layout/cycle5"/>
    <dgm:cxn modelId="{1ABA3063-A162-4607-AF59-215DDE5808C3}" type="presParOf" srcId="{18C42F5F-1EF1-462A-912A-5F97EEF4C1C5}" destId="{44B5A863-12E3-43AC-B649-EC1CB3E7C705}" srcOrd="8" destOrd="0" presId="urn:microsoft.com/office/officeart/2005/8/layout/cycle5"/>
    <dgm:cxn modelId="{D2DD0AF7-FD50-4AB6-A9AE-7F8BDD9A9F0E}" type="presParOf" srcId="{18C42F5F-1EF1-462A-912A-5F97EEF4C1C5}" destId="{AB011B99-10B5-4A4C-922C-1B1516DAA58B}" srcOrd="9" destOrd="0" presId="urn:microsoft.com/office/officeart/2005/8/layout/cycle5"/>
    <dgm:cxn modelId="{AD439232-E9CE-44E1-A9F2-6258E9EF076B}" type="presParOf" srcId="{18C42F5F-1EF1-462A-912A-5F97EEF4C1C5}" destId="{C8A96C79-DF7F-43A9-A6E8-B57BF6BCCDFE}" srcOrd="10" destOrd="0" presId="urn:microsoft.com/office/officeart/2005/8/layout/cycle5"/>
    <dgm:cxn modelId="{8CBA7B5C-1F8E-456D-80D9-F3A93986DD50}" type="presParOf" srcId="{18C42F5F-1EF1-462A-912A-5F97EEF4C1C5}" destId="{41B47871-8C58-4343-861F-37A70C27E60E}" srcOrd="11" destOrd="0" presId="urn:microsoft.com/office/officeart/2005/8/layout/cycle5"/>
    <dgm:cxn modelId="{2CE545F0-71D0-4BF4-9959-B0FC0DADDF48}" type="presParOf" srcId="{18C42F5F-1EF1-462A-912A-5F97EEF4C1C5}" destId="{93959AC6-2E39-4C3E-8D4C-B04EAF96D74A}" srcOrd="12" destOrd="0" presId="urn:microsoft.com/office/officeart/2005/8/layout/cycle5"/>
    <dgm:cxn modelId="{F65DE303-5020-4831-BED5-AA1864EAC8BE}" type="presParOf" srcId="{18C42F5F-1EF1-462A-912A-5F97EEF4C1C5}" destId="{C32D0BA0-3BD7-412E-A34F-C35B397A3EC2}" srcOrd="13" destOrd="0" presId="urn:microsoft.com/office/officeart/2005/8/layout/cycle5"/>
    <dgm:cxn modelId="{5E2E29A6-CF66-483D-8098-DD34441ECC9F}" type="presParOf" srcId="{18C42F5F-1EF1-462A-912A-5F97EEF4C1C5}" destId="{6FBA64FB-8B77-4F97-B683-6E87647CCEE0}" srcOrd="14" destOrd="0" presId="urn:microsoft.com/office/officeart/2005/8/layout/cycle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BB487EA-CA09-4107-A742-FCC74EB0F9D8}">
      <dsp:nvSpPr>
        <dsp:cNvPr id="0" name=""/>
        <dsp:cNvSpPr/>
      </dsp:nvSpPr>
      <dsp:spPr>
        <a:xfrm>
          <a:off x="2566840" y="2370"/>
          <a:ext cx="1334988" cy="8677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CL" sz="2000" kern="1200" dirty="0" smtClean="0"/>
            <a:t>Preguntar</a:t>
          </a:r>
          <a:endParaRPr lang="es-CL" sz="2000" kern="1200" dirty="0"/>
        </a:p>
      </dsp:txBody>
      <dsp:txXfrm>
        <a:off x="2566840" y="2370"/>
        <a:ext cx="1334988" cy="867742"/>
      </dsp:txXfrm>
    </dsp:sp>
    <dsp:sp modelId="{C8A309FB-6197-4947-B6AB-4D150F7C07EF}">
      <dsp:nvSpPr>
        <dsp:cNvPr id="0" name=""/>
        <dsp:cNvSpPr/>
      </dsp:nvSpPr>
      <dsp:spPr>
        <a:xfrm>
          <a:off x="1501739" y="436241"/>
          <a:ext cx="3465188" cy="3465188"/>
        </a:xfrm>
        <a:custGeom>
          <a:avLst/>
          <a:gdLst/>
          <a:ahLst/>
          <a:cxnLst/>
          <a:rect l="0" t="0" r="0" b="0"/>
          <a:pathLst>
            <a:path>
              <a:moveTo>
                <a:pt x="2578672" y="220630"/>
              </a:moveTo>
              <a:arcTo wR="1732594" hR="1732594" stAng="17953853" swAng="1210876"/>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D44BA281-0838-41A2-8C69-65010102C945}">
      <dsp:nvSpPr>
        <dsp:cNvPr id="0" name=""/>
        <dsp:cNvSpPr/>
      </dsp:nvSpPr>
      <dsp:spPr>
        <a:xfrm>
          <a:off x="4214635" y="1199563"/>
          <a:ext cx="1334988" cy="8677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CL" sz="2000" kern="1200" dirty="0" smtClean="0"/>
            <a:t>Escuchar</a:t>
          </a:r>
          <a:endParaRPr lang="es-CL" sz="2000" kern="1200" dirty="0"/>
        </a:p>
      </dsp:txBody>
      <dsp:txXfrm>
        <a:off x="4214635" y="1199563"/>
        <a:ext cx="1334988" cy="867742"/>
      </dsp:txXfrm>
    </dsp:sp>
    <dsp:sp modelId="{267A9196-F18B-4500-8886-2DC3A6D92620}">
      <dsp:nvSpPr>
        <dsp:cNvPr id="0" name=""/>
        <dsp:cNvSpPr/>
      </dsp:nvSpPr>
      <dsp:spPr>
        <a:xfrm>
          <a:off x="1501739" y="436241"/>
          <a:ext cx="3465188" cy="3465188"/>
        </a:xfrm>
        <a:custGeom>
          <a:avLst/>
          <a:gdLst/>
          <a:ahLst/>
          <a:cxnLst/>
          <a:rect l="0" t="0" r="0" b="0"/>
          <a:pathLst>
            <a:path>
              <a:moveTo>
                <a:pt x="3461025" y="1852639"/>
              </a:moveTo>
              <a:arcTo wR="1732594" hR="1732594" stAng="21838381" swAng="1359213"/>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344CA68F-153D-4440-A1AA-9707315739D1}">
      <dsp:nvSpPr>
        <dsp:cNvPr id="0" name=""/>
        <dsp:cNvSpPr/>
      </dsp:nvSpPr>
      <dsp:spPr>
        <a:xfrm>
          <a:off x="3350569" y="3136663"/>
          <a:ext cx="1804316" cy="8677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CL" sz="2000" kern="1200" dirty="0" smtClean="0"/>
            <a:t>Comprender</a:t>
          </a:r>
          <a:endParaRPr lang="es-CL" sz="2000" kern="1200" dirty="0"/>
        </a:p>
      </dsp:txBody>
      <dsp:txXfrm>
        <a:off x="3350569" y="3136663"/>
        <a:ext cx="1804316" cy="867742"/>
      </dsp:txXfrm>
    </dsp:sp>
    <dsp:sp modelId="{44B5A863-12E3-43AC-B649-EC1CB3E7C705}">
      <dsp:nvSpPr>
        <dsp:cNvPr id="0" name=""/>
        <dsp:cNvSpPr/>
      </dsp:nvSpPr>
      <dsp:spPr>
        <a:xfrm>
          <a:off x="1501739" y="436241"/>
          <a:ext cx="3465188" cy="3465188"/>
        </a:xfrm>
        <a:custGeom>
          <a:avLst/>
          <a:gdLst/>
          <a:ahLst/>
          <a:cxnLst/>
          <a:rect l="0" t="0" r="0" b="0"/>
          <a:pathLst>
            <a:path>
              <a:moveTo>
                <a:pt x="1768584" y="3464815"/>
              </a:moveTo>
              <a:arcTo wR="1732594" hR="1732594" stAng="5328585" swAng="479957"/>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AB011B99-10B5-4A4C-922C-1B1516DAA58B}">
      <dsp:nvSpPr>
        <dsp:cNvPr id="0" name=""/>
        <dsp:cNvSpPr/>
      </dsp:nvSpPr>
      <dsp:spPr>
        <a:xfrm>
          <a:off x="1482478" y="3136663"/>
          <a:ext cx="1466925" cy="8677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CL" sz="2000" kern="1200" dirty="0" smtClean="0"/>
            <a:t>Evaluar</a:t>
          </a:r>
          <a:endParaRPr lang="es-CL" sz="2000" kern="1200" dirty="0"/>
        </a:p>
      </dsp:txBody>
      <dsp:txXfrm>
        <a:off x="1482478" y="3136663"/>
        <a:ext cx="1466925" cy="867742"/>
      </dsp:txXfrm>
    </dsp:sp>
    <dsp:sp modelId="{41B47871-8C58-4343-861F-37A70C27E60E}">
      <dsp:nvSpPr>
        <dsp:cNvPr id="0" name=""/>
        <dsp:cNvSpPr/>
      </dsp:nvSpPr>
      <dsp:spPr>
        <a:xfrm>
          <a:off x="1501739" y="436241"/>
          <a:ext cx="3465188" cy="3465188"/>
        </a:xfrm>
        <a:custGeom>
          <a:avLst/>
          <a:gdLst/>
          <a:ahLst/>
          <a:cxnLst/>
          <a:rect l="0" t="0" r="0" b="0"/>
          <a:pathLst>
            <a:path>
              <a:moveTo>
                <a:pt x="183747" y="2509097"/>
              </a:moveTo>
              <a:arcTo wR="1732594" hR="1732594" stAng="9202406" swAng="1359213"/>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93959AC6-2E39-4C3E-8D4C-B04EAF96D74A}">
      <dsp:nvSpPr>
        <dsp:cNvPr id="0" name=""/>
        <dsp:cNvSpPr/>
      </dsp:nvSpPr>
      <dsp:spPr>
        <a:xfrm>
          <a:off x="546376" y="1199563"/>
          <a:ext cx="2080325" cy="8677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CL" sz="2000" kern="1200" dirty="0" smtClean="0"/>
            <a:t>Retroalimentar</a:t>
          </a:r>
          <a:endParaRPr lang="es-CL" sz="2000" kern="1200" dirty="0"/>
        </a:p>
      </dsp:txBody>
      <dsp:txXfrm>
        <a:off x="546376" y="1199563"/>
        <a:ext cx="2080325" cy="867742"/>
      </dsp:txXfrm>
    </dsp:sp>
    <dsp:sp modelId="{6FBA64FB-8B77-4F97-B683-6E87647CCEE0}">
      <dsp:nvSpPr>
        <dsp:cNvPr id="0" name=""/>
        <dsp:cNvSpPr/>
      </dsp:nvSpPr>
      <dsp:spPr>
        <a:xfrm>
          <a:off x="1501739" y="436241"/>
          <a:ext cx="3465188" cy="3465188"/>
        </a:xfrm>
        <a:custGeom>
          <a:avLst/>
          <a:gdLst/>
          <a:ahLst/>
          <a:cxnLst/>
          <a:rect l="0" t="0" r="0" b="0"/>
          <a:pathLst>
            <a:path>
              <a:moveTo>
                <a:pt x="416846" y="605345"/>
              </a:moveTo>
              <a:arcTo wR="1732594" hR="1732594" stAng="13235271" swAng="1210876"/>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78838" cy="6173788"/>
            <a:chOff x="0" y="0"/>
            <a:chExt cx="5341" cy="3889"/>
          </a:xfrm>
        </p:grpSpPr>
        <p:sp>
          <p:nvSpPr>
            <p:cNvPr id="5" name="Freeform 3"/>
            <p:cNvSpPr>
              <a:spLocks/>
            </p:cNvSpPr>
            <p:nvPr/>
          </p:nvSpPr>
          <p:spPr bwMode="auto">
            <a:xfrm>
              <a:off x="0" y="0"/>
              <a:ext cx="3863" cy="3889"/>
            </a:xfrm>
            <a:custGeom>
              <a:avLst/>
              <a:gdLst>
                <a:gd name="T0" fmla="*/ 3862 w 3863"/>
                <a:gd name="T1" fmla="*/ 3418 h 3889"/>
                <a:gd name="T2" fmla="*/ 457 w 3863"/>
                <a:gd name="T3" fmla="*/ 0 h 3889"/>
                <a:gd name="T4" fmla="*/ 0 w 3863"/>
                <a:gd name="T5" fmla="*/ 0 h 3889"/>
                <a:gd name="T6" fmla="*/ 0 w 3863"/>
                <a:gd name="T7" fmla="*/ 481 h 3889"/>
                <a:gd name="T8" fmla="*/ 3394 w 3863"/>
                <a:gd name="T9" fmla="*/ 3888 h 3889"/>
                <a:gd name="T10" fmla="*/ 3862 w 3863"/>
                <a:gd name="T11" fmla="*/ 3418 h 388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863" h="3889">
                  <a:moveTo>
                    <a:pt x="3862" y="3418"/>
                  </a:moveTo>
                  <a:lnTo>
                    <a:pt x="457" y="0"/>
                  </a:lnTo>
                  <a:lnTo>
                    <a:pt x="0" y="0"/>
                  </a:lnTo>
                  <a:lnTo>
                    <a:pt x="0" y="481"/>
                  </a:lnTo>
                  <a:lnTo>
                    <a:pt x="3394" y="3888"/>
                  </a:lnTo>
                  <a:lnTo>
                    <a:pt x="3862" y="3418"/>
                  </a:lnTo>
                </a:path>
              </a:pathLst>
            </a:custGeom>
            <a:solidFill>
              <a:schemeClr val="bg1">
                <a:alpha val="50195"/>
              </a:schemeClr>
            </a:solidFill>
            <a:ln w="9525">
              <a:noFill/>
              <a:round/>
              <a:headEnd type="none" w="sm" len="sm"/>
              <a:tailEnd type="none" w="sm" len="sm"/>
            </a:ln>
            <a:effectLst/>
          </p:spPr>
          <p:txBody>
            <a:bodyPr/>
            <a:lstStyle/>
            <a:p>
              <a:pPr>
                <a:defRPr/>
              </a:pPr>
              <a:endParaRPr lang="es-CL"/>
            </a:p>
          </p:txBody>
        </p:sp>
        <p:sp>
          <p:nvSpPr>
            <p:cNvPr id="6" name="Freeform 4"/>
            <p:cNvSpPr>
              <a:spLocks/>
            </p:cNvSpPr>
            <p:nvPr/>
          </p:nvSpPr>
          <p:spPr bwMode="auto">
            <a:xfrm>
              <a:off x="860" y="0"/>
              <a:ext cx="3394" cy="3223"/>
            </a:xfrm>
            <a:custGeom>
              <a:avLst/>
              <a:gdLst>
                <a:gd name="T0" fmla="*/ 370 w 3394"/>
                <a:gd name="T1" fmla="*/ 0 h 3223"/>
                <a:gd name="T2" fmla="*/ 3393 w 3394"/>
                <a:gd name="T3" fmla="*/ 3036 h 3223"/>
                <a:gd name="T4" fmla="*/ 3208 w 3394"/>
                <a:gd name="T5" fmla="*/ 3222 h 3223"/>
                <a:gd name="T6" fmla="*/ 0 w 3394"/>
                <a:gd name="T7" fmla="*/ 0 h 3223"/>
                <a:gd name="T8" fmla="*/ 370 w 3394"/>
                <a:gd name="T9" fmla="*/ 0 h 32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94" h="3223">
                  <a:moveTo>
                    <a:pt x="370" y="0"/>
                  </a:moveTo>
                  <a:lnTo>
                    <a:pt x="3393" y="3036"/>
                  </a:lnTo>
                  <a:lnTo>
                    <a:pt x="3208" y="3222"/>
                  </a:lnTo>
                  <a:lnTo>
                    <a:pt x="0" y="0"/>
                  </a:lnTo>
                  <a:lnTo>
                    <a:pt x="370" y="0"/>
                  </a:lnTo>
                </a:path>
              </a:pathLst>
            </a:custGeom>
            <a:solidFill>
              <a:schemeClr val="bg1">
                <a:alpha val="50195"/>
              </a:schemeClr>
            </a:solidFill>
            <a:ln w="9525">
              <a:noFill/>
              <a:round/>
              <a:headEnd type="none" w="sm" len="sm"/>
              <a:tailEnd type="none" w="sm" len="sm"/>
            </a:ln>
            <a:effectLst/>
          </p:spPr>
          <p:txBody>
            <a:bodyPr/>
            <a:lstStyle/>
            <a:p>
              <a:pPr>
                <a:defRPr/>
              </a:pPr>
              <a:endParaRPr lang="es-CL"/>
            </a:p>
          </p:txBody>
        </p:sp>
        <p:sp>
          <p:nvSpPr>
            <p:cNvPr id="7" name="Freeform 5"/>
            <p:cNvSpPr>
              <a:spLocks/>
            </p:cNvSpPr>
            <p:nvPr/>
          </p:nvSpPr>
          <p:spPr bwMode="auto">
            <a:xfrm>
              <a:off x="2187" y="0"/>
              <a:ext cx="2859" cy="2556"/>
            </a:xfrm>
            <a:custGeom>
              <a:avLst/>
              <a:gdLst>
                <a:gd name="T0" fmla="*/ 630 w 2859"/>
                <a:gd name="T1" fmla="*/ 0 h 2556"/>
                <a:gd name="T2" fmla="*/ 2858 w 2859"/>
                <a:gd name="T3" fmla="*/ 2238 h 2556"/>
                <a:gd name="T4" fmla="*/ 2543 w 2859"/>
                <a:gd name="T5" fmla="*/ 2555 h 2556"/>
                <a:gd name="T6" fmla="*/ 0 w 2859"/>
                <a:gd name="T7" fmla="*/ 0 h 2556"/>
                <a:gd name="T8" fmla="*/ 630 w 2859"/>
                <a:gd name="T9" fmla="*/ 0 h 25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59" h="2556">
                  <a:moveTo>
                    <a:pt x="630" y="0"/>
                  </a:moveTo>
                  <a:lnTo>
                    <a:pt x="2858" y="2238"/>
                  </a:lnTo>
                  <a:lnTo>
                    <a:pt x="2543" y="2555"/>
                  </a:lnTo>
                  <a:lnTo>
                    <a:pt x="0" y="0"/>
                  </a:lnTo>
                  <a:lnTo>
                    <a:pt x="630" y="0"/>
                  </a:lnTo>
                </a:path>
              </a:pathLst>
            </a:custGeom>
            <a:solidFill>
              <a:schemeClr val="bg1">
                <a:alpha val="50195"/>
              </a:schemeClr>
            </a:solidFill>
            <a:ln w="9525">
              <a:noFill/>
              <a:round/>
              <a:headEnd type="none" w="sm" len="sm"/>
              <a:tailEnd type="none" w="sm" len="sm"/>
            </a:ln>
            <a:effectLst/>
          </p:spPr>
          <p:txBody>
            <a:bodyPr/>
            <a:lstStyle/>
            <a:p>
              <a:pPr>
                <a:defRPr/>
              </a:pPr>
              <a:endParaRPr lang="es-CL"/>
            </a:p>
          </p:txBody>
        </p:sp>
        <p:sp>
          <p:nvSpPr>
            <p:cNvPr id="8" name="Freeform 6"/>
            <p:cNvSpPr>
              <a:spLocks/>
            </p:cNvSpPr>
            <p:nvPr/>
          </p:nvSpPr>
          <p:spPr bwMode="auto">
            <a:xfrm>
              <a:off x="3055" y="0"/>
              <a:ext cx="2286" cy="2121"/>
            </a:xfrm>
            <a:custGeom>
              <a:avLst/>
              <a:gdLst>
                <a:gd name="T0" fmla="*/ 0 w 2286"/>
                <a:gd name="T1" fmla="*/ 0 h 2121"/>
                <a:gd name="T2" fmla="*/ 2111 w 2286"/>
                <a:gd name="T3" fmla="*/ 2120 h 2121"/>
                <a:gd name="T4" fmla="*/ 2285 w 2286"/>
                <a:gd name="T5" fmla="*/ 1945 h 2121"/>
                <a:gd name="T6" fmla="*/ 348 w 2286"/>
                <a:gd name="T7" fmla="*/ 0 h 2121"/>
                <a:gd name="T8" fmla="*/ 0 w 2286"/>
                <a:gd name="T9" fmla="*/ 0 h 212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86" h="2121">
                  <a:moveTo>
                    <a:pt x="0" y="0"/>
                  </a:moveTo>
                  <a:lnTo>
                    <a:pt x="2111" y="2120"/>
                  </a:lnTo>
                  <a:lnTo>
                    <a:pt x="2285" y="1945"/>
                  </a:lnTo>
                  <a:lnTo>
                    <a:pt x="348" y="0"/>
                  </a:lnTo>
                  <a:lnTo>
                    <a:pt x="0" y="0"/>
                  </a:lnTo>
                </a:path>
              </a:pathLst>
            </a:custGeom>
            <a:solidFill>
              <a:schemeClr val="bg1">
                <a:alpha val="50195"/>
              </a:schemeClr>
            </a:solidFill>
            <a:ln w="9525">
              <a:noFill/>
              <a:round/>
              <a:headEnd type="none" w="sm" len="sm"/>
              <a:tailEnd type="none" w="sm" len="sm"/>
            </a:ln>
            <a:effectLst/>
          </p:spPr>
          <p:txBody>
            <a:bodyPr/>
            <a:lstStyle/>
            <a:p>
              <a:pPr>
                <a:defRPr/>
              </a:pPr>
              <a:endParaRPr lang="es-CL"/>
            </a:p>
          </p:txBody>
        </p:sp>
      </p:grpSp>
      <p:sp>
        <p:nvSpPr>
          <p:cNvPr id="3079" name="Rectangle 7"/>
          <p:cNvSpPr>
            <a:spLocks noGrp="1" noChangeArrowheads="1"/>
          </p:cNvSpPr>
          <p:nvPr>
            <p:ph type="ctrTitle" sz="quarter"/>
          </p:nvPr>
        </p:nvSpPr>
        <p:spPr>
          <a:xfrm>
            <a:off x="685800" y="1143000"/>
            <a:ext cx="7772400" cy="1143000"/>
          </a:xfrm>
        </p:spPr>
        <p:txBody>
          <a:bodyPr/>
          <a:lstStyle>
            <a:lvl1pPr>
              <a:defRPr/>
            </a:lvl1pPr>
          </a:lstStyle>
          <a:p>
            <a:pPr lvl="0"/>
            <a:r>
              <a:rPr lang="es-ES" noProof="0" smtClean="0"/>
              <a:t>Haga clic para modificar el estilo de título del patrón</a:t>
            </a:r>
          </a:p>
        </p:txBody>
      </p:sp>
      <p:sp>
        <p:nvSpPr>
          <p:cNvPr id="3080" name="Rectangle 8"/>
          <p:cNvSpPr>
            <a:spLocks noGrp="1" noChangeArrowheads="1"/>
          </p:cNvSpPr>
          <p:nvPr>
            <p:ph type="subTitle" sz="quarter" idx="1"/>
          </p:nvPr>
        </p:nvSpPr>
        <p:spPr>
          <a:xfrm>
            <a:off x="1371600" y="2819400"/>
            <a:ext cx="6400800" cy="1752600"/>
          </a:xfrm>
          <a:extLst>
            <a:ext uri="{91240B29-F687-4f45-9708-019B960494DF}"/>
            <a:ext uri="{AF507438-7753-43e0-B8FC-AC1667EBCBE1}"/>
          </a:extLst>
        </p:spPr>
        <p:txBody>
          <a:bodyPr lIns="92075" tIns="46038" rIns="92075" bIns="46038"/>
          <a:lstStyle>
            <a:lvl1pPr marL="0" indent="0" algn="ctr">
              <a:buFont typeface="Wingdings" charset="0"/>
              <a:buNone/>
              <a:defRPr/>
            </a:lvl1pPr>
          </a:lstStyle>
          <a:p>
            <a:pPr lvl="0"/>
            <a:r>
              <a:rPr lang="es-ES" noProof="0" smtClean="0"/>
              <a:t>Haga clic para modificar el estilo de subtítulo del patrón</a:t>
            </a:r>
          </a:p>
        </p:txBody>
      </p:sp>
      <p:sp>
        <p:nvSpPr>
          <p:cNvPr id="9" name="Rectangle 9"/>
          <p:cNvSpPr>
            <a:spLocks noGrp="1" noChangeArrowheads="1"/>
          </p:cNvSpPr>
          <p:nvPr>
            <p:ph type="dt" sz="quarter" idx="10"/>
          </p:nvPr>
        </p:nvSpPr>
        <p:spPr/>
        <p:txBody>
          <a:bodyPr/>
          <a:lstStyle>
            <a:lvl1pPr>
              <a:defRPr>
                <a:solidFill>
                  <a:srgbClr val="FFFFFF"/>
                </a:solidFill>
              </a:defRPr>
            </a:lvl1pPr>
          </a:lstStyle>
          <a:p>
            <a:pPr>
              <a:defRPr/>
            </a:pPr>
            <a:endParaRPr lang="es-ES"/>
          </a:p>
        </p:txBody>
      </p:sp>
      <p:sp>
        <p:nvSpPr>
          <p:cNvPr id="10" name="Rectangle 10"/>
          <p:cNvSpPr>
            <a:spLocks noGrp="1" noChangeArrowheads="1"/>
          </p:cNvSpPr>
          <p:nvPr>
            <p:ph type="ftr" sz="quarter" idx="11"/>
          </p:nvPr>
        </p:nvSpPr>
        <p:spPr/>
        <p:txBody>
          <a:bodyPr/>
          <a:lstStyle>
            <a:lvl1pPr>
              <a:defRPr>
                <a:solidFill>
                  <a:srgbClr val="FFFFFF"/>
                </a:solidFill>
              </a:defRPr>
            </a:lvl1pPr>
          </a:lstStyle>
          <a:p>
            <a:pPr>
              <a:defRPr/>
            </a:pPr>
            <a:endParaRPr lang="es-ES"/>
          </a:p>
        </p:txBody>
      </p:sp>
      <p:sp>
        <p:nvSpPr>
          <p:cNvPr id="11" name="Rectangle 11"/>
          <p:cNvSpPr>
            <a:spLocks noGrp="1" noChangeArrowheads="1"/>
          </p:cNvSpPr>
          <p:nvPr>
            <p:ph type="sldNum" sz="quarter" idx="12"/>
          </p:nvPr>
        </p:nvSpPr>
        <p:spPr/>
        <p:txBody>
          <a:bodyPr/>
          <a:lstStyle>
            <a:lvl1pPr>
              <a:defRPr smtClean="0">
                <a:solidFill>
                  <a:srgbClr val="FFFFFF"/>
                </a:solidFill>
              </a:defRPr>
            </a:lvl1pPr>
          </a:lstStyle>
          <a:p>
            <a:pPr>
              <a:defRPr/>
            </a:pPr>
            <a:fld id="{E3A3F5B1-BC14-4219-B5F4-13CCE303DE7E}"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Rectangle 9"/>
          <p:cNvSpPr>
            <a:spLocks noGrp="1" noChangeArrowheads="1"/>
          </p:cNvSpPr>
          <p:nvPr>
            <p:ph type="dt" sz="half" idx="10"/>
          </p:nvPr>
        </p:nvSpPr>
        <p:spPr>
          <a:ln/>
        </p:spPr>
        <p:txBody>
          <a:bodyPr/>
          <a:lstStyle>
            <a:lvl1pPr>
              <a:defRPr/>
            </a:lvl1pPr>
          </a:lstStyle>
          <a:p>
            <a:pPr>
              <a:defRPr/>
            </a:pPr>
            <a:endParaRPr lang="es-ES"/>
          </a:p>
        </p:txBody>
      </p:sp>
      <p:sp>
        <p:nvSpPr>
          <p:cNvPr id="5" name="Rectangle 10"/>
          <p:cNvSpPr>
            <a:spLocks noGrp="1" noChangeArrowheads="1"/>
          </p:cNvSpPr>
          <p:nvPr>
            <p:ph type="ftr" sz="quarter" idx="11"/>
          </p:nvPr>
        </p:nvSpPr>
        <p:spPr>
          <a:ln/>
        </p:spPr>
        <p:txBody>
          <a:bodyPr/>
          <a:lstStyle>
            <a:lvl1pPr>
              <a:defRPr/>
            </a:lvl1pPr>
          </a:lstStyle>
          <a:p>
            <a:pPr>
              <a:defRPr/>
            </a:pPr>
            <a:endParaRPr lang="es-ES"/>
          </a:p>
        </p:txBody>
      </p:sp>
      <p:sp>
        <p:nvSpPr>
          <p:cNvPr id="6" name="Rectangle 11"/>
          <p:cNvSpPr>
            <a:spLocks noGrp="1" noChangeArrowheads="1"/>
          </p:cNvSpPr>
          <p:nvPr>
            <p:ph type="sldNum" sz="quarter" idx="12"/>
          </p:nvPr>
        </p:nvSpPr>
        <p:spPr>
          <a:ln/>
        </p:spPr>
        <p:txBody>
          <a:bodyPr/>
          <a:lstStyle>
            <a:lvl1pPr>
              <a:defRPr/>
            </a:lvl1pPr>
          </a:lstStyle>
          <a:p>
            <a:pPr>
              <a:defRPr/>
            </a:pPr>
            <a:fld id="{CD6879FB-E62E-43D0-BCBD-008011383782}"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15100" y="228600"/>
            <a:ext cx="1943100" cy="5867400"/>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685800" y="228600"/>
            <a:ext cx="5676900" cy="5867400"/>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Rectangle 9"/>
          <p:cNvSpPr>
            <a:spLocks noGrp="1" noChangeArrowheads="1"/>
          </p:cNvSpPr>
          <p:nvPr>
            <p:ph type="dt" sz="half" idx="10"/>
          </p:nvPr>
        </p:nvSpPr>
        <p:spPr>
          <a:ln/>
        </p:spPr>
        <p:txBody>
          <a:bodyPr/>
          <a:lstStyle>
            <a:lvl1pPr>
              <a:defRPr/>
            </a:lvl1pPr>
          </a:lstStyle>
          <a:p>
            <a:pPr>
              <a:defRPr/>
            </a:pPr>
            <a:endParaRPr lang="es-ES"/>
          </a:p>
        </p:txBody>
      </p:sp>
      <p:sp>
        <p:nvSpPr>
          <p:cNvPr id="5" name="Rectangle 10"/>
          <p:cNvSpPr>
            <a:spLocks noGrp="1" noChangeArrowheads="1"/>
          </p:cNvSpPr>
          <p:nvPr>
            <p:ph type="ftr" sz="quarter" idx="11"/>
          </p:nvPr>
        </p:nvSpPr>
        <p:spPr>
          <a:ln/>
        </p:spPr>
        <p:txBody>
          <a:bodyPr/>
          <a:lstStyle>
            <a:lvl1pPr>
              <a:defRPr/>
            </a:lvl1pPr>
          </a:lstStyle>
          <a:p>
            <a:pPr>
              <a:defRPr/>
            </a:pPr>
            <a:endParaRPr lang="es-ES"/>
          </a:p>
        </p:txBody>
      </p:sp>
      <p:sp>
        <p:nvSpPr>
          <p:cNvPr id="6" name="Rectangle 11"/>
          <p:cNvSpPr>
            <a:spLocks noGrp="1" noChangeArrowheads="1"/>
          </p:cNvSpPr>
          <p:nvPr>
            <p:ph type="sldNum" sz="quarter" idx="12"/>
          </p:nvPr>
        </p:nvSpPr>
        <p:spPr>
          <a:ln/>
        </p:spPr>
        <p:txBody>
          <a:bodyPr/>
          <a:lstStyle>
            <a:lvl1pPr>
              <a:defRPr/>
            </a:lvl1pPr>
          </a:lstStyle>
          <a:p>
            <a:pPr>
              <a:defRPr/>
            </a:pPr>
            <a:fld id="{017B54AE-DE90-45C0-A9AA-D5F8C0956D01}" type="slidenum">
              <a:rPr lang="es-ES"/>
              <a:pPr>
                <a:defRPr/>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Título 1"/>
          <p:cNvSpPr>
            <a:spLocks noGrp="1"/>
          </p:cNvSpPr>
          <p:nvPr>
            <p:ph type="title"/>
          </p:nvPr>
        </p:nvSpPr>
        <p:spPr>
          <a:xfrm>
            <a:off x="685800" y="228600"/>
            <a:ext cx="7772400" cy="1219200"/>
          </a:xfrm>
        </p:spPr>
        <p:txBody>
          <a:bodyPr/>
          <a:lstStyle/>
          <a:p>
            <a:r>
              <a:rPr lang="es-ES_tradnl" smtClean="0"/>
              <a:t>Clic para editar título</a:t>
            </a:r>
            <a:endParaRPr lang="es-ES"/>
          </a:p>
        </p:txBody>
      </p:sp>
      <p:sp>
        <p:nvSpPr>
          <p:cNvPr id="3" name="Marcador de tabla 2"/>
          <p:cNvSpPr>
            <a:spLocks noGrp="1"/>
          </p:cNvSpPr>
          <p:nvPr>
            <p:ph type="tbl" idx="1"/>
          </p:nvPr>
        </p:nvSpPr>
        <p:spPr>
          <a:xfrm>
            <a:off x="685800" y="1641475"/>
            <a:ext cx="7772400" cy="4454525"/>
          </a:xfrm>
        </p:spPr>
        <p:txBody>
          <a:bodyPr/>
          <a:lstStyle/>
          <a:p>
            <a:pPr lvl="0"/>
            <a:endParaRPr lang="es-ES" noProof="0" smtClean="0"/>
          </a:p>
        </p:txBody>
      </p:sp>
      <p:sp>
        <p:nvSpPr>
          <p:cNvPr id="4" name="Rectangle 9"/>
          <p:cNvSpPr>
            <a:spLocks noGrp="1" noChangeArrowheads="1"/>
          </p:cNvSpPr>
          <p:nvPr>
            <p:ph type="dt" sz="half" idx="10"/>
          </p:nvPr>
        </p:nvSpPr>
        <p:spPr>
          <a:ln/>
        </p:spPr>
        <p:txBody>
          <a:bodyPr/>
          <a:lstStyle>
            <a:lvl1pPr>
              <a:defRPr/>
            </a:lvl1pPr>
          </a:lstStyle>
          <a:p>
            <a:pPr>
              <a:defRPr/>
            </a:pPr>
            <a:endParaRPr lang="es-ES"/>
          </a:p>
        </p:txBody>
      </p:sp>
      <p:sp>
        <p:nvSpPr>
          <p:cNvPr id="5" name="Rectangle 10"/>
          <p:cNvSpPr>
            <a:spLocks noGrp="1" noChangeArrowheads="1"/>
          </p:cNvSpPr>
          <p:nvPr>
            <p:ph type="ftr" sz="quarter" idx="11"/>
          </p:nvPr>
        </p:nvSpPr>
        <p:spPr>
          <a:ln/>
        </p:spPr>
        <p:txBody>
          <a:bodyPr/>
          <a:lstStyle>
            <a:lvl1pPr>
              <a:defRPr/>
            </a:lvl1pPr>
          </a:lstStyle>
          <a:p>
            <a:pPr>
              <a:defRPr/>
            </a:pPr>
            <a:endParaRPr lang="es-ES"/>
          </a:p>
        </p:txBody>
      </p:sp>
      <p:sp>
        <p:nvSpPr>
          <p:cNvPr id="6" name="Rectangle 11"/>
          <p:cNvSpPr>
            <a:spLocks noGrp="1" noChangeArrowheads="1"/>
          </p:cNvSpPr>
          <p:nvPr>
            <p:ph type="sldNum" sz="quarter" idx="12"/>
          </p:nvPr>
        </p:nvSpPr>
        <p:spPr>
          <a:ln/>
        </p:spPr>
        <p:txBody>
          <a:bodyPr/>
          <a:lstStyle>
            <a:lvl1pPr>
              <a:defRPr/>
            </a:lvl1pPr>
          </a:lstStyle>
          <a:p>
            <a:pPr>
              <a:defRPr/>
            </a:pPr>
            <a:fld id="{F37C9CA2-D028-4650-92D5-FC44C4C74861}"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Rectangle 9"/>
          <p:cNvSpPr>
            <a:spLocks noGrp="1" noChangeArrowheads="1"/>
          </p:cNvSpPr>
          <p:nvPr>
            <p:ph type="dt" sz="half" idx="10"/>
          </p:nvPr>
        </p:nvSpPr>
        <p:spPr>
          <a:ln/>
        </p:spPr>
        <p:txBody>
          <a:bodyPr/>
          <a:lstStyle>
            <a:lvl1pPr>
              <a:defRPr/>
            </a:lvl1pPr>
          </a:lstStyle>
          <a:p>
            <a:pPr>
              <a:defRPr/>
            </a:pPr>
            <a:endParaRPr lang="es-ES"/>
          </a:p>
        </p:txBody>
      </p:sp>
      <p:sp>
        <p:nvSpPr>
          <p:cNvPr id="5" name="Rectangle 10"/>
          <p:cNvSpPr>
            <a:spLocks noGrp="1" noChangeArrowheads="1"/>
          </p:cNvSpPr>
          <p:nvPr>
            <p:ph type="ftr" sz="quarter" idx="11"/>
          </p:nvPr>
        </p:nvSpPr>
        <p:spPr>
          <a:ln/>
        </p:spPr>
        <p:txBody>
          <a:bodyPr/>
          <a:lstStyle>
            <a:lvl1pPr>
              <a:defRPr/>
            </a:lvl1pPr>
          </a:lstStyle>
          <a:p>
            <a:pPr>
              <a:defRPr/>
            </a:pPr>
            <a:endParaRPr lang="es-ES"/>
          </a:p>
        </p:txBody>
      </p:sp>
      <p:sp>
        <p:nvSpPr>
          <p:cNvPr id="6" name="Rectangle 11"/>
          <p:cNvSpPr>
            <a:spLocks noGrp="1" noChangeArrowheads="1"/>
          </p:cNvSpPr>
          <p:nvPr>
            <p:ph type="sldNum" sz="quarter" idx="12"/>
          </p:nvPr>
        </p:nvSpPr>
        <p:spPr>
          <a:ln/>
        </p:spPr>
        <p:txBody>
          <a:bodyPr/>
          <a:lstStyle>
            <a:lvl1pPr>
              <a:defRPr/>
            </a:lvl1pPr>
          </a:lstStyle>
          <a:p>
            <a:pPr>
              <a:defRPr/>
            </a:pPr>
            <a:fld id="{BBA7CFB9-6165-4A96-A9DC-C55125A3E84F}"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_tradnl" smtClean="0"/>
              <a:t>Haga clic para modificar el estilo de texto del patrón</a:t>
            </a:r>
          </a:p>
        </p:txBody>
      </p:sp>
      <p:sp>
        <p:nvSpPr>
          <p:cNvPr id="4" name="Rectangle 9"/>
          <p:cNvSpPr>
            <a:spLocks noGrp="1" noChangeArrowheads="1"/>
          </p:cNvSpPr>
          <p:nvPr>
            <p:ph type="dt" sz="half" idx="10"/>
          </p:nvPr>
        </p:nvSpPr>
        <p:spPr>
          <a:ln/>
        </p:spPr>
        <p:txBody>
          <a:bodyPr/>
          <a:lstStyle>
            <a:lvl1pPr>
              <a:defRPr/>
            </a:lvl1pPr>
          </a:lstStyle>
          <a:p>
            <a:pPr>
              <a:defRPr/>
            </a:pPr>
            <a:endParaRPr lang="es-ES"/>
          </a:p>
        </p:txBody>
      </p:sp>
      <p:sp>
        <p:nvSpPr>
          <p:cNvPr id="5" name="Rectangle 10"/>
          <p:cNvSpPr>
            <a:spLocks noGrp="1" noChangeArrowheads="1"/>
          </p:cNvSpPr>
          <p:nvPr>
            <p:ph type="ftr" sz="quarter" idx="11"/>
          </p:nvPr>
        </p:nvSpPr>
        <p:spPr>
          <a:ln/>
        </p:spPr>
        <p:txBody>
          <a:bodyPr/>
          <a:lstStyle>
            <a:lvl1pPr>
              <a:defRPr/>
            </a:lvl1pPr>
          </a:lstStyle>
          <a:p>
            <a:pPr>
              <a:defRPr/>
            </a:pPr>
            <a:endParaRPr lang="es-ES"/>
          </a:p>
        </p:txBody>
      </p:sp>
      <p:sp>
        <p:nvSpPr>
          <p:cNvPr id="6" name="Rectangle 11"/>
          <p:cNvSpPr>
            <a:spLocks noGrp="1" noChangeArrowheads="1"/>
          </p:cNvSpPr>
          <p:nvPr>
            <p:ph type="sldNum" sz="quarter" idx="12"/>
          </p:nvPr>
        </p:nvSpPr>
        <p:spPr>
          <a:ln/>
        </p:spPr>
        <p:txBody>
          <a:bodyPr/>
          <a:lstStyle>
            <a:lvl1pPr>
              <a:defRPr/>
            </a:lvl1pPr>
          </a:lstStyle>
          <a:p>
            <a:pPr>
              <a:defRPr/>
            </a:pPr>
            <a:fld id="{2EBBCC56-7A4D-42A2-9566-17F53A2A4B9E}"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6858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Rectangle 9"/>
          <p:cNvSpPr>
            <a:spLocks noGrp="1" noChangeArrowheads="1"/>
          </p:cNvSpPr>
          <p:nvPr>
            <p:ph type="dt" sz="half" idx="10"/>
          </p:nvPr>
        </p:nvSpPr>
        <p:spPr>
          <a:ln/>
        </p:spPr>
        <p:txBody>
          <a:bodyPr/>
          <a:lstStyle>
            <a:lvl1pPr>
              <a:defRPr/>
            </a:lvl1pPr>
          </a:lstStyle>
          <a:p>
            <a:pPr>
              <a:defRPr/>
            </a:pPr>
            <a:endParaRPr lang="es-ES"/>
          </a:p>
        </p:txBody>
      </p:sp>
      <p:sp>
        <p:nvSpPr>
          <p:cNvPr id="6" name="Rectangle 10"/>
          <p:cNvSpPr>
            <a:spLocks noGrp="1" noChangeArrowheads="1"/>
          </p:cNvSpPr>
          <p:nvPr>
            <p:ph type="ftr" sz="quarter" idx="11"/>
          </p:nvPr>
        </p:nvSpPr>
        <p:spPr>
          <a:ln/>
        </p:spPr>
        <p:txBody>
          <a:bodyPr/>
          <a:lstStyle>
            <a:lvl1pPr>
              <a:defRPr/>
            </a:lvl1pPr>
          </a:lstStyle>
          <a:p>
            <a:pPr>
              <a:defRPr/>
            </a:pPr>
            <a:endParaRPr lang="es-ES"/>
          </a:p>
        </p:txBody>
      </p:sp>
      <p:sp>
        <p:nvSpPr>
          <p:cNvPr id="7" name="Rectangle 11"/>
          <p:cNvSpPr>
            <a:spLocks noGrp="1" noChangeArrowheads="1"/>
          </p:cNvSpPr>
          <p:nvPr>
            <p:ph type="sldNum" sz="quarter" idx="12"/>
          </p:nvPr>
        </p:nvSpPr>
        <p:spPr>
          <a:ln/>
        </p:spPr>
        <p:txBody>
          <a:bodyPr/>
          <a:lstStyle>
            <a:lvl1pPr>
              <a:defRPr/>
            </a:lvl1pPr>
          </a:lstStyle>
          <a:p>
            <a:pPr>
              <a:defRPr/>
            </a:pPr>
            <a:fld id="{372FC024-7255-4A1C-BBF8-4ECA53215F48}"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Rectangle 9"/>
          <p:cNvSpPr>
            <a:spLocks noGrp="1" noChangeArrowheads="1"/>
          </p:cNvSpPr>
          <p:nvPr>
            <p:ph type="dt" sz="half" idx="10"/>
          </p:nvPr>
        </p:nvSpPr>
        <p:spPr>
          <a:ln/>
        </p:spPr>
        <p:txBody>
          <a:bodyPr/>
          <a:lstStyle>
            <a:lvl1pPr>
              <a:defRPr/>
            </a:lvl1pPr>
          </a:lstStyle>
          <a:p>
            <a:pPr>
              <a:defRPr/>
            </a:pPr>
            <a:endParaRPr lang="es-ES"/>
          </a:p>
        </p:txBody>
      </p:sp>
      <p:sp>
        <p:nvSpPr>
          <p:cNvPr id="8" name="Rectangle 10"/>
          <p:cNvSpPr>
            <a:spLocks noGrp="1" noChangeArrowheads="1"/>
          </p:cNvSpPr>
          <p:nvPr>
            <p:ph type="ftr" sz="quarter" idx="11"/>
          </p:nvPr>
        </p:nvSpPr>
        <p:spPr>
          <a:ln/>
        </p:spPr>
        <p:txBody>
          <a:bodyPr/>
          <a:lstStyle>
            <a:lvl1pPr>
              <a:defRPr/>
            </a:lvl1pPr>
          </a:lstStyle>
          <a:p>
            <a:pPr>
              <a:defRPr/>
            </a:pPr>
            <a:endParaRPr lang="es-ES"/>
          </a:p>
        </p:txBody>
      </p:sp>
      <p:sp>
        <p:nvSpPr>
          <p:cNvPr id="9" name="Rectangle 11"/>
          <p:cNvSpPr>
            <a:spLocks noGrp="1" noChangeArrowheads="1"/>
          </p:cNvSpPr>
          <p:nvPr>
            <p:ph type="sldNum" sz="quarter" idx="12"/>
          </p:nvPr>
        </p:nvSpPr>
        <p:spPr>
          <a:ln/>
        </p:spPr>
        <p:txBody>
          <a:bodyPr/>
          <a:lstStyle>
            <a:lvl1pPr>
              <a:defRPr/>
            </a:lvl1pPr>
          </a:lstStyle>
          <a:p>
            <a:pPr>
              <a:defRPr/>
            </a:pPr>
            <a:fld id="{1F4F88B1-E424-42D7-A35C-91E0CE08777F}"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Rectangle 9"/>
          <p:cNvSpPr>
            <a:spLocks noGrp="1" noChangeArrowheads="1"/>
          </p:cNvSpPr>
          <p:nvPr>
            <p:ph type="dt" sz="half" idx="10"/>
          </p:nvPr>
        </p:nvSpPr>
        <p:spPr>
          <a:ln/>
        </p:spPr>
        <p:txBody>
          <a:bodyPr/>
          <a:lstStyle>
            <a:lvl1pPr>
              <a:defRPr/>
            </a:lvl1pPr>
          </a:lstStyle>
          <a:p>
            <a:pPr>
              <a:defRPr/>
            </a:pPr>
            <a:endParaRPr lang="es-ES"/>
          </a:p>
        </p:txBody>
      </p:sp>
      <p:sp>
        <p:nvSpPr>
          <p:cNvPr id="4" name="Rectangle 10"/>
          <p:cNvSpPr>
            <a:spLocks noGrp="1" noChangeArrowheads="1"/>
          </p:cNvSpPr>
          <p:nvPr>
            <p:ph type="ftr" sz="quarter" idx="11"/>
          </p:nvPr>
        </p:nvSpPr>
        <p:spPr>
          <a:ln/>
        </p:spPr>
        <p:txBody>
          <a:bodyPr/>
          <a:lstStyle>
            <a:lvl1pPr>
              <a:defRPr/>
            </a:lvl1pPr>
          </a:lstStyle>
          <a:p>
            <a:pPr>
              <a:defRPr/>
            </a:pPr>
            <a:endParaRPr lang="es-ES"/>
          </a:p>
        </p:txBody>
      </p:sp>
      <p:sp>
        <p:nvSpPr>
          <p:cNvPr id="5" name="Rectangle 11"/>
          <p:cNvSpPr>
            <a:spLocks noGrp="1" noChangeArrowheads="1"/>
          </p:cNvSpPr>
          <p:nvPr>
            <p:ph type="sldNum" sz="quarter" idx="12"/>
          </p:nvPr>
        </p:nvSpPr>
        <p:spPr>
          <a:ln/>
        </p:spPr>
        <p:txBody>
          <a:bodyPr/>
          <a:lstStyle>
            <a:lvl1pPr>
              <a:defRPr/>
            </a:lvl1pPr>
          </a:lstStyle>
          <a:p>
            <a:pPr>
              <a:defRPr/>
            </a:pPr>
            <a:fld id="{84D3E111-9D42-4DDE-B1E0-C6128023352A}"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s-ES"/>
          </a:p>
        </p:txBody>
      </p:sp>
      <p:sp>
        <p:nvSpPr>
          <p:cNvPr id="3" name="Rectangle 10"/>
          <p:cNvSpPr>
            <a:spLocks noGrp="1" noChangeArrowheads="1"/>
          </p:cNvSpPr>
          <p:nvPr>
            <p:ph type="ftr" sz="quarter" idx="11"/>
          </p:nvPr>
        </p:nvSpPr>
        <p:spPr>
          <a:ln/>
        </p:spPr>
        <p:txBody>
          <a:bodyPr/>
          <a:lstStyle>
            <a:lvl1pPr>
              <a:defRPr/>
            </a:lvl1pPr>
          </a:lstStyle>
          <a:p>
            <a:pPr>
              <a:defRPr/>
            </a:pPr>
            <a:endParaRPr lang="es-ES"/>
          </a:p>
        </p:txBody>
      </p:sp>
      <p:sp>
        <p:nvSpPr>
          <p:cNvPr id="4" name="Rectangle 11"/>
          <p:cNvSpPr>
            <a:spLocks noGrp="1" noChangeArrowheads="1"/>
          </p:cNvSpPr>
          <p:nvPr>
            <p:ph type="sldNum" sz="quarter" idx="12"/>
          </p:nvPr>
        </p:nvSpPr>
        <p:spPr>
          <a:ln/>
        </p:spPr>
        <p:txBody>
          <a:bodyPr/>
          <a:lstStyle>
            <a:lvl1pPr>
              <a:defRPr/>
            </a:lvl1pPr>
          </a:lstStyle>
          <a:p>
            <a:pPr>
              <a:defRPr/>
            </a:pPr>
            <a:fld id="{B8BC93FF-1F49-463F-9B39-2A553DAB0220}"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Rectangle 9"/>
          <p:cNvSpPr>
            <a:spLocks noGrp="1" noChangeArrowheads="1"/>
          </p:cNvSpPr>
          <p:nvPr>
            <p:ph type="dt" sz="half" idx="10"/>
          </p:nvPr>
        </p:nvSpPr>
        <p:spPr>
          <a:ln/>
        </p:spPr>
        <p:txBody>
          <a:bodyPr/>
          <a:lstStyle>
            <a:lvl1pPr>
              <a:defRPr/>
            </a:lvl1pPr>
          </a:lstStyle>
          <a:p>
            <a:pPr>
              <a:defRPr/>
            </a:pPr>
            <a:endParaRPr lang="es-ES"/>
          </a:p>
        </p:txBody>
      </p:sp>
      <p:sp>
        <p:nvSpPr>
          <p:cNvPr id="6" name="Rectangle 10"/>
          <p:cNvSpPr>
            <a:spLocks noGrp="1" noChangeArrowheads="1"/>
          </p:cNvSpPr>
          <p:nvPr>
            <p:ph type="ftr" sz="quarter" idx="11"/>
          </p:nvPr>
        </p:nvSpPr>
        <p:spPr>
          <a:ln/>
        </p:spPr>
        <p:txBody>
          <a:bodyPr/>
          <a:lstStyle>
            <a:lvl1pPr>
              <a:defRPr/>
            </a:lvl1pPr>
          </a:lstStyle>
          <a:p>
            <a:pPr>
              <a:defRPr/>
            </a:pPr>
            <a:endParaRPr lang="es-ES"/>
          </a:p>
        </p:txBody>
      </p:sp>
      <p:sp>
        <p:nvSpPr>
          <p:cNvPr id="7" name="Rectangle 11"/>
          <p:cNvSpPr>
            <a:spLocks noGrp="1" noChangeArrowheads="1"/>
          </p:cNvSpPr>
          <p:nvPr>
            <p:ph type="sldNum" sz="quarter" idx="12"/>
          </p:nvPr>
        </p:nvSpPr>
        <p:spPr>
          <a:ln/>
        </p:spPr>
        <p:txBody>
          <a:bodyPr/>
          <a:lstStyle>
            <a:lvl1pPr>
              <a:defRPr/>
            </a:lvl1pPr>
          </a:lstStyle>
          <a:p>
            <a:pPr>
              <a:defRPr/>
            </a:pPr>
            <a:fld id="{78FE6396-9CBB-4EFB-8553-9B12CAEC04AC}"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Rectangle 9"/>
          <p:cNvSpPr>
            <a:spLocks noGrp="1" noChangeArrowheads="1"/>
          </p:cNvSpPr>
          <p:nvPr>
            <p:ph type="dt" sz="half" idx="10"/>
          </p:nvPr>
        </p:nvSpPr>
        <p:spPr>
          <a:ln/>
        </p:spPr>
        <p:txBody>
          <a:bodyPr/>
          <a:lstStyle>
            <a:lvl1pPr>
              <a:defRPr/>
            </a:lvl1pPr>
          </a:lstStyle>
          <a:p>
            <a:pPr>
              <a:defRPr/>
            </a:pPr>
            <a:endParaRPr lang="es-ES"/>
          </a:p>
        </p:txBody>
      </p:sp>
      <p:sp>
        <p:nvSpPr>
          <p:cNvPr id="6" name="Rectangle 10"/>
          <p:cNvSpPr>
            <a:spLocks noGrp="1" noChangeArrowheads="1"/>
          </p:cNvSpPr>
          <p:nvPr>
            <p:ph type="ftr" sz="quarter" idx="11"/>
          </p:nvPr>
        </p:nvSpPr>
        <p:spPr>
          <a:ln/>
        </p:spPr>
        <p:txBody>
          <a:bodyPr/>
          <a:lstStyle>
            <a:lvl1pPr>
              <a:defRPr/>
            </a:lvl1pPr>
          </a:lstStyle>
          <a:p>
            <a:pPr>
              <a:defRPr/>
            </a:pPr>
            <a:endParaRPr lang="es-ES"/>
          </a:p>
        </p:txBody>
      </p:sp>
      <p:sp>
        <p:nvSpPr>
          <p:cNvPr id="7" name="Rectangle 11"/>
          <p:cNvSpPr>
            <a:spLocks noGrp="1" noChangeArrowheads="1"/>
          </p:cNvSpPr>
          <p:nvPr>
            <p:ph type="sldNum" sz="quarter" idx="12"/>
          </p:nvPr>
        </p:nvSpPr>
        <p:spPr>
          <a:ln/>
        </p:spPr>
        <p:txBody>
          <a:bodyPr/>
          <a:lstStyle>
            <a:lvl1pPr>
              <a:defRPr/>
            </a:lvl1pPr>
          </a:lstStyle>
          <a:p>
            <a:pPr>
              <a:defRPr/>
            </a:pPr>
            <a:fld id="{8AD64DA5-13BD-4B38-8BCD-4E2DC34A9827}"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8478838" cy="6173788"/>
            <a:chOff x="0" y="0"/>
            <a:chExt cx="5341" cy="3889"/>
          </a:xfrm>
        </p:grpSpPr>
        <p:sp>
          <p:nvSpPr>
            <p:cNvPr id="2051" name="Freeform 3"/>
            <p:cNvSpPr>
              <a:spLocks/>
            </p:cNvSpPr>
            <p:nvPr/>
          </p:nvSpPr>
          <p:spPr bwMode="auto">
            <a:xfrm>
              <a:off x="0" y="0"/>
              <a:ext cx="3863" cy="3889"/>
            </a:xfrm>
            <a:custGeom>
              <a:avLst/>
              <a:gdLst>
                <a:gd name="T0" fmla="*/ 3862 w 3863"/>
                <a:gd name="T1" fmla="*/ 3418 h 3889"/>
                <a:gd name="T2" fmla="*/ 457 w 3863"/>
                <a:gd name="T3" fmla="*/ 0 h 3889"/>
                <a:gd name="T4" fmla="*/ 0 w 3863"/>
                <a:gd name="T5" fmla="*/ 0 h 3889"/>
                <a:gd name="T6" fmla="*/ 0 w 3863"/>
                <a:gd name="T7" fmla="*/ 481 h 3889"/>
                <a:gd name="T8" fmla="*/ 3394 w 3863"/>
                <a:gd name="T9" fmla="*/ 3888 h 3889"/>
                <a:gd name="T10" fmla="*/ 3862 w 3863"/>
                <a:gd name="T11" fmla="*/ 3418 h 388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863" h="3889">
                  <a:moveTo>
                    <a:pt x="3862" y="3418"/>
                  </a:moveTo>
                  <a:lnTo>
                    <a:pt x="457" y="0"/>
                  </a:lnTo>
                  <a:lnTo>
                    <a:pt x="0" y="0"/>
                  </a:lnTo>
                  <a:lnTo>
                    <a:pt x="0" y="481"/>
                  </a:lnTo>
                  <a:lnTo>
                    <a:pt x="3394" y="3888"/>
                  </a:lnTo>
                  <a:lnTo>
                    <a:pt x="3862" y="3418"/>
                  </a:lnTo>
                </a:path>
              </a:pathLst>
            </a:custGeom>
            <a:solidFill>
              <a:schemeClr val="bg1">
                <a:alpha val="50195"/>
              </a:schemeClr>
            </a:solidFill>
            <a:ln w="9525">
              <a:noFill/>
              <a:round/>
              <a:headEnd type="none" w="sm" len="sm"/>
              <a:tailEnd type="none" w="sm" len="sm"/>
            </a:ln>
            <a:effectLst/>
          </p:spPr>
          <p:txBody>
            <a:bodyPr/>
            <a:lstStyle/>
            <a:p>
              <a:pPr>
                <a:defRPr/>
              </a:pPr>
              <a:endParaRPr lang="es-CL"/>
            </a:p>
          </p:txBody>
        </p:sp>
        <p:sp>
          <p:nvSpPr>
            <p:cNvPr id="2052" name="Freeform 4"/>
            <p:cNvSpPr>
              <a:spLocks/>
            </p:cNvSpPr>
            <p:nvPr/>
          </p:nvSpPr>
          <p:spPr bwMode="auto">
            <a:xfrm>
              <a:off x="860" y="0"/>
              <a:ext cx="3394" cy="3223"/>
            </a:xfrm>
            <a:custGeom>
              <a:avLst/>
              <a:gdLst>
                <a:gd name="T0" fmla="*/ 370 w 3394"/>
                <a:gd name="T1" fmla="*/ 0 h 3223"/>
                <a:gd name="T2" fmla="*/ 3393 w 3394"/>
                <a:gd name="T3" fmla="*/ 3036 h 3223"/>
                <a:gd name="T4" fmla="*/ 3208 w 3394"/>
                <a:gd name="T5" fmla="*/ 3222 h 3223"/>
                <a:gd name="T6" fmla="*/ 0 w 3394"/>
                <a:gd name="T7" fmla="*/ 0 h 3223"/>
                <a:gd name="T8" fmla="*/ 370 w 3394"/>
                <a:gd name="T9" fmla="*/ 0 h 322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94" h="3223">
                  <a:moveTo>
                    <a:pt x="370" y="0"/>
                  </a:moveTo>
                  <a:lnTo>
                    <a:pt x="3393" y="3036"/>
                  </a:lnTo>
                  <a:lnTo>
                    <a:pt x="3208" y="3222"/>
                  </a:lnTo>
                  <a:lnTo>
                    <a:pt x="0" y="0"/>
                  </a:lnTo>
                  <a:lnTo>
                    <a:pt x="370" y="0"/>
                  </a:lnTo>
                </a:path>
              </a:pathLst>
            </a:custGeom>
            <a:solidFill>
              <a:schemeClr val="bg1">
                <a:alpha val="50195"/>
              </a:schemeClr>
            </a:solidFill>
            <a:ln w="9525">
              <a:noFill/>
              <a:round/>
              <a:headEnd type="none" w="sm" len="sm"/>
              <a:tailEnd type="none" w="sm" len="sm"/>
            </a:ln>
            <a:effectLst/>
          </p:spPr>
          <p:txBody>
            <a:bodyPr/>
            <a:lstStyle/>
            <a:p>
              <a:pPr>
                <a:defRPr/>
              </a:pPr>
              <a:endParaRPr lang="es-CL"/>
            </a:p>
          </p:txBody>
        </p:sp>
        <p:sp>
          <p:nvSpPr>
            <p:cNvPr id="2053" name="Freeform 5"/>
            <p:cNvSpPr>
              <a:spLocks/>
            </p:cNvSpPr>
            <p:nvPr/>
          </p:nvSpPr>
          <p:spPr bwMode="auto">
            <a:xfrm>
              <a:off x="2187" y="0"/>
              <a:ext cx="2859" cy="2556"/>
            </a:xfrm>
            <a:custGeom>
              <a:avLst/>
              <a:gdLst>
                <a:gd name="T0" fmla="*/ 630 w 2859"/>
                <a:gd name="T1" fmla="*/ 0 h 2556"/>
                <a:gd name="T2" fmla="*/ 2858 w 2859"/>
                <a:gd name="T3" fmla="*/ 2238 h 2556"/>
                <a:gd name="T4" fmla="*/ 2543 w 2859"/>
                <a:gd name="T5" fmla="*/ 2555 h 2556"/>
                <a:gd name="T6" fmla="*/ 0 w 2859"/>
                <a:gd name="T7" fmla="*/ 0 h 2556"/>
                <a:gd name="T8" fmla="*/ 630 w 2859"/>
                <a:gd name="T9" fmla="*/ 0 h 25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59" h="2556">
                  <a:moveTo>
                    <a:pt x="630" y="0"/>
                  </a:moveTo>
                  <a:lnTo>
                    <a:pt x="2858" y="2238"/>
                  </a:lnTo>
                  <a:lnTo>
                    <a:pt x="2543" y="2555"/>
                  </a:lnTo>
                  <a:lnTo>
                    <a:pt x="0" y="0"/>
                  </a:lnTo>
                  <a:lnTo>
                    <a:pt x="630" y="0"/>
                  </a:lnTo>
                </a:path>
              </a:pathLst>
            </a:custGeom>
            <a:solidFill>
              <a:schemeClr val="bg1">
                <a:alpha val="50195"/>
              </a:schemeClr>
            </a:solidFill>
            <a:ln w="9525">
              <a:noFill/>
              <a:round/>
              <a:headEnd type="none" w="sm" len="sm"/>
              <a:tailEnd type="none" w="sm" len="sm"/>
            </a:ln>
            <a:effectLst/>
          </p:spPr>
          <p:txBody>
            <a:bodyPr/>
            <a:lstStyle/>
            <a:p>
              <a:pPr>
                <a:defRPr/>
              </a:pPr>
              <a:endParaRPr lang="es-CL"/>
            </a:p>
          </p:txBody>
        </p:sp>
        <p:sp>
          <p:nvSpPr>
            <p:cNvPr id="2054" name="Freeform 6"/>
            <p:cNvSpPr>
              <a:spLocks/>
            </p:cNvSpPr>
            <p:nvPr/>
          </p:nvSpPr>
          <p:spPr bwMode="auto">
            <a:xfrm>
              <a:off x="3055" y="0"/>
              <a:ext cx="2286" cy="2121"/>
            </a:xfrm>
            <a:custGeom>
              <a:avLst/>
              <a:gdLst>
                <a:gd name="T0" fmla="*/ 0 w 2286"/>
                <a:gd name="T1" fmla="*/ 0 h 2121"/>
                <a:gd name="T2" fmla="*/ 2111 w 2286"/>
                <a:gd name="T3" fmla="*/ 2120 h 2121"/>
                <a:gd name="T4" fmla="*/ 2285 w 2286"/>
                <a:gd name="T5" fmla="*/ 1945 h 2121"/>
                <a:gd name="T6" fmla="*/ 348 w 2286"/>
                <a:gd name="T7" fmla="*/ 0 h 2121"/>
                <a:gd name="T8" fmla="*/ 0 w 2286"/>
                <a:gd name="T9" fmla="*/ 0 h 212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86" h="2121">
                  <a:moveTo>
                    <a:pt x="0" y="0"/>
                  </a:moveTo>
                  <a:lnTo>
                    <a:pt x="2111" y="2120"/>
                  </a:lnTo>
                  <a:lnTo>
                    <a:pt x="2285" y="1945"/>
                  </a:lnTo>
                  <a:lnTo>
                    <a:pt x="348" y="0"/>
                  </a:lnTo>
                  <a:lnTo>
                    <a:pt x="0" y="0"/>
                  </a:lnTo>
                </a:path>
              </a:pathLst>
            </a:custGeom>
            <a:solidFill>
              <a:schemeClr val="bg1">
                <a:alpha val="50195"/>
              </a:schemeClr>
            </a:solidFill>
            <a:ln w="9525">
              <a:noFill/>
              <a:round/>
              <a:headEnd type="none" w="sm" len="sm"/>
              <a:tailEnd type="none" w="sm" len="sm"/>
            </a:ln>
            <a:effectLst/>
          </p:spPr>
          <p:txBody>
            <a:bodyPr/>
            <a:lstStyle/>
            <a:p>
              <a:pPr>
                <a:defRPr/>
              </a:pPr>
              <a:endParaRPr lang="es-CL"/>
            </a:p>
          </p:txBody>
        </p:sp>
      </p:grpSp>
      <p:sp>
        <p:nvSpPr>
          <p:cNvPr id="2055" name="Rectangle 7"/>
          <p:cNvSpPr>
            <a:spLocks noGrp="1" noChangeArrowheads="1"/>
          </p:cNvSpPr>
          <p:nvPr>
            <p:ph type="title"/>
          </p:nvPr>
        </p:nvSpPr>
        <p:spPr bwMode="auto">
          <a:xfrm>
            <a:off x="685800" y="228600"/>
            <a:ext cx="7772400" cy="1219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2075" tIns="46038" rIns="92075" bIns="46038" numCol="1" anchor="ctr" anchorCtr="0" compatLnSpc="1">
            <a:prstTxWarp prst="textNoShape">
              <a:avLst/>
            </a:prstTxWarp>
          </a:bodyPr>
          <a:lstStyle/>
          <a:p>
            <a:pPr lvl="0"/>
            <a:r>
              <a:rPr lang="es-ES" smtClean="0"/>
              <a:t>Haga clic para modificar el estilo de título del patrón</a:t>
            </a:r>
          </a:p>
        </p:txBody>
      </p:sp>
      <p:sp>
        <p:nvSpPr>
          <p:cNvPr id="2057" name="Rectangle 9"/>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a:spcBef>
                <a:spcPct val="50000"/>
              </a:spcBef>
              <a:defRPr sz="1400">
                <a:latin typeface="Times New Roman" charset="0"/>
                <a:ea typeface="ＭＳ Ｐゴシック" charset="0"/>
              </a:defRPr>
            </a:lvl1pPr>
          </a:lstStyle>
          <a:p>
            <a:pPr>
              <a:defRPr/>
            </a:pPr>
            <a:endParaRPr lang="es-ES"/>
          </a:p>
        </p:txBody>
      </p:sp>
      <p:sp>
        <p:nvSpPr>
          <p:cNvPr id="2058" name="Rectangle 10"/>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algn="ctr">
              <a:spcBef>
                <a:spcPct val="50000"/>
              </a:spcBef>
              <a:defRPr sz="1400">
                <a:latin typeface="Times New Roman" charset="0"/>
                <a:ea typeface="ＭＳ Ｐゴシック" charset="0"/>
              </a:defRPr>
            </a:lvl1pPr>
          </a:lstStyle>
          <a:p>
            <a:pPr>
              <a:defRPr/>
            </a:pPr>
            <a:endParaRPr lang="es-ES"/>
          </a:p>
        </p:txBody>
      </p:sp>
      <p:sp>
        <p:nvSpPr>
          <p:cNvPr id="2059" name="Rectangle 11"/>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algn="r">
              <a:spcBef>
                <a:spcPct val="50000"/>
              </a:spcBef>
              <a:defRPr sz="1400" smtClean="0"/>
            </a:lvl1pPr>
          </a:lstStyle>
          <a:p>
            <a:pPr>
              <a:defRPr/>
            </a:pPr>
            <a:fld id="{1ACF3196-2013-4237-AB66-E6B5A387F258}" type="slidenum">
              <a:rPr lang="es-ES"/>
              <a:pPr>
                <a:defRPr/>
              </a:pPr>
              <a:t>‹Nº›</a:t>
            </a:fld>
            <a:endParaRPr lang="es-ES"/>
          </a:p>
        </p:txBody>
      </p:sp>
      <p:sp>
        <p:nvSpPr>
          <p:cNvPr id="2060" name="Rectangle 12"/>
          <p:cNvSpPr>
            <a:spLocks noGrp="1" noChangeArrowheads="1"/>
          </p:cNvSpPr>
          <p:nvPr>
            <p:ph type="body" idx="1"/>
          </p:nvPr>
        </p:nvSpPr>
        <p:spPr bwMode="auto">
          <a:xfrm>
            <a:off x="685800" y="1641475"/>
            <a:ext cx="7772400" cy="4454525"/>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Tree>
  </p:cSld>
  <p:clrMap bg1="dk2" tx1="lt1" bg2="dk1" tx2="lt2" accent1="accent1" accent2="accent2" accent3="accent3" accent4="accent4" accent5="accent5" accent6="accent6" hlink="hlink" folHlink="folHlink"/>
  <p:sldLayoutIdLst>
    <p:sldLayoutId id="2147483687"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S PGothic" pitchFamily="34" charset="-128"/>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charset="0"/>
          <a:ea typeface="MS PGothic" pitchFamily="34" charset="-128"/>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charset="0"/>
          <a:ea typeface="MS PGothic" pitchFamily="34" charset="-128"/>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charset="0"/>
          <a:ea typeface="MS PGothic" pitchFamily="34" charset="-128"/>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charset="0"/>
          <a:ea typeface="MS PGothic" pitchFamily="34" charset="-128"/>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imes New Roman" charset="0"/>
          <a:ea typeface="ＭＳ Ｐゴシック" charset="0"/>
        </a:defRPr>
      </a:lvl9pPr>
    </p:titleStyle>
    <p:bodyStyle>
      <a:lvl1pPr marL="342900" indent="-342900" algn="l" rtl="0" eaLnBrk="0" fontAlgn="base" hangingPunct="0">
        <a:spcBef>
          <a:spcPct val="20000"/>
        </a:spcBef>
        <a:spcAft>
          <a:spcPct val="0"/>
        </a:spcAft>
        <a:buClr>
          <a:schemeClr val="tx2"/>
        </a:buClr>
        <a:buSzPct val="75000"/>
        <a:buFont typeface="Wingdings" pitchFamily="2" charset="2"/>
        <a:buChar char="n"/>
        <a:defRPr sz="3200">
          <a:solidFill>
            <a:schemeClr val="tx1"/>
          </a:solidFill>
          <a:effectLst>
            <a:outerShdw blurRad="38100" dist="38100" dir="2700000" algn="tl">
              <a:srgbClr val="000000"/>
            </a:outerShdw>
          </a:effectLst>
          <a:latin typeface="+mn-lt"/>
          <a:ea typeface="MS PGothic" pitchFamily="34" charset="-128"/>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ea typeface="MS PGothic" pitchFamily="34" charset="-128"/>
        </a:defRPr>
      </a:lvl2pPr>
      <a:lvl3pPr marL="1143000" indent="-228600" algn="l" rtl="0" eaLnBrk="0" fontAlgn="base" hangingPunct="0">
        <a:spcBef>
          <a:spcPct val="20000"/>
        </a:spcBef>
        <a:spcAft>
          <a:spcPct val="0"/>
        </a:spcAft>
        <a:buClr>
          <a:schemeClr val="tx1"/>
        </a:buClr>
        <a:buChar char="»"/>
        <a:defRPr sz="2400">
          <a:solidFill>
            <a:schemeClr val="tx1"/>
          </a:solidFill>
          <a:effectLst>
            <a:outerShdw blurRad="38100" dist="38100" dir="2700000" algn="tl">
              <a:srgbClr val="000000"/>
            </a:outerShdw>
          </a:effectLst>
          <a:latin typeface="+mn-lt"/>
          <a:ea typeface="MS PGothic" pitchFamily="34" charset="-128"/>
        </a:defRPr>
      </a:lvl3pPr>
      <a:lvl4pPr marL="1600200" indent="-228600" algn="l" rtl="0" eaLnBrk="0" fontAlgn="base" hangingPunct="0">
        <a:spcBef>
          <a:spcPct val="20000"/>
        </a:spcBef>
        <a:spcAft>
          <a:spcPct val="0"/>
        </a:spcAft>
        <a:buClr>
          <a:schemeClr val="tx2"/>
        </a:buClr>
        <a:buSzPct val="75000"/>
        <a:buFont typeface="Wingdings" pitchFamily="2" charset="2"/>
        <a:buChar char="n"/>
        <a:defRPr sz="2000">
          <a:solidFill>
            <a:schemeClr val="tx1"/>
          </a:solidFill>
          <a:effectLst>
            <a:outerShdw blurRad="38100" dist="38100" dir="2700000" algn="tl">
              <a:srgbClr val="000000"/>
            </a:outerShdw>
          </a:effectLst>
          <a:latin typeface="+mn-lt"/>
          <a:ea typeface="MS PGothic" pitchFamily="34" charset="-128"/>
        </a:defRPr>
      </a:lvl4pPr>
      <a:lvl5pPr marL="20574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ea typeface="MS PGothic" pitchFamily="34" charset="-128"/>
        </a:defRPr>
      </a:lvl5pPr>
      <a:lvl6pPr marL="25146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ea typeface="+mn-ea"/>
        </a:defRPr>
      </a:lvl6pPr>
      <a:lvl7pPr marL="29718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ea typeface="+mn-ea"/>
        </a:defRPr>
      </a:lvl7pPr>
      <a:lvl8pPr marL="34290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ea typeface="+mn-ea"/>
        </a:defRPr>
      </a:lvl8pPr>
      <a:lvl9pPr marL="38862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ea typeface="+mn-ea"/>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extLst>
            <a:ext uri="{909E8E84-426E-40dd-AFC4-6F175D3DCCD1}"/>
          </a:extLst>
        </p:spPr>
        <p:txBody>
          <a:bodyPr/>
          <a:lstStyle/>
          <a:p>
            <a:pPr eaLnBrk="1" hangingPunct="1">
              <a:defRPr/>
            </a:pPr>
            <a:r>
              <a:rPr lang="en-US" sz="3600" b="1" dirty="0" err="1" smtClean="0">
                <a:solidFill>
                  <a:srgbClr val="66CCFF"/>
                </a:solidFill>
                <a:latin typeface="Tahoma" pitchFamily="34" charset="0"/>
              </a:rPr>
              <a:t>Modelo</a:t>
            </a:r>
            <a:r>
              <a:rPr lang="en-US" sz="3600" b="1" dirty="0" smtClean="0">
                <a:solidFill>
                  <a:srgbClr val="66CCFF"/>
                </a:solidFill>
                <a:latin typeface="Tahoma" pitchFamily="34" charset="0"/>
              </a:rPr>
              <a:t> de </a:t>
            </a:r>
            <a:r>
              <a:rPr lang="en-US" sz="3600" b="1" dirty="0" err="1" smtClean="0">
                <a:solidFill>
                  <a:srgbClr val="66CCFF"/>
                </a:solidFill>
                <a:latin typeface="Tahoma" pitchFamily="34" charset="0"/>
              </a:rPr>
              <a:t>Negociación</a:t>
            </a:r>
            <a:r>
              <a:rPr lang="en-US" sz="3600" b="1" dirty="0" smtClean="0">
                <a:solidFill>
                  <a:srgbClr val="66CCFF"/>
                </a:solidFill>
                <a:latin typeface="Tahoma" pitchFamily="34" charset="0"/>
              </a:rPr>
              <a:t> de la </a:t>
            </a:r>
            <a:r>
              <a:rPr lang="en-US" sz="3600" b="1" dirty="0" err="1" smtClean="0">
                <a:solidFill>
                  <a:srgbClr val="66CCFF"/>
                </a:solidFill>
                <a:latin typeface="Tahoma" pitchFamily="34" charset="0"/>
              </a:rPr>
              <a:t>Escuela</a:t>
            </a:r>
            <a:r>
              <a:rPr lang="en-US" sz="3600" b="1" dirty="0" smtClean="0">
                <a:solidFill>
                  <a:srgbClr val="66CCFF"/>
                </a:solidFill>
                <a:latin typeface="Tahoma" pitchFamily="34" charset="0"/>
              </a:rPr>
              <a:t> de Harvard: </a:t>
            </a:r>
            <a:r>
              <a:rPr lang="en-US" sz="3600" b="1" dirty="0" err="1" smtClean="0">
                <a:latin typeface="Tahoma" pitchFamily="34" charset="0"/>
              </a:rPr>
              <a:t>Principios</a:t>
            </a:r>
            <a:endParaRPr lang="en-US" sz="3600" b="1" dirty="0" smtClean="0">
              <a:latin typeface="Tahoma" pitchFamily="34" charset="0"/>
            </a:endParaRPr>
          </a:p>
        </p:txBody>
      </p:sp>
      <p:sp>
        <p:nvSpPr>
          <p:cNvPr id="4" name="3 Marcador de contenido"/>
          <p:cNvSpPr>
            <a:spLocks noGrp="1"/>
          </p:cNvSpPr>
          <p:nvPr>
            <p:ph idx="1"/>
          </p:nvPr>
        </p:nvSpPr>
        <p:spPr>
          <a:xfrm>
            <a:off x="684213" y="2403475"/>
            <a:ext cx="7772400" cy="4454525"/>
          </a:xfrm>
        </p:spPr>
        <p:txBody>
          <a:bodyPr/>
          <a:lstStyle/>
          <a:p>
            <a:pPr eaLnBrk="1" hangingPunct="1">
              <a:lnSpc>
                <a:spcPct val="90000"/>
              </a:lnSpc>
              <a:buFont typeface="Wingdings" pitchFamily="2" charset="2"/>
              <a:buNone/>
              <a:defRPr/>
            </a:pPr>
            <a:r>
              <a:rPr lang="es-ES_tradnl" sz="1800" b="1" dirty="0" smtClean="0">
                <a:latin typeface="Tahoma" pitchFamily="34" charset="0"/>
              </a:rPr>
              <a:t>1.	Separar el problema de las </a:t>
            </a:r>
            <a:r>
              <a:rPr lang="es-ES_tradnl" sz="1800" b="1" dirty="0" smtClean="0">
                <a:solidFill>
                  <a:schemeClr val="tx2"/>
                </a:solidFill>
                <a:latin typeface="Tahoma" pitchFamily="34" charset="0"/>
              </a:rPr>
              <a:t>personas </a:t>
            </a:r>
          </a:p>
          <a:p>
            <a:pPr eaLnBrk="1" hangingPunct="1">
              <a:lnSpc>
                <a:spcPct val="90000"/>
              </a:lnSpc>
              <a:defRPr/>
            </a:pPr>
            <a:endParaRPr lang="es-ES_tradnl" sz="1800" b="1" dirty="0" smtClean="0">
              <a:latin typeface="Tahoma" pitchFamily="34" charset="0"/>
            </a:endParaRPr>
          </a:p>
          <a:p>
            <a:pPr eaLnBrk="1" hangingPunct="1">
              <a:lnSpc>
                <a:spcPct val="90000"/>
              </a:lnSpc>
              <a:buFont typeface="Wingdings" pitchFamily="2" charset="2"/>
              <a:buNone/>
              <a:defRPr/>
            </a:pPr>
            <a:r>
              <a:rPr lang="es-ES_tradnl" sz="1800" b="1" dirty="0" smtClean="0">
                <a:latin typeface="Tahoma" pitchFamily="34" charset="0"/>
              </a:rPr>
              <a:t>2.	Centrarse en los </a:t>
            </a:r>
            <a:r>
              <a:rPr lang="es-ES_tradnl" sz="1800" b="1" dirty="0" smtClean="0">
                <a:solidFill>
                  <a:schemeClr val="tx2"/>
                </a:solidFill>
                <a:latin typeface="Tahoma" pitchFamily="34" charset="0"/>
              </a:rPr>
              <a:t>intereses</a:t>
            </a:r>
            <a:r>
              <a:rPr lang="es-ES_tradnl" sz="1800" b="1" dirty="0" smtClean="0">
                <a:latin typeface="Tahoma" pitchFamily="34" charset="0"/>
              </a:rPr>
              <a:t> y no  en posiciones </a:t>
            </a:r>
            <a:r>
              <a:rPr lang="es-ES_tradnl" sz="1800" b="1" dirty="0" smtClean="0">
                <a:solidFill>
                  <a:srgbClr val="9900FF"/>
                </a:solidFill>
                <a:latin typeface="Tahoma" pitchFamily="34" charset="0"/>
              </a:rPr>
              <a:t>(Intereses/ Opciones )</a:t>
            </a:r>
          </a:p>
          <a:p>
            <a:pPr eaLnBrk="1" hangingPunct="1">
              <a:lnSpc>
                <a:spcPct val="90000"/>
              </a:lnSpc>
              <a:buFont typeface="Wingdings" pitchFamily="2" charset="2"/>
              <a:buNone/>
              <a:defRPr/>
            </a:pPr>
            <a:endParaRPr lang="es-ES_tradnl" sz="1800" b="1" dirty="0" smtClean="0">
              <a:latin typeface="Tahoma" pitchFamily="34" charset="0"/>
            </a:endParaRPr>
          </a:p>
          <a:p>
            <a:pPr eaLnBrk="1" hangingPunct="1">
              <a:lnSpc>
                <a:spcPct val="90000"/>
              </a:lnSpc>
              <a:buFont typeface="Wingdings" pitchFamily="2" charset="2"/>
              <a:buNone/>
              <a:defRPr/>
            </a:pPr>
            <a:r>
              <a:rPr lang="es-ES_tradnl" sz="1800" b="1" dirty="0" smtClean="0">
                <a:latin typeface="Tahoma" pitchFamily="34" charset="0"/>
              </a:rPr>
              <a:t>3.	Genere una variedad de posibilidades (</a:t>
            </a:r>
            <a:r>
              <a:rPr lang="es-ES_tradnl" sz="1800" b="1" dirty="0" smtClean="0">
                <a:solidFill>
                  <a:schemeClr val="tx2"/>
                </a:solidFill>
                <a:latin typeface="Tahoma" pitchFamily="34" charset="0"/>
              </a:rPr>
              <a:t>opciones</a:t>
            </a:r>
            <a:r>
              <a:rPr lang="es-ES_tradnl" sz="1800" b="1" dirty="0" smtClean="0">
                <a:latin typeface="Tahoma" pitchFamily="34" charset="0"/>
              </a:rPr>
              <a:t>) antes de decidirse a actuar.  </a:t>
            </a:r>
            <a:r>
              <a:rPr lang="es-ES_tradnl" sz="1800" b="1" dirty="0" smtClean="0">
                <a:solidFill>
                  <a:srgbClr val="9900FF"/>
                </a:solidFill>
                <a:latin typeface="Tahoma" pitchFamily="34" charset="0"/>
              </a:rPr>
              <a:t>(Relación/ Comunicación/ Acuerdo) </a:t>
            </a:r>
          </a:p>
          <a:p>
            <a:pPr eaLnBrk="1" hangingPunct="1">
              <a:lnSpc>
                <a:spcPct val="90000"/>
              </a:lnSpc>
              <a:defRPr/>
            </a:pPr>
            <a:endParaRPr lang="es-ES_tradnl" sz="1800" b="1" dirty="0" smtClean="0">
              <a:solidFill>
                <a:srgbClr val="9900FF"/>
              </a:solidFill>
              <a:latin typeface="Tahoma" pitchFamily="34" charset="0"/>
            </a:endParaRPr>
          </a:p>
          <a:p>
            <a:pPr eaLnBrk="1" hangingPunct="1">
              <a:lnSpc>
                <a:spcPct val="90000"/>
              </a:lnSpc>
              <a:buFont typeface="Wingdings" pitchFamily="2" charset="2"/>
              <a:buNone/>
              <a:defRPr/>
            </a:pPr>
            <a:r>
              <a:rPr lang="es-ES_tradnl" sz="1800" b="1" dirty="0" smtClean="0">
                <a:latin typeface="Tahoma" pitchFamily="34" charset="0"/>
              </a:rPr>
              <a:t>4.	Insista en que el resultado se base en algún </a:t>
            </a:r>
            <a:r>
              <a:rPr lang="es-ES_tradnl" sz="1800" b="1" dirty="0" smtClean="0">
                <a:solidFill>
                  <a:schemeClr val="tx2"/>
                </a:solidFill>
                <a:latin typeface="Tahoma" pitchFamily="34" charset="0"/>
              </a:rPr>
              <a:t>criterio objetivo</a:t>
            </a:r>
            <a:r>
              <a:rPr lang="es-ES_tradnl" sz="1800" b="1" dirty="0" smtClean="0">
                <a:latin typeface="Tahoma" pitchFamily="34" charset="0"/>
              </a:rPr>
              <a:t>  </a:t>
            </a:r>
            <a:r>
              <a:rPr lang="es-ES_tradnl" sz="1800" b="1" dirty="0" smtClean="0">
                <a:solidFill>
                  <a:srgbClr val="9900FF"/>
                </a:solidFill>
                <a:latin typeface="Tahoma" pitchFamily="34" charset="0"/>
              </a:rPr>
              <a:t>(Legitimación /Alternativas/ MAAN )</a:t>
            </a:r>
            <a:endParaRPr lang="es-ES" sz="1800" b="1" dirty="0" smtClean="0">
              <a:solidFill>
                <a:srgbClr val="9900FF"/>
              </a:solidFill>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 calcmode="lin" valueType="num">
                                      <p:cBhvr additive="base">
                                        <p:cTn id="7" dur="500" fill="hold"/>
                                        <p:tgtEl>
                                          <p:spTgt spid="35842"/>
                                        </p:tgtEl>
                                        <p:attrNameLst>
                                          <p:attrName>ppt_x</p:attrName>
                                        </p:attrNameLst>
                                      </p:cBhvr>
                                      <p:tavLst>
                                        <p:tav tm="0">
                                          <p:val>
                                            <p:strVal val="#ppt_x"/>
                                          </p:val>
                                        </p:tav>
                                        <p:tav tm="100000">
                                          <p:val>
                                            <p:strVal val="#ppt_x"/>
                                          </p:val>
                                        </p:tav>
                                      </p:tavLst>
                                    </p:anim>
                                    <p:anim calcmode="lin" valueType="num">
                                      <p:cBhvr additive="base">
                                        <p:cTn id="8" dur="500" fill="hold"/>
                                        <p:tgtEl>
                                          <p:spTgt spid="3584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85800" y="228600"/>
            <a:ext cx="7772400" cy="812800"/>
          </a:xfrm>
        </p:spPr>
        <p:txBody>
          <a:bodyPr/>
          <a:lstStyle/>
          <a:p>
            <a:pPr eaLnBrk="1" hangingPunct="1">
              <a:defRPr/>
            </a:pPr>
            <a:r>
              <a:rPr lang="es-ES_tradnl" dirty="0" smtClean="0">
                <a:solidFill>
                  <a:srgbClr val="FF0000"/>
                </a:solidFill>
                <a:ea typeface="+mj-ea"/>
              </a:rPr>
              <a:t>Barreras comunicacionales</a:t>
            </a:r>
          </a:p>
        </p:txBody>
      </p:sp>
      <p:sp>
        <p:nvSpPr>
          <p:cNvPr id="75779" name="Rectangle 3"/>
          <p:cNvSpPr>
            <a:spLocks noGrp="1" noChangeArrowheads="1"/>
          </p:cNvSpPr>
          <p:nvPr>
            <p:ph type="body" idx="1"/>
          </p:nvPr>
        </p:nvSpPr>
        <p:spPr>
          <a:xfrm>
            <a:off x="0" y="1052513"/>
            <a:ext cx="8686800" cy="5486400"/>
          </a:xfrm>
        </p:spPr>
        <p:txBody>
          <a:bodyPr/>
          <a:lstStyle/>
          <a:p>
            <a:pPr eaLnBrk="1" hangingPunct="1">
              <a:lnSpc>
                <a:spcPct val="90000"/>
              </a:lnSpc>
              <a:defRPr/>
            </a:pPr>
            <a:r>
              <a:rPr lang="es-ES_tradnl" sz="2400" b="1" dirty="0" smtClean="0"/>
              <a:t>1. El marco de referencia: entorno, tanto físico como psicológico.</a:t>
            </a:r>
          </a:p>
          <a:p>
            <a:pPr eaLnBrk="1" hangingPunct="1">
              <a:lnSpc>
                <a:spcPct val="90000"/>
              </a:lnSpc>
              <a:defRPr/>
            </a:pPr>
            <a:r>
              <a:rPr lang="es-ES_tradnl" sz="2400" b="1" dirty="0" smtClean="0"/>
              <a:t>2. Juicios de valor</a:t>
            </a:r>
          </a:p>
          <a:p>
            <a:pPr eaLnBrk="1" hangingPunct="1">
              <a:lnSpc>
                <a:spcPct val="90000"/>
              </a:lnSpc>
              <a:defRPr/>
            </a:pPr>
            <a:r>
              <a:rPr lang="es-ES_tradnl" sz="2400" b="1" dirty="0" smtClean="0"/>
              <a:t>3. Credibilidad de la fuente</a:t>
            </a:r>
          </a:p>
          <a:p>
            <a:pPr eaLnBrk="1" hangingPunct="1">
              <a:lnSpc>
                <a:spcPct val="90000"/>
              </a:lnSpc>
              <a:defRPr/>
            </a:pPr>
            <a:r>
              <a:rPr lang="es-ES_tradnl" sz="2400" b="1" dirty="0" smtClean="0"/>
              <a:t>4. Problemas de semántica =  lenguaje digital</a:t>
            </a:r>
          </a:p>
          <a:p>
            <a:pPr eaLnBrk="1" hangingPunct="1">
              <a:lnSpc>
                <a:spcPct val="90000"/>
              </a:lnSpc>
              <a:defRPr/>
            </a:pPr>
            <a:r>
              <a:rPr lang="es-ES_tradnl" sz="2400" b="1" dirty="0" smtClean="0"/>
              <a:t>5. Diferencias culturales y de niveles de instrucción</a:t>
            </a:r>
          </a:p>
          <a:p>
            <a:pPr eaLnBrk="1" hangingPunct="1">
              <a:lnSpc>
                <a:spcPct val="90000"/>
              </a:lnSpc>
              <a:defRPr/>
            </a:pPr>
            <a:r>
              <a:rPr lang="es-ES_tradnl" sz="2400" b="1" dirty="0" smtClean="0"/>
              <a:t>6. Presiones de tiempo y contexto</a:t>
            </a:r>
          </a:p>
          <a:p>
            <a:pPr eaLnBrk="1" hangingPunct="1">
              <a:lnSpc>
                <a:spcPct val="90000"/>
              </a:lnSpc>
              <a:defRPr/>
            </a:pPr>
            <a:r>
              <a:rPr lang="es-ES_tradnl" sz="2400" b="1" dirty="0" smtClean="0"/>
              <a:t>7. Sobrecarga de información: cantidad, complejidad, etc.</a:t>
            </a:r>
          </a:p>
          <a:p>
            <a:pPr eaLnBrk="1" hangingPunct="1">
              <a:lnSpc>
                <a:spcPct val="90000"/>
              </a:lnSpc>
              <a:defRPr/>
            </a:pPr>
            <a:endParaRPr lang="es-ES_tradnl" sz="3600" dirty="0" smtClean="0"/>
          </a:p>
          <a:p>
            <a:pPr eaLnBrk="1" hangingPunct="1">
              <a:lnSpc>
                <a:spcPct val="90000"/>
              </a:lnSpc>
              <a:defRPr/>
            </a:pPr>
            <a:r>
              <a:rPr lang="es-ES_tradnl" sz="2400" dirty="0" smtClean="0"/>
              <a:t>Sin perjuicio de los problemas derivados de una diferencia en la percepción o de las emociones.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5778"/>
                                        </p:tgtEl>
                                        <p:attrNameLst>
                                          <p:attrName>style.visibility</p:attrName>
                                        </p:attrNameLst>
                                      </p:cBhvr>
                                      <p:to>
                                        <p:strVal val="visible"/>
                                      </p:to>
                                    </p:set>
                                    <p:anim calcmode="lin" valueType="num">
                                      <p:cBhvr additive="base">
                                        <p:cTn id="7" dur="500" fill="hold"/>
                                        <p:tgtEl>
                                          <p:spTgt spid="75778"/>
                                        </p:tgtEl>
                                        <p:attrNameLst>
                                          <p:attrName>ppt_x</p:attrName>
                                        </p:attrNameLst>
                                      </p:cBhvr>
                                      <p:tavLst>
                                        <p:tav tm="0">
                                          <p:val>
                                            <p:strVal val="0-#ppt_w/2"/>
                                          </p:val>
                                        </p:tav>
                                        <p:tav tm="100000">
                                          <p:val>
                                            <p:strVal val="#ppt_x"/>
                                          </p:val>
                                        </p:tav>
                                      </p:tavLst>
                                    </p:anim>
                                    <p:anim calcmode="lin" valueType="num">
                                      <p:cBhvr additive="base">
                                        <p:cTn id="8" dur="500" fill="hold"/>
                                        <p:tgtEl>
                                          <p:spTgt spid="7577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75779">
                                            <p:txEl>
                                              <p:pRg st="0" end="0"/>
                                            </p:txEl>
                                          </p:spTgt>
                                        </p:tgtEl>
                                        <p:attrNameLst>
                                          <p:attrName>style.visibility</p:attrName>
                                        </p:attrNameLst>
                                      </p:cBhvr>
                                      <p:to>
                                        <p:strVal val="visible"/>
                                      </p:to>
                                    </p:set>
                                    <p:anim calcmode="lin" valueType="num">
                                      <p:cBhvr additive="base">
                                        <p:cTn id="13" dur="500" fill="hold"/>
                                        <p:tgtEl>
                                          <p:spTgt spid="75779">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5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75779">
                                            <p:txEl>
                                              <p:pRg st="1" end="1"/>
                                            </p:txEl>
                                          </p:spTgt>
                                        </p:tgtEl>
                                        <p:attrNameLst>
                                          <p:attrName>style.visibility</p:attrName>
                                        </p:attrNameLst>
                                      </p:cBhvr>
                                      <p:to>
                                        <p:strVal val="visible"/>
                                      </p:to>
                                    </p:set>
                                    <p:anim calcmode="lin" valueType="num">
                                      <p:cBhvr additive="base">
                                        <p:cTn id="19" dur="500" fill="hold"/>
                                        <p:tgtEl>
                                          <p:spTgt spid="75779">
                                            <p:txEl>
                                              <p:pRg st="1" end="1"/>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57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75779">
                                            <p:txEl>
                                              <p:pRg st="2" end="2"/>
                                            </p:txEl>
                                          </p:spTgt>
                                        </p:tgtEl>
                                        <p:attrNameLst>
                                          <p:attrName>style.visibility</p:attrName>
                                        </p:attrNameLst>
                                      </p:cBhvr>
                                      <p:to>
                                        <p:strVal val="visible"/>
                                      </p:to>
                                    </p:set>
                                    <p:anim calcmode="lin" valueType="num">
                                      <p:cBhvr additive="base">
                                        <p:cTn id="25" dur="500" fill="hold"/>
                                        <p:tgtEl>
                                          <p:spTgt spid="75779">
                                            <p:txEl>
                                              <p:pRg st="2" end="2"/>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757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75779">
                                            <p:txEl>
                                              <p:pRg st="3" end="3"/>
                                            </p:txEl>
                                          </p:spTgt>
                                        </p:tgtEl>
                                        <p:attrNameLst>
                                          <p:attrName>style.visibility</p:attrName>
                                        </p:attrNameLst>
                                      </p:cBhvr>
                                      <p:to>
                                        <p:strVal val="visible"/>
                                      </p:to>
                                    </p:set>
                                    <p:anim calcmode="lin" valueType="num">
                                      <p:cBhvr additive="base">
                                        <p:cTn id="31" dur="500" fill="hold"/>
                                        <p:tgtEl>
                                          <p:spTgt spid="75779">
                                            <p:txEl>
                                              <p:pRg st="3" end="3"/>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757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6" fill="hold" grpId="0" nodeType="clickEffect">
                                  <p:stCondLst>
                                    <p:cond delay="0"/>
                                  </p:stCondLst>
                                  <p:childTnLst>
                                    <p:set>
                                      <p:cBhvr>
                                        <p:cTn id="36" dur="1" fill="hold">
                                          <p:stCondLst>
                                            <p:cond delay="0"/>
                                          </p:stCondLst>
                                        </p:cTn>
                                        <p:tgtEl>
                                          <p:spTgt spid="75779">
                                            <p:txEl>
                                              <p:pRg st="4" end="4"/>
                                            </p:txEl>
                                          </p:spTgt>
                                        </p:tgtEl>
                                        <p:attrNameLst>
                                          <p:attrName>style.visibility</p:attrName>
                                        </p:attrNameLst>
                                      </p:cBhvr>
                                      <p:to>
                                        <p:strVal val="visible"/>
                                      </p:to>
                                    </p:set>
                                    <p:anim calcmode="lin" valueType="num">
                                      <p:cBhvr additive="base">
                                        <p:cTn id="37" dur="500" fill="hold"/>
                                        <p:tgtEl>
                                          <p:spTgt spid="75779">
                                            <p:txEl>
                                              <p:pRg st="4" end="4"/>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7577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6" fill="hold" grpId="0" nodeType="clickEffect">
                                  <p:stCondLst>
                                    <p:cond delay="0"/>
                                  </p:stCondLst>
                                  <p:childTnLst>
                                    <p:set>
                                      <p:cBhvr>
                                        <p:cTn id="42" dur="1" fill="hold">
                                          <p:stCondLst>
                                            <p:cond delay="0"/>
                                          </p:stCondLst>
                                        </p:cTn>
                                        <p:tgtEl>
                                          <p:spTgt spid="75779">
                                            <p:txEl>
                                              <p:pRg st="5" end="5"/>
                                            </p:txEl>
                                          </p:spTgt>
                                        </p:tgtEl>
                                        <p:attrNameLst>
                                          <p:attrName>style.visibility</p:attrName>
                                        </p:attrNameLst>
                                      </p:cBhvr>
                                      <p:to>
                                        <p:strVal val="visible"/>
                                      </p:to>
                                    </p:set>
                                    <p:anim calcmode="lin" valueType="num">
                                      <p:cBhvr additive="base">
                                        <p:cTn id="43" dur="500" fill="hold"/>
                                        <p:tgtEl>
                                          <p:spTgt spid="75779">
                                            <p:txEl>
                                              <p:pRg st="5" end="5"/>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7577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6" fill="hold" grpId="0" nodeType="clickEffect">
                                  <p:stCondLst>
                                    <p:cond delay="0"/>
                                  </p:stCondLst>
                                  <p:childTnLst>
                                    <p:set>
                                      <p:cBhvr>
                                        <p:cTn id="48" dur="1" fill="hold">
                                          <p:stCondLst>
                                            <p:cond delay="0"/>
                                          </p:stCondLst>
                                        </p:cTn>
                                        <p:tgtEl>
                                          <p:spTgt spid="75779">
                                            <p:txEl>
                                              <p:pRg st="6" end="6"/>
                                            </p:txEl>
                                          </p:spTgt>
                                        </p:tgtEl>
                                        <p:attrNameLst>
                                          <p:attrName>style.visibility</p:attrName>
                                        </p:attrNameLst>
                                      </p:cBhvr>
                                      <p:to>
                                        <p:strVal val="visible"/>
                                      </p:to>
                                    </p:set>
                                    <p:anim calcmode="lin" valueType="num">
                                      <p:cBhvr additive="base">
                                        <p:cTn id="49" dur="500" fill="hold"/>
                                        <p:tgtEl>
                                          <p:spTgt spid="75779">
                                            <p:txEl>
                                              <p:pRg st="6" end="6"/>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7577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6" fill="hold" grpId="0" nodeType="clickEffect">
                                  <p:stCondLst>
                                    <p:cond delay="0"/>
                                  </p:stCondLst>
                                  <p:childTnLst>
                                    <p:set>
                                      <p:cBhvr>
                                        <p:cTn id="54" dur="1" fill="hold">
                                          <p:stCondLst>
                                            <p:cond delay="0"/>
                                          </p:stCondLst>
                                        </p:cTn>
                                        <p:tgtEl>
                                          <p:spTgt spid="75779">
                                            <p:txEl>
                                              <p:pRg st="8" end="8"/>
                                            </p:txEl>
                                          </p:spTgt>
                                        </p:tgtEl>
                                        <p:attrNameLst>
                                          <p:attrName>style.visibility</p:attrName>
                                        </p:attrNameLst>
                                      </p:cBhvr>
                                      <p:to>
                                        <p:strVal val="visible"/>
                                      </p:to>
                                    </p:set>
                                    <p:anim calcmode="lin" valueType="num">
                                      <p:cBhvr additive="base">
                                        <p:cTn id="55" dur="500" fill="hold"/>
                                        <p:tgtEl>
                                          <p:spTgt spid="75779">
                                            <p:txEl>
                                              <p:pRg st="8" end="8"/>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7577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autoUpdateAnimBg="0"/>
      <p:bldP spid="75779"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hangingPunct="1">
              <a:defRPr/>
            </a:pPr>
            <a:r>
              <a:rPr lang="es-ES_tradnl" dirty="0" smtClean="0">
                <a:solidFill>
                  <a:schemeClr val="accent1"/>
                </a:solidFill>
              </a:rPr>
              <a:t>Secuencia comunicacional</a:t>
            </a:r>
          </a:p>
        </p:txBody>
      </p:sp>
      <p:graphicFrame>
        <p:nvGraphicFramePr>
          <p:cNvPr id="6" name="5 Diagrama"/>
          <p:cNvGraphicFramePr/>
          <p:nvPr/>
        </p:nvGraphicFramePr>
        <p:xfrm>
          <a:off x="1259632" y="191683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p:cNvSpPr>
            <a:spLocks noGrp="1" noChangeArrowheads="1"/>
          </p:cNvSpPr>
          <p:nvPr>
            <p:ph type="body" idx="1"/>
          </p:nvPr>
        </p:nvSpPr>
        <p:spPr>
          <a:xfrm>
            <a:off x="468313" y="1557338"/>
            <a:ext cx="8178800" cy="4667250"/>
          </a:xfrm>
        </p:spPr>
        <p:txBody>
          <a:bodyPr/>
          <a:lstStyle/>
          <a:p>
            <a:pPr eaLnBrk="1" hangingPunct="1">
              <a:lnSpc>
                <a:spcPct val="90000"/>
              </a:lnSpc>
              <a:defRPr/>
            </a:pPr>
            <a:r>
              <a:rPr lang="es-ES_tradnl" sz="2400" b="1" dirty="0" smtClean="0">
                <a:solidFill>
                  <a:schemeClr val="tx2"/>
                </a:solidFill>
              </a:rPr>
              <a:t>Son aquellas que permiten al entrevistado dar información sin limitaciones ni orientaciones específicas</a:t>
            </a:r>
            <a:r>
              <a:rPr lang="es-ES_tradnl" sz="2400" b="1" dirty="0" smtClean="0"/>
              <a:t>.</a:t>
            </a:r>
          </a:p>
          <a:p>
            <a:pPr eaLnBrk="1" hangingPunct="1">
              <a:lnSpc>
                <a:spcPct val="90000"/>
              </a:lnSpc>
              <a:buFont typeface="Wingdings" pitchFamily="2" charset="2"/>
              <a:buNone/>
              <a:defRPr/>
            </a:pPr>
            <a:endParaRPr lang="es-ES_tradnl" sz="2400" b="1" dirty="0" smtClean="0"/>
          </a:p>
          <a:p>
            <a:pPr eaLnBrk="1" hangingPunct="1">
              <a:lnSpc>
                <a:spcPct val="90000"/>
              </a:lnSpc>
              <a:defRPr/>
            </a:pPr>
            <a:r>
              <a:rPr lang="es-ES_tradnl" sz="2400" b="1" dirty="0" smtClean="0"/>
              <a:t>Se estructuran de manera abierta:</a:t>
            </a:r>
          </a:p>
          <a:p>
            <a:pPr lvl="1" eaLnBrk="1" hangingPunct="1">
              <a:lnSpc>
                <a:spcPct val="90000"/>
              </a:lnSpc>
              <a:buFontTx/>
              <a:buNone/>
              <a:defRPr/>
            </a:pPr>
            <a:r>
              <a:rPr lang="es-ES_tradnl" sz="2000" b="1" dirty="0" smtClean="0">
                <a:solidFill>
                  <a:schemeClr val="bg1">
                    <a:lumMod val="20000"/>
                    <a:lumOff val="80000"/>
                  </a:schemeClr>
                </a:solidFill>
              </a:rPr>
              <a:t>	</a:t>
            </a:r>
            <a:r>
              <a:rPr lang="es-ES_tradnl" sz="2000" b="1" dirty="0" err="1" smtClean="0">
                <a:solidFill>
                  <a:schemeClr val="bg1">
                    <a:lumMod val="20000"/>
                    <a:lumOff val="80000"/>
                  </a:schemeClr>
                </a:solidFill>
              </a:rPr>
              <a:t>Ej</a:t>
            </a:r>
            <a:r>
              <a:rPr lang="es-ES_tradnl" sz="2000" b="1" dirty="0" smtClean="0">
                <a:solidFill>
                  <a:schemeClr val="bg1">
                    <a:lumMod val="20000"/>
                    <a:lumOff val="80000"/>
                  </a:schemeClr>
                </a:solidFill>
              </a:rPr>
              <a:t>: ¿Cuénteme cómo fue el accidente del Sr. Soto?</a:t>
            </a:r>
          </a:p>
          <a:p>
            <a:pPr lvl="1" eaLnBrk="1" hangingPunct="1">
              <a:lnSpc>
                <a:spcPct val="90000"/>
              </a:lnSpc>
              <a:buFontTx/>
              <a:buNone/>
              <a:defRPr/>
            </a:pPr>
            <a:r>
              <a:rPr lang="es-ES_tradnl" sz="2000" b="1" dirty="0" smtClean="0">
                <a:solidFill>
                  <a:schemeClr val="bg1">
                    <a:lumMod val="20000"/>
                    <a:lumOff val="80000"/>
                  </a:schemeClr>
                </a:solidFill>
              </a:rPr>
              <a:t>	¿Qué espera obtener su empresa de esta negociación?</a:t>
            </a:r>
          </a:p>
          <a:p>
            <a:pPr algn="just" eaLnBrk="1" hangingPunct="1">
              <a:lnSpc>
                <a:spcPct val="90000"/>
              </a:lnSpc>
              <a:buFont typeface="Wingdings" pitchFamily="2" charset="2"/>
              <a:buNone/>
              <a:defRPr/>
            </a:pPr>
            <a:endParaRPr lang="es-ES_tradnl" sz="2400" b="1" dirty="0" smtClean="0"/>
          </a:p>
          <a:p>
            <a:pPr algn="just" eaLnBrk="1" hangingPunct="1">
              <a:lnSpc>
                <a:spcPct val="90000"/>
              </a:lnSpc>
              <a:defRPr/>
            </a:pPr>
            <a:r>
              <a:rPr lang="es-ES_tradnl" sz="2400" b="1" dirty="0" smtClean="0"/>
              <a:t>Facilitan la comunicación, ayudan a </a:t>
            </a:r>
            <a:r>
              <a:rPr lang="es-ES_tradnl" sz="2400" b="1" dirty="0" smtClean="0">
                <a:solidFill>
                  <a:schemeClr val="tx2"/>
                </a:solidFill>
              </a:rPr>
              <a:t>salir de posiciones rígidas</a:t>
            </a:r>
            <a:r>
              <a:rPr lang="es-ES_tradnl" sz="2400" b="1" dirty="0" smtClean="0"/>
              <a:t> y  prejuiciadas.</a:t>
            </a:r>
          </a:p>
          <a:p>
            <a:pPr algn="just" eaLnBrk="1" hangingPunct="1">
              <a:lnSpc>
                <a:spcPct val="90000"/>
              </a:lnSpc>
              <a:defRPr/>
            </a:pPr>
            <a:endParaRPr lang="es-ES_tradnl" sz="2400" b="1" dirty="0" smtClean="0"/>
          </a:p>
          <a:p>
            <a:pPr algn="just" eaLnBrk="1" hangingPunct="1">
              <a:lnSpc>
                <a:spcPct val="90000"/>
              </a:lnSpc>
              <a:defRPr/>
            </a:pPr>
            <a:r>
              <a:rPr lang="es-ES_tradnl" sz="2400" b="1" dirty="0" smtClean="0">
                <a:solidFill>
                  <a:schemeClr val="tx2"/>
                </a:solidFill>
              </a:rPr>
              <a:t>Oportunidad:</a:t>
            </a:r>
            <a:r>
              <a:rPr lang="es-ES_tradnl" sz="2400" b="1" dirty="0" smtClean="0"/>
              <a:t> Principalmente al inicio del proceso para descubrir los intereses de las partes y su visión del problema. </a:t>
            </a:r>
            <a:r>
              <a:rPr lang="es-ES_tradnl" sz="2400" b="1" dirty="0" smtClean="0">
                <a:sym typeface="Wingdings" pitchFamily="2" charset="2"/>
              </a:rPr>
              <a:t> </a:t>
            </a:r>
            <a:r>
              <a:rPr lang="es-ES_tradnl" sz="2000" b="1" dirty="0" smtClean="0">
                <a:sym typeface="Wingdings" pitchFamily="2" charset="2"/>
              </a:rPr>
              <a:t>Finalidad exploratoria.</a:t>
            </a:r>
            <a:endParaRPr lang="es-ES_tradnl" sz="2000" b="1" dirty="0" smtClean="0"/>
          </a:p>
          <a:p>
            <a:pPr algn="just" eaLnBrk="1" hangingPunct="1">
              <a:lnSpc>
                <a:spcPct val="90000"/>
              </a:lnSpc>
              <a:defRPr/>
            </a:pPr>
            <a:endParaRPr lang="es-ES_tradnl" sz="2400" b="1" dirty="0" smtClean="0"/>
          </a:p>
        </p:txBody>
      </p:sp>
      <p:sp>
        <p:nvSpPr>
          <p:cNvPr id="5" name="Rectangle 2"/>
          <p:cNvSpPr>
            <a:spLocks noGrp="1" noChangeArrowheads="1"/>
          </p:cNvSpPr>
          <p:nvPr>
            <p:ph type="title"/>
          </p:nvPr>
        </p:nvSpPr>
        <p:spPr>
          <a:xfrm>
            <a:off x="0" y="228600"/>
            <a:ext cx="9144000" cy="1219200"/>
          </a:xfrm>
        </p:spPr>
        <p:txBody>
          <a:bodyPr/>
          <a:lstStyle/>
          <a:p>
            <a:pPr eaLnBrk="1" hangingPunct="1">
              <a:defRPr/>
            </a:pPr>
            <a:r>
              <a:rPr lang="es-ES_tradnl" sz="3600" dirty="0" smtClean="0">
                <a:solidFill>
                  <a:schemeClr val="accent1"/>
                </a:solidFill>
              </a:rPr>
              <a:t>Lenguaje interrogativo: </a:t>
            </a:r>
            <a:br>
              <a:rPr lang="es-ES_tradnl" sz="3600" dirty="0" smtClean="0">
                <a:solidFill>
                  <a:schemeClr val="accent1"/>
                </a:solidFill>
              </a:rPr>
            </a:br>
            <a:r>
              <a:rPr lang="es-ES_tradnl" sz="3600" dirty="0" smtClean="0"/>
              <a:t>1. Preguntas abiertas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noChangeArrowheads="1"/>
          </p:cNvSpPr>
          <p:nvPr>
            <p:ph type="body" idx="1"/>
          </p:nvPr>
        </p:nvSpPr>
        <p:spPr>
          <a:xfrm>
            <a:off x="228600" y="1676400"/>
            <a:ext cx="8610600" cy="5181600"/>
          </a:xfrm>
        </p:spPr>
        <p:txBody>
          <a:bodyPr/>
          <a:lstStyle/>
          <a:p>
            <a:pPr eaLnBrk="1" hangingPunct="1">
              <a:lnSpc>
                <a:spcPct val="90000"/>
              </a:lnSpc>
              <a:defRPr/>
            </a:pPr>
            <a:r>
              <a:rPr lang="es-ES_tradnl" sz="2400" b="1" dirty="0" smtClean="0">
                <a:solidFill>
                  <a:schemeClr val="tx2"/>
                </a:solidFill>
              </a:rPr>
              <a:t>Son aquellas que permiten dar respuestas afirmativas o negativas.</a:t>
            </a:r>
          </a:p>
          <a:p>
            <a:pPr eaLnBrk="1" hangingPunct="1">
              <a:lnSpc>
                <a:spcPct val="90000"/>
              </a:lnSpc>
              <a:defRPr/>
            </a:pPr>
            <a:r>
              <a:rPr lang="es-ES_tradnl" sz="2400" b="1" dirty="0" smtClean="0"/>
              <a:t>Se utilizan para confirmar alguna información anterior = retroalimentar la comprensión, confirmar consistencia.</a:t>
            </a:r>
          </a:p>
          <a:p>
            <a:pPr lvl="1" eaLnBrk="1" hangingPunct="1">
              <a:lnSpc>
                <a:spcPct val="90000"/>
              </a:lnSpc>
              <a:defRPr/>
            </a:pPr>
            <a:r>
              <a:rPr lang="es-ES_tradnl" sz="2000" b="1" dirty="0" err="1" smtClean="0">
                <a:solidFill>
                  <a:schemeClr val="bg1">
                    <a:lumMod val="20000"/>
                    <a:lumOff val="80000"/>
                  </a:schemeClr>
                </a:solidFill>
              </a:rPr>
              <a:t>Ej</a:t>
            </a:r>
            <a:r>
              <a:rPr lang="es-ES_tradnl" sz="2000" b="1" dirty="0" smtClean="0">
                <a:solidFill>
                  <a:schemeClr val="bg1">
                    <a:lumMod val="20000"/>
                    <a:lumOff val="80000"/>
                  </a:schemeClr>
                </a:solidFill>
              </a:rPr>
              <a:t>:  ¿Es verdad que le paga a don José menos del sueldo mínimo? </a:t>
            </a:r>
          </a:p>
          <a:p>
            <a:pPr lvl="1" eaLnBrk="1" hangingPunct="1">
              <a:lnSpc>
                <a:spcPct val="90000"/>
              </a:lnSpc>
              <a:defRPr/>
            </a:pPr>
            <a:r>
              <a:rPr lang="es-ES_tradnl" sz="2000" b="1" dirty="0" smtClean="0">
                <a:solidFill>
                  <a:schemeClr val="bg1">
                    <a:lumMod val="20000"/>
                    <a:lumOff val="80000"/>
                  </a:schemeClr>
                </a:solidFill>
              </a:rPr>
              <a:t>¿Estaba Ud. bajo la influencia del alcohol al momento del accidente?</a:t>
            </a:r>
          </a:p>
          <a:p>
            <a:pPr lvl="1" eaLnBrk="1" hangingPunct="1">
              <a:lnSpc>
                <a:spcPct val="90000"/>
              </a:lnSpc>
              <a:defRPr/>
            </a:pPr>
            <a:endParaRPr lang="es-ES_tradnl" sz="1600" b="1" dirty="0" smtClean="0"/>
          </a:p>
          <a:p>
            <a:pPr eaLnBrk="1" hangingPunct="1">
              <a:lnSpc>
                <a:spcPct val="90000"/>
              </a:lnSpc>
              <a:defRPr/>
            </a:pPr>
            <a:r>
              <a:rPr lang="es-ES_tradnl" sz="2400" b="1" dirty="0" smtClean="0"/>
              <a:t>Su utilización debe ser cuidadosa, sin generar sensación coercitiva, o descalificatoria</a:t>
            </a:r>
          </a:p>
          <a:p>
            <a:pPr eaLnBrk="1" hangingPunct="1">
              <a:lnSpc>
                <a:spcPct val="90000"/>
              </a:lnSpc>
              <a:defRPr/>
            </a:pPr>
            <a:r>
              <a:rPr lang="es-ES_tradnl" sz="2400" b="1" dirty="0" smtClean="0"/>
              <a:t>Suponen que previamente se haya logrado crear un clima de confianza y un contexto de relación no </a:t>
            </a:r>
            <a:r>
              <a:rPr lang="es-ES_tradnl" sz="2400" b="1" dirty="0" err="1" smtClean="0"/>
              <a:t>adversarial</a:t>
            </a:r>
            <a:r>
              <a:rPr lang="es-ES_tradnl" sz="2400" b="1" dirty="0" smtClean="0"/>
              <a:t>.</a:t>
            </a:r>
          </a:p>
          <a:p>
            <a:pPr eaLnBrk="1" hangingPunct="1">
              <a:lnSpc>
                <a:spcPct val="90000"/>
              </a:lnSpc>
              <a:defRPr/>
            </a:pPr>
            <a:endParaRPr lang="es-ES_tradnl" sz="2400" b="1" dirty="0" smtClean="0"/>
          </a:p>
          <a:p>
            <a:pPr eaLnBrk="1" hangingPunct="1">
              <a:lnSpc>
                <a:spcPct val="90000"/>
              </a:lnSpc>
              <a:defRPr/>
            </a:pPr>
            <a:r>
              <a:rPr lang="es-ES_tradnl" sz="2400" b="1" dirty="0" smtClean="0">
                <a:solidFill>
                  <a:schemeClr val="tx2"/>
                </a:solidFill>
              </a:rPr>
              <a:t>Oportunidad:</a:t>
            </a:r>
            <a:r>
              <a:rPr lang="es-ES_tradnl" sz="2400" b="1" dirty="0" smtClean="0"/>
              <a:t> al inicio de la negociación, pero sólo cuando sea prudente.</a:t>
            </a:r>
          </a:p>
        </p:txBody>
      </p:sp>
      <p:sp>
        <p:nvSpPr>
          <p:cNvPr id="6" name="Rectangle 2"/>
          <p:cNvSpPr>
            <a:spLocks noGrp="1" noChangeArrowheads="1"/>
          </p:cNvSpPr>
          <p:nvPr>
            <p:ph type="title"/>
          </p:nvPr>
        </p:nvSpPr>
        <p:spPr>
          <a:xfrm>
            <a:off x="0" y="228600"/>
            <a:ext cx="9144000" cy="1219200"/>
          </a:xfrm>
        </p:spPr>
        <p:txBody>
          <a:bodyPr/>
          <a:lstStyle/>
          <a:p>
            <a:pPr eaLnBrk="1" hangingPunct="1">
              <a:defRPr/>
            </a:pPr>
            <a:r>
              <a:rPr lang="es-ES_tradnl" sz="3600" dirty="0" smtClean="0">
                <a:solidFill>
                  <a:schemeClr val="accent1"/>
                </a:solidFill>
              </a:rPr>
              <a:t>Lenguaje interrogativo: </a:t>
            </a:r>
            <a:br>
              <a:rPr lang="es-ES_tradnl" sz="3600" dirty="0" smtClean="0">
                <a:solidFill>
                  <a:schemeClr val="accent1"/>
                </a:solidFill>
              </a:rPr>
            </a:br>
            <a:r>
              <a:rPr lang="es-ES_tradnl" sz="3600" dirty="0" smtClean="0"/>
              <a:t>2. Preguntas cerradas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3"/>
          <p:cNvSpPr>
            <a:spLocks noGrp="1" noChangeArrowheads="1"/>
          </p:cNvSpPr>
          <p:nvPr>
            <p:ph type="body" idx="1"/>
          </p:nvPr>
        </p:nvSpPr>
        <p:spPr>
          <a:xfrm>
            <a:off x="457200" y="1412875"/>
            <a:ext cx="8686800" cy="4171950"/>
          </a:xfrm>
        </p:spPr>
        <p:txBody>
          <a:bodyPr/>
          <a:lstStyle/>
          <a:p>
            <a:pPr eaLnBrk="1" hangingPunct="1">
              <a:defRPr/>
            </a:pPr>
            <a:r>
              <a:rPr lang="es-ES_tradnl" sz="2400" b="1" dirty="0" smtClean="0">
                <a:solidFill>
                  <a:schemeClr val="tx2"/>
                </a:solidFill>
              </a:rPr>
              <a:t>Su finalidad es permitir a las personas considerar opiniones y puntos de vista que no ha explorado</a:t>
            </a:r>
          </a:p>
          <a:p>
            <a:pPr lvl="1" eaLnBrk="1" hangingPunct="1">
              <a:defRPr/>
            </a:pPr>
            <a:r>
              <a:rPr lang="es-ES_tradnl" sz="2000" b="1" dirty="0" smtClean="0">
                <a:solidFill>
                  <a:schemeClr val="bg1">
                    <a:lumMod val="20000"/>
                    <a:lumOff val="80000"/>
                  </a:schemeClr>
                </a:solidFill>
              </a:rPr>
              <a:t>¿Ud. cree que lo que propone satisface los intereses de su contraparte?</a:t>
            </a:r>
          </a:p>
          <a:p>
            <a:pPr lvl="1" eaLnBrk="1" hangingPunct="1">
              <a:defRPr/>
            </a:pPr>
            <a:r>
              <a:rPr lang="es-ES_tradnl" sz="2000" b="1" dirty="0" smtClean="0">
                <a:solidFill>
                  <a:schemeClr val="bg1">
                    <a:lumMod val="20000"/>
                    <a:lumOff val="80000"/>
                  </a:schemeClr>
                </a:solidFill>
              </a:rPr>
              <a:t>¿Si Ud. estuviera en la posición de José, qué esperaría que hiciera la empresa?</a:t>
            </a:r>
          </a:p>
          <a:p>
            <a:pPr eaLnBrk="1" hangingPunct="1">
              <a:defRPr/>
            </a:pPr>
            <a:r>
              <a:rPr lang="es-ES_tradnl" sz="2400" b="1" dirty="0" smtClean="0"/>
              <a:t>Permiten: </a:t>
            </a:r>
          </a:p>
          <a:p>
            <a:pPr lvl="1" eaLnBrk="1" hangingPunct="1">
              <a:defRPr/>
            </a:pPr>
            <a:r>
              <a:rPr lang="es-ES_tradnl" sz="2000" b="1" dirty="0" smtClean="0"/>
              <a:t>Colocarse en un lugar o tiempo distintos, generando empatía con la postura de la otra parte.</a:t>
            </a:r>
          </a:p>
          <a:p>
            <a:pPr lvl="1" eaLnBrk="1" hangingPunct="1">
              <a:defRPr/>
            </a:pPr>
            <a:r>
              <a:rPr lang="es-ES_tradnl" sz="2000" b="1" dirty="0" smtClean="0"/>
              <a:t>Crear conexiones entre las personas, por medio de acercarla a diferentes dimensiones o categorías.</a:t>
            </a:r>
          </a:p>
          <a:p>
            <a:pPr lvl="1" eaLnBrk="1" hangingPunct="1">
              <a:defRPr/>
            </a:pPr>
            <a:r>
              <a:rPr lang="es-ES_tradnl" sz="2000" b="1" dirty="0" smtClean="0"/>
              <a:t>Crear conexiones en el tiempo, conectando circunstancias o eventos.</a:t>
            </a:r>
          </a:p>
          <a:p>
            <a:pPr lvl="1" eaLnBrk="1" hangingPunct="1">
              <a:defRPr/>
            </a:pPr>
            <a:r>
              <a:rPr lang="es-ES_tradnl" sz="2000" b="1" dirty="0" smtClean="0"/>
              <a:t>Legitimar la relación o el objeto.</a:t>
            </a:r>
          </a:p>
          <a:p>
            <a:pPr eaLnBrk="1" hangingPunct="1">
              <a:defRPr/>
            </a:pPr>
            <a:r>
              <a:rPr lang="es-ES_tradnl" sz="2400" b="1" dirty="0" smtClean="0">
                <a:solidFill>
                  <a:schemeClr val="tx2"/>
                </a:solidFill>
              </a:rPr>
              <a:t>Oportunidad:</a:t>
            </a:r>
            <a:r>
              <a:rPr lang="es-ES_tradnl" sz="2400" b="1" dirty="0" smtClean="0"/>
              <a:t> es preferible su utilización en audiencias privadas para no perder ecuanimidad. </a:t>
            </a:r>
          </a:p>
        </p:txBody>
      </p:sp>
      <p:sp>
        <p:nvSpPr>
          <p:cNvPr id="5" name="Rectangle 2"/>
          <p:cNvSpPr>
            <a:spLocks noGrp="1" noChangeArrowheads="1"/>
          </p:cNvSpPr>
          <p:nvPr>
            <p:ph type="title"/>
          </p:nvPr>
        </p:nvSpPr>
        <p:spPr>
          <a:xfrm>
            <a:off x="0" y="228600"/>
            <a:ext cx="9144000" cy="1219200"/>
          </a:xfrm>
        </p:spPr>
        <p:txBody>
          <a:bodyPr/>
          <a:lstStyle/>
          <a:p>
            <a:pPr eaLnBrk="1" hangingPunct="1">
              <a:defRPr/>
            </a:pPr>
            <a:r>
              <a:rPr lang="es-ES_tradnl" sz="3600" dirty="0" smtClean="0">
                <a:solidFill>
                  <a:schemeClr val="accent1"/>
                </a:solidFill>
              </a:rPr>
              <a:t>Lenguaje interrogativo: </a:t>
            </a:r>
            <a:br>
              <a:rPr lang="es-ES_tradnl" sz="3600" dirty="0" smtClean="0">
                <a:solidFill>
                  <a:schemeClr val="accent1"/>
                </a:solidFill>
              </a:rPr>
            </a:br>
            <a:r>
              <a:rPr lang="es-ES_tradnl" sz="3600" dirty="0" smtClean="0"/>
              <a:t>3. Preguntas circulares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noChangeArrowheads="1"/>
          </p:cNvSpPr>
          <p:nvPr>
            <p:ph type="body" idx="1"/>
          </p:nvPr>
        </p:nvSpPr>
        <p:spPr>
          <a:xfrm>
            <a:off x="611188" y="1196975"/>
            <a:ext cx="7772400" cy="4454525"/>
          </a:xfrm>
        </p:spPr>
        <p:txBody>
          <a:bodyPr/>
          <a:lstStyle/>
          <a:p>
            <a:pPr algn="just" eaLnBrk="1" hangingPunct="1">
              <a:defRPr/>
            </a:pPr>
            <a:r>
              <a:rPr lang="es-ES_tradnl" sz="2400" b="1" dirty="0" smtClean="0">
                <a:solidFill>
                  <a:schemeClr val="tx2"/>
                </a:solidFill>
              </a:rPr>
              <a:t>Son aquellas que buscan obtener un resultado determinado.</a:t>
            </a:r>
          </a:p>
          <a:p>
            <a:pPr lvl="1" algn="just" eaLnBrk="1" hangingPunct="1">
              <a:defRPr/>
            </a:pPr>
            <a:r>
              <a:rPr lang="es-ES_tradnl" sz="2000" b="1" dirty="0" smtClean="0">
                <a:solidFill>
                  <a:schemeClr val="bg1">
                    <a:lumMod val="20000"/>
                    <a:lumOff val="80000"/>
                  </a:schemeClr>
                </a:solidFill>
              </a:rPr>
              <a:t>¿Su parte está consciente que la alcoholemia realizada al Sr. Soto arrojó que estaba bajo los efectos del alcohol? …. Entonces, ¿no cree que podemos estar en presencia de un accidente con pluralidad de causas?</a:t>
            </a:r>
          </a:p>
          <a:p>
            <a:pPr algn="just" eaLnBrk="1" hangingPunct="1">
              <a:defRPr/>
            </a:pPr>
            <a:r>
              <a:rPr lang="es-ES_tradnl" sz="2200" b="1" dirty="0" smtClean="0"/>
              <a:t>Permiten comprobar una hipótesis de trabajo, o descubrir la verdad</a:t>
            </a:r>
          </a:p>
          <a:p>
            <a:pPr algn="just" eaLnBrk="1" hangingPunct="1">
              <a:defRPr/>
            </a:pPr>
            <a:r>
              <a:rPr lang="es-ES_tradnl" sz="2200" b="1" dirty="0" smtClean="0"/>
              <a:t>Organizan la comunicación para lograr </a:t>
            </a:r>
            <a:r>
              <a:rPr lang="es-ES_tradnl" sz="2200" b="1" dirty="0" err="1" smtClean="0"/>
              <a:t>reencuadres</a:t>
            </a:r>
            <a:r>
              <a:rPr lang="es-ES_tradnl" sz="2200" b="1" dirty="0" smtClean="0"/>
              <a:t> y legitimación</a:t>
            </a:r>
          </a:p>
          <a:p>
            <a:pPr algn="just" eaLnBrk="1" hangingPunct="1">
              <a:defRPr/>
            </a:pPr>
            <a:r>
              <a:rPr lang="es-ES_tradnl" sz="2200" b="1" dirty="0" smtClean="0"/>
              <a:t>Las respuestas permiten evaluar la procedencia de la hipótesis de trabajo y formular otras preguntas, especialmente circulares.</a:t>
            </a:r>
          </a:p>
          <a:p>
            <a:pPr algn="just" eaLnBrk="1" hangingPunct="1">
              <a:defRPr/>
            </a:pPr>
            <a:r>
              <a:rPr lang="es-ES_tradnl" sz="2200" b="1" dirty="0" smtClean="0">
                <a:solidFill>
                  <a:schemeClr val="tx2"/>
                </a:solidFill>
              </a:rPr>
              <a:t>Oportunidad:</a:t>
            </a:r>
            <a:r>
              <a:rPr lang="es-ES_tradnl" sz="2200" b="1" dirty="0" smtClean="0"/>
              <a:t> es preferible su utilización en audiencias privadas para no perder ecuanimidad</a:t>
            </a:r>
            <a:r>
              <a:rPr lang="es-ES_tradnl" sz="2400" b="1" dirty="0" smtClean="0"/>
              <a:t>.</a:t>
            </a:r>
            <a:endParaRPr lang="es-ES_tradnl" sz="2400" dirty="0" smtClean="0"/>
          </a:p>
        </p:txBody>
      </p:sp>
      <p:sp>
        <p:nvSpPr>
          <p:cNvPr id="5" name="Rectangle 2"/>
          <p:cNvSpPr>
            <a:spLocks noGrp="1" noChangeArrowheads="1"/>
          </p:cNvSpPr>
          <p:nvPr>
            <p:ph type="title"/>
          </p:nvPr>
        </p:nvSpPr>
        <p:spPr>
          <a:xfrm>
            <a:off x="0" y="228600"/>
            <a:ext cx="9144000" cy="1219200"/>
          </a:xfrm>
        </p:spPr>
        <p:txBody>
          <a:bodyPr/>
          <a:lstStyle/>
          <a:p>
            <a:pPr eaLnBrk="1" hangingPunct="1">
              <a:defRPr/>
            </a:pPr>
            <a:r>
              <a:rPr lang="es-ES_tradnl" sz="3600" dirty="0" smtClean="0">
                <a:solidFill>
                  <a:schemeClr val="accent1"/>
                </a:solidFill>
              </a:rPr>
              <a:t>Lenguaje interrogativo: </a:t>
            </a:r>
            <a:br>
              <a:rPr lang="es-ES_tradnl" sz="3600" dirty="0" smtClean="0">
                <a:solidFill>
                  <a:schemeClr val="accent1"/>
                </a:solidFill>
              </a:rPr>
            </a:br>
            <a:r>
              <a:rPr lang="es-ES_tradnl" sz="3600" dirty="0" smtClean="0"/>
              <a:t>4. Preguntas estratégicas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0" y="0"/>
            <a:ext cx="9144000" cy="1219200"/>
          </a:xfrm>
        </p:spPr>
        <p:txBody>
          <a:bodyPr/>
          <a:lstStyle/>
          <a:p>
            <a:pPr eaLnBrk="1" hangingPunct="1">
              <a:defRPr/>
            </a:pPr>
            <a:r>
              <a:rPr lang="es-ES_tradnl" b="1" dirty="0" smtClean="0">
                <a:solidFill>
                  <a:schemeClr val="accent1"/>
                </a:solidFill>
              </a:rPr>
              <a:t>Parafraseo</a:t>
            </a:r>
          </a:p>
        </p:txBody>
      </p:sp>
      <p:sp>
        <p:nvSpPr>
          <p:cNvPr id="82947" name="Rectangle 3"/>
          <p:cNvSpPr>
            <a:spLocks noGrp="1" noChangeArrowheads="1"/>
          </p:cNvSpPr>
          <p:nvPr>
            <p:ph type="body" idx="1"/>
          </p:nvPr>
        </p:nvSpPr>
        <p:spPr>
          <a:xfrm>
            <a:off x="250825" y="1196975"/>
            <a:ext cx="8610600" cy="4953000"/>
          </a:xfrm>
        </p:spPr>
        <p:txBody>
          <a:bodyPr/>
          <a:lstStyle/>
          <a:p>
            <a:pPr eaLnBrk="1" hangingPunct="1">
              <a:defRPr/>
            </a:pPr>
            <a:r>
              <a:rPr lang="es-ES_tradnl" sz="2400" b="1" dirty="0" smtClean="0">
                <a:solidFill>
                  <a:schemeClr val="tx2"/>
                </a:solidFill>
              </a:rPr>
              <a:t>Consiste en realizar una síntesis del relato con el objeto de retroalimentar la comunicación.</a:t>
            </a:r>
          </a:p>
          <a:p>
            <a:pPr lvl="1" eaLnBrk="1" hangingPunct="1">
              <a:defRPr/>
            </a:pPr>
            <a:r>
              <a:rPr lang="es-ES_tradnl" sz="2000" b="1" dirty="0" err="1" smtClean="0">
                <a:solidFill>
                  <a:schemeClr val="bg1">
                    <a:lumMod val="20000"/>
                    <a:lumOff val="80000"/>
                  </a:schemeClr>
                </a:solidFill>
              </a:rPr>
              <a:t>Ej</a:t>
            </a:r>
            <a:r>
              <a:rPr lang="es-ES_tradnl" sz="2000" b="1" dirty="0" smtClean="0">
                <a:solidFill>
                  <a:schemeClr val="bg1">
                    <a:lumMod val="20000"/>
                    <a:lumOff val="80000"/>
                  </a:schemeClr>
                </a:solidFill>
              </a:rPr>
              <a:t>: ¿Lo que Ud. me intenta decir es que considera que el accidente se debió a una irresponsabilidad de la empresa?</a:t>
            </a:r>
            <a:endParaRPr lang="es-ES_tradnl" sz="2000" b="1" dirty="0" smtClean="0">
              <a:solidFill>
                <a:schemeClr val="tx2"/>
              </a:solidFill>
            </a:endParaRPr>
          </a:p>
          <a:p>
            <a:pPr eaLnBrk="1" hangingPunct="1">
              <a:defRPr/>
            </a:pPr>
            <a:r>
              <a:rPr lang="es-ES_tradnl" sz="2400" b="1" dirty="0" smtClean="0"/>
              <a:t>Un buen parafraseo debe incluir:</a:t>
            </a:r>
          </a:p>
          <a:p>
            <a:pPr lvl="1" eaLnBrk="1" hangingPunct="1">
              <a:defRPr/>
            </a:pPr>
            <a:r>
              <a:rPr lang="es-ES_tradnl" sz="2000" b="1" dirty="0" smtClean="0"/>
              <a:t>Las ideas generales que fueron expresadas.</a:t>
            </a:r>
          </a:p>
          <a:p>
            <a:pPr lvl="1" eaLnBrk="1" hangingPunct="1">
              <a:defRPr/>
            </a:pPr>
            <a:r>
              <a:rPr lang="es-ES_tradnl" sz="2000" b="1" dirty="0" smtClean="0"/>
              <a:t>Reconocimiento de emociones, con bajo perfil</a:t>
            </a:r>
          </a:p>
          <a:p>
            <a:pPr eaLnBrk="1" hangingPunct="1">
              <a:defRPr/>
            </a:pPr>
            <a:r>
              <a:rPr lang="es-ES_tradnl" sz="2400" b="1" dirty="0" smtClean="0"/>
              <a:t>Parafrasear permite: </a:t>
            </a:r>
          </a:p>
          <a:p>
            <a:pPr lvl="1" eaLnBrk="1" hangingPunct="1">
              <a:defRPr/>
            </a:pPr>
            <a:r>
              <a:rPr lang="es-ES_tradnl" sz="2000" b="1" dirty="0" smtClean="0"/>
              <a:t>retroalimentar la comprensión</a:t>
            </a:r>
          </a:p>
          <a:p>
            <a:pPr lvl="1" eaLnBrk="1" hangingPunct="1">
              <a:defRPr/>
            </a:pPr>
            <a:r>
              <a:rPr lang="es-ES_tradnl" sz="2000" b="1" dirty="0" smtClean="0"/>
              <a:t>Demostrar que la persona fue escuchada y atendida</a:t>
            </a:r>
          </a:p>
          <a:p>
            <a:pPr lvl="1" eaLnBrk="1" hangingPunct="1">
              <a:defRPr/>
            </a:pPr>
            <a:r>
              <a:rPr lang="es-ES_tradnl" sz="2000" b="1" dirty="0" smtClean="0"/>
              <a:t>Dar a conocer a la contraparte otra percepción sobre la controversia y las emociones que esta causa.</a:t>
            </a:r>
            <a:endParaRPr lang="es-ES_tradnl" sz="2400" b="1" dirty="0" smtClean="0">
              <a:solidFill>
                <a:schemeClr val="tx2"/>
              </a:solidFill>
            </a:endParaRPr>
          </a:p>
          <a:p>
            <a:pPr eaLnBrk="1" hangingPunct="1">
              <a:defRPr/>
            </a:pPr>
            <a:r>
              <a:rPr lang="es-ES_tradnl" sz="2400" b="1" dirty="0" smtClean="0">
                <a:solidFill>
                  <a:schemeClr val="tx2"/>
                </a:solidFill>
              </a:rPr>
              <a:t>Oportunidad:</a:t>
            </a:r>
            <a:r>
              <a:rPr lang="es-ES_tradnl" sz="2400" b="1" dirty="0" smtClean="0"/>
              <a:t> Se suelen ocupar al inicio de las negociaciones.</a:t>
            </a:r>
          </a:p>
          <a:p>
            <a:pPr lvl="1" eaLnBrk="1" hangingPunct="1">
              <a:defRPr/>
            </a:pPr>
            <a:endParaRPr lang="es-ES_tradnl" sz="2000" b="1" dirty="0" smtClean="0"/>
          </a:p>
          <a:p>
            <a:pPr lvl="1" eaLnBrk="1" hangingPunct="1">
              <a:defRPr/>
            </a:pPr>
            <a:endParaRPr lang="es-ES_tradnl" sz="2400" b="1" dirty="0" smtClean="0"/>
          </a:p>
          <a:p>
            <a:pPr eaLnBrk="1" hangingPunct="1">
              <a:defRPr/>
            </a:pPr>
            <a:endParaRPr lang="es-ES_tradnl" sz="2400" b="1" dirty="0" smtClean="0"/>
          </a:p>
          <a:p>
            <a:pPr eaLnBrk="1" hangingPunct="1">
              <a:defRPr/>
            </a:pPr>
            <a:endParaRPr lang="es-ES_tradnl" sz="2400" b="1" dirty="0" smtClean="0">
              <a:solidFill>
                <a:schemeClr val="accent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0" y="0"/>
            <a:ext cx="9144000" cy="1219200"/>
          </a:xfrm>
        </p:spPr>
        <p:txBody>
          <a:bodyPr/>
          <a:lstStyle/>
          <a:p>
            <a:pPr eaLnBrk="1" hangingPunct="1">
              <a:defRPr/>
            </a:pPr>
            <a:r>
              <a:rPr lang="es-ES_tradnl" sz="4000" dirty="0" smtClean="0">
                <a:solidFill>
                  <a:schemeClr val="accent1"/>
                </a:solidFill>
                <a:ea typeface="+mj-ea"/>
              </a:rPr>
              <a:t>Rol de Agente de la Realidad</a:t>
            </a:r>
            <a:endParaRPr lang="es-ES_tradnl" dirty="0" smtClean="0">
              <a:ea typeface="+mj-ea"/>
            </a:endParaRPr>
          </a:p>
        </p:txBody>
      </p:sp>
      <p:sp>
        <p:nvSpPr>
          <p:cNvPr id="83971" name="Rectangle 3"/>
          <p:cNvSpPr>
            <a:spLocks noGrp="1" noChangeArrowheads="1"/>
          </p:cNvSpPr>
          <p:nvPr>
            <p:ph type="body" idx="1"/>
          </p:nvPr>
        </p:nvSpPr>
        <p:spPr>
          <a:xfrm>
            <a:off x="250825" y="1052513"/>
            <a:ext cx="8407400" cy="4953000"/>
          </a:xfrm>
        </p:spPr>
        <p:txBody>
          <a:bodyPr/>
          <a:lstStyle/>
          <a:p>
            <a:pPr eaLnBrk="1" hangingPunct="1">
              <a:defRPr/>
            </a:pPr>
            <a:r>
              <a:rPr lang="es-ES_tradnl" sz="2400" b="1" dirty="0" smtClean="0">
                <a:solidFill>
                  <a:schemeClr val="tx2"/>
                </a:solidFill>
              </a:rPr>
              <a:t>Consiste en poner a prueba los criterios de realidad con que operan las personas.</a:t>
            </a:r>
          </a:p>
          <a:p>
            <a:pPr lvl="1" eaLnBrk="1" hangingPunct="1">
              <a:defRPr/>
            </a:pPr>
            <a:r>
              <a:rPr lang="es-ES_tradnl" sz="2000" b="1" dirty="0" err="1" smtClean="0">
                <a:solidFill>
                  <a:schemeClr val="bg1">
                    <a:lumMod val="20000"/>
                    <a:lumOff val="80000"/>
                  </a:schemeClr>
                </a:solidFill>
              </a:rPr>
              <a:t>Ej</a:t>
            </a:r>
            <a:r>
              <a:rPr lang="es-ES_tradnl" sz="2000" b="1" dirty="0" smtClean="0">
                <a:solidFill>
                  <a:schemeClr val="bg1">
                    <a:lumMod val="20000"/>
                    <a:lumOff val="80000"/>
                  </a:schemeClr>
                </a:solidFill>
              </a:rPr>
              <a:t>: sueldo mínimo; remuneración de mercado; capacidad económica de la empresa; principios de la responsabilidad extracontractual.</a:t>
            </a:r>
          </a:p>
          <a:p>
            <a:pPr lvl="1" eaLnBrk="1" hangingPunct="1">
              <a:defRPr/>
            </a:pPr>
            <a:endParaRPr lang="es-ES_tradnl" sz="2000" b="1" dirty="0" smtClean="0">
              <a:solidFill>
                <a:schemeClr val="bg1">
                  <a:lumMod val="20000"/>
                  <a:lumOff val="80000"/>
                </a:schemeClr>
              </a:solidFill>
            </a:endParaRPr>
          </a:p>
          <a:p>
            <a:pPr eaLnBrk="1" hangingPunct="1">
              <a:defRPr/>
            </a:pPr>
            <a:r>
              <a:rPr lang="es-ES_tradnl" sz="2000" b="1" dirty="0" smtClean="0"/>
              <a:t>Ejemplos de criterios de realidad: legislación vigente, conocimiento científico,  costumbre de un lugar, etcétera.</a:t>
            </a:r>
            <a:endParaRPr lang="es-ES_tradnl" sz="2400" b="1" dirty="0" smtClean="0"/>
          </a:p>
          <a:p>
            <a:pPr eaLnBrk="1" hangingPunct="1">
              <a:defRPr/>
            </a:pPr>
            <a:r>
              <a:rPr lang="es-ES_tradnl" sz="2400" b="1" dirty="0" smtClean="0"/>
              <a:t>Se puede llevar a cabo por medio de preguntas circulares.</a:t>
            </a:r>
          </a:p>
          <a:p>
            <a:pPr eaLnBrk="1" hangingPunct="1">
              <a:defRPr/>
            </a:pPr>
            <a:r>
              <a:rPr lang="es-ES_tradnl" sz="2400" b="1" dirty="0" smtClean="0"/>
              <a:t>Facilita la evaluación del MAAN y legitimación ( en modelo de Harvard).</a:t>
            </a:r>
          </a:p>
          <a:p>
            <a:pPr eaLnBrk="1" hangingPunct="1">
              <a:defRPr/>
            </a:pPr>
            <a:r>
              <a:rPr lang="es-ES_tradnl" sz="2400" b="1" dirty="0" smtClean="0">
                <a:solidFill>
                  <a:schemeClr val="tx2"/>
                </a:solidFill>
              </a:rPr>
              <a:t>Oportunidad: </a:t>
            </a:r>
            <a:r>
              <a:rPr lang="es-ES_tradnl" sz="2400" b="1" dirty="0" smtClean="0"/>
              <a:t>Se debe emplear preferentemente en sesión privada con las partes.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3971">
                                            <p:txEl>
                                              <p:pRg st="0" end="0"/>
                                            </p:txEl>
                                          </p:spTgt>
                                        </p:tgtEl>
                                        <p:attrNameLst>
                                          <p:attrName>style.visibility</p:attrName>
                                        </p:attrNameLst>
                                      </p:cBhvr>
                                      <p:to>
                                        <p:strVal val="visible"/>
                                      </p:to>
                                    </p:set>
                                    <p:anim calcmode="lin" valueType="num">
                                      <p:cBhvr additive="base">
                                        <p:cTn id="7" dur="500" fill="hold"/>
                                        <p:tgtEl>
                                          <p:spTgt spid="8397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3971">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83971">
                                            <p:txEl>
                                              <p:pRg st="1" end="1"/>
                                            </p:txEl>
                                          </p:spTgt>
                                        </p:tgtEl>
                                        <p:attrNameLst>
                                          <p:attrName>style.visibility</p:attrName>
                                        </p:attrNameLst>
                                      </p:cBhvr>
                                      <p:to>
                                        <p:strVal val="visible"/>
                                      </p:to>
                                    </p:set>
                                    <p:anim calcmode="lin" valueType="num">
                                      <p:cBhvr additive="base">
                                        <p:cTn id="11" dur="500" fill="hold"/>
                                        <p:tgtEl>
                                          <p:spTgt spid="83971">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839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83971">
                                            <p:txEl>
                                              <p:pRg st="3" end="3"/>
                                            </p:txEl>
                                          </p:spTgt>
                                        </p:tgtEl>
                                        <p:attrNameLst>
                                          <p:attrName>style.visibility</p:attrName>
                                        </p:attrNameLst>
                                      </p:cBhvr>
                                      <p:to>
                                        <p:strVal val="visible"/>
                                      </p:to>
                                    </p:set>
                                    <p:anim calcmode="lin" valueType="num">
                                      <p:cBhvr additive="base">
                                        <p:cTn id="17" dur="500" fill="hold"/>
                                        <p:tgtEl>
                                          <p:spTgt spid="83971">
                                            <p:txEl>
                                              <p:pRg st="3" end="3"/>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8397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83971">
                                            <p:txEl>
                                              <p:pRg st="4" end="4"/>
                                            </p:txEl>
                                          </p:spTgt>
                                        </p:tgtEl>
                                        <p:attrNameLst>
                                          <p:attrName>style.visibility</p:attrName>
                                        </p:attrNameLst>
                                      </p:cBhvr>
                                      <p:to>
                                        <p:strVal val="visible"/>
                                      </p:to>
                                    </p:set>
                                    <p:anim calcmode="lin" valueType="num">
                                      <p:cBhvr additive="base">
                                        <p:cTn id="23" dur="500" fill="hold"/>
                                        <p:tgtEl>
                                          <p:spTgt spid="83971">
                                            <p:txEl>
                                              <p:pRg st="4" end="4"/>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8397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83971">
                                            <p:txEl>
                                              <p:pRg st="5" end="5"/>
                                            </p:txEl>
                                          </p:spTgt>
                                        </p:tgtEl>
                                        <p:attrNameLst>
                                          <p:attrName>style.visibility</p:attrName>
                                        </p:attrNameLst>
                                      </p:cBhvr>
                                      <p:to>
                                        <p:strVal val="visible"/>
                                      </p:to>
                                    </p:set>
                                    <p:anim calcmode="lin" valueType="num">
                                      <p:cBhvr additive="base">
                                        <p:cTn id="29" dur="500" fill="hold"/>
                                        <p:tgtEl>
                                          <p:spTgt spid="83971">
                                            <p:txEl>
                                              <p:pRg st="5" end="5"/>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8397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83971">
                                            <p:txEl>
                                              <p:pRg st="6" end="6"/>
                                            </p:txEl>
                                          </p:spTgt>
                                        </p:tgtEl>
                                        <p:attrNameLst>
                                          <p:attrName>style.visibility</p:attrName>
                                        </p:attrNameLst>
                                      </p:cBhvr>
                                      <p:to>
                                        <p:strVal val="visible"/>
                                      </p:to>
                                    </p:set>
                                    <p:anim calcmode="lin" valueType="num">
                                      <p:cBhvr additive="base">
                                        <p:cTn id="35" dur="500" fill="hold"/>
                                        <p:tgtEl>
                                          <p:spTgt spid="83971">
                                            <p:txEl>
                                              <p:pRg st="6" end="6"/>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83971">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0" y="0"/>
            <a:ext cx="9144000" cy="1219200"/>
          </a:xfrm>
        </p:spPr>
        <p:txBody>
          <a:bodyPr/>
          <a:lstStyle/>
          <a:p>
            <a:pPr eaLnBrk="1" hangingPunct="1">
              <a:defRPr/>
            </a:pPr>
            <a:r>
              <a:rPr lang="es-ES_tradnl" b="1" dirty="0" smtClean="0">
                <a:solidFill>
                  <a:schemeClr val="accent1"/>
                </a:solidFill>
                <a:ea typeface="+mj-ea"/>
              </a:rPr>
              <a:t>Tormenta de ideas</a:t>
            </a:r>
            <a:endParaRPr lang="es-ES_tradnl" dirty="0" smtClean="0">
              <a:ea typeface="+mj-ea"/>
            </a:endParaRPr>
          </a:p>
        </p:txBody>
      </p:sp>
      <p:sp>
        <p:nvSpPr>
          <p:cNvPr id="84995" name="Rectangle 3"/>
          <p:cNvSpPr>
            <a:spLocks noGrp="1" noChangeArrowheads="1"/>
          </p:cNvSpPr>
          <p:nvPr>
            <p:ph type="body" idx="1"/>
          </p:nvPr>
        </p:nvSpPr>
        <p:spPr>
          <a:xfrm>
            <a:off x="381000" y="1524000"/>
            <a:ext cx="8534400" cy="5029200"/>
          </a:xfrm>
        </p:spPr>
        <p:txBody>
          <a:bodyPr/>
          <a:lstStyle/>
          <a:p>
            <a:pPr algn="just" eaLnBrk="1" hangingPunct="1">
              <a:lnSpc>
                <a:spcPct val="90000"/>
              </a:lnSpc>
              <a:defRPr/>
            </a:pPr>
            <a:r>
              <a:rPr lang="es-ES_tradnl" sz="2400" b="1" dirty="0" smtClean="0">
                <a:solidFill>
                  <a:schemeClr val="tx2"/>
                </a:solidFill>
              </a:rPr>
              <a:t>Consiste en solicitar al sujeto que enuncie la mayor cantidad de ideas que surjan con relación a un concepto, situación o tema, suspendiendo el juicio crítico.</a:t>
            </a:r>
          </a:p>
          <a:p>
            <a:pPr algn="just" eaLnBrk="1" hangingPunct="1">
              <a:lnSpc>
                <a:spcPct val="90000"/>
              </a:lnSpc>
              <a:defRPr/>
            </a:pPr>
            <a:r>
              <a:rPr lang="es-ES_tradnl" sz="2400" b="1" dirty="0" smtClean="0"/>
              <a:t>Permite estimular la creatividad.</a:t>
            </a:r>
          </a:p>
          <a:p>
            <a:pPr algn="just" eaLnBrk="1" hangingPunct="1">
              <a:lnSpc>
                <a:spcPct val="90000"/>
              </a:lnSpc>
              <a:defRPr/>
            </a:pPr>
            <a:r>
              <a:rPr lang="es-ES_tradnl" sz="2400" b="1" dirty="0" smtClean="0"/>
              <a:t>Facilita la generación de opciones.</a:t>
            </a:r>
          </a:p>
          <a:p>
            <a:pPr algn="just" eaLnBrk="1" hangingPunct="1">
              <a:lnSpc>
                <a:spcPct val="90000"/>
              </a:lnSpc>
              <a:buFont typeface="Wingdings" pitchFamily="2" charset="2"/>
              <a:buNone/>
              <a:defRPr/>
            </a:pPr>
            <a:endParaRPr lang="es-ES_tradnl" sz="2400" b="1" dirty="0" smtClean="0"/>
          </a:p>
          <a:p>
            <a:pPr algn="just" eaLnBrk="1" hangingPunct="1">
              <a:lnSpc>
                <a:spcPct val="90000"/>
              </a:lnSpc>
              <a:defRPr/>
            </a:pPr>
            <a:r>
              <a:rPr lang="es-ES_tradnl" sz="2400" b="1" dirty="0" smtClean="0"/>
              <a:t>El mediador no debe juzgar, ni criticar las ideas expuestas.</a:t>
            </a:r>
          </a:p>
          <a:p>
            <a:pPr algn="just" eaLnBrk="1" hangingPunct="1">
              <a:lnSpc>
                <a:spcPct val="90000"/>
              </a:lnSpc>
              <a:defRPr/>
            </a:pPr>
            <a:r>
              <a:rPr lang="es-ES_tradnl" sz="2400" b="1" dirty="0" smtClean="0"/>
              <a:t>El mediador debe orientar a las partes a analizar cada idea.</a:t>
            </a:r>
          </a:p>
          <a:p>
            <a:pPr eaLnBrk="1" hangingPunct="1">
              <a:lnSpc>
                <a:spcPct val="90000"/>
              </a:lnSpc>
              <a:defRPr/>
            </a:pPr>
            <a:endParaRPr lang="es-ES_tradnl" sz="2400" b="1" dirty="0" smtClean="0"/>
          </a:p>
          <a:p>
            <a:pPr eaLnBrk="1" hangingPunct="1">
              <a:lnSpc>
                <a:spcPct val="90000"/>
              </a:lnSpc>
              <a:defRPr/>
            </a:pPr>
            <a:endParaRPr lang="es-ES_tradnl" sz="2400" b="1"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0" y="0"/>
            <a:ext cx="9144000" cy="1219200"/>
          </a:xfrm>
        </p:spPr>
        <p:txBody>
          <a:bodyPr/>
          <a:lstStyle/>
          <a:p>
            <a:pPr eaLnBrk="1" hangingPunct="1">
              <a:defRPr/>
            </a:pPr>
            <a:r>
              <a:rPr lang="es-ES_tradnl" dirty="0" smtClean="0">
                <a:solidFill>
                  <a:srgbClr val="FF0000"/>
                </a:solidFill>
              </a:rPr>
              <a:t>Séptimo elemento: </a:t>
            </a:r>
            <a:r>
              <a:rPr lang="es-ES_tradnl" dirty="0" smtClean="0"/>
              <a:t>El compromiso</a:t>
            </a:r>
            <a:endParaRPr lang="es-ES" dirty="0" smtClean="0"/>
          </a:p>
        </p:txBody>
      </p:sp>
      <p:sp>
        <p:nvSpPr>
          <p:cNvPr id="64515" name="Rectangle 3"/>
          <p:cNvSpPr>
            <a:spLocks noGrp="1" noChangeArrowheads="1"/>
          </p:cNvSpPr>
          <p:nvPr>
            <p:ph type="body" idx="1"/>
          </p:nvPr>
        </p:nvSpPr>
        <p:spPr>
          <a:xfrm>
            <a:off x="457200" y="1125538"/>
            <a:ext cx="8686800" cy="4343400"/>
          </a:xfrm>
        </p:spPr>
        <p:txBody>
          <a:bodyPr/>
          <a:lstStyle/>
          <a:p>
            <a:pPr eaLnBrk="1" hangingPunct="1">
              <a:defRPr/>
            </a:pPr>
            <a:r>
              <a:rPr lang="es-CL" sz="2400" b="1" dirty="0" smtClean="0">
                <a:solidFill>
                  <a:schemeClr val="tx2"/>
                </a:solidFill>
                <a:latin typeface="+mj-lt"/>
              </a:rPr>
              <a:t>Planteamientos verbales o escritos que especifican lo que las partes harán o dejarán de hacer para solucionar el conflicto.</a:t>
            </a:r>
          </a:p>
          <a:p>
            <a:pPr eaLnBrk="1" hangingPunct="1">
              <a:defRPr/>
            </a:pPr>
            <a:r>
              <a:rPr lang="es-CL" sz="2000" b="1" dirty="0" smtClean="0"/>
              <a:t>Planificación de la negociación debe considerar los aspectos que se deben incluir en el acuerdo final:  </a:t>
            </a:r>
            <a:r>
              <a:rPr lang="es-CL" sz="2000" b="1" dirty="0" smtClean="0">
                <a:solidFill>
                  <a:srgbClr val="00FF00"/>
                </a:solidFill>
              </a:rPr>
              <a:t>¿Qué espero obtener de la negociación? ¿Quién tiene el poder de decidir y adoptar el acuerdo?</a:t>
            </a:r>
            <a:endParaRPr lang="es-CL" sz="2000" b="1" dirty="0" smtClean="0">
              <a:solidFill>
                <a:schemeClr val="tx2"/>
              </a:solidFill>
              <a:latin typeface="+mj-lt"/>
            </a:endParaRPr>
          </a:p>
          <a:p>
            <a:pPr eaLnBrk="1" hangingPunct="1">
              <a:defRPr/>
            </a:pPr>
            <a:r>
              <a:rPr lang="es-CL" sz="2400" b="1" dirty="0" smtClean="0">
                <a:solidFill>
                  <a:schemeClr val="tx2"/>
                </a:solidFill>
                <a:latin typeface="+mj-lt"/>
              </a:rPr>
              <a:t>Oportunidad:</a:t>
            </a:r>
            <a:r>
              <a:rPr lang="es-CL" sz="2400" b="1" dirty="0" smtClean="0">
                <a:latin typeface="+mj-lt"/>
              </a:rPr>
              <a:t> Pueden darse durante el proceso de negociación o como resultado de un proceso exitoso.</a:t>
            </a:r>
          </a:p>
          <a:p>
            <a:pPr lvl="1" eaLnBrk="1" hangingPunct="1">
              <a:defRPr/>
            </a:pPr>
            <a:r>
              <a:rPr lang="es-CL" sz="2000" b="1" dirty="0" err="1" smtClean="0">
                <a:solidFill>
                  <a:schemeClr val="bg1">
                    <a:lumMod val="20000"/>
                    <a:lumOff val="80000"/>
                  </a:schemeClr>
                </a:solidFill>
                <a:latin typeface="+mj-lt"/>
              </a:rPr>
              <a:t>Ej</a:t>
            </a:r>
            <a:r>
              <a:rPr lang="es-CL" sz="2000" b="1" dirty="0" smtClean="0">
                <a:solidFill>
                  <a:schemeClr val="bg1">
                    <a:lumMod val="20000"/>
                    <a:lumOff val="80000"/>
                  </a:schemeClr>
                </a:solidFill>
                <a:latin typeface="+mj-lt"/>
              </a:rPr>
              <a:t>: Independiente de los demás puntos, la empresa se compromete a pedirle disculpas públicas.</a:t>
            </a:r>
            <a:r>
              <a:rPr lang="es-CL" sz="2000" b="1" dirty="0" smtClean="0">
                <a:latin typeface="+mj-lt"/>
              </a:rPr>
              <a:t> </a:t>
            </a:r>
          </a:p>
          <a:p>
            <a:pPr eaLnBrk="1" hangingPunct="1">
              <a:defRPr/>
            </a:pPr>
            <a:r>
              <a:rPr lang="es-CL" sz="2400" b="1" dirty="0" smtClean="0">
                <a:latin typeface="+mj-lt"/>
              </a:rPr>
              <a:t>Se recomienda </a:t>
            </a:r>
            <a:r>
              <a:rPr lang="es-CL" sz="2400" b="1" dirty="0" smtClean="0">
                <a:solidFill>
                  <a:schemeClr val="tx2"/>
                </a:solidFill>
                <a:latin typeface="+mj-lt"/>
              </a:rPr>
              <a:t>desarrollar múltiples opciones</a:t>
            </a:r>
            <a:r>
              <a:rPr lang="es-CL" sz="2400" b="1" dirty="0" smtClean="0">
                <a:latin typeface="+mj-lt"/>
              </a:rPr>
              <a:t> entre las cuales se pueda escoger y reservarse un tiempo para </a:t>
            </a:r>
            <a:r>
              <a:rPr lang="es-CL" sz="2400" b="1" dirty="0" smtClean="0">
                <a:solidFill>
                  <a:schemeClr val="tx2"/>
                </a:solidFill>
                <a:latin typeface="+mj-lt"/>
              </a:rPr>
              <a:t>decidirse después. </a:t>
            </a:r>
            <a:r>
              <a:rPr lang="es-CL" sz="2000" b="1" dirty="0" smtClean="0">
                <a:latin typeface="+mj-lt"/>
                <a:sym typeface="Wingdings" pitchFamily="2" charset="2"/>
              </a:rPr>
              <a:t> Evitar tomar decisiones bajo presión.</a:t>
            </a:r>
            <a:endParaRPr lang="es-CL" sz="2000" b="1" dirty="0" smtClean="0">
              <a:solidFill>
                <a:schemeClr val="tx2"/>
              </a:solidFill>
              <a:latin typeface="+mj-lt"/>
            </a:endParaRPr>
          </a:p>
          <a:p>
            <a:pPr eaLnBrk="1" hangingPunct="1">
              <a:defRPr/>
            </a:pPr>
            <a:r>
              <a:rPr lang="es-CL" sz="2400" b="1" dirty="0" smtClean="0">
                <a:latin typeface="+mj-lt"/>
              </a:rPr>
              <a:t>Pueden ser </a:t>
            </a:r>
            <a:r>
              <a:rPr lang="es-CL" sz="2400" b="1" dirty="0" smtClean="0">
                <a:solidFill>
                  <a:schemeClr val="tx2"/>
                </a:solidFill>
                <a:latin typeface="+mj-lt"/>
              </a:rPr>
              <a:t>instrumentales</a:t>
            </a:r>
            <a:r>
              <a:rPr lang="es-CL" sz="2400" b="1" dirty="0" smtClean="0">
                <a:latin typeface="+mj-lt"/>
              </a:rPr>
              <a:t> o </a:t>
            </a:r>
            <a:r>
              <a:rPr lang="es-CL" sz="2400" b="1" dirty="0" smtClean="0">
                <a:solidFill>
                  <a:schemeClr val="tx2"/>
                </a:solidFill>
                <a:latin typeface="+mj-lt"/>
              </a:rPr>
              <a:t>sustanciales</a:t>
            </a:r>
            <a:r>
              <a:rPr lang="es-CL" sz="2400" b="1" dirty="0" smtClean="0">
                <a:latin typeface="+mj-lt"/>
              </a:rPr>
              <a:t>.</a:t>
            </a:r>
          </a:p>
          <a:p>
            <a:pPr lvl="1" eaLnBrk="1" hangingPunct="1">
              <a:defRPr/>
            </a:pPr>
            <a:r>
              <a:rPr lang="es-CL" sz="2000" b="1" dirty="0" err="1" smtClean="0">
                <a:solidFill>
                  <a:schemeClr val="bg1">
                    <a:lumMod val="20000"/>
                    <a:lumOff val="80000"/>
                  </a:schemeClr>
                </a:solidFill>
                <a:latin typeface="+mj-lt"/>
              </a:rPr>
              <a:t>Ej</a:t>
            </a:r>
            <a:r>
              <a:rPr lang="es-CL" sz="2000" b="1" dirty="0" smtClean="0">
                <a:solidFill>
                  <a:schemeClr val="bg1">
                    <a:lumMod val="20000"/>
                    <a:lumOff val="80000"/>
                  </a:schemeClr>
                </a:solidFill>
                <a:latin typeface="+mj-lt"/>
              </a:rPr>
              <a:t>: pactar que negociación será secreta; reglas sobre la negociación que se llevará a cabo.</a:t>
            </a:r>
            <a:r>
              <a:rPr lang="es-CL" sz="2000" b="1" dirty="0" smtClean="0">
                <a:latin typeface="+mj-lt"/>
              </a:rPr>
              <a:t> </a:t>
            </a:r>
          </a:p>
          <a:p>
            <a:pPr eaLnBrk="1" hangingPunct="1">
              <a:defRPr/>
            </a:pPr>
            <a:endParaRPr lang="es-CL" sz="2400" dirty="0" smtClean="0">
              <a:latin typeface="+mj-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extLst>
            <a:ext uri="{909E8E84-426E-40dd-AFC4-6F175D3DCCD1}"/>
          </a:extLst>
        </p:spPr>
        <p:txBody>
          <a:bodyPr/>
          <a:lstStyle/>
          <a:p>
            <a:pPr eaLnBrk="1" hangingPunct="1">
              <a:defRPr/>
            </a:pPr>
            <a:r>
              <a:rPr lang="en-US" sz="3600" b="1" dirty="0" err="1" smtClean="0">
                <a:solidFill>
                  <a:srgbClr val="66CCFF"/>
                </a:solidFill>
                <a:latin typeface="Tahoma" pitchFamily="34" charset="0"/>
              </a:rPr>
              <a:t>Modelo</a:t>
            </a:r>
            <a:r>
              <a:rPr lang="en-US" sz="3600" b="1" dirty="0" smtClean="0">
                <a:solidFill>
                  <a:srgbClr val="66CCFF"/>
                </a:solidFill>
                <a:latin typeface="Tahoma" pitchFamily="34" charset="0"/>
              </a:rPr>
              <a:t> de </a:t>
            </a:r>
            <a:r>
              <a:rPr lang="en-US" sz="3600" b="1" dirty="0" err="1" smtClean="0">
                <a:solidFill>
                  <a:srgbClr val="66CCFF"/>
                </a:solidFill>
                <a:latin typeface="Tahoma" pitchFamily="34" charset="0"/>
              </a:rPr>
              <a:t>Negociación</a:t>
            </a:r>
            <a:r>
              <a:rPr lang="en-US" sz="3600" b="1" dirty="0" smtClean="0">
                <a:solidFill>
                  <a:srgbClr val="66CCFF"/>
                </a:solidFill>
                <a:latin typeface="Tahoma" pitchFamily="34" charset="0"/>
              </a:rPr>
              <a:t> de la </a:t>
            </a:r>
            <a:r>
              <a:rPr lang="en-US" sz="3600" b="1" dirty="0" err="1" smtClean="0">
                <a:solidFill>
                  <a:srgbClr val="66CCFF"/>
                </a:solidFill>
                <a:latin typeface="Tahoma" pitchFamily="34" charset="0"/>
              </a:rPr>
              <a:t>Escuela</a:t>
            </a:r>
            <a:r>
              <a:rPr lang="en-US" sz="3600" b="1" dirty="0" smtClean="0">
                <a:solidFill>
                  <a:srgbClr val="66CCFF"/>
                </a:solidFill>
                <a:latin typeface="Tahoma" pitchFamily="34" charset="0"/>
              </a:rPr>
              <a:t> de Harvard: </a:t>
            </a:r>
            <a:r>
              <a:rPr lang="en-US" sz="3600" b="1" dirty="0" err="1" smtClean="0">
                <a:latin typeface="Tahoma" pitchFamily="34" charset="0"/>
              </a:rPr>
              <a:t>Elementos</a:t>
            </a:r>
            <a:endParaRPr lang="en-US" sz="3600" b="1" dirty="0" smtClean="0">
              <a:latin typeface="Tahoma" pitchFamily="34" charset="0"/>
            </a:endParaRPr>
          </a:p>
        </p:txBody>
      </p:sp>
      <p:sp>
        <p:nvSpPr>
          <p:cNvPr id="4" name="3 Marcador de contenido"/>
          <p:cNvSpPr>
            <a:spLocks noGrp="1"/>
          </p:cNvSpPr>
          <p:nvPr>
            <p:ph idx="1"/>
          </p:nvPr>
        </p:nvSpPr>
        <p:spPr>
          <a:xfrm>
            <a:off x="1371600" y="2060575"/>
            <a:ext cx="7772400" cy="4454525"/>
          </a:xfrm>
        </p:spPr>
        <p:txBody>
          <a:bodyPr/>
          <a:lstStyle/>
          <a:p>
            <a:pPr eaLnBrk="1" hangingPunct="1">
              <a:lnSpc>
                <a:spcPct val="90000"/>
              </a:lnSpc>
              <a:buFont typeface="Wingdings" pitchFamily="2" charset="2"/>
              <a:buNone/>
              <a:defRPr/>
            </a:pPr>
            <a:r>
              <a:rPr lang="es-ES_tradnl" sz="1800" b="1" dirty="0" smtClean="0">
                <a:latin typeface="Tahoma" pitchFamily="34" charset="0"/>
              </a:rPr>
              <a:t>1.	Alternativas</a:t>
            </a:r>
            <a:endParaRPr lang="es-ES_tradnl" sz="1800" b="1" dirty="0" smtClean="0">
              <a:solidFill>
                <a:schemeClr val="tx2"/>
              </a:solidFill>
              <a:latin typeface="Tahoma" pitchFamily="34" charset="0"/>
            </a:endParaRPr>
          </a:p>
          <a:p>
            <a:pPr eaLnBrk="1" hangingPunct="1">
              <a:lnSpc>
                <a:spcPct val="90000"/>
              </a:lnSpc>
              <a:defRPr/>
            </a:pPr>
            <a:endParaRPr lang="es-ES_tradnl" sz="1800" b="1" dirty="0" smtClean="0">
              <a:latin typeface="Tahoma" pitchFamily="34" charset="0"/>
            </a:endParaRPr>
          </a:p>
          <a:p>
            <a:pPr eaLnBrk="1" hangingPunct="1">
              <a:lnSpc>
                <a:spcPct val="90000"/>
              </a:lnSpc>
              <a:buFont typeface="Wingdings" pitchFamily="2" charset="2"/>
              <a:buNone/>
              <a:defRPr/>
            </a:pPr>
            <a:r>
              <a:rPr lang="es-ES_tradnl" sz="1800" b="1" dirty="0" smtClean="0">
                <a:latin typeface="Tahoma" pitchFamily="34" charset="0"/>
              </a:rPr>
              <a:t>2.	Intereses</a:t>
            </a:r>
            <a:endParaRPr lang="es-ES_tradnl" sz="1800" b="1" dirty="0" smtClean="0">
              <a:solidFill>
                <a:srgbClr val="9900FF"/>
              </a:solidFill>
              <a:latin typeface="Tahoma" pitchFamily="34" charset="0"/>
            </a:endParaRPr>
          </a:p>
          <a:p>
            <a:pPr eaLnBrk="1" hangingPunct="1">
              <a:lnSpc>
                <a:spcPct val="90000"/>
              </a:lnSpc>
              <a:buFont typeface="Wingdings" pitchFamily="2" charset="2"/>
              <a:buNone/>
              <a:defRPr/>
            </a:pPr>
            <a:endParaRPr lang="es-ES_tradnl" sz="1800" b="1" dirty="0" smtClean="0">
              <a:latin typeface="Tahoma" pitchFamily="34" charset="0"/>
            </a:endParaRPr>
          </a:p>
          <a:p>
            <a:pPr eaLnBrk="1" hangingPunct="1">
              <a:lnSpc>
                <a:spcPct val="90000"/>
              </a:lnSpc>
              <a:buFont typeface="Wingdings" pitchFamily="2" charset="2"/>
              <a:buNone/>
              <a:defRPr/>
            </a:pPr>
            <a:r>
              <a:rPr lang="es-ES_tradnl" sz="1800" b="1" dirty="0" smtClean="0">
                <a:latin typeface="Tahoma" pitchFamily="34" charset="0"/>
              </a:rPr>
              <a:t>3.	Opciones</a:t>
            </a:r>
            <a:endParaRPr lang="es-ES_tradnl" sz="1800" b="1" dirty="0" smtClean="0">
              <a:solidFill>
                <a:srgbClr val="9900FF"/>
              </a:solidFill>
              <a:latin typeface="Tahoma" pitchFamily="34" charset="0"/>
            </a:endParaRPr>
          </a:p>
          <a:p>
            <a:pPr eaLnBrk="1" hangingPunct="1">
              <a:lnSpc>
                <a:spcPct val="90000"/>
              </a:lnSpc>
              <a:defRPr/>
            </a:pPr>
            <a:endParaRPr lang="es-ES_tradnl" sz="1800" b="1" dirty="0" smtClean="0">
              <a:solidFill>
                <a:srgbClr val="9900FF"/>
              </a:solidFill>
              <a:latin typeface="Tahoma" pitchFamily="34" charset="0"/>
            </a:endParaRPr>
          </a:p>
          <a:p>
            <a:pPr eaLnBrk="1" hangingPunct="1">
              <a:lnSpc>
                <a:spcPct val="90000"/>
              </a:lnSpc>
              <a:buFont typeface="Wingdings" pitchFamily="2" charset="2"/>
              <a:buNone/>
              <a:defRPr/>
            </a:pPr>
            <a:r>
              <a:rPr lang="es-ES_tradnl" sz="1800" b="1" dirty="0" smtClean="0">
                <a:latin typeface="Tahoma" pitchFamily="34" charset="0"/>
              </a:rPr>
              <a:t>4. 	Legitimidad</a:t>
            </a:r>
          </a:p>
          <a:p>
            <a:pPr eaLnBrk="1" hangingPunct="1">
              <a:lnSpc>
                <a:spcPct val="90000"/>
              </a:lnSpc>
              <a:buFont typeface="Wingdings" pitchFamily="2" charset="2"/>
              <a:buNone/>
              <a:defRPr/>
            </a:pPr>
            <a:endParaRPr lang="es-ES" sz="1800" b="1" dirty="0" smtClean="0">
              <a:solidFill>
                <a:srgbClr val="9900FF"/>
              </a:solidFill>
              <a:latin typeface="Tahoma" pitchFamily="34" charset="0"/>
            </a:endParaRPr>
          </a:p>
          <a:p>
            <a:pPr eaLnBrk="1" hangingPunct="1">
              <a:lnSpc>
                <a:spcPct val="90000"/>
              </a:lnSpc>
              <a:buFont typeface="Wingdings" pitchFamily="2" charset="2"/>
              <a:buNone/>
              <a:defRPr/>
            </a:pPr>
            <a:r>
              <a:rPr lang="es-ES" sz="1800" b="1" dirty="0" smtClean="0">
                <a:solidFill>
                  <a:schemeClr val="tx2"/>
                </a:solidFill>
                <a:latin typeface="Tahoma" pitchFamily="34" charset="0"/>
              </a:rPr>
              <a:t>5. 	Relación</a:t>
            </a:r>
          </a:p>
          <a:p>
            <a:pPr eaLnBrk="1" hangingPunct="1">
              <a:lnSpc>
                <a:spcPct val="90000"/>
              </a:lnSpc>
              <a:buFont typeface="Wingdings" pitchFamily="2" charset="2"/>
              <a:buNone/>
              <a:defRPr/>
            </a:pPr>
            <a:endParaRPr lang="es-ES" sz="1800" b="1" dirty="0" smtClean="0">
              <a:solidFill>
                <a:schemeClr val="tx2"/>
              </a:solidFill>
              <a:latin typeface="Tahoma" pitchFamily="34" charset="0"/>
            </a:endParaRPr>
          </a:p>
          <a:p>
            <a:pPr eaLnBrk="1" hangingPunct="1">
              <a:lnSpc>
                <a:spcPct val="90000"/>
              </a:lnSpc>
              <a:buFont typeface="Wingdings" pitchFamily="2" charset="2"/>
              <a:buNone/>
              <a:defRPr/>
            </a:pPr>
            <a:r>
              <a:rPr lang="es-ES" sz="1800" b="1" dirty="0" smtClean="0">
                <a:solidFill>
                  <a:schemeClr val="tx2"/>
                </a:solidFill>
                <a:latin typeface="Tahoma" pitchFamily="34" charset="0"/>
              </a:rPr>
              <a:t>6. Comunicación</a:t>
            </a:r>
          </a:p>
          <a:p>
            <a:pPr eaLnBrk="1" hangingPunct="1">
              <a:lnSpc>
                <a:spcPct val="90000"/>
              </a:lnSpc>
              <a:buFont typeface="Wingdings" pitchFamily="2" charset="2"/>
              <a:buNone/>
              <a:defRPr/>
            </a:pPr>
            <a:endParaRPr lang="es-ES" sz="1800" b="1" dirty="0" smtClean="0">
              <a:solidFill>
                <a:schemeClr val="tx2"/>
              </a:solidFill>
              <a:latin typeface="Tahoma" pitchFamily="34" charset="0"/>
            </a:endParaRPr>
          </a:p>
          <a:p>
            <a:pPr eaLnBrk="1" hangingPunct="1">
              <a:lnSpc>
                <a:spcPct val="90000"/>
              </a:lnSpc>
              <a:buFont typeface="Wingdings" pitchFamily="2" charset="2"/>
              <a:buNone/>
              <a:defRPr/>
            </a:pPr>
            <a:r>
              <a:rPr lang="es-ES" sz="1800" b="1" dirty="0" smtClean="0">
                <a:solidFill>
                  <a:schemeClr val="tx2"/>
                </a:solidFill>
                <a:latin typeface="Tahoma" pitchFamily="34" charset="0"/>
              </a:rPr>
              <a:t>7. Compromiso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 calcmode="lin" valueType="num">
                                      <p:cBhvr additive="base">
                                        <p:cTn id="7" dur="500" fill="hold"/>
                                        <p:tgtEl>
                                          <p:spTgt spid="35842"/>
                                        </p:tgtEl>
                                        <p:attrNameLst>
                                          <p:attrName>ppt_x</p:attrName>
                                        </p:attrNameLst>
                                      </p:cBhvr>
                                      <p:tavLst>
                                        <p:tav tm="0">
                                          <p:val>
                                            <p:strVal val="#ppt_x"/>
                                          </p:val>
                                        </p:tav>
                                        <p:tav tm="100000">
                                          <p:val>
                                            <p:strVal val="#ppt_x"/>
                                          </p:val>
                                        </p:tav>
                                      </p:tavLst>
                                    </p:anim>
                                    <p:anim calcmode="lin" valueType="num">
                                      <p:cBhvr additive="base">
                                        <p:cTn id="8" dur="500" fill="hold"/>
                                        <p:tgtEl>
                                          <p:spTgt spid="3584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0" y="0"/>
            <a:ext cx="9144000" cy="1219200"/>
          </a:xfrm>
        </p:spPr>
        <p:txBody>
          <a:bodyPr/>
          <a:lstStyle/>
          <a:p>
            <a:pPr eaLnBrk="1" hangingPunct="1">
              <a:defRPr/>
            </a:pPr>
            <a:r>
              <a:rPr lang="es-ES_tradnl" dirty="0" smtClean="0">
                <a:solidFill>
                  <a:srgbClr val="FF0000"/>
                </a:solidFill>
              </a:rPr>
              <a:t>Séptimo elemento: </a:t>
            </a:r>
            <a:r>
              <a:rPr lang="es-ES_tradnl" dirty="0" smtClean="0"/>
              <a:t>El compromiso</a:t>
            </a:r>
            <a:endParaRPr lang="es-ES" dirty="0" smtClean="0"/>
          </a:p>
        </p:txBody>
      </p:sp>
      <p:sp>
        <p:nvSpPr>
          <p:cNvPr id="64515" name="Rectangle 3"/>
          <p:cNvSpPr>
            <a:spLocks noGrp="1" noChangeArrowheads="1"/>
          </p:cNvSpPr>
          <p:nvPr>
            <p:ph type="body" idx="1"/>
          </p:nvPr>
        </p:nvSpPr>
        <p:spPr>
          <a:xfrm>
            <a:off x="457200" y="1125538"/>
            <a:ext cx="8686800" cy="4343400"/>
          </a:xfrm>
        </p:spPr>
        <p:txBody>
          <a:bodyPr/>
          <a:lstStyle/>
          <a:p>
            <a:pPr eaLnBrk="1" hangingPunct="1">
              <a:defRPr/>
            </a:pPr>
            <a:r>
              <a:rPr lang="es-CL" sz="2400" b="1" dirty="0" smtClean="0"/>
              <a:t>Pueden ser </a:t>
            </a:r>
            <a:r>
              <a:rPr lang="es-CL" sz="2400" b="1" dirty="0" smtClean="0">
                <a:solidFill>
                  <a:schemeClr val="tx2"/>
                </a:solidFill>
              </a:rPr>
              <a:t>totales</a:t>
            </a:r>
            <a:r>
              <a:rPr lang="es-CL" sz="2400" b="1" dirty="0" smtClean="0"/>
              <a:t> o </a:t>
            </a:r>
            <a:r>
              <a:rPr lang="es-CL" sz="2400" b="1" dirty="0" smtClean="0">
                <a:solidFill>
                  <a:schemeClr val="tx2"/>
                </a:solidFill>
              </a:rPr>
              <a:t>parciales.</a:t>
            </a:r>
            <a:endParaRPr lang="es-CL" sz="2400" b="1" dirty="0" smtClean="0">
              <a:latin typeface="+mj-lt"/>
            </a:endParaRPr>
          </a:p>
          <a:p>
            <a:pPr eaLnBrk="1" hangingPunct="1">
              <a:defRPr/>
            </a:pPr>
            <a:r>
              <a:rPr lang="es-CL" sz="2400" b="1" dirty="0" smtClean="0">
                <a:latin typeface="+mj-lt"/>
              </a:rPr>
              <a:t>Los compromisos deben suscribirse de manera adecuada y orientarse a acuerdos duraderos, realizables por quienes deben cumplirlos, prácticos y susceptibles de verificarse. Es decir, un acuerdo debe ser:</a:t>
            </a:r>
          </a:p>
          <a:p>
            <a:pPr marL="914400" lvl="1" indent="-457200" eaLnBrk="1" hangingPunct="1">
              <a:buFontTx/>
              <a:buNone/>
              <a:defRPr/>
            </a:pPr>
            <a:r>
              <a:rPr lang="es-CL" sz="2000" b="1" dirty="0" smtClean="0">
                <a:solidFill>
                  <a:schemeClr val="tx2"/>
                </a:solidFill>
                <a:latin typeface="+mj-lt"/>
              </a:rPr>
              <a:t>1. Satisfactorio (o equitativo): </a:t>
            </a:r>
            <a:r>
              <a:rPr lang="es-CL" sz="2000" b="1" dirty="0" smtClean="0">
                <a:latin typeface="+mj-lt"/>
              </a:rPr>
              <a:t>Debe abarcar los intereses de las partes, superando el MAAN.</a:t>
            </a:r>
            <a:endParaRPr lang="es-CL" sz="2000" b="1" dirty="0" smtClean="0">
              <a:solidFill>
                <a:schemeClr val="tx2"/>
              </a:solidFill>
              <a:latin typeface="+mj-lt"/>
            </a:endParaRPr>
          </a:p>
          <a:p>
            <a:pPr lvl="1" eaLnBrk="1" hangingPunct="1">
              <a:buFontTx/>
              <a:buNone/>
              <a:defRPr/>
            </a:pPr>
            <a:r>
              <a:rPr lang="es-CL" sz="2000" b="1" dirty="0" smtClean="0">
                <a:solidFill>
                  <a:schemeClr val="tx2"/>
                </a:solidFill>
                <a:latin typeface="+mj-lt"/>
              </a:rPr>
              <a:t>2. Integral: </a:t>
            </a:r>
            <a:r>
              <a:rPr lang="es-CL" sz="2000" b="1" dirty="0" smtClean="0">
                <a:latin typeface="+mj-lt"/>
              </a:rPr>
              <a:t>Resolver la totalidad del conflicto. Evitar que vuelva a surgir.</a:t>
            </a:r>
            <a:endParaRPr lang="es-CL" sz="2000" b="1" dirty="0" smtClean="0">
              <a:solidFill>
                <a:schemeClr val="tx2"/>
              </a:solidFill>
              <a:latin typeface="+mj-lt"/>
            </a:endParaRPr>
          </a:p>
          <a:p>
            <a:pPr lvl="1" eaLnBrk="1" hangingPunct="1">
              <a:buFontTx/>
              <a:buNone/>
              <a:defRPr/>
            </a:pPr>
            <a:r>
              <a:rPr lang="es-CL" sz="2000" b="1" dirty="0" smtClean="0">
                <a:solidFill>
                  <a:schemeClr val="tx2"/>
                </a:solidFill>
                <a:latin typeface="+mj-lt"/>
              </a:rPr>
              <a:t>3. Viable: </a:t>
            </a:r>
            <a:r>
              <a:rPr lang="es-CL" sz="2000" b="1" dirty="0" smtClean="0">
                <a:latin typeface="+mj-lt"/>
              </a:rPr>
              <a:t>Que se pueda llevar a cabo por las partes. </a:t>
            </a:r>
            <a:r>
              <a:rPr lang="es-CL" sz="2000" b="1" dirty="0" smtClean="0">
                <a:latin typeface="+mj-lt"/>
                <a:sym typeface="Wingdings" pitchFamily="2" charset="2"/>
              </a:rPr>
              <a:t> Puede implicar la realización de un acto jurídico (</a:t>
            </a:r>
            <a:r>
              <a:rPr lang="es-CL" sz="2000" b="1" dirty="0" err="1" smtClean="0">
                <a:solidFill>
                  <a:schemeClr val="bg1">
                    <a:lumMod val="20000"/>
                    <a:lumOff val="80000"/>
                  </a:schemeClr>
                </a:solidFill>
                <a:latin typeface="+mj-lt"/>
                <a:sym typeface="Wingdings" pitchFamily="2" charset="2"/>
              </a:rPr>
              <a:t>Ej</a:t>
            </a:r>
            <a:r>
              <a:rPr lang="es-CL" sz="2000" b="1" dirty="0" smtClean="0">
                <a:solidFill>
                  <a:schemeClr val="bg1">
                    <a:lumMod val="20000"/>
                    <a:lumOff val="80000"/>
                  </a:schemeClr>
                </a:solidFill>
                <a:latin typeface="+mj-lt"/>
                <a:sym typeface="Wingdings" pitchFamily="2" charset="2"/>
              </a:rPr>
              <a:t>: Contrato de transacción</a:t>
            </a:r>
            <a:r>
              <a:rPr lang="es-CL" sz="2000" b="1" dirty="0" smtClean="0">
                <a:latin typeface="+mj-lt"/>
                <a:sym typeface="Wingdings" pitchFamily="2" charset="2"/>
              </a:rPr>
              <a:t>).</a:t>
            </a:r>
            <a:endParaRPr lang="es-CL" sz="2000" b="1" dirty="0" smtClean="0">
              <a:latin typeface="+mj-lt"/>
            </a:endParaRPr>
          </a:p>
          <a:p>
            <a:pPr lvl="1" eaLnBrk="1" hangingPunct="1">
              <a:buFontTx/>
              <a:buNone/>
              <a:defRPr/>
            </a:pPr>
            <a:endParaRPr lang="es-CL" sz="2000" b="1" dirty="0" smtClean="0">
              <a:solidFill>
                <a:srgbClr val="00FF00"/>
              </a:solidFill>
              <a:latin typeface="+mj-lt"/>
            </a:endParaRPr>
          </a:p>
          <a:p>
            <a:pPr algn="just" eaLnBrk="1" hangingPunct="1">
              <a:defRPr/>
            </a:pPr>
            <a:r>
              <a:rPr lang="es-CL" sz="2400" b="1" dirty="0" smtClean="0">
                <a:solidFill>
                  <a:schemeClr val="tx2"/>
                </a:solidFill>
                <a:effectLst/>
                <a:latin typeface="+mj-lt"/>
              </a:rPr>
              <a:t>Acuerdo es eventual:</a:t>
            </a:r>
            <a:r>
              <a:rPr lang="es-CL" sz="2400" b="1" dirty="0" smtClean="0">
                <a:effectLst/>
                <a:latin typeface="+mj-lt"/>
              </a:rPr>
              <a:t> Finalidad de la negociación es obtener un </a:t>
            </a:r>
            <a:r>
              <a:rPr lang="es-CL" sz="2400" b="1" dirty="0" smtClean="0">
                <a:solidFill>
                  <a:schemeClr val="tx2"/>
                </a:solidFill>
                <a:effectLst/>
                <a:latin typeface="+mj-lt"/>
              </a:rPr>
              <a:t>acuerdo razonable</a:t>
            </a:r>
            <a:r>
              <a:rPr lang="es-CL" sz="2400" b="1" dirty="0" smtClean="0">
                <a:effectLst/>
                <a:latin typeface="+mj-lt"/>
              </a:rPr>
              <a:t> por medio de un proceso </a:t>
            </a:r>
            <a:r>
              <a:rPr lang="es-CL" sz="2400" b="1" dirty="0" smtClean="0">
                <a:solidFill>
                  <a:schemeClr val="tx2"/>
                </a:solidFill>
                <a:effectLst/>
                <a:latin typeface="+mj-lt"/>
              </a:rPr>
              <a:t>eficiente</a:t>
            </a:r>
            <a:r>
              <a:rPr lang="es-CL" sz="2400" b="1" dirty="0" smtClean="0">
                <a:effectLst/>
                <a:latin typeface="+mj-lt"/>
              </a:rPr>
              <a:t> y </a:t>
            </a:r>
            <a:r>
              <a:rPr lang="es-CL" sz="2400" b="1" dirty="0" smtClean="0">
                <a:solidFill>
                  <a:schemeClr val="tx2"/>
                </a:solidFill>
                <a:effectLst/>
                <a:latin typeface="+mj-lt"/>
              </a:rPr>
              <a:t>amistoso</a:t>
            </a:r>
            <a:r>
              <a:rPr lang="es-CL" sz="2400" b="1" dirty="0" smtClean="0">
                <a:effectLst/>
                <a:latin typeface="+mj-lt"/>
              </a:rPr>
              <a:t>. Además, hay veces que cuidar la relación vale más que resolver esa disputa en particular.</a:t>
            </a:r>
            <a:endParaRPr lang="es-CL" sz="2400" dirty="0" smtClean="0">
              <a:latin typeface="+mj-l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1219200"/>
          </a:xfrm>
        </p:spPr>
        <p:txBody>
          <a:bodyPr/>
          <a:lstStyle/>
          <a:p>
            <a:pPr>
              <a:defRPr/>
            </a:pPr>
            <a:r>
              <a:rPr lang="es-CL" sz="3600" b="1" dirty="0" err="1" smtClean="0">
                <a:solidFill>
                  <a:srgbClr val="FF0000"/>
                </a:solidFill>
                <a:effectLst>
                  <a:outerShdw blurRad="38100" dist="38100" dir="2700000" algn="tl">
                    <a:srgbClr val="000000">
                      <a:alpha val="43137"/>
                    </a:srgbClr>
                  </a:outerShdw>
                </a:effectLst>
              </a:rPr>
              <a:t>Castel</a:t>
            </a:r>
            <a:r>
              <a:rPr lang="es-CL" sz="3600" b="1" dirty="0" smtClean="0">
                <a:solidFill>
                  <a:srgbClr val="FF0000"/>
                </a:solidFill>
                <a:effectLst>
                  <a:outerShdw blurRad="38100" dist="38100" dir="2700000" algn="tl">
                    <a:srgbClr val="000000">
                      <a:alpha val="43137"/>
                    </a:srgbClr>
                  </a:outerShdw>
                </a:effectLst>
              </a:rPr>
              <a:t> con Soto</a:t>
            </a:r>
            <a:endParaRPr lang="es-CL" sz="3600" b="1" dirty="0">
              <a:solidFill>
                <a:srgbClr val="FF0000"/>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a:xfrm>
            <a:off x="684213" y="1268413"/>
            <a:ext cx="7772400" cy="4454525"/>
          </a:xfrm>
        </p:spPr>
        <p:txBody>
          <a:bodyPr/>
          <a:lstStyle/>
          <a:p>
            <a:pPr>
              <a:defRPr/>
            </a:pPr>
            <a:r>
              <a:rPr lang="es-CL" sz="2400" dirty="0" smtClean="0">
                <a:solidFill>
                  <a:schemeClr val="tx2"/>
                </a:solidFill>
              </a:rPr>
              <a:t>Relación:</a:t>
            </a:r>
          </a:p>
          <a:p>
            <a:pPr lvl="1">
              <a:defRPr/>
            </a:pPr>
            <a:r>
              <a:rPr lang="es-CL" sz="2000" dirty="0" smtClean="0"/>
              <a:t>Legitimación del objeto </a:t>
            </a:r>
            <a:r>
              <a:rPr lang="es-CL" sz="2000" dirty="0" smtClean="0">
                <a:sym typeface="Wingdings" pitchFamily="2" charset="2"/>
              </a:rPr>
              <a:t> Criterios de realidad.</a:t>
            </a:r>
            <a:endParaRPr lang="es-CL" sz="2000" dirty="0" smtClean="0"/>
          </a:p>
          <a:p>
            <a:pPr lvl="1">
              <a:defRPr/>
            </a:pPr>
            <a:r>
              <a:rPr lang="es-CL" sz="2000" dirty="0" smtClean="0"/>
              <a:t>Legitimación de la relación </a:t>
            </a:r>
            <a:r>
              <a:rPr lang="es-CL" sz="2000" dirty="0" smtClean="0">
                <a:sym typeface="Wingdings" pitchFamily="2" charset="2"/>
              </a:rPr>
              <a:t> Duración de relación laboral; preguntas circulares por la situación del trabajador.</a:t>
            </a:r>
            <a:endParaRPr lang="es-CL" sz="2000" dirty="0" smtClean="0"/>
          </a:p>
          <a:p>
            <a:pPr lvl="1">
              <a:defRPr/>
            </a:pPr>
            <a:r>
              <a:rPr lang="es-CL" sz="2000" dirty="0" smtClean="0"/>
              <a:t>Negociación en base a posiciones por falta de exploración de los intereses eventualmente dañó la relación, sumado a no separar el problema de las partes. </a:t>
            </a:r>
          </a:p>
          <a:p>
            <a:pPr lvl="1">
              <a:defRPr/>
            </a:pPr>
            <a:endParaRPr lang="es-CL" sz="2000" dirty="0" smtClean="0"/>
          </a:p>
          <a:p>
            <a:pPr>
              <a:defRPr/>
            </a:pPr>
            <a:r>
              <a:rPr lang="es-CL" sz="2400" dirty="0" smtClean="0">
                <a:solidFill>
                  <a:schemeClr val="tx2"/>
                </a:solidFill>
              </a:rPr>
              <a:t>Comunicación:</a:t>
            </a:r>
          </a:p>
          <a:p>
            <a:pPr lvl="1">
              <a:defRPr/>
            </a:pPr>
            <a:r>
              <a:rPr lang="es-CL" sz="2000" dirty="0" smtClean="0"/>
              <a:t>Uso de criterios objetivos sobre el sueldo.</a:t>
            </a:r>
          </a:p>
          <a:p>
            <a:pPr lvl="1">
              <a:defRPr/>
            </a:pPr>
            <a:r>
              <a:rPr lang="es-CL" sz="2000" dirty="0" smtClean="0"/>
              <a:t>Exploración de los intereses.</a:t>
            </a:r>
          </a:p>
          <a:p>
            <a:pPr lvl="1">
              <a:defRPr/>
            </a:pPr>
            <a:r>
              <a:rPr lang="es-CL" sz="2000" dirty="0" smtClean="0"/>
              <a:t>Entrega de información de la que no se estaba en manejo.</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1219200"/>
          </a:xfrm>
        </p:spPr>
        <p:txBody>
          <a:bodyPr/>
          <a:lstStyle/>
          <a:p>
            <a:pPr>
              <a:defRPr/>
            </a:pPr>
            <a:r>
              <a:rPr lang="es-CL" sz="3600" b="1" dirty="0" err="1" smtClean="0">
                <a:solidFill>
                  <a:srgbClr val="FF0000"/>
                </a:solidFill>
                <a:effectLst>
                  <a:outerShdw blurRad="38100" dist="38100" dir="2700000" algn="tl">
                    <a:srgbClr val="000000">
                      <a:alpha val="43137"/>
                    </a:srgbClr>
                  </a:outerShdw>
                </a:effectLst>
              </a:rPr>
              <a:t>Castel</a:t>
            </a:r>
            <a:r>
              <a:rPr lang="es-CL" sz="3600" b="1" dirty="0" smtClean="0">
                <a:solidFill>
                  <a:srgbClr val="FF0000"/>
                </a:solidFill>
                <a:effectLst>
                  <a:outerShdw blurRad="38100" dist="38100" dir="2700000" algn="tl">
                    <a:srgbClr val="000000">
                      <a:alpha val="43137"/>
                    </a:srgbClr>
                  </a:outerShdw>
                </a:effectLst>
              </a:rPr>
              <a:t> con Soto</a:t>
            </a:r>
            <a:endParaRPr lang="es-CL" sz="3600" b="1" dirty="0">
              <a:solidFill>
                <a:srgbClr val="FF0000"/>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a:xfrm>
            <a:off x="684213" y="1268413"/>
            <a:ext cx="7772400" cy="4454525"/>
          </a:xfrm>
        </p:spPr>
        <p:txBody>
          <a:bodyPr/>
          <a:lstStyle/>
          <a:p>
            <a:pPr>
              <a:defRPr/>
            </a:pPr>
            <a:r>
              <a:rPr lang="es-CL" sz="2400" dirty="0" smtClean="0">
                <a:solidFill>
                  <a:schemeClr val="tx2"/>
                </a:solidFill>
              </a:rPr>
              <a:t>Compromiso:</a:t>
            </a:r>
          </a:p>
          <a:p>
            <a:pPr lvl="1">
              <a:defRPr/>
            </a:pPr>
            <a:r>
              <a:rPr lang="es-CL" sz="2000" dirty="0" smtClean="0"/>
              <a:t>Acuerdos instrumentales.</a:t>
            </a:r>
          </a:p>
          <a:p>
            <a:pPr lvl="1">
              <a:defRPr/>
            </a:pPr>
            <a:r>
              <a:rPr lang="es-CL" sz="2000" dirty="0" smtClean="0"/>
              <a:t>Acuerdos parciales.</a:t>
            </a:r>
          </a:p>
          <a:p>
            <a:pPr lvl="1">
              <a:defRPr/>
            </a:pPr>
            <a:r>
              <a:rPr lang="es-CL" sz="2000" dirty="0" smtClean="0"/>
              <a:t>Acuerdos totales </a:t>
            </a:r>
          </a:p>
          <a:p>
            <a:pPr lvl="1">
              <a:defRPr/>
            </a:pPr>
            <a:r>
              <a:rPr lang="es-CL" sz="2000" dirty="0" smtClean="0"/>
              <a:t>Generación de opciones.</a:t>
            </a:r>
            <a:endParaRPr lang="es-CL" sz="2400" dirty="0" smtClean="0"/>
          </a:p>
          <a:p>
            <a:pPr>
              <a:defRPr/>
            </a:pPr>
            <a:r>
              <a:rPr lang="es-CL" sz="2400" dirty="0" smtClean="0">
                <a:solidFill>
                  <a:schemeClr val="tx2"/>
                </a:solidFill>
              </a:rPr>
              <a:t>Solución adoptada: </a:t>
            </a:r>
          </a:p>
          <a:p>
            <a:pPr marL="457200" indent="-457200">
              <a:buFont typeface="Wingdings" pitchFamily="2" charset="2"/>
              <a:buAutoNum type="arabicParenR"/>
              <a:defRPr/>
            </a:pPr>
            <a:r>
              <a:rPr lang="es-CL" sz="2400" dirty="0" smtClean="0">
                <a:solidFill>
                  <a:srgbClr val="92D050"/>
                </a:solidFill>
              </a:rPr>
              <a:t>Disculpa oficial de la empresa.</a:t>
            </a:r>
          </a:p>
          <a:p>
            <a:pPr marL="457200" indent="-457200">
              <a:buFont typeface="Wingdings" pitchFamily="2" charset="2"/>
              <a:buAutoNum type="arabicParenR"/>
              <a:defRPr/>
            </a:pPr>
            <a:r>
              <a:rPr lang="es-CL" sz="2400" dirty="0" smtClean="0">
                <a:solidFill>
                  <a:srgbClr val="92D050"/>
                </a:solidFill>
              </a:rPr>
              <a:t>Cargar con gastos médicos.</a:t>
            </a:r>
          </a:p>
          <a:p>
            <a:pPr marL="457200" indent="-457200">
              <a:buFont typeface="Wingdings" pitchFamily="2" charset="2"/>
              <a:buAutoNum type="arabicParenR"/>
              <a:defRPr/>
            </a:pPr>
            <a:r>
              <a:rPr lang="es-CL" sz="2400" dirty="0" smtClean="0">
                <a:solidFill>
                  <a:srgbClr val="92D050"/>
                </a:solidFill>
              </a:rPr>
              <a:t>Cubrir 40 mil no cubiertos por seguro.</a:t>
            </a:r>
          </a:p>
          <a:p>
            <a:pPr marL="457200" indent="-457200">
              <a:buFont typeface="Wingdings" pitchFamily="2" charset="2"/>
              <a:buAutoNum type="arabicParenR"/>
              <a:defRPr/>
            </a:pPr>
            <a:r>
              <a:rPr lang="es-CL" sz="2400" dirty="0" smtClean="0">
                <a:solidFill>
                  <a:srgbClr val="92D050"/>
                </a:solidFill>
              </a:rPr>
              <a:t>Contrato por 5 años más.</a:t>
            </a:r>
          </a:p>
          <a:p>
            <a:pPr marL="457200" indent="-457200">
              <a:buFont typeface="Wingdings" pitchFamily="2" charset="2"/>
              <a:buAutoNum type="arabicParenR"/>
              <a:defRPr/>
            </a:pPr>
            <a:r>
              <a:rPr lang="es-CL" sz="2400" dirty="0" smtClean="0">
                <a:solidFill>
                  <a:srgbClr val="92D050"/>
                </a:solidFill>
              </a:rPr>
              <a:t>Subir el sueldo por medio de un bono de 3 mil.</a:t>
            </a:r>
          </a:p>
          <a:p>
            <a:pPr marL="457200" indent="-457200">
              <a:buFont typeface="Wingdings" pitchFamily="2" charset="2"/>
              <a:buAutoNum type="arabicParenR"/>
              <a:defRPr/>
            </a:pPr>
            <a:r>
              <a:rPr lang="es-CL" sz="2400" dirty="0" smtClean="0">
                <a:solidFill>
                  <a:srgbClr val="92D050"/>
                </a:solidFill>
              </a:rPr>
              <a:t>Capacitación.</a:t>
            </a:r>
          </a:p>
          <a:p>
            <a:pPr>
              <a:defRPr/>
            </a:pPr>
            <a:r>
              <a:rPr lang="es-CL" sz="2400" dirty="0" smtClean="0">
                <a:solidFill>
                  <a:schemeClr val="tx2"/>
                </a:solidFill>
              </a:rPr>
              <a:t>Que daño moral quede fuera del acuerdo.</a:t>
            </a:r>
          </a:p>
        </p:txBody>
      </p:sp>
      <p:sp>
        <p:nvSpPr>
          <p:cNvPr id="24580" name="3 CuadroTexto"/>
          <p:cNvSpPr txBox="1">
            <a:spLocks noChangeArrowheads="1"/>
          </p:cNvSpPr>
          <p:nvPr/>
        </p:nvSpPr>
        <p:spPr bwMode="auto">
          <a:xfrm>
            <a:off x="6875463" y="4292600"/>
            <a:ext cx="1993900" cy="1200150"/>
          </a:xfrm>
          <a:prstGeom prst="rect">
            <a:avLst/>
          </a:prstGeom>
          <a:noFill/>
          <a:ln w="9525">
            <a:noFill/>
            <a:miter lim="800000"/>
            <a:headEnd/>
            <a:tailEnd/>
          </a:ln>
        </p:spPr>
        <p:txBody>
          <a:bodyPr wrap="none">
            <a:spAutoFit/>
          </a:bodyPr>
          <a:lstStyle/>
          <a:p>
            <a:r>
              <a:rPr lang="es-CL">
                <a:solidFill>
                  <a:schemeClr val="tx2"/>
                </a:solidFill>
              </a:rPr>
              <a:t>¿Satisfactoria?</a:t>
            </a:r>
          </a:p>
          <a:p>
            <a:r>
              <a:rPr lang="es-CL">
                <a:solidFill>
                  <a:schemeClr val="tx2"/>
                </a:solidFill>
              </a:rPr>
              <a:t>¿Integral?</a:t>
            </a:r>
          </a:p>
          <a:p>
            <a:r>
              <a:rPr lang="es-CL">
                <a:solidFill>
                  <a:schemeClr val="tx2"/>
                </a:solidFill>
              </a:rPr>
              <a:t>¿Viable?</a:t>
            </a:r>
          </a:p>
        </p:txBody>
      </p:sp>
      <p:sp>
        <p:nvSpPr>
          <p:cNvPr id="6" name="5 Cerrar llave"/>
          <p:cNvSpPr/>
          <p:nvPr/>
        </p:nvSpPr>
        <p:spPr bwMode="auto">
          <a:xfrm>
            <a:off x="6084888" y="3357563"/>
            <a:ext cx="719137" cy="3240087"/>
          </a:xfrm>
          <a:prstGeom prst="rightBrace">
            <a:avLst/>
          </a:prstGeom>
          <a:noFill/>
          <a:ln w="12700" cap="sq" cmpd="sng" algn="ctr">
            <a:solidFill>
              <a:schemeClr val="tx1"/>
            </a:solidFill>
            <a:prstDash val="solid"/>
            <a:round/>
            <a:headEnd type="none" w="sm" len="sm"/>
            <a:tailEnd type="none" w="sm" len="sm"/>
          </a:ln>
          <a:effectLst/>
          <a:extLst>
            <a:ext uri="{AF507438-7753-43e0-B8FC-AC1667EBCBE1}"/>
          </a:extLst>
        </p:spPr>
        <p:txBody>
          <a:bodyPr wrap="none"/>
          <a:lstStyle/>
          <a:p>
            <a:pPr>
              <a:defRPr/>
            </a:pPr>
            <a:endParaRPr lang="es-CL">
              <a:ln>
                <a:solidFill>
                  <a:schemeClr val="tx2"/>
                </a:solidFill>
              </a:ln>
              <a:latin typeface="Times New Roman" charset="0"/>
              <a:ea typeface="ＭＳ Ｐゴシック"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684213" y="0"/>
            <a:ext cx="7772400" cy="1219200"/>
          </a:xfrm>
        </p:spPr>
        <p:txBody>
          <a:bodyPr/>
          <a:lstStyle/>
          <a:p>
            <a:pPr eaLnBrk="1" hangingPunct="1">
              <a:defRPr/>
            </a:pPr>
            <a:r>
              <a:rPr lang="es-ES_tradnl" dirty="0" smtClean="0">
                <a:solidFill>
                  <a:srgbClr val="FF0000"/>
                </a:solidFill>
              </a:rPr>
              <a:t>Quinto elemento: </a:t>
            </a:r>
            <a:r>
              <a:rPr lang="es-ES_tradnl" dirty="0" smtClean="0"/>
              <a:t>La Relación</a:t>
            </a:r>
            <a:endParaRPr lang="es-ES" dirty="0" smtClean="0"/>
          </a:p>
        </p:txBody>
      </p:sp>
      <p:sp>
        <p:nvSpPr>
          <p:cNvPr id="59395" name="Rectangle 3"/>
          <p:cNvSpPr>
            <a:spLocks noGrp="1" noChangeArrowheads="1"/>
          </p:cNvSpPr>
          <p:nvPr>
            <p:ph type="body" idx="1"/>
          </p:nvPr>
        </p:nvSpPr>
        <p:spPr>
          <a:xfrm>
            <a:off x="755650" y="1196975"/>
            <a:ext cx="7772400" cy="5327650"/>
          </a:xfrm>
        </p:spPr>
        <p:txBody>
          <a:bodyPr/>
          <a:lstStyle/>
          <a:p>
            <a:pPr algn="just" eaLnBrk="1" hangingPunct="1">
              <a:defRPr/>
            </a:pPr>
            <a:r>
              <a:rPr lang="es-ES_tradnl" sz="2200" dirty="0" smtClean="0">
                <a:solidFill>
                  <a:schemeClr val="tx2"/>
                </a:solidFill>
              </a:rPr>
              <a:t>Influye positiva o negativamente</a:t>
            </a:r>
            <a:r>
              <a:rPr lang="es-ES_tradnl" sz="2200" dirty="0" smtClean="0"/>
              <a:t> en el desarrollo de la negociación. </a:t>
            </a:r>
          </a:p>
          <a:p>
            <a:pPr lvl="1" algn="just" eaLnBrk="1" hangingPunct="1">
              <a:buFontTx/>
              <a:buNone/>
              <a:defRPr/>
            </a:pPr>
            <a:r>
              <a:rPr lang="es-ES_tradnl" sz="2200" dirty="0" smtClean="0">
                <a:sym typeface="Wingdings" pitchFamily="2" charset="2"/>
              </a:rPr>
              <a:t>	 </a:t>
            </a:r>
            <a:r>
              <a:rPr lang="es-ES_tradnl" sz="2200" dirty="0" smtClean="0"/>
              <a:t>Las partes suelen confundir el problema con la relación. </a:t>
            </a:r>
          </a:p>
          <a:p>
            <a:pPr lvl="1" algn="just" eaLnBrk="1" hangingPunct="1">
              <a:buFontTx/>
              <a:buNone/>
              <a:defRPr/>
            </a:pPr>
            <a:r>
              <a:rPr lang="es-ES_tradnl" sz="2200" dirty="0" smtClean="0"/>
              <a:t>	</a:t>
            </a:r>
            <a:r>
              <a:rPr lang="es-ES_tradnl" sz="2200" dirty="0" err="1" smtClean="0">
                <a:solidFill>
                  <a:schemeClr val="bg1">
                    <a:lumMod val="20000"/>
                    <a:lumOff val="80000"/>
                  </a:schemeClr>
                </a:solidFill>
              </a:rPr>
              <a:t>Ej</a:t>
            </a:r>
            <a:r>
              <a:rPr lang="es-ES_tradnl" sz="2200" dirty="0" smtClean="0">
                <a:solidFill>
                  <a:schemeClr val="bg1">
                    <a:lumMod val="20000"/>
                    <a:lumOff val="80000"/>
                  </a:schemeClr>
                </a:solidFill>
              </a:rPr>
              <a:t>: Propuesta de indemnización del daño moral en Castell con Soto.</a:t>
            </a:r>
          </a:p>
          <a:p>
            <a:pPr algn="just" eaLnBrk="1" hangingPunct="1">
              <a:defRPr/>
            </a:pPr>
            <a:r>
              <a:rPr lang="es-ES_tradnl" sz="2200" dirty="0" smtClean="0">
                <a:solidFill>
                  <a:schemeClr val="tx2"/>
                </a:solidFill>
                <a:effectLst>
                  <a:outerShdw blurRad="38100" dist="38100" dir="2700000" algn="tl">
                    <a:srgbClr val="000000">
                      <a:alpha val="43137"/>
                    </a:srgbClr>
                  </a:outerShdw>
                </a:effectLst>
              </a:rPr>
              <a:t>Importancia:</a:t>
            </a:r>
            <a:r>
              <a:rPr lang="es-ES_tradnl" sz="2200" dirty="0" smtClean="0"/>
              <a:t> Facilita la obtención de un buen acuerdo, aunque eventualmente puede ser más importante que el problema en sí mismo.</a:t>
            </a:r>
          </a:p>
          <a:p>
            <a:pPr algn="just" eaLnBrk="1" hangingPunct="1">
              <a:defRPr/>
            </a:pPr>
            <a:r>
              <a:rPr lang="es-ES_tradnl" sz="2200" dirty="0" smtClean="0"/>
              <a:t>Íntimamente vinculado a los elementos de </a:t>
            </a:r>
            <a:r>
              <a:rPr lang="es-ES_tradnl" sz="2200" dirty="0" smtClean="0">
                <a:solidFill>
                  <a:schemeClr val="tx2"/>
                </a:solidFill>
              </a:rPr>
              <a:t>legitimación</a:t>
            </a:r>
            <a:r>
              <a:rPr lang="es-ES_tradnl" sz="2200" dirty="0" smtClean="0"/>
              <a:t> y </a:t>
            </a:r>
            <a:r>
              <a:rPr lang="es-ES_tradnl" sz="2200" dirty="0" smtClean="0">
                <a:solidFill>
                  <a:schemeClr val="tx2"/>
                </a:solidFill>
              </a:rPr>
              <a:t>comunicación</a:t>
            </a:r>
            <a:r>
              <a:rPr lang="es-ES_tradnl" sz="2200" dirty="0" smtClean="0"/>
              <a:t>.</a:t>
            </a:r>
          </a:p>
          <a:p>
            <a:pPr algn="just" eaLnBrk="1" hangingPunct="1">
              <a:buFont typeface="Wingdings" pitchFamily="2" charset="2"/>
              <a:buNone/>
              <a:defRPr/>
            </a:pPr>
            <a:endParaRPr lang="es-ES_tradnl" sz="2200" dirty="0" smtClean="0"/>
          </a:p>
          <a:p>
            <a:pPr eaLnBrk="1" hangingPunct="1">
              <a:defRPr/>
            </a:pPr>
            <a:r>
              <a:rPr lang="es-ES" sz="2200" dirty="0" smtClean="0">
                <a:solidFill>
                  <a:schemeClr val="tx2"/>
                </a:solidFill>
              </a:rPr>
              <a:t>Duración:</a:t>
            </a:r>
            <a:r>
              <a:rPr lang="es-ES" sz="2200" dirty="0" smtClean="0"/>
              <a:t> Puede ser preexistente a la negociación y/o seguir existiendo después de finalizada ésta.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939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5939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593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939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939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5939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0" y="0"/>
            <a:ext cx="9144000" cy="990600"/>
          </a:xfrm>
        </p:spPr>
        <p:txBody>
          <a:bodyPr/>
          <a:lstStyle/>
          <a:p>
            <a:pPr eaLnBrk="1" hangingPunct="1">
              <a:defRPr/>
            </a:pPr>
            <a:r>
              <a:rPr lang="es-ES_tradnl" sz="3600" b="1" dirty="0" smtClean="0">
                <a:solidFill>
                  <a:srgbClr val="FF0000"/>
                </a:solidFill>
                <a:ea typeface="+mj-ea"/>
              </a:rPr>
              <a:t>Cuestiones relacionadas al poder:</a:t>
            </a:r>
            <a:br>
              <a:rPr lang="es-ES_tradnl" sz="3600" b="1" dirty="0" smtClean="0">
                <a:solidFill>
                  <a:srgbClr val="FF0000"/>
                </a:solidFill>
                <a:ea typeface="+mj-ea"/>
              </a:rPr>
            </a:br>
            <a:r>
              <a:rPr lang="es-ES_tradnl" sz="3600" b="1" dirty="0" smtClean="0">
                <a:ea typeface="+mj-ea"/>
              </a:rPr>
              <a:t>¿Qué pasa si la otra parte es más poderosa?</a:t>
            </a:r>
            <a:endParaRPr lang="es-ES" sz="3600" b="1" dirty="0" smtClean="0">
              <a:ea typeface="+mj-ea"/>
            </a:endParaRPr>
          </a:p>
        </p:txBody>
      </p:sp>
      <p:sp>
        <p:nvSpPr>
          <p:cNvPr id="66563" name="Rectangle 3"/>
          <p:cNvSpPr>
            <a:spLocks noGrp="1" noChangeArrowheads="1"/>
          </p:cNvSpPr>
          <p:nvPr>
            <p:ph type="body" idx="1"/>
          </p:nvPr>
        </p:nvSpPr>
        <p:spPr>
          <a:xfrm>
            <a:off x="596900" y="1196975"/>
            <a:ext cx="8547100" cy="4384675"/>
          </a:xfrm>
        </p:spPr>
        <p:txBody>
          <a:bodyPr/>
          <a:lstStyle/>
          <a:p>
            <a:pPr eaLnBrk="1" hangingPunct="1">
              <a:lnSpc>
                <a:spcPct val="90000"/>
              </a:lnSpc>
              <a:defRPr/>
            </a:pPr>
            <a:r>
              <a:rPr lang="es-ES_tradnl" sz="2300" b="1" dirty="0" smtClean="0"/>
              <a:t>No hay ningún método que pueda garantizar el éxito si la otra parte tiene todas las ventajas.</a:t>
            </a:r>
          </a:p>
          <a:p>
            <a:pPr eaLnBrk="1" hangingPunct="1">
              <a:buFont typeface="Wingdings" pitchFamily="2" charset="2"/>
              <a:buNone/>
              <a:defRPr/>
            </a:pPr>
            <a:endParaRPr lang="es-ES_tradnl" sz="2300" b="1" dirty="0" smtClean="0"/>
          </a:p>
          <a:p>
            <a:pPr eaLnBrk="1" hangingPunct="1">
              <a:buFont typeface="Wingdings" pitchFamily="2" charset="2"/>
              <a:buNone/>
              <a:defRPr/>
            </a:pPr>
            <a:r>
              <a:rPr lang="es-ES_tradnl" sz="2300" b="1" dirty="0" smtClean="0"/>
              <a:t>Frente al poder se puede:</a:t>
            </a:r>
          </a:p>
          <a:p>
            <a:pPr eaLnBrk="1" hangingPunct="1">
              <a:lnSpc>
                <a:spcPct val="90000"/>
              </a:lnSpc>
              <a:buFont typeface="Wingdings" pitchFamily="2" charset="2"/>
              <a:buNone/>
              <a:defRPr/>
            </a:pPr>
            <a:r>
              <a:rPr lang="es-ES_tradnl" sz="2400" b="1" dirty="0" smtClean="0">
                <a:solidFill>
                  <a:schemeClr val="tx2"/>
                </a:solidFill>
              </a:rPr>
              <a:t>1. </a:t>
            </a:r>
            <a:r>
              <a:rPr lang="es-ES_tradnl" sz="2000" b="1" dirty="0" smtClean="0">
                <a:solidFill>
                  <a:schemeClr val="tx2"/>
                </a:solidFill>
              </a:rPr>
              <a:t>Proteger contra un acuerdo perjudicial. </a:t>
            </a:r>
            <a:r>
              <a:rPr lang="es-ES_tradnl" sz="2000" b="1" dirty="0" smtClean="0">
                <a:sym typeface="Wingdings" pitchFamily="2" charset="2"/>
              </a:rPr>
              <a:t> Utilización de un mínimo, o mejor, del MAAN.</a:t>
            </a:r>
            <a:endParaRPr lang="es-ES_tradnl" sz="2000" b="1" dirty="0" smtClean="0"/>
          </a:p>
          <a:p>
            <a:pPr eaLnBrk="1" hangingPunct="1">
              <a:lnSpc>
                <a:spcPct val="90000"/>
              </a:lnSpc>
              <a:buFont typeface="Wingdings" pitchFamily="2" charset="2"/>
              <a:buNone/>
              <a:defRPr/>
            </a:pPr>
            <a:r>
              <a:rPr lang="es-ES_tradnl" sz="2000" b="1" dirty="0" smtClean="0">
                <a:solidFill>
                  <a:schemeClr val="tx2"/>
                </a:solidFill>
              </a:rPr>
              <a:t>2. Utilizar al máximo las ventajas de que se dispone. </a:t>
            </a:r>
            <a:r>
              <a:rPr lang="es-ES_tradnl" sz="2000" b="1" dirty="0" smtClean="0">
                <a:sym typeface="Wingdings" pitchFamily="2" charset="2"/>
              </a:rPr>
              <a:t> Nuevamente es el MAAN el que permite capitalizar las ventajas propias. </a:t>
            </a:r>
            <a:r>
              <a:rPr lang="es-ES_tradnl" sz="2000" b="1" dirty="0" err="1" smtClean="0">
                <a:solidFill>
                  <a:schemeClr val="bg1">
                    <a:lumMod val="20000"/>
                    <a:lumOff val="80000"/>
                  </a:schemeClr>
                </a:solidFill>
                <a:sym typeface="Wingdings" pitchFamily="2" charset="2"/>
              </a:rPr>
              <a:t>Ej</a:t>
            </a:r>
            <a:r>
              <a:rPr lang="es-ES_tradnl" sz="2000" b="1" dirty="0" smtClean="0">
                <a:solidFill>
                  <a:schemeClr val="bg1">
                    <a:lumMod val="20000"/>
                    <a:lumOff val="80000"/>
                  </a:schemeClr>
                </a:solidFill>
                <a:sym typeface="Wingdings" pitchFamily="2" charset="2"/>
              </a:rPr>
              <a:t>: huelga en Castell con Soto.</a:t>
            </a:r>
          </a:p>
          <a:p>
            <a:pPr algn="just" eaLnBrk="1" hangingPunct="1">
              <a:lnSpc>
                <a:spcPct val="90000"/>
              </a:lnSpc>
              <a:buFont typeface="Wingdings" pitchFamily="2" charset="2"/>
              <a:buNone/>
              <a:defRPr/>
            </a:pPr>
            <a:endParaRPr lang="es-ES_tradnl" sz="2000" b="1" dirty="0" smtClean="0">
              <a:solidFill>
                <a:schemeClr val="tx2"/>
              </a:solidFill>
              <a:sym typeface="Wingdings" pitchFamily="2" charset="2"/>
            </a:endParaRPr>
          </a:p>
          <a:p>
            <a:pPr algn="just" eaLnBrk="1" hangingPunct="1">
              <a:lnSpc>
                <a:spcPct val="90000"/>
              </a:lnSpc>
              <a:buFont typeface="Wingdings" pitchFamily="2" charset="2"/>
              <a:buNone/>
              <a:defRPr/>
            </a:pPr>
            <a:r>
              <a:rPr lang="es-ES_tradnl" sz="2000" b="1" dirty="0" smtClean="0">
                <a:solidFill>
                  <a:schemeClr val="tx2"/>
                </a:solidFill>
                <a:sym typeface="Wingdings" pitchFamily="2" charset="2"/>
              </a:rPr>
              <a:t>	</a:t>
            </a:r>
            <a:r>
              <a:rPr lang="es-ES_tradnl" sz="2000" b="1" dirty="0" smtClean="0">
                <a:solidFill>
                  <a:srgbClr val="92D050"/>
                </a:solidFill>
                <a:sym typeface="Wingdings" pitchFamily="2" charset="2"/>
              </a:rPr>
              <a:t>MAAN: ¿Qué  acciones puedo tomar en caso de no llegar a acuerdo? ¿Cómo puedo mejorar y hacer más realistas estas alternativas? ¿Cuál es la mejor de ellas?</a:t>
            </a:r>
            <a:endParaRPr lang="es-ES_tradnl" sz="2000" b="1" dirty="0" smtClean="0">
              <a:solidFill>
                <a:srgbClr val="92D050"/>
              </a:solidFill>
            </a:endParaRPr>
          </a:p>
          <a:p>
            <a:pPr eaLnBrk="1" hangingPunct="1">
              <a:lnSpc>
                <a:spcPct val="90000"/>
              </a:lnSpc>
              <a:defRPr/>
            </a:pPr>
            <a:endParaRPr lang="es-ES" sz="2000" b="1" dirty="0" smtClean="0"/>
          </a:p>
          <a:p>
            <a:pPr eaLnBrk="1" hangingPunct="1">
              <a:lnSpc>
                <a:spcPct val="90000"/>
              </a:lnSpc>
              <a:defRPr/>
            </a:pPr>
            <a:r>
              <a:rPr lang="es-ES" sz="2000" b="1" dirty="0" smtClean="0"/>
              <a:t>Si es bueno, se puede revelar a la otra parte, sino quizás convengan dejarlo en reserva. También se puede disminuir las expectativas que su adversario tiene de su MAAN.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anim calcmode="lin" valueType="num">
                                      <p:cBhvr additive="base">
                                        <p:cTn id="7" dur="500" fill="hold"/>
                                        <p:tgtEl>
                                          <p:spTgt spid="665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65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6563">
                                            <p:txEl>
                                              <p:pRg st="2" end="2"/>
                                            </p:txEl>
                                          </p:spTgt>
                                        </p:tgtEl>
                                        <p:attrNameLst>
                                          <p:attrName>style.visibility</p:attrName>
                                        </p:attrNameLst>
                                      </p:cBhvr>
                                      <p:to>
                                        <p:strVal val="visible"/>
                                      </p:to>
                                    </p:set>
                                    <p:anim calcmode="lin" valueType="num">
                                      <p:cBhvr additive="base">
                                        <p:cTn id="13" dur="500" fill="hold"/>
                                        <p:tgtEl>
                                          <p:spTgt spid="6656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65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6563">
                                            <p:txEl>
                                              <p:pRg st="3" end="3"/>
                                            </p:txEl>
                                          </p:spTgt>
                                        </p:tgtEl>
                                        <p:attrNameLst>
                                          <p:attrName>style.visibility</p:attrName>
                                        </p:attrNameLst>
                                      </p:cBhvr>
                                      <p:to>
                                        <p:strVal val="visible"/>
                                      </p:to>
                                    </p:set>
                                    <p:anim calcmode="lin" valueType="num">
                                      <p:cBhvr additive="base">
                                        <p:cTn id="19" dur="500" fill="hold"/>
                                        <p:tgtEl>
                                          <p:spTgt spid="6656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65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6563">
                                            <p:txEl>
                                              <p:pRg st="4" end="4"/>
                                            </p:txEl>
                                          </p:spTgt>
                                        </p:tgtEl>
                                        <p:attrNameLst>
                                          <p:attrName>style.visibility</p:attrName>
                                        </p:attrNameLst>
                                      </p:cBhvr>
                                      <p:to>
                                        <p:strVal val="visible"/>
                                      </p:to>
                                    </p:set>
                                    <p:anim calcmode="lin" valueType="num">
                                      <p:cBhvr additive="base">
                                        <p:cTn id="25" dur="500" fill="hold"/>
                                        <p:tgtEl>
                                          <p:spTgt spid="6656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656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6563">
                                            <p:txEl>
                                              <p:pRg st="6" end="6"/>
                                            </p:txEl>
                                          </p:spTgt>
                                        </p:tgtEl>
                                        <p:attrNameLst>
                                          <p:attrName>style.visibility</p:attrName>
                                        </p:attrNameLst>
                                      </p:cBhvr>
                                      <p:to>
                                        <p:strVal val="visible"/>
                                      </p:to>
                                    </p:set>
                                    <p:anim calcmode="lin" valueType="num">
                                      <p:cBhvr additive="base">
                                        <p:cTn id="31" dur="500" fill="hold"/>
                                        <p:tgtEl>
                                          <p:spTgt spid="6656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656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6563">
                                            <p:txEl>
                                              <p:pRg st="8" end="8"/>
                                            </p:txEl>
                                          </p:spTgt>
                                        </p:tgtEl>
                                        <p:attrNameLst>
                                          <p:attrName>style.visibility</p:attrName>
                                        </p:attrNameLst>
                                      </p:cBhvr>
                                      <p:to>
                                        <p:strVal val="visible"/>
                                      </p:to>
                                    </p:set>
                                    <p:anim calcmode="lin" valueType="num">
                                      <p:cBhvr additive="base">
                                        <p:cTn id="37" dur="500" fill="hold"/>
                                        <p:tgtEl>
                                          <p:spTgt spid="6656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656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9" name="Rectangle 3"/>
          <p:cNvSpPr>
            <a:spLocks noGrp="1" noChangeArrowheads="1"/>
          </p:cNvSpPr>
          <p:nvPr>
            <p:ph type="body" idx="1"/>
          </p:nvPr>
        </p:nvSpPr>
        <p:spPr>
          <a:xfrm>
            <a:off x="539750" y="1330325"/>
            <a:ext cx="7951788" cy="5527675"/>
          </a:xfrm>
        </p:spPr>
        <p:txBody>
          <a:bodyPr/>
          <a:lstStyle/>
          <a:p>
            <a:pPr algn="just" eaLnBrk="1" hangingPunct="1">
              <a:lnSpc>
                <a:spcPct val="90000"/>
              </a:lnSpc>
              <a:defRPr/>
            </a:pPr>
            <a:r>
              <a:rPr lang="es-ES_tradnl" sz="2200" b="1" dirty="0" smtClean="0">
                <a:effectLst>
                  <a:outerShdw blurRad="38100" dist="38100" dir="2700000" algn="tl">
                    <a:srgbClr val="000000">
                      <a:alpha val="43137"/>
                    </a:srgbClr>
                  </a:outerShdw>
                </a:effectLst>
              </a:rPr>
              <a:t>Mientras más poderosa es la otra parte, más necesario es utilizar los méritos o principios por sobre la fuerza.</a:t>
            </a:r>
          </a:p>
          <a:p>
            <a:pPr algn="just" eaLnBrk="1" hangingPunct="1">
              <a:lnSpc>
                <a:spcPct val="90000"/>
              </a:lnSpc>
              <a:defRPr/>
            </a:pPr>
            <a:endParaRPr lang="es-ES_tradnl" sz="2200" b="1" dirty="0" smtClean="0">
              <a:effectLst>
                <a:outerShdw blurRad="38100" dist="38100" dir="2700000" algn="tl">
                  <a:srgbClr val="000000">
                    <a:alpha val="43137"/>
                  </a:srgbClr>
                </a:outerShdw>
              </a:effectLst>
            </a:endParaRPr>
          </a:p>
          <a:p>
            <a:pPr algn="just" eaLnBrk="1" hangingPunct="1">
              <a:lnSpc>
                <a:spcPct val="90000"/>
              </a:lnSpc>
              <a:defRPr/>
            </a:pPr>
            <a:r>
              <a:rPr lang="es-ES_tradnl" sz="2200" b="1" dirty="0" smtClean="0">
                <a:effectLst>
                  <a:outerShdw blurRad="38100" dist="38100" dir="2700000" algn="tl">
                    <a:srgbClr val="000000">
                      <a:alpha val="43137"/>
                    </a:srgbClr>
                  </a:outerShdw>
                </a:effectLst>
              </a:rPr>
              <a:t>Mientras mejor es el </a:t>
            </a:r>
            <a:r>
              <a:rPr lang="es-ES_tradnl" sz="2200" b="1" dirty="0" smtClean="0">
                <a:solidFill>
                  <a:schemeClr val="tx2"/>
                </a:solidFill>
                <a:effectLst>
                  <a:outerShdw blurRad="38100" dist="38100" dir="2700000" algn="tl">
                    <a:srgbClr val="000000">
                      <a:alpha val="43137"/>
                    </a:srgbClr>
                  </a:outerShdw>
                </a:effectLst>
              </a:rPr>
              <a:t>MAAN, mayor el poder negociador</a:t>
            </a:r>
            <a:r>
              <a:rPr lang="es-ES_tradnl" sz="2200" b="1" dirty="0" smtClean="0">
                <a:effectLst>
                  <a:outerShdw blurRad="38100" dist="38100" dir="2700000" algn="tl">
                    <a:srgbClr val="000000">
                      <a:alpha val="43137"/>
                    </a:srgbClr>
                  </a:outerShdw>
                </a:effectLst>
              </a:rPr>
              <a:t>. Es decir,</a:t>
            </a:r>
          </a:p>
          <a:p>
            <a:pPr lvl="1" algn="just" eaLnBrk="1" hangingPunct="1">
              <a:lnSpc>
                <a:spcPct val="90000"/>
              </a:lnSpc>
              <a:defRPr/>
            </a:pPr>
            <a:r>
              <a:rPr lang="es-ES_tradnl" sz="2000" b="1" dirty="0" smtClean="0">
                <a:effectLst>
                  <a:outerShdw blurRad="38100" dist="38100" dir="2700000" algn="tl">
                    <a:srgbClr val="000000">
                      <a:alpha val="43137"/>
                    </a:srgbClr>
                  </a:outerShdw>
                </a:effectLst>
              </a:rPr>
              <a:t>El poder relativo de negociación de dos partes, depende primordialmente de lo poco atractiva que sea la posibilidad de NO llegar a acuerdo.</a:t>
            </a:r>
          </a:p>
          <a:p>
            <a:pPr lvl="1" algn="just" eaLnBrk="1" hangingPunct="1">
              <a:lnSpc>
                <a:spcPct val="90000"/>
              </a:lnSpc>
              <a:defRPr/>
            </a:pPr>
            <a:r>
              <a:rPr lang="es-ES_tradnl" sz="2000" b="1" dirty="0" smtClean="0">
                <a:effectLst>
                  <a:outerShdw blurRad="38100" dist="38100" dir="2700000" algn="tl">
                    <a:srgbClr val="000000">
                      <a:alpha val="43137"/>
                    </a:srgbClr>
                  </a:outerShdw>
                </a:effectLst>
              </a:rPr>
              <a:t>Mientras mayor sea la posibilidad de una parte de salirse de la negociación, mayor será su posibilidad de influir en su resultado.</a:t>
            </a:r>
          </a:p>
          <a:p>
            <a:pPr algn="just" eaLnBrk="1" hangingPunct="1">
              <a:lnSpc>
                <a:spcPct val="90000"/>
              </a:lnSpc>
              <a:defRPr/>
            </a:pPr>
            <a:endParaRPr lang="es-ES_tradnl" sz="2200" b="1" dirty="0" smtClean="0">
              <a:effectLst>
                <a:outerShdw blurRad="38100" dist="38100" dir="2700000" algn="tl">
                  <a:srgbClr val="000000">
                    <a:alpha val="43137"/>
                  </a:srgbClr>
                </a:outerShdw>
              </a:effectLst>
            </a:endParaRPr>
          </a:p>
          <a:p>
            <a:pPr algn="just" eaLnBrk="1" hangingPunct="1">
              <a:lnSpc>
                <a:spcPct val="90000"/>
              </a:lnSpc>
              <a:defRPr/>
            </a:pPr>
            <a:r>
              <a:rPr lang="es-ES_tradnl" sz="2200" b="1" dirty="0" smtClean="0">
                <a:effectLst>
                  <a:outerShdw blurRad="38100" dist="38100" dir="2700000" algn="tl">
                    <a:srgbClr val="000000">
                      <a:alpha val="43137"/>
                    </a:srgbClr>
                  </a:outerShdw>
                </a:effectLst>
              </a:rPr>
              <a:t>Identificar y evaluar correctamente el MAAN  de las partes, es la manera más efectiva de entenderse con un negociador aparentemente poderoso.</a:t>
            </a:r>
            <a:endParaRPr lang="es-ES" sz="2200" b="1" dirty="0" smtClean="0">
              <a:effectLst>
                <a:outerShdw blurRad="38100" dist="38100" dir="2700000" algn="tl">
                  <a:srgbClr val="000000">
                    <a:alpha val="43137"/>
                  </a:srgbClr>
                </a:outerShdw>
              </a:effectLst>
            </a:endParaRPr>
          </a:p>
        </p:txBody>
      </p:sp>
      <p:sp>
        <p:nvSpPr>
          <p:cNvPr id="3" name="Rectangle 2"/>
          <p:cNvSpPr>
            <a:spLocks noGrp="1" noChangeArrowheads="1"/>
          </p:cNvSpPr>
          <p:nvPr>
            <p:ph type="title"/>
          </p:nvPr>
        </p:nvSpPr>
        <p:spPr>
          <a:xfrm>
            <a:off x="0" y="0"/>
            <a:ext cx="9144000" cy="990600"/>
          </a:xfrm>
        </p:spPr>
        <p:txBody>
          <a:bodyPr/>
          <a:lstStyle/>
          <a:p>
            <a:pPr eaLnBrk="1" hangingPunct="1">
              <a:defRPr/>
            </a:pPr>
            <a:r>
              <a:rPr lang="es-ES_tradnl" sz="3600" b="1" dirty="0" smtClean="0">
                <a:solidFill>
                  <a:srgbClr val="FF0000"/>
                </a:solidFill>
                <a:ea typeface="+mj-ea"/>
              </a:rPr>
              <a:t>Cuestiones relacionadas al poder:</a:t>
            </a:r>
            <a:br>
              <a:rPr lang="es-ES_tradnl" sz="3600" b="1" dirty="0" smtClean="0">
                <a:solidFill>
                  <a:srgbClr val="FF0000"/>
                </a:solidFill>
                <a:ea typeface="+mj-ea"/>
              </a:rPr>
            </a:br>
            <a:r>
              <a:rPr lang="es-ES_tradnl" sz="3600" b="1" dirty="0" smtClean="0">
                <a:ea typeface="+mj-ea"/>
              </a:rPr>
              <a:t>¿Qué pasa si la otra parte es más poderosa?</a:t>
            </a:r>
            <a:endParaRPr lang="es-ES" sz="3600" b="1" dirty="0" smtClean="0">
              <a:ea typeface="+mj-ea"/>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anim calcmode="lin" valueType="num">
                                      <p:cBhvr additive="base">
                                        <p:cTn id="7" dur="500" fill="hold"/>
                                        <p:tgtEl>
                                          <p:spTgt spid="706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06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0659">
                                            <p:txEl>
                                              <p:pRg st="2" end="2"/>
                                            </p:txEl>
                                          </p:spTgt>
                                        </p:tgtEl>
                                        <p:attrNameLst>
                                          <p:attrName>style.visibility</p:attrName>
                                        </p:attrNameLst>
                                      </p:cBhvr>
                                      <p:to>
                                        <p:strVal val="visible"/>
                                      </p:to>
                                    </p:set>
                                    <p:anim calcmode="lin" valueType="num">
                                      <p:cBhvr additive="base">
                                        <p:cTn id="13" dur="500" fill="hold"/>
                                        <p:tgtEl>
                                          <p:spTgt spid="7065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0659">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70659">
                                            <p:txEl>
                                              <p:pRg st="3" end="3"/>
                                            </p:txEl>
                                          </p:spTgt>
                                        </p:tgtEl>
                                        <p:attrNameLst>
                                          <p:attrName>style.visibility</p:attrName>
                                        </p:attrNameLst>
                                      </p:cBhvr>
                                      <p:to>
                                        <p:strVal val="visible"/>
                                      </p:to>
                                    </p:set>
                                    <p:anim calcmode="lin" valueType="num">
                                      <p:cBhvr additive="base">
                                        <p:cTn id="17" dur="500" fill="hold"/>
                                        <p:tgtEl>
                                          <p:spTgt spid="7065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0659">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70659">
                                            <p:txEl>
                                              <p:pRg st="4" end="4"/>
                                            </p:txEl>
                                          </p:spTgt>
                                        </p:tgtEl>
                                        <p:attrNameLst>
                                          <p:attrName>style.visibility</p:attrName>
                                        </p:attrNameLst>
                                      </p:cBhvr>
                                      <p:to>
                                        <p:strVal val="visible"/>
                                      </p:to>
                                    </p:set>
                                    <p:anim calcmode="lin" valueType="num">
                                      <p:cBhvr additive="base">
                                        <p:cTn id="21" dur="500" fill="hold"/>
                                        <p:tgtEl>
                                          <p:spTgt spid="70659">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065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70659">
                                            <p:txEl>
                                              <p:pRg st="6" end="6"/>
                                            </p:txEl>
                                          </p:spTgt>
                                        </p:tgtEl>
                                        <p:attrNameLst>
                                          <p:attrName>style.visibility</p:attrName>
                                        </p:attrNameLst>
                                      </p:cBhvr>
                                      <p:to>
                                        <p:strVal val="visible"/>
                                      </p:to>
                                    </p:set>
                                    <p:anim calcmode="lin" valueType="num">
                                      <p:cBhvr additive="base">
                                        <p:cTn id="27" dur="500" fill="hold"/>
                                        <p:tgtEl>
                                          <p:spTgt spid="70659">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065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7" name="Rectangle 3"/>
          <p:cNvSpPr>
            <a:spLocks noGrp="1" noChangeArrowheads="1"/>
          </p:cNvSpPr>
          <p:nvPr>
            <p:ph type="body" idx="1"/>
          </p:nvPr>
        </p:nvSpPr>
        <p:spPr>
          <a:xfrm>
            <a:off x="684213" y="1052513"/>
            <a:ext cx="7772400" cy="5256212"/>
          </a:xfrm>
        </p:spPr>
        <p:txBody>
          <a:bodyPr/>
          <a:lstStyle/>
          <a:p>
            <a:pPr algn="just" eaLnBrk="1" hangingPunct="1">
              <a:buFont typeface="Wingdings" pitchFamily="2" charset="2"/>
              <a:buNone/>
              <a:defRPr/>
            </a:pPr>
            <a:r>
              <a:rPr lang="es-ES_tradnl" sz="2800" dirty="0" smtClean="0">
                <a:solidFill>
                  <a:schemeClr val="tx2"/>
                </a:solidFill>
              </a:rPr>
              <a:t>	</a:t>
            </a:r>
            <a:r>
              <a:rPr lang="es-ES_tradnl" sz="2200" dirty="0" smtClean="0">
                <a:solidFill>
                  <a:schemeClr val="tx2"/>
                </a:solidFill>
              </a:rPr>
              <a:t>Es decir, ¿Qué hacer si la contraparte no quiere negociar por medio en base a intereses y principios?  3 estrategias:</a:t>
            </a:r>
          </a:p>
          <a:p>
            <a:pPr algn="just" eaLnBrk="1" hangingPunct="1">
              <a:buFont typeface="Wingdings" pitchFamily="2" charset="2"/>
              <a:buNone/>
              <a:defRPr/>
            </a:pPr>
            <a:r>
              <a:rPr lang="es-ES_tradnl" sz="2200" dirty="0" smtClean="0">
                <a:solidFill>
                  <a:schemeClr val="tx2"/>
                </a:solidFill>
              </a:rPr>
              <a:t>	</a:t>
            </a:r>
          </a:p>
          <a:p>
            <a:pPr algn="just" eaLnBrk="1" hangingPunct="1">
              <a:defRPr/>
            </a:pPr>
            <a:r>
              <a:rPr lang="es-ES_tradnl" sz="2200" dirty="0" smtClean="0"/>
              <a:t>1. </a:t>
            </a:r>
            <a:r>
              <a:rPr lang="es-ES_tradnl" sz="2200" dirty="0" smtClean="0">
                <a:solidFill>
                  <a:schemeClr val="tx2"/>
                </a:solidFill>
              </a:rPr>
              <a:t>Centrarse en su propia actitud: </a:t>
            </a:r>
            <a:r>
              <a:rPr lang="es-ES_tradnl" sz="2200" dirty="0" smtClean="0"/>
              <a:t>Negociar de dicha forma y esperar que contraparte se adhiera a su juego.</a:t>
            </a:r>
          </a:p>
          <a:p>
            <a:pPr algn="just" eaLnBrk="1" hangingPunct="1">
              <a:defRPr/>
            </a:pPr>
            <a:r>
              <a:rPr lang="es-ES_tradnl" sz="2200" dirty="0" smtClean="0"/>
              <a:t>2</a:t>
            </a:r>
            <a:r>
              <a:rPr lang="es-ES_tradnl" sz="2200" dirty="0" smtClean="0">
                <a:solidFill>
                  <a:schemeClr val="tx2"/>
                </a:solidFill>
              </a:rPr>
              <a:t>.  Centrarse en la actitud del otro: </a:t>
            </a:r>
            <a:r>
              <a:rPr lang="es-ES_tradnl" sz="2200" dirty="0" smtClean="0"/>
              <a:t>No entrar al juego de la crítica y el rechazo. </a:t>
            </a:r>
            <a:r>
              <a:rPr lang="es-ES_tradnl" sz="2200" dirty="0" smtClean="0">
                <a:sym typeface="Wingdings" pitchFamily="2" charset="2"/>
              </a:rPr>
              <a:t> Reacción simétrica llevará a una negociación en base a posiciones.</a:t>
            </a:r>
            <a:endParaRPr lang="es-ES" sz="2200" dirty="0" smtClean="0">
              <a:sym typeface="Wingdings" pitchFamily="2" charset="2"/>
            </a:endParaRPr>
          </a:p>
          <a:p>
            <a:pPr lvl="1" algn="just" eaLnBrk="1" hangingPunct="1">
              <a:defRPr/>
            </a:pPr>
            <a:r>
              <a:rPr lang="es-ES" sz="1800" dirty="0" smtClean="0">
                <a:sym typeface="Wingdings" pitchFamily="2" charset="2"/>
              </a:rPr>
              <a:t>Se deben buscar los intereses detrás de las posiciones, ignorar los ataques personales y utilizar las preguntas y los silencios para perfeccionar el punto de vista de su adversario.</a:t>
            </a:r>
          </a:p>
          <a:p>
            <a:pPr algn="just" eaLnBrk="1" hangingPunct="1">
              <a:defRPr/>
            </a:pPr>
            <a:r>
              <a:rPr lang="es-ES" sz="2200" dirty="0" smtClean="0">
                <a:sym typeface="Wingdings" pitchFamily="2" charset="2"/>
              </a:rPr>
              <a:t>3. </a:t>
            </a:r>
            <a:r>
              <a:rPr lang="es-ES" sz="2200" dirty="0" smtClean="0">
                <a:solidFill>
                  <a:schemeClr val="tx2"/>
                </a:solidFill>
                <a:sym typeface="Wingdings" pitchFamily="2" charset="2"/>
              </a:rPr>
              <a:t>Se puede recurrir a un tercero (mediador).</a:t>
            </a:r>
          </a:p>
          <a:p>
            <a:pPr algn="just" eaLnBrk="1" hangingPunct="1">
              <a:defRPr/>
            </a:pPr>
            <a:endParaRPr lang="es-ES" sz="2200" dirty="0" smtClean="0">
              <a:solidFill>
                <a:schemeClr val="tx2"/>
              </a:solidFill>
              <a:sym typeface="Wingdings" pitchFamily="2" charset="2"/>
            </a:endParaRPr>
          </a:p>
          <a:p>
            <a:pPr algn="just" eaLnBrk="1" hangingPunct="1">
              <a:defRPr/>
            </a:pPr>
            <a:r>
              <a:rPr lang="es-ES" sz="2200" dirty="0" smtClean="0">
                <a:solidFill>
                  <a:schemeClr val="tx2"/>
                </a:solidFill>
                <a:sym typeface="Wingdings" pitchFamily="2" charset="2"/>
              </a:rPr>
              <a:t>No amenazar</a:t>
            </a:r>
            <a:r>
              <a:rPr lang="es-ES" sz="2200" dirty="0" smtClean="0">
                <a:sym typeface="Wingdings" pitchFamily="2" charset="2"/>
              </a:rPr>
              <a:t>: Ello contribuye a tensionar la relación. </a:t>
            </a:r>
            <a:endParaRPr lang="es-ES_tradnl" sz="2200" dirty="0" smtClean="0">
              <a:solidFill>
                <a:schemeClr val="tx2"/>
              </a:solidFill>
            </a:endParaRPr>
          </a:p>
        </p:txBody>
      </p:sp>
      <p:sp>
        <p:nvSpPr>
          <p:cNvPr id="5" name="Rectangle 2"/>
          <p:cNvSpPr txBox="1">
            <a:spLocks noChangeArrowheads="1"/>
          </p:cNvSpPr>
          <p:nvPr/>
        </p:nvSpPr>
        <p:spPr bwMode="auto">
          <a:xfrm>
            <a:off x="0" y="0"/>
            <a:ext cx="9144000" cy="9906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lIns="92075" tIns="46038" rIns="92075" bIns="46038" anchor="ctr"/>
          <a:lstStyle/>
          <a:p>
            <a:pPr algn="ctr">
              <a:defRPr/>
            </a:pPr>
            <a:r>
              <a:rPr lang="es-ES_tradnl" sz="3600" b="1" kern="0" dirty="0">
                <a:solidFill>
                  <a:srgbClr val="FF0000"/>
                </a:solidFill>
                <a:effectLst>
                  <a:outerShdw blurRad="38100" dist="38100" dir="2700000" algn="tl">
                    <a:srgbClr val="000000"/>
                  </a:outerShdw>
                </a:effectLst>
                <a:latin typeface="+mj-lt"/>
                <a:ea typeface="+mj-ea"/>
                <a:cs typeface="+mj-cs"/>
              </a:rPr>
              <a:t>Cuestiones relacionadas al poder:</a:t>
            </a:r>
            <a:br>
              <a:rPr lang="es-ES_tradnl" sz="3600" b="1" kern="0" dirty="0">
                <a:solidFill>
                  <a:srgbClr val="FF0000"/>
                </a:solidFill>
                <a:effectLst>
                  <a:outerShdw blurRad="38100" dist="38100" dir="2700000" algn="tl">
                    <a:srgbClr val="000000"/>
                  </a:outerShdw>
                </a:effectLst>
                <a:latin typeface="+mj-lt"/>
                <a:ea typeface="+mj-ea"/>
                <a:cs typeface="+mj-cs"/>
              </a:rPr>
            </a:br>
            <a:r>
              <a:rPr lang="es-ES_tradnl" sz="3600" b="1" kern="0" dirty="0">
                <a:solidFill>
                  <a:schemeClr val="tx2"/>
                </a:solidFill>
                <a:effectLst>
                  <a:outerShdw blurRad="38100" dist="38100" dir="2700000" algn="tl">
                    <a:srgbClr val="000000"/>
                  </a:outerShdw>
                </a:effectLst>
                <a:latin typeface="+mj-lt"/>
                <a:ea typeface="+mj-ea"/>
                <a:cs typeface="+mj-cs"/>
              </a:rPr>
              <a:t>¿Qué pasa si la otra parte no entra al juego?</a:t>
            </a:r>
            <a:endParaRPr lang="es-ES" sz="3600" b="1" kern="0" dirty="0">
              <a:solidFill>
                <a:schemeClr val="tx2"/>
              </a:solidFill>
              <a:effectLst>
                <a:outerShdw blurRad="38100" dist="38100" dir="2700000" algn="tl">
                  <a:srgbClr val="000000"/>
                </a:outerShdw>
              </a:effectLst>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anim calcmode="lin" valueType="num">
                                      <p:cBhvr additive="base">
                                        <p:cTn id="7" dur="5000" fill="hold"/>
                                        <p:tgtEl>
                                          <p:spTgt spid="67587">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675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67587">
                                            <p:txEl>
                                              <p:pRg st="1" end="1"/>
                                            </p:txEl>
                                          </p:spTgt>
                                        </p:tgtEl>
                                        <p:attrNameLst>
                                          <p:attrName>style.visibility</p:attrName>
                                        </p:attrNameLst>
                                      </p:cBhvr>
                                      <p:to>
                                        <p:strVal val="visible"/>
                                      </p:to>
                                    </p:set>
                                    <p:anim calcmode="lin" valueType="num">
                                      <p:cBhvr additive="base">
                                        <p:cTn id="13" dur="5000" fill="hold"/>
                                        <p:tgtEl>
                                          <p:spTgt spid="67587">
                                            <p:txEl>
                                              <p:pRg st="1" end="1"/>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675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67587">
                                            <p:txEl>
                                              <p:pRg st="2" end="2"/>
                                            </p:txEl>
                                          </p:spTgt>
                                        </p:tgtEl>
                                        <p:attrNameLst>
                                          <p:attrName>style.visibility</p:attrName>
                                        </p:attrNameLst>
                                      </p:cBhvr>
                                      <p:to>
                                        <p:strVal val="visible"/>
                                      </p:to>
                                    </p:set>
                                    <p:anim calcmode="lin" valueType="num">
                                      <p:cBhvr additive="base">
                                        <p:cTn id="19" dur="5000" fill="hold"/>
                                        <p:tgtEl>
                                          <p:spTgt spid="67587">
                                            <p:txEl>
                                              <p:pRg st="2" end="2"/>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675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7" presetClass="entr" presetSubtype="4" fill="hold" grpId="0" nodeType="clickEffect">
                                  <p:stCondLst>
                                    <p:cond delay="0"/>
                                  </p:stCondLst>
                                  <p:childTnLst>
                                    <p:set>
                                      <p:cBhvr>
                                        <p:cTn id="24" dur="1" fill="hold">
                                          <p:stCondLst>
                                            <p:cond delay="0"/>
                                          </p:stCondLst>
                                        </p:cTn>
                                        <p:tgtEl>
                                          <p:spTgt spid="67587">
                                            <p:txEl>
                                              <p:pRg st="3" end="3"/>
                                            </p:txEl>
                                          </p:spTgt>
                                        </p:tgtEl>
                                        <p:attrNameLst>
                                          <p:attrName>style.visibility</p:attrName>
                                        </p:attrNameLst>
                                      </p:cBhvr>
                                      <p:to>
                                        <p:strVal val="visible"/>
                                      </p:to>
                                    </p:set>
                                    <p:anim calcmode="lin" valueType="num">
                                      <p:cBhvr additive="base">
                                        <p:cTn id="25" dur="5000" fill="hold"/>
                                        <p:tgtEl>
                                          <p:spTgt spid="67587">
                                            <p:txEl>
                                              <p:pRg st="3" end="3"/>
                                            </p:txEl>
                                          </p:spTgt>
                                        </p:tgtEl>
                                        <p:attrNameLst>
                                          <p:attrName>ppt_x</p:attrName>
                                        </p:attrNameLst>
                                      </p:cBhvr>
                                      <p:tavLst>
                                        <p:tav tm="0">
                                          <p:val>
                                            <p:strVal val="#ppt_x"/>
                                          </p:val>
                                        </p:tav>
                                        <p:tav tm="100000">
                                          <p:val>
                                            <p:strVal val="#ppt_x"/>
                                          </p:val>
                                        </p:tav>
                                      </p:tavLst>
                                    </p:anim>
                                    <p:anim calcmode="lin" valueType="num">
                                      <p:cBhvr additive="base">
                                        <p:cTn id="26" dur="5000" fill="hold"/>
                                        <p:tgtEl>
                                          <p:spTgt spid="67587">
                                            <p:txEl>
                                              <p:pRg st="3" end="3"/>
                                            </p:txEl>
                                          </p:spTgt>
                                        </p:tgtEl>
                                        <p:attrNameLst>
                                          <p:attrName>ppt_y</p:attrName>
                                        </p:attrNameLst>
                                      </p:cBhvr>
                                      <p:tavLst>
                                        <p:tav tm="0">
                                          <p:val>
                                            <p:strVal val="1+#ppt_h/2"/>
                                          </p:val>
                                        </p:tav>
                                        <p:tav tm="100000">
                                          <p:val>
                                            <p:strVal val="#ppt_y"/>
                                          </p:val>
                                        </p:tav>
                                      </p:tavLst>
                                    </p:anim>
                                  </p:childTnLst>
                                </p:cTn>
                              </p:par>
                              <p:par>
                                <p:cTn id="27" presetID="7" presetClass="entr" presetSubtype="4" fill="hold" grpId="0" nodeType="withEffect">
                                  <p:stCondLst>
                                    <p:cond delay="0"/>
                                  </p:stCondLst>
                                  <p:childTnLst>
                                    <p:set>
                                      <p:cBhvr>
                                        <p:cTn id="28" dur="1" fill="hold">
                                          <p:stCondLst>
                                            <p:cond delay="0"/>
                                          </p:stCondLst>
                                        </p:cTn>
                                        <p:tgtEl>
                                          <p:spTgt spid="67587">
                                            <p:txEl>
                                              <p:pRg st="4" end="4"/>
                                            </p:txEl>
                                          </p:spTgt>
                                        </p:tgtEl>
                                        <p:attrNameLst>
                                          <p:attrName>style.visibility</p:attrName>
                                        </p:attrNameLst>
                                      </p:cBhvr>
                                      <p:to>
                                        <p:strVal val="visible"/>
                                      </p:to>
                                    </p:set>
                                    <p:anim calcmode="lin" valueType="num">
                                      <p:cBhvr additive="base">
                                        <p:cTn id="29" dur="5000" fill="hold"/>
                                        <p:tgtEl>
                                          <p:spTgt spid="67587">
                                            <p:txEl>
                                              <p:pRg st="4" end="4"/>
                                            </p:txEl>
                                          </p:spTgt>
                                        </p:tgtEl>
                                        <p:attrNameLst>
                                          <p:attrName>ppt_x</p:attrName>
                                        </p:attrNameLst>
                                      </p:cBhvr>
                                      <p:tavLst>
                                        <p:tav tm="0">
                                          <p:val>
                                            <p:strVal val="#ppt_x"/>
                                          </p:val>
                                        </p:tav>
                                        <p:tav tm="100000">
                                          <p:val>
                                            <p:strVal val="#ppt_x"/>
                                          </p:val>
                                        </p:tav>
                                      </p:tavLst>
                                    </p:anim>
                                    <p:anim calcmode="lin" valueType="num">
                                      <p:cBhvr additive="base">
                                        <p:cTn id="30" dur="5000" fill="hold"/>
                                        <p:tgtEl>
                                          <p:spTgt spid="6758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7" presetClass="entr" presetSubtype="4" fill="hold" grpId="0" nodeType="clickEffect">
                                  <p:stCondLst>
                                    <p:cond delay="0"/>
                                  </p:stCondLst>
                                  <p:childTnLst>
                                    <p:set>
                                      <p:cBhvr>
                                        <p:cTn id="34" dur="1" fill="hold">
                                          <p:stCondLst>
                                            <p:cond delay="0"/>
                                          </p:stCondLst>
                                        </p:cTn>
                                        <p:tgtEl>
                                          <p:spTgt spid="67587">
                                            <p:txEl>
                                              <p:pRg st="5" end="5"/>
                                            </p:txEl>
                                          </p:spTgt>
                                        </p:tgtEl>
                                        <p:attrNameLst>
                                          <p:attrName>style.visibility</p:attrName>
                                        </p:attrNameLst>
                                      </p:cBhvr>
                                      <p:to>
                                        <p:strVal val="visible"/>
                                      </p:to>
                                    </p:set>
                                    <p:anim calcmode="lin" valueType="num">
                                      <p:cBhvr additive="base">
                                        <p:cTn id="35" dur="5000" fill="hold"/>
                                        <p:tgtEl>
                                          <p:spTgt spid="67587">
                                            <p:txEl>
                                              <p:pRg st="5" end="5"/>
                                            </p:txEl>
                                          </p:spTgt>
                                        </p:tgtEl>
                                        <p:attrNameLst>
                                          <p:attrName>ppt_x</p:attrName>
                                        </p:attrNameLst>
                                      </p:cBhvr>
                                      <p:tavLst>
                                        <p:tav tm="0">
                                          <p:val>
                                            <p:strVal val="#ppt_x"/>
                                          </p:val>
                                        </p:tav>
                                        <p:tav tm="100000">
                                          <p:val>
                                            <p:strVal val="#ppt_x"/>
                                          </p:val>
                                        </p:tav>
                                      </p:tavLst>
                                    </p:anim>
                                    <p:anim calcmode="lin" valueType="num">
                                      <p:cBhvr additive="base">
                                        <p:cTn id="36" dur="5000" fill="hold"/>
                                        <p:tgtEl>
                                          <p:spTgt spid="6758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7" presetClass="entr" presetSubtype="4" fill="hold" grpId="0" nodeType="clickEffect">
                                  <p:stCondLst>
                                    <p:cond delay="0"/>
                                  </p:stCondLst>
                                  <p:childTnLst>
                                    <p:set>
                                      <p:cBhvr>
                                        <p:cTn id="40" dur="1" fill="hold">
                                          <p:stCondLst>
                                            <p:cond delay="0"/>
                                          </p:stCondLst>
                                        </p:cTn>
                                        <p:tgtEl>
                                          <p:spTgt spid="67587">
                                            <p:txEl>
                                              <p:pRg st="7" end="7"/>
                                            </p:txEl>
                                          </p:spTgt>
                                        </p:tgtEl>
                                        <p:attrNameLst>
                                          <p:attrName>style.visibility</p:attrName>
                                        </p:attrNameLst>
                                      </p:cBhvr>
                                      <p:to>
                                        <p:strVal val="visible"/>
                                      </p:to>
                                    </p:set>
                                    <p:anim calcmode="lin" valueType="num">
                                      <p:cBhvr additive="base">
                                        <p:cTn id="41" dur="5000" fill="hold"/>
                                        <p:tgtEl>
                                          <p:spTgt spid="67587">
                                            <p:txEl>
                                              <p:pRg st="7" end="7"/>
                                            </p:txEl>
                                          </p:spTgt>
                                        </p:tgtEl>
                                        <p:attrNameLst>
                                          <p:attrName>ppt_x</p:attrName>
                                        </p:attrNameLst>
                                      </p:cBhvr>
                                      <p:tavLst>
                                        <p:tav tm="0">
                                          <p:val>
                                            <p:strVal val="#ppt_x"/>
                                          </p:val>
                                        </p:tav>
                                        <p:tav tm="100000">
                                          <p:val>
                                            <p:strVal val="#ppt_x"/>
                                          </p:val>
                                        </p:tav>
                                      </p:tavLst>
                                    </p:anim>
                                    <p:anim calcmode="lin" valueType="num">
                                      <p:cBhvr additive="base">
                                        <p:cTn id="42" dur="5000" fill="hold"/>
                                        <p:tgtEl>
                                          <p:spTgt spid="6758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0" y="228600"/>
            <a:ext cx="9144000" cy="1219200"/>
          </a:xfrm>
        </p:spPr>
        <p:txBody>
          <a:bodyPr/>
          <a:lstStyle/>
          <a:p>
            <a:pPr eaLnBrk="1" hangingPunct="1">
              <a:defRPr/>
            </a:pPr>
            <a:r>
              <a:rPr lang="es-ES_tradnl" dirty="0" smtClean="0">
                <a:solidFill>
                  <a:srgbClr val="FF0000"/>
                </a:solidFill>
              </a:rPr>
              <a:t>Sexto elemento: </a:t>
            </a:r>
            <a:r>
              <a:rPr lang="es-ES_tradnl" dirty="0" smtClean="0"/>
              <a:t>La comunicación</a:t>
            </a:r>
            <a:endParaRPr lang="es-ES" dirty="0" smtClean="0"/>
          </a:p>
        </p:txBody>
      </p:sp>
      <p:sp>
        <p:nvSpPr>
          <p:cNvPr id="63491" name="Rectangle 3"/>
          <p:cNvSpPr>
            <a:spLocks noGrp="1" noChangeArrowheads="1"/>
          </p:cNvSpPr>
          <p:nvPr>
            <p:ph type="body" idx="1"/>
          </p:nvPr>
        </p:nvSpPr>
        <p:spPr/>
        <p:txBody>
          <a:bodyPr/>
          <a:lstStyle/>
          <a:p>
            <a:pPr algn="just" eaLnBrk="1" hangingPunct="1">
              <a:defRPr/>
            </a:pPr>
            <a:r>
              <a:rPr lang="es-ES_tradnl" dirty="0" smtClean="0"/>
              <a:t>Una comunicación eficiente y efectiva es un supuesto de un buen resultado.</a:t>
            </a:r>
          </a:p>
          <a:p>
            <a:pPr algn="just" eaLnBrk="1" hangingPunct="1">
              <a:defRPr/>
            </a:pPr>
            <a:r>
              <a:rPr lang="es-ES_tradnl" dirty="0" smtClean="0"/>
              <a:t>Se ve dificultada por las barreras comunicacionales.</a:t>
            </a:r>
          </a:p>
          <a:p>
            <a:pPr algn="just" eaLnBrk="1" hangingPunct="1">
              <a:defRPr/>
            </a:pPr>
            <a:r>
              <a:rPr lang="es-ES_tradnl" dirty="0" smtClean="0"/>
              <a:t>Implica el empleo de una secuencia comunicacional y demás herramientas comunicacionales.</a:t>
            </a:r>
          </a:p>
          <a:p>
            <a:pPr eaLnBrk="1" hangingPunct="1">
              <a:defRPr/>
            </a:pPr>
            <a:endParaRPr lang="es-ES_tradnl" dirty="0" smtClean="0"/>
          </a:p>
          <a:p>
            <a:pPr eaLnBrk="1" hangingPunct="1">
              <a:defRPr/>
            </a:pPr>
            <a:endParaRPr lang="es-E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anim calcmode="lin" valueType="num">
                                      <p:cBhvr additive="base">
                                        <p:cTn id="7" dur="500" fill="hold"/>
                                        <p:tgtEl>
                                          <p:spTgt spid="634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34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3491">
                                            <p:txEl>
                                              <p:pRg st="1" end="1"/>
                                            </p:txEl>
                                          </p:spTgt>
                                        </p:tgtEl>
                                        <p:attrNameLst>
                                          <p:attrName>style.visibility</p:attrName>
                                        </p:attrNameLst>
                                      </p:cBhvr>
                                      <p:to>
                                        <p:strVal val="visible"/>
                                      </p:to>
                                    </p:set>
                                    <p:anim calcmode="lin" valueType="num">
                                      <p:cBhvr additive="base">
                                        <p:cTn id="13" dur="500" fill="hold"/>
                                        <p:tgtEl>
                                          <p:spTgt spid="634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34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3491">
                                            <p:txEl>
                                              <p:pRg st="2" end="2"/>
                                            </p:txEl>
                                          </p:spTgt>
                                        </p:tgtEl>
                                        <p:attrNameLst>
                                          <p:attrName>style.visibility</p:attrName>
                                        </p:attrNameLst>
                                      </p:cBhvr>
                                      <p:to>
                                        <p:strVal val="visible"/>
                                      </p:to>
                                    </p:set>
                                    <p:anim calcmode="lin" valueType="num">
                                      <p:cBhvr additive="base">
                                        <p:cTn id="19" dur="500" fill="hold"/>
                                        <p:tgtEl>
                                          <p:spTgt spid="6349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349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0" y="0"/>
            <a:ext cx="9144000" cy="1143000"/>
          </a:xfrm>
          <a:extLst>
            <a:ext uri="{909E8E84-426E-40dd-AFC4-6F175D3DCCD1}"/>
          </a:extLst>
        </p:spPr>
        <p:txBody>
          <a:bodyPr/>
          <a:lstStyle/>
          <a:p>
            <a:pPr eaLnBrk="1" hangingPunct="1">
              <a:defRPr/>
            </a:pPr>
            <a:r>
              <a:rPr lang="es-ES_tradnl" sz="3200" b="1" dirty="0" smtClean="0"/>
              <a:t>AXIOMAS</a:t>
            </a:r>
            <a:r>
              <a:rPr lang="es-ES_tradnl" sz="3200" b="1" dirty="0" smtClean="0">
                <a:solidFill>
                  <a:srgbClr val="FF0000"/>
                </a:solidFill>
              </a:rPr>
              <a:t> METACOMUNICACIONALES DE LA PRAGMÁTICA DE LA COMUNICACIÓN </a:t>
            </a:r>
            <a:r>
              <a:rPr lang="es-ES_tradnl" sz="1800" b="1" dirty="0" smtClean="0">
                <a:solidFill>
                  <a:srgbClr val="FF0000"/>
                </a:solidFill>
              </a:rPr>
              <a:t>( P. WATZLAWICK )</a:t>
            </a:r>
            <a:endParaRPr lang="es-ES_tradnl" b="1" dirty="0" smtClean="0">
              <a:solidFill>
                <a:srgbClr val="FF0000"/>
              </a:solidFill>
            </a:endParaRPr>
          </a:p>
        </p:txBody>
      </p:sp>
      <p:sp>
        <p:nvSpPr>
          <p:cNvPr id="60419" name="Rectangle 3"/>
          <p:cNvSpPr>
            <a:spLocks noGrp="1" noChangeArrowheads="1"/>
          </p:cNvSpPr>
          <p:nvPr>
            <p:ph type="body" idx="1"/>
          </p:nvPr>
        </p:nvSpPr>
        <p:spPr>
          <a:xfrm>
            <a:off x="323850" y="1196975"/>
            <a:ext cx="8305800" cy="4114800"/>
          </a:xfrm>
        </p:spPr>
        <p:txBody>
          <a:bodyPr/>
          <a:lstStyle/>
          <a:p>
            <a:pPr algn="just" eaLnBrk="1" hangingPunct="1">
              <a:lnSpc>
                <a:spcPct val="90000"/>
              </a:lnSpc>
              <a:defRPr/>
            </a:pPr>
            <a:endParaRPr lang="es-ES_tradnl" sz="2800" b="1" dirty="0" smtClean="0"/>
          </a:p>
          <a:p>
            <a:pPr algn="just" eaLnBrk="1" hangingPunct="1">
              <a:lnSpc>
                <a:spcPct val="90000"/>
              </a:lnSpc>
              <a:defRPr/>
            </a:pPr>
            <a:r>
              <a:rPr lang="es-ES_tradnl" sz="2000" b="1" dirty="0" smtClean="0"/>
              <a:t>1.- </a:t>
            </a:r>
            <a:r>
              <a:rPr lang="es-ES_tradnl" sz="2000" b="1" dirty="0" smtClean="0">
                <a:solidFill>
                  <a:schemeClr val="tx2"/>
                </a:solidFill>
              </a:rPr>
              <a:t>No es posible no comunicarse</a:t>
            </a:r>
            <a:r>
              <a:rPr lang="es-ES_tradnl" sz="2000" b="1" dirty="0" smtClean="0"/>
              <a:t>. </a:t>
            </a:r>
          </a:p>
          <a:p>
            <a:pPr algn="just" eaLnBrk="1" hangingPunct="1">
              <a:lnSpc>
                <a:spcPct val="90000"/>
              </a:lnSpc>
              <a:buFont typeface="Wingdings" pitchFamily="2" charset="2"/>
              <a:buNone/>
              <a:defRPr/>
            </a:pPr>
            <a:endParaRPr lang="es-ES_tradnl" sz="2000" b="1" dirty="0" smtClean="0"/>
          </a:p>
          <a:p>
            <a:pPr algn="just" eaLnBrk="1" hangingPunct="1">
              <a:lnSpc>
                <a:spcPct val="90000"/>
              </a:lnSpc>
              <a:defRPr/>
            </a:pPr>
            <a:r>
              <a:rPr lang="es-ES_tradnl" sz="2000" b="1" dirty="0" smtClean="0"/>
              <a:t>2.- Toda comunicación humana tiene un aspecto de </a:t>
            </a:r>
            <a:r>
              <a:rPr lang="es-ES_tradnl" sz="2000" b="1" dirty="0" smtClean="0">
                <a:solidFill>
                  <a:schemeClr val="tx2"/>
                </a:solidFill>
              </a:rPr>
              <a:t>contenido</a:t>
            </a:r>
            <a:r>
              <a:rPr lang="es-ES_tradnl" sz="2000" b="1" dirty="0" smtClean="0"/>
              <a:t> y un aspecto </a:t>
            </a:r>
            <a:r>
              <a:rPr lang="es-ES_tradnl" sz="2000" b="1" dirty="0" smtClean="0">
                <a:solidFill>
                  <a:schemeClr val="tx2"/>
                </a:solidFill>
              </a:rPr>
              <a:t>relacional,</a:t>
            </a:r>
            <a:r>
              <a:rPr lang="es-ES_tradnl" sz="2000" b="1" dirty="0" smtClean="0"/>
              <a:t> tales que el segundo califica al primero y es una metacomunicación.</a:t>
            </a:r>
          </a:p>
          <a:p>
            <a:pPr algn="just" eaLnBrk="1" hangingPunct="1">
              <a:lnSpc>
                <a:spcPct val="90000"/>
              </a:lnSpc>
              <a:buFont typeface="Wingdings" pitchFamily="2" charset="2"/>
              <a:buNone/>
              <a:defRPr/>
            </a:pPr>
            <a:endParaRPr lang="es-ES_tradnl" sz="2000" b="1" dirty="0" smtClean="0"/>
          </a:p>
          <a:p>
            <a:pPr algn="just" eaLnBrk="1" hangingPunct="1">
              <a:lnSpc>
                <a:spcPct val="90000"/>
              </a:lnSpc>
              <a:defRPr/>
            </a:pPr>
            <a:r>
              <a:rPr lang="es-ES_tradnl" sz="2000" b="1" dirty="0" smtClean="0"/>
              <a:t>3.- La naturaleza de la comunicación depende de las </a:t>
            </a:r>
            <a:r>
              <a:rPr lang="es-ES_tradnl" sz="2000" b="1" dirty="0" smtClean="0">
                <a:solidFill>
                  <a:schemeClr val="tx2"/>
                </a:solidFill>
              </a:rPr>
              <a:t>secuencias de comunicación</a:t>
            </a:r>
            <a:r>
              <a:rPr lang="es-ES_tradnl" sz="2000" b="1" dirty="0" smtClean="0"/>
              <a:t> entre los comunicantes.  </a:t>
            </a:r>
            <a:r>
              <a:rPr lang="es-ES_tradnl" sz="2000" b="1" dirty="0" smtClean="0">
                <a:solidFill>
                  <a:schemeClr val="bg1">
                    <a:lumMod val="40000"/>
                    <a:lumOff val="60000"/>
                  </a:schemeClr>
                </a:solidFill>
                <a:sym typeface="Wingdings" pitchFamily="2" charset="2"/>
              </a:rPr>
              <a:t> Comunicación es un sistema, donde cada elemento es causa y efecto de los demás.</a:t>
            </a:r>
            <a:endParaRPr lang="es-ES_tradnl" sz="2000" b="1" dirty="0" smtClean="0">
              <a:solidFill>
                <a:schemeClr val="bg1">
                  <a:lumMod val="40000"/>
                  <a:lumOff val="60000"/>
                </a:schemeClr>
              </a:solidFill>
            </a:endParaRPr>
          </a:p>
          <a:p>
            <a:pPr algn="just" eaLnBrk="1" hangingPunct="1">
              <a:lnSpc>
                <a:spcPct val="90000"/>
              </a:lnSpc>
              <a:buFont typeface="Wingdings" pitchFamily="2" charset="2"/>
              <a:buNone/>
              <a:defRPr/>
            </a:pPr>
            <a:endParaRPr lang="es-ES_tradnl" sz="2000" b="1" dirty="0" smtClean="0"/>
          </a:p>
          <a:p>
            <a:pPr algn="just" eaLnBrk="1" hangingPunct="1">
              <a:defRPr/>
            </a:pPr>
            <a:r>
              <a:rPr lang="es-ES_tradnl" sz="2000" b="1" dirty="0" smtClean="0"/>
              <a:t>4.- Los seres humanos se comunican tanto </a:t>
            </a:r>
            <a:r>
              <a:rPr lang="es-ES_tradnl" sz="2000" b="1" dirty="0" smtClean="0">
                <a:solidFill>
                  <a:schemeClr val="tx2"/>
                </a:solidFill>
              </a:rPr>
              <a:t>digital</a:t>
            </a:r>
            <a:r>
              <a:rPr lang="es-ES_tradnl" sz="2000" b="1" dirty="0" smtClean="0"/>
              <a:t> como </a:t>
            </a:r>
            <a:r>
              <a:rPr lang="es-ES_tradnl" sz="2000" b="1" dirty="0" smtClean="0">
                <a:solidFill>
                  <a:schemeClr val="tx2"/>
                </a:solidFill>
              </a:rPr>
              <a:t>analógicamente</a:t>
            </a:r>
            <a:r>
              <a:rPr lang="es-ES_tradnl" sz="2000" b="1" u="sng" dirty="0" smtClean="0"/>
              <a:t>.</a:t>
            </a:r>
            <a:endParaRPr lang="es-ES_tradnl" sz="2000" b="1" dirty="0" smtClean="0"/>
          </a:p>
          <a:p>
            <a:pPr algn="just" eaLnBrk="1" hangingPunct="1">
              <a:defRPr/>
            </a:pPr>
            <a:endParaRPr lang="es-ES_tradnl" sz="2000" b="1" dirty="0" smtClean="0"/>
          </a:p>
          <a:p>
            <a:pPr algn="just" eaLnBrk="1" hangingPunct="1">
              <a:defRPr/>
            </a:pPr>
            <a:r>
              <a:rPr lang="es-ES_tradnl" sz="2000" b="1" dirty="0" smtClean="0"/>
              <a:t>5.- Todos los intercambios comunicacionales son </a:t>
            </a:r>
            <a:r>
              <a:rPr lang="es-ES_tradnl" sz="2000" b="1" dirty="0" smtClean="0">
                <a:solidFill>
                  <a:schemeClr val="tx2"/>
                </a:solidFill>
              </a:rPr>
              <a:t>simétricos</a:t>
            </a:r>
            <a:r>
              <a:rPr lang="es-ES_tradnl" sz="2000" b="1" dirty="0" smtClean="0"/>
              <a:t> o </a:t>
            </a:r>
            <a:r>
              <a:rPr lang="es-ES_tradnl" sz="2000" b="1" dirty="0" smtClean="0">
                <a:solidFill>
                  <a:schemeClr val="tx2"/>
                </a:solidFill>
              </a:rPr>
              <a:t>complementarios</a:t>
            </a:r>
            <a:r>
              <a:rPr lang="es-ES_tradnl" sz="2000" b="1" dirty="0" smtClean="0"/>
              <a:t>, según estén basados en relaciones de igualdad o asimetría.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0419">
                                            <p:txEl>
                                              <p:pRg st="1" end="1"/>
                                            </p:txEl>
                                          </p:spTgt>
                                        </p:tgtEl>
                                        <p:attrNameLst>
                                          <p:attrName>style.visibility</p:attrName>
                                        </p:attrNameLst>
                                      </p:cBhvr>
                                      <p:to>
                                        <p:strVal val="visible"/>
                                      </p:to>
                                    </p:set>
                                    <p:anim calcmode="lin" valueType="num">
                                      <p:cBhvr additive="base">
                                        <p:cTn id="7" dur="500" fill="hold"/>
                                        <p:tgtEl>
                                          <p:spTgt spid="6041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04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0419">
                                            <p:txEl>
                                              <p:pRg st="3" end="3"/>
                                            </p:txEl>
                                          </p:spTgt>
                                        </p:tgtEl>
                                        <p:attrNameLst>
                                          <p:attrName>style.visibility</p:attrName>
                                        </p:attrNameLst>
                                      </p:cBhvr>
                                      <p:to>
                                        <p:strVal val="visible"/>
                                      </p:to>
                                    </p:set>
                                    <p:anim calcmode="lin" valueType="num">
                                      <p:cBhvr additive="base">
                                        <p:cTn id="13" dur="500" fill="hold"/>
                                        <p:tgtEl>
                                          <p:spTgt spid="60419">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04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0419">
                                            <p:txEl>
                                              <p:pRg st="5" end="5"/>
                                            </p:txEl>
                                          </p:spTgt>
                                        </p:tgtEl>
                                        <p:attrNameLst>
                                          <p:attrName>style.visibility</p:attrName>
                                        </p:attrNameLst>
                                      </p:cBhvr>
                                      <p:to>
                                        <p:strVal val="visible"/>
                                      </p:to>
                                    </p:set>
                                    <p:anim calcmode="lin" valueType="num">
                                      <p:cBhvr additive="base">
                                        <p:cTn id="19" dur="500" fill="hold"/>
                                        <p:tgtEl>
                                          <p:spTgt spid="60419">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04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0419">
                                            <p:txEl>
                                              <p:pRg st="7" end="7"/>
                                            </p:txEl>
                                          </p:spTgt>
                                        </p:tgtEl>
                                        <p:attrNameLst>
                                          <p:attrName>style.visibility</p:attrName>
                                        </p:attrNameLst>
                                      </p:cBhvr>
                                      <p:to>
                                        <p:strVal val="visible"/>
                                      </p:to>
                                    </p:set>
                                    <p:anim calcmode="lin" valueType="num">
                                      <p:cBhvr additive="base">
                                        <p:cTn id="25" dur="500" fill="hold"/>
                                        <p:tgtEl>
                                          <p:spTgt spid="60419">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04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0419">
                                            <p:txEl>
                                              <p:pRg st="9" end="9"/>
                                            </p:txEl>
                                          </p:spTgt>
                                        </p:tgtEl>
                                        <p:attrNameLst>
                                          <p:attrName>style.visibility</p:attrName>
                                        </p:attrNameLst>
                                      </p:cBhvr>
                                      <p:to>
                                        <p:strVal val="visible"/>
                                      </p:to>
                                    </p:set>
                                    <p:anim calcmode="lin" valueType="num">
                                      <p:cBhvr additive="base">
                                        <p:cTn id="31" dur="500" fill="hold"/>
                                        <p:tgtEl>
                                          <p:spTgt spid="60419">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041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9" name="Rectangle 3"/>
          <p:cNvSpPr>
            <a:spLocks noGrp="1" noChangeArrowheads="1"/>
          </p:cNvSpPr>
          <p:nvPr>
            <p:ph type="body" idx="1"/>
          </p:nvPr>
        </p:nvSpPr>
        <p:spPr>
          <a:xfrm>
            <a:off x="323850" y="1484313"/>
            <a:ext cx="8305800" cy="4114800"/>
          </a:xfrm>
        </p:spPr>
        <p:txBody>
          <a:bodyPr/>
          <a:lstStyle/>
          <a:p>
            <a:pPr algn="just" eaLnBrk="1" hangingPunct="1">
              <a:lnSpc>
                <a:spcPct val="90000"/>
              </a:lnSpc>
              <a:defRPr/>
            </a:pPr>
            <a:endParaRPr lang="es-ES_tradnl" sz="2800" b="1" dirty="0" smtClean="0"/>
          </a:p>
          <a:p>
            <a:pPr eaLnBrk="1" hangingPunct="1">
              <a:lnSpc>
                <a:spcPct val="90000"/>
              </a:lnSpc>
              <a:defRPr/>
            </a:pPr>
            <a:r>
              <a:rPr lang="es-ES_tradnl" dirty="0" smtClean="0">
                <a:effectLst>
                  <a:outerShdw blurRad="38100" dist="38100" dir="2700000" algn="tl">
                    <a:srgbClr val="000000">
                      <a:alpha val="43137"/>
                    </a:srgbClr>
                  </a:outerShdw>
                </a:effectLst>
              </a:rPr>
              <a:t>Dos movimientos- momentos:</a:t>
            </a:r>
          </a:p>
          <a:p>
            <a:pPr algn="just" eaLnBrk="1" hangingPunct="1">
              <a:lnSpc>
                <a:spcPct val="90000"/>
              </a:lnSpc>
              <a:buFont typeface="Wingdings" pitchFamily="2" charset="2"/>
              <a:buNone/>
              <a:defRPr/>
            </a:pPr>
            <a:endParaRPr lang="es-ES_tradnl" dirty="0" smtClean="0">
              <a:effectLst>
                <a:outerShdw blurRad="38100" dist="38100" dir="2700000" algn="tl">
                  <a:srgbClr val="000000">
                    <a:alpha val="43137"/>
                  </a:srgbClr>
                </a:outerShdw>
              </a:effectLst>
            </a:endParaRPr>
          </a:p>
          <a:p>
            <a:pPr algn="just" eaLnBrk="1" hangingPunct="1">
              <a:lnSpc>
                <a:spcPct val="90000"/>
              </a:lnSpc>
              <a:buFont typeface="Wingdings" pitchFamily="2" charset="2"/>
              <a:buNone/>
              <a:defRPr/>
            </a:pPr>
            <a:r>
              <a:rPr lang="es-ES_tradnl" sz="2400" dirty="0" smtClean="0">
                <a:effectLst>
                  <a:outerShdw blurRad="38100" dist="38100" dir="2700000" algn="tl">
                    <a:srgbClr val="000000">
                      <a:alpha val="43137"/>
                    </a:srgbClr>
                  </a:outerShdw>
                </a:effectLst>
              </a:rPr>
              <a:t>1. Limitar o encausar operativamente la estructura de la comunicación entre las partes: </a:t>
            </a:r>
            <a:r>
              <a:rPr lang="es-ES_tradnl" sz="2400" dirty="0" smtClean="0">
                <a:solidFill>
                  <a:schemeClr val="tx2"/>
                </a:solidFill>
                <a:effectLst>
                  <a:outerShdw blurRad="38100" dist="38100" dir="2700000" algn="tl">
                    <a:srgbClr val="000000">
                      <a:alpha val="43137"/>
                    </a:srgbClr>
                  </a:outerShdw>
                </a:effectLst>
              </a:rPr>
              <a:t>corregir disfunciones.</a:t>
            </a:r>
          </a:p>
          <a:p>
            <a:pPr algn="just" eaLnBrk="1" hangingPunct="1">
              <a:lnSpc>
                <a:spcPct val="90000"/>
              </a:lnSpc>
              <a:buFont typeface="Wingdings" pitchFamily="2" charset="2"/>
              <a:buNone/>
              <a:defRPr/>
            </a:pPr>
            <a:endParaRPr lang="es-ES_tradnl" sz="2400" dirty="0" smtClean="0">
              <a:effectLst>
                <a:outerShdw blurRad="38100" dist="38100" dir="2700000" algn="tl">
                  <a:srgbClr val="000000">
                    <a:alpha val="43137"/>
                  </a:srgbClr>
                </a:outerShdw>
              </a:effectLst>
            </a:endParaRPr>
          </a:p>
          <a:p>
            <a:pPr algn="just" eaLnBrk="1" hangingPunct="1">
              <a:lnSpc>
                <a:spcPct val="90000"/>
              </a:lnSpc>
              <a:buFont typeface="Wingdings" pitchFamily="2" charset="2"/>
              <a:buNone/>
              <a:defRPr/>
            </a:pPr>
            <a:r>
              <a:rPr lang="es-ES_tradnl" sz="2400" dirty="0" smtClean="0">
                <a:effectLst>
                  <a:outerShdw blurRad="38100" dist="38100" dir="2700000" algn="tl">
                    <a:srgbClr val="000000">
                      <a:alpha val="43137"/>
                    </a:srgbClr>
                  </a:outerShdw>
                </a:effectLst>
              </a:rPr>
              <a:t>2. Apertura creativa de la comunicación entre las partes: </a:t>
            </a:r>
            <a:r>
              <a:rPr lang="es-ES_tradnl" sz="2400" dirty="0" smtClean="0">
                <a:solidFill>
                  <a:schemeClr val="tx2"/>
                </a:solidFill>
                <a:effectLst>
                  <a:outerShdw blurRad="38100" dist="38100" dir="2700000" algn="tl">
                    <a:srgbClr val="000000">
                      <a:alpha val="43137"/>
                    </a:srgbClr>
                  </a:outerShdw>
                </a:effectLst>
              </a:rPr>
              <a:t>Instalar relación de cooperación</a:t>
            </a:r>
            <a:r>
              <a:rPr lang="es-ES_tradnl" sz="2400" dirty="0" smtClean="0">
                <a:effectLst>
                  <a:outerShdw blurRad="38100" dist="38100" dir="2700000" algn="tl">
                    <a:srgbClr val="000000">
                      <a:alpha val="43137"/>
                    </a:srgbClr>
                  </a:outerShdw>
                </a:effectLst>
              </a:rPr>
              <a:t> y pensamiento constructivo.</a:t>
            </a:r>
          </a:p>
        </p:txBody>
      </p:sp>
      <p:sp>
        <p:nvSpPr>
          <p:cNvPr id="4" name="Rectangle 2"/>
          <p:cNvSpPr txBox="1">
            <a:spLocks noChangeArrowheads="1"/>
          </p:cNvSpPr>
          <p:nvPr/>
        </p:nvSpPr>
        <p:spPr bwMode="auto">
          <a:xfrm>
            <a:off x="0" y="404813"/>
            <a:ext cx="9144000" cy="8128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lIns="92075" tIns="46038" rIns="92075" bIns="46038" anchor="ctr"/>
          <a:lstStyle/>
          <a:p>
            <a:pPr algn="ctr">
              <a:defRPr/>
            </a:pPr>
            <a:r>
              <a:rPr lang="es-ES_tradnl" sz="4000" dirty="0">
                <a:solidFill>
                  <a:srgbClr val="CC3300"/>
                </a:solidFill>
                <a:effectLst>
                  <a:outerShdw blurRad="38100" dist="38100" dir="2700000" algn="tl">
                    <a:srgbClr val="000000">
                      <a:alpha val="43137"/>
                    </a:srgbClr>
                  </a:outerShdw>
                </a:effectLst>
              </a:rPr>
              <a:t>Movimientos de la Comunicación en Negociación/ Mediación</a:t>
            </a:r>
            <a:endParaRPr lang="es-ES_tradnl" sz="4000" kern="0" dirty="0">
              <a:solidFill>
                <a:srgbClr val="FF0000"/>
              </a:solidFill>
              <a:effectLst>
                <a:outerShdw blurRad="38100" dist="38100" dir="2700000" algn="tl">
                  <a:srgbClr val="000000">
                    <a:alpha val="43137"/>
                  </a:srgbClr>
                </a:outerShdw>
              </a:effectLst>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Lst>
  </p:timing>
</p:sld>
</file>

<file path=ppt/theme/theme1.xml><?xml version="1.0" encoding="utf-8"?>
<a:theme xmlns:a="http://schemas.openxmlformats.org/drawingml/2006/main" name="Diagonal azul">
  <a:themeElements>
    <a:clrScheme name="Diagonal azu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Diagonal azul">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ea typeface="ＭＳ Ｐゴシック"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ea typeface="ＭＳ Ｐゴシック" charset="0"/>
          </a:defRPr>
        </a:defPPr>
      </a:lstStyle>
    </a:lnDef>
  </a:objectDefaults>
  <a:extraClrSchemeLst>
    <a:extraClrScheme>
      <a:clrScheme name="Diagonal azu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Diagonal azu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Diagonal azu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Diagonal azu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c:\Archivos de programa\Microsoft Office\Templates\Diseños de presentaciones\Diagonal azul.pot</Template>
  <TotalTime>1598</TotalTime>
  <Words>1605</Words>
  <Application>Microsoft Office PowerPoint</Application>
  <PresentationFormat>Presentación en pantalla (4:3)</PresentationFormat>
  <Paragraphs>203</Paragraphs>
  <Slides>22</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22</vt:i4>
      </vt:variant>
    </vt:vector>
  </HeadingPairs>
  <TitlesOfParts>
    <vt:vector size="29" baseType="lpstr">
      <vt:lpstr>Times New Roman</vt:lpstr>
      <vt:lpstr>MS PGothic</vt:lpstr>
      <vt:lpstr>Arial</vt:lpstr>
      <vt:lpstr>Wingdings</vt:lpstr>
      <vt:lpstr>Calibri</vt:lpstr>
      <vt:lpstr>Tahoma</vt:lpstr>
      <vt:lpstr>Diagonal azul</vt:lpstr>
      <vt:lpstr>Modelo de Negociación de la Escuela de Harvard: Principios</vt:lpstr>
      <vt:lpstr>Modelo de Negociación de la Escuela de Harvard: Elementos</vt:lpstr>
      <vt:lpstr>Quinto elemento: La Relación</vt:lpstr>
      <vt:lpstr>Cuestiones relacionadas al poder: ¿Qué pasa si la otra parte es más poderosa?</vt:lpstr>
      <vt:lpstr>Cuestiones relacionadas al poder: ¿Qué pasa si la otra parte es más poderosa?</vt:lpstr>
      <vt:lpstr>Diapositiva 6</vt:lpstr>
      <vt:lpstr>Sexto elemento: La comunicación</vt:lpstr>
      <vt:lpstr>AXIOMAS METACOMUNICACIONALES DE LA PRAGMÁTICA DE LA COMUNICACIÓN ( P. WATZLAWICK )</vt:lpstr>
      <vt:lpstr>Diapositiva 9</vt:lpstr>
      <vt:lpstr>Barreras comunicacionales</vt:lpstr>
      <vt:lpstr>Secuencia comunicacional</vt:lpstr>
      <vt:lpstr>Lenguaje interrogativo:  1. Preguntas abiertas</vt:lpstr>
      <vt:lpstr>Lenguaje interrogativo:  2. Preguntas cerradas</vt:lpstr>
      <vt:lpstr>Lenguaje interrogativo:  3. Preguntas circulares</vt:lpstr>
      <vt:lpstr>Lenguaje interrogativo:  4. Preguntas estratégicas</vt:lpstr>
      <vt:lpstr>Parafraseo</vt:lpstr>
      <vt:lpstr>Rol de Agente de la Realidad</vt:lpstr>
      <vt:lpstr>Tormenta de ideas</vt:lpstr>
      <vt:lpstr>Séptimo elemento: El compromiso</vt:lpstr>
      <vt:lpstr>Séptimo elemento: El compromiso</vt:lpstr>
      <vt:lpstr>Castel con Soto</vt:lpstr>
      <vt:lpstr>Castel con Soto</vt:lpstr>
    </vt:vector>
  </TitlesOfParts>
  <Company>Facultad de Derechos Universidad de Chile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UNIDAD NEGOCIACION</dc:title>
  <dc:creator>Un usuario de Microsoft Office satisfecho.</dc:creator>
  <cp:lastModifiedBy>Beltrán Urenda A.</cp:lastModifiedBy>
  <cp:revision>150</cp:revision>
  <cp:lastPrinted>1601-01-01T00:00:00Z</cp:lastPrinted>
  <dcterms:created xsi:type="dcterms:W3CDTF">2003-04-01T18:58:50Z</dcterms:created>
  <dcterms:modified xsi:type="dcterms:W3CDTF">2013-04-24T22:56:45Z</dcterms:modified>
</cp:coreProperties>
</file>