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99"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300"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301"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302" r:id="rId4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114" d="100"/>
          <a:sy n="114" d="100"/>
        </p:scale>
        <p:origin x="-83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11" name="10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9" name="8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4" name="3 Marcador de pie de página"/>
          <p:cNvSpPr>
            <a:spLocks noGrp="1"/>
          </p:cNvSpPr>
          <p:nvPr>
            <p:ph type="ftr" sz="quarter" idx="11"/>
          </p:nvPr>
        </p:nvSpPr>
        <p:spPr/>
        <p:txBody>
          <a:bodyPr/>
          <a:lstStyle>
            <a:extLst/>
          </a:lstStyle>
          <a:p>
            <a:endParaRPr lang="es-CL"/>
          </a:p>
        </p:txBody>
      </p:sp>
      <p:sp>
        <p:nvSpPr>
          <p:cNvPr id="5" name="4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3" name="2 Marcador de pie de página"/>
          <p:cNvSpPr>
            <a:spLocks noGrp="1"/>
          </p:cNvSpPr>
          <p:nvPr>
            <p:ph type="ftr" sz="quarter" idx="11"/>
          </p:nvPr>
        </p:nvSpPr>
        <p:spPr/>
        <p:txBody>
          <a:bodyPr/>
          <a:lstStyle>
            <a:extLst/>
          </a:lstStyle>
          <a:p>
            <a:endParaRPr lang="es-CL"/>
          </a:p>
        </p:txBody>
      </p:sp>
      <p:sp>
        <p:nvSpPr>
          <p:cNvPr id="4" name="3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BE36416-2CDA-40E7-9BCC-7F3C1D2A1E20}" type="datetimeFigureOut">
              <a:rPr lang="es-CL" smtClean="0"/>
              <a:t>22-07-2013</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4BFC51FF-AAA2-4CF9-ACA4-7E94C1F738DD}" type="slidenum">
              <a:rPr lang="es-CL" smtClean="0"/>
              <a:t>‹Nº›</a:t>
            </a:fld>
            <a:endParaRPr lang="es-CL"/>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BE36416-2CDA-40E7-9BCC-7F3C1D2A1E20}" type="datetimeFigureOut">
              <a:rPr lang="es-CL" smtClean="0"/>
              <a:t>22-07-2013</a:t>
            </a:fld>
            <a:endParaRPr lang="es-CL"/>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CL"/>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BFC51FF-AAA2-4CF9-ACA4-7E94C1F738DD}" type="slidenum">
              <a:rPr lang="es-CL" smtClean="0"/>
              <a:t>‹Nº›</a:t>
            </a:fld>
            <a:endParaRPr lang="es-C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772816"/>
            <a:ext cx="7772400" cy="1656184"/>
          </a:xfrm>
        </p:spPr>
        <p:txBody>
          <a:bodyPr>
            <a:normAutofit/>
          </a:bodyPr>
          <a:lstStyle/>
          <a:p>
            <a:r>
              <a:rPr lang="es-MX" sz="5000" dirty="0" smtClean="0"/>
              <a:t>Derecho Penal III Parte especial</a:t>
            </a:r>
            <a:endParaRPr lang="es-CL" sz="5000" dirty="0"/>
          </a:p>
        </p:txBody>
      </p:sp>
      <p:sp>
        <p:nvSpPr>
          <p:cNvPr id="3" name="2 Subtítulo"/>
          <p:cNvSpPr>
            <a:spLocks noGrp="1"/>
          </p:cNvSpPr>
          <p:nvPr>
            <p:ph type="subTitle" idx="1"/>
          </p:nvPr>
        </p:nvSpPr>
        <p:spPr>
          <a:xfrm>
            <a:off x="722376" y="3685032"/>
            <a:ext cx="7772400" cy="1976216"/>
          </a:xfrm>
        </p:spPr>
        <p:txBody>
          <a:bodyPr>
            <a:normAutofit/>
          </a:bodyPr>
          <a:lstStyle/>
          <a:p>
            <a:r>
              <a:rPr lang="es-MX" dirty="0" smtClean="0"/>
              <a:t>Profesor: German Ovalle Madrid</a:t>
            </a:r>
          </a:p>
          <a:p>
            <a:r>
              <a:rPr lang="es-MX" dirty="0" smtClean="0"/>
              <a:t>Ayudantes:</a:t>
            </a:r>
          </a:p>
          <a:p>
            <a:r>
              <a:rPr lang="es-MX" dirty="0" smtClean="0"/>
              <a:t>Bárbara Sepúlveda.</a:t>
            </a:r>
          </a:p>
          <a:p>
            <a:r>
              <a:rPr lang="es-MX" dirty="0" smtClean="0"/>
              <a:t>Héctor Anabalón.</a:t>
            </a:r>
          </a:p>
          <a:p>
            <a:r>
              <a:rPr lang="es-MX" dirty="0" smtClean="0"/>
              <a:t>Otoño 2013</a:t>
            </a:r>
          </a:p>
          <a:p>
            <a:endParaRPr lang="es-CL"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3" y="3573016"/>
            <a:ext cx="3301913" cy="2801466"/>
          </a:xfrm>
          <a:prstGeom prst="rect">
            <a:avLst/>
          </a:prstGeom>
        </p:spPr>
      </p:pic>
    </p:spTree>
    <p:extLst>
      <p:ext uri="{BB962C8B-B14F-4D97-AF65-F5344CB8AC3E}">
        <p14:creationId xmlns:p14="http://schemas.microsoft.com/office/powerpoint/2010/main" val="18017207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7500" lnSpcReduction="20000"/>
          </a:bodyPr>
          <a:lstStyle/>
          <a:p>
            <a:pPr marL="0" indent="0">
              <a:buNone/>
            </a:pPr>
            <a:r>
              <a:rPr lang="es-ES" i="1" dirty="0"/>
              <a:t>2. Delitos contra las Garantías Procesales de la Libertad Individual.</a:t>
            </a:r>
            <a:endParaRPr lang="es-CL" b="1" u="sng" dirty="0"/>
          </a:p>
          <a:p>
            <a:pPr marL="0" lvl="0" indent="0">
              <a:buNone/>
            </a:pPr>
            <a:endParaRPr lang="es-ES" dirty="0" smtClean="0"/>
          </a:p>
          <a:p>
            <a:pPr marL="0" lvl="0" indent="0">
              <a:buNone/>
            </a:pPr>
            <a:r>
              <a:rPr lang="es-ES" b="1" u="sng" dirty="0" smtClean="0"/>
              <a:t>Detención </a:t>
            </a:r>
            <a:r>
              <a:rPr lang="es-ES" b="1" u="sng" dirty="0"/>
              <a:t>Irregular.</a:t>
            </a:r>
            <a:endParaRPr lang="es-CL" sz="3200" b="1" i="1" u="sng" dirty="0"/>
          </a:p>
          <a:p>
            <a:pPr marL="0" indent="0">
              <a:buNone/>
            </a:pPr>
            <a:r>
              <a:rPr lang="es-ES" dirty="0"/>
              <a:t> </a:t>
            </a:r>
            <a:endParaRPr lang="es-CL" dirty="0"/>
          </a:p>
          <a:p>
            <a:pPr marL="0" indent="0">
              <a:buNone/>
            </a:pPr>
            <a:r>
              <a:rPr lang="es-ES" dirty="0"/>
              <a:t> </a:t>
            </a:r>
            <a:endParaRPr lang="es-CL" dirty="0"/>
          </a:p>
          <a:p>
            <a:pPr marL="0" indent="0">
              <a:buNone/>
            </a:pPr>
            <a:r>
              <a:rPr lang="es-ES" dirty="0"/>
              <a:t>En general es la privación de la libertad personal o la restricción de ella bajo pretexto real o fingido de cooperar a la acción de la justicia u obedecer a la orden de un tribunal.  No se refiere a una detención en sentido técnico sino a cualquier otra privación de libertad como un arresto, prisión, etc.</a:t>
            </a:r>
            <a:endParaRPr lang="es-CL" dirty="0"/>
          </a:p>
          <a:p>
            <a:pPr marL="0" indent="0">
              <a:buNone/>
            </a:pPr>
            <a:r>
              <a:rPr lang="es-ES" dirty="0"/>
              <a:t> </a:t>
            </a:r>
            <a:endParaRPr lang="es-CL" dirty="0"/>
          </a:p>
          <a:p>
            <a:pPr lvl="1"/>
            <a:r>
              <a:rPr lang="es-ES" i="1" u="sng" dirty="0"/>
              <a:t>Detención irregular cometida por particulares: se relaciona con los Arts. 19 Nº 7 de la CPR y con el CPP.</a:t>
            </a:r>
            <a:endParaRPr lang="es-CL" i="1" u="sng" dirty="0"/>
          </a:p>
          <a:p>
            <a:pPr marL="0" indent="0">
              <a:buNone/>
            </a:pPr>
            <a:r>
              <a:rPr lang="es-ES" i="1" u="sng" dirty="0"/>
              <a:t> </a:t>
            </a:r>
            <a:endParaRPr lang="es-CL" i="1" u="sng" dirty="0"/>
          </a:p>
          <a:p>
            <a:pPr marL="0" indent="0">
              <a:buNone/>
            </a:pPr>
            <a:r>
              <a:rPr lang="es-ES" b="1" dirty="0"/>
              <a:t>Art. 143.  </a:t>
            </a:r>
            <a:r>
              <a:rPr lang="es-ES" i="1" dirty="0"/>
              <a:t>El que fuera de los casos permitidos por la ley, aprehendiere a una persona para presentarla a la autoridad, sufrirá la pena de reclusión menor en su grado mínimo o multa de seis a diez unidades tributarias mensuales.</a:t>
            </a:r>
            <a:endParaRPr lang="es-CL" dirty="0"/>
          </a:p>
          <a:p>
            <a:pPr marL="0" indent="0">
              <a:buNone/>
            </a:pPr>
            <a:r>
              <a:rPr lang="es-ES" dirty="0"/>
              <a:t> </a:t>
            </a:r>
            <a:endParaRPr lang="es-CL" dirty="0"/>
          </a:p>
          <a:p>
            <a:pPr marL="0" indent="0">
              <a:buNone/>
            </a:pPr>
            <a:r>
              <a:rPr lang="es-ES" dirty="0"/>
              <a:t>Se refiere a la persona particular que se sale de los delitos de flagrancia ya que la persona debe auxiliar a la justicia.  La persona que comete la detención tiene que tener conciencia de que está auxiliando a la justicia.  El particular sólo puede detener a una persona en caso de delitos flagrantes.</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2540854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0000" lnSpcReduction="20000"/>
          </a:bodyPr>
          <a:lstStyle/>
          <a:p>
            <a:pPr marL="347472" lvl="1" indent="0">
              <a:buNone/>
            </a:pPr>
            <a:r>
              <a:rPr lang="es-ES" u="sng" dirty="0"/>
              <a:t>Detención irregular cometida por funcionario público:</a:t>
            </a:r>
            <a:endParaRPr lang="es-CL" u="sng" dirty="0"/>
          </a:p>
          <a:p>
            <a:endParaRPr lang="es-CL" dirty="0"/>
          </a:p>
          <a:p>
            <a:pPr marL="0" indent="0">
              <a:buNone/>
            </a:pPr>
            <a:r>
              <a:rPr lang="es-ES" dirty="0"/>
              <a:t>El Art. 260 define lo que se debe entender por funcionario público.  Sin embargo este sujeto activo no puede </a:t>
            </a:r>
            <a:r>
              <a:rPr lang="es-ES" dirty="0" smtClean="0"/>
              <a:t>ser un </a:t>
            </a:r>
            <a:r>
              <a:rPr lang="es-ES" dirty="0"/>
              <a:t>funcionario del poder judicial ni tampoco del ministerio público ya que en ese caso el delito será </a:t>
            </a:r>
            <a:r>
              <a:rPr lang="es-ES" dirty="0" err="1"/>
              <a:t>prevariación</a:t>
            </a:r>
            <a:r>
              <a:rPr lang="es-ES" dirty="0"/>
              <a:t>.</a:t>
            </a:r>
            <a:endParaRPr lang="es-CL" dirty="0"/>
          </a:p>
          <a:p>
            <a:pPr marL="0" indent="0">
              <a:buNone/>
            </a:pPr>
            <a:r>
              <a:rPr lang="es-ES" dirty="0"/>
              <a:t> </a:t>
            </a:r>
            <a:endParaRPr lang="es-CL" dirty="0"/>
          </a:p>
          <a:p>
            <a:pPr marL="0" indent="0">
              <a:buNone/>
            </a:pPr>
            <a:r>
              <a:rPr lang="es-ES" b="1" dirty="0"/>
              <a:t>Art. 260. </a:t>
            </a:r>
            <a:r>
              <a:rPr lang="es-ES" i="1" dirty="0"/>
              <a:t>Para los efectos de este Título y del Párrafo IV del Título III, se reputa empleado todo el que desempeñe un cargo o función pública, sea en la administración central o en instituciones o empresas semifiscales, municipales, autónomas u organismos creados por el Estado o dependientes de él, aunque no sean del nombramiento del Jefe de la República ni reciban sueldo del Estado. No obstará a esta calificación el que el cargo sea de elección popular.</a:t>
            </a:r>
            <a:endParaRPr lang="es-CL" dirty="0"/>
          </a:p>
          <a:p>
            <a:pPr marL="0" indent="0">
              <a:buNone/>
            </a:pPr>
            <a:r>
              <a:rPr lang="es-ES" dirty="0"/>
              <a:t> </a:t>
            </a:r>
            <a:endParaRPr lang="es-CL" dirty="0"/>
          </a:p>
          <a:p>
            <a:pPr marL="0" indent="0">
              <a:buNone/>
            </a:pPr>
            <a:r>
              <a:rPr lang="es-ES" dirty="0"/>
              <a:t>	En este delito el abuso puede ser de carácter jurisdiccional en el sentido de que la orden se dicta por aquel que no tiene competencia.</a:t>
            </a:r>
            <a:endParaRPr lang="es-CL" dirty="0"/>
          </a:p>
          <a:p>
            <a:pPr marL="0" indent="0">
              <a:buNone/>
            </a:pPr>
            <a:r>
              <a:rPr lang="es-ES" dirty="0"/>
              <a:t> </a:t>
            </a:r>
            <a:endParaRPr lang="es-CL" dirty="0"/>
          </a:p>
          <a:p>
            <a:pPr marL="0" indent="0">
              <a:buNone/>
            </a:pPr>
            <a:r>
              <a:rPr lang="es-ES" dirty="0"/>
              <a:t>	El abuso puede ser:</a:t>
            </a:r>
            <a:endParaRPr lang="es-CL" dirty="0"/>
          </a:p>
          <a:p>
            <a:pPr marL="0" indent="0">
              <a:buNone/>
            </a:pPr>
            <a:r>
              <a:rPr lang="es-ES" dirty="0"/>
              <a:t> </a:t>
            </a:r>
            <a:endParaRPr lang="es-CL" dirty="0"/>
          </a:p>
          <a:p>
            <a:pPr lvl="0"/>
            <a:r>
              <a:rPr lang="es-ES" dirty="0"/>
              <a:t>De carácter formal cuando se cumplen los requisitos constitucionales y procesales para llevar a efecto la detención.</a:t>
            </a:r>
            <a:endParaRPr lang="es-CL" dirty="0"/>
          </a:p>
          <a:p>
            <a:pPr marL="0" indent="0">
              <a:buNone/>
            </a:pPr>
            <a:r>
              <a:rPr lang="es-ES" dirty="0"/>
              <a:t> </a:t>
            </a:r>
            <a:endParaRPr lang="es-CL" dirty="0"/>
          </a:p>
          <a:p>
            <a:pPr lvl="0"/>
            <a:r>
              <a:rPr lang="es-ES" dirty="0"/>
              <a:t>De carácter sustancial fuera de los casos que la ley establezca.</a:t>
            </a:r>
            <a:endParaRPr lang="es-CL" dirty="0"/>
          </a:p>
          <a:p>
            <a:pPr marL="0" indent="0">
              <a:buNone/>
            </a:pPr>
            <a:endParaRPr lang="es-ES" dirty="0" smtClean="0"/>
          </a:p>
          <a:p>
            <a:pPr marL="0" indent="0">
              <a:buNone/>
            </a:pPr>
            <a:r>
              <a:rPr lang="es-ES" dirty="0" smtClean="0"/>
              <a:t>Se </a:t>
            </a:r>
            <a:r>
              <a:rPr lang="es-ES" dirty="0"/>
              <a:t>relaciona con el Art. 19 Nº 7 CPR en cuanto a la autoridad competente.</a:t>
            </a:r>
            <a:endParaRPr lang="es-CL" dirty="0"/>
          </a:p>
          <a:p>
            <a:endParaRPr lang="es-CL" dirty="0"/>
          </a:p>
        </p:txBody>
      </p:sp>
    </p:spTree>
    <p:extLst>
      <p:ext uri="{BB962C8B-B14F-4D97-AF65-F5344CB8AC3E}">
        <p14:creationId xmlns:p14="http://schemas.microsoft.com/office/powerpoint/2010/main" val="3919738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7500" lnSpcReduction="20000"/>
          </a:bodyPr>
          <a:lstStyle/>
          <a:p>
            <a:pPr lvl="0"/>
            <a:r>
              <a:rPr lang="es-ES" dirty="0"/>
              <a:t>Violación de Prerrogativas.</a:t>
            </a:r>
            <a:endParaRPr lang="es-CL" b="1" i="1" dirty="0"/>
          </a:p>
          <a:p>
            <a:pPr marL="0" indent="0">
              <a:buNone/>
            </a:pPr>
            <a:r>
              <a:rPr lang="es-ES" dirty="0"/>
              <a:t> </a:t>
            </a:r>
            <a:endParaRPr lang="es-CL" dirty="0"/>
          </a:p>
          <a:p>
            <a:pPr marL="0" indent="0">
              <a:buNone/>
            </a:pPr>
            <a:r>
              <a:rPr lang="es-ES" dirty="0"/>
              <a:t> </a:t>
            </a:r>
            <a:endParaRPr lang="es-CL" dirty="0"/>
          </a:p>
          <a:p>
            <a:pPr marL="0" indent="0">
              <a:buNone/>
            </a:pPr>
            <a:r>
              <a:rPr lang="es-ES" b="1" dirty="0"/>
              <a:t>Art. 151.</a:t>
            </a:r>
            <a:r>
              <a:rPr lang="es-ES" dirty="0"/>
              <a:t> </a:t>
            </a:r>
            <a:r>
              <a:rPr lang="es-ES" i="1" dirty="0"/>
              <a:t>El empleado público que en el arresto o formación de causa contra un senador, un diputado u otro funcionario, violare las prerrogativas que la ley les acuerda, incurrirá en la pena de reclusión menor o suspensión en cualesquiera de sus grados</a:t>
            </a:r>
            <a:r>
              <a:rPr lang="es-ES" dirty="0"/>
              <a:t>.</a:t>
            </a:r>
            <a:endParaRPr lang="es-CL" dirty="0"/>
          </a:p>
          <a:p>
            <a:pPr marL="0" indent="0">
              <a:buNone/>
            </a:pPr>
            <a:r>
              <a:rPr lang="es-ES" dirty="0"/>
              <a:t> </a:t>
            </a:r>
            <a:endParaRPr lang="es-CL" dirty="0"/>
          </a:p>
          <a:p>
            <a:pPr marL="0" indent="0">
              <a:buNone/>
            </a:pPr>
            <a:r>
              <a:rPr lang="es-ES" dirty="0"/>
              <a:t>	Para detener a una persona con fuero parlamentario se requiere el procedimiento de desafuero, sin embargo, en caso de delito flagrante se podrá proceder a detenerlo sin requerir este procedimiento y sin incurrir en esta figura.</a:t>
            </a:r>
            <a:endParaRPr lang="es-CL" dirty="0"/>
          </a:p>
          <a:p>
            <a:endParaRPr lang="es-CL" dirty="0"/>
          </a:p>
        </p:txBody>
      </p:sp>
    </p:spTree>
    <p:extLst>
      <p:ext uri="{BB962C8B-B14F-4D97-AF65-F5344CB8AC3E}">
        <p14:creationId xmlns:p14="http://schemas.microsoft.com/office/powerpoint/2010/main" val="1793798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pPr lvl="0"/>
            <a:r>
              <a:rPr lang="es-ES" dirty="0"/>
              <a:t>Condenas Irregulares.</a:t>
            </a:r>
            <a:endParaRPr lang="es-CL" b="1" i="1" dirty="0"/>
          </a:p>
          <a:p>
            <a:pPr marL="0" indent="0">
              <a:buNone/>
            </a:pPr>
            <a:r>
              <a:rPr lang="es-ES" dirty="0"/>
              <a:t> </a:t>
            </a:r>
            <a:endParaRPr lang="es-CL" dirty="0"/>
          </a:p>
          <a:p>
            <a:pPr marL="0" indent="0">
              <a:buNone/>
            </a:pPr>
            <a:r>
              <a:rPr lang="es-ES" dirty="0"/>
              <a:t>Se refieren al que se hace pasar por funcionario público y establece una condena emitiendo una “resolución” que no es tal ya que la persona es incompetente.</a:t>
            </a:r>
            <a:endParaRPr lang="es-CL" dirty="0"/>
          </a:p>
          <a:p>
            <a:pPr marL="0" indent="0">
              <a:buNone/>
            </a:pPr>
            <a:r>
              <a:rPr lang="es-ES" dirty="0"/>
              <a:t> </a:t>
            </a:r>
            <a:endParaRPr lang="es-CL" dirty="0"/>
          </a:p>
          <a:p>
            <a:pPr marL="0" indent="0">
              <a:buNone/>
            </a:pPr>
            <a:r>
              <a:rPr lang="es-ES" dirty="0"/>
              <a:t>	Se trata en realidad de un delito formal.  Antiguamente las empresas de cobranza enviaban cartas en tales términos que parecía que los llevarían detenidos y se tenía que recurrir a esta figura para que dejaran de enviarlas, actualmente con la ley del consumidor esto quedó resuelto.</a:t>
            </a:r>
            <a:endParaRPr lang="es-CL" dirty="0"/>
          </a:p>
          <a:p>
            <a:pPr marL="0" indent="0">
              <a:buNone/>
            </a:pPr>
            <a:r>
              <a:rPr lang="es-ES" dirty="0"/>
              <a:t> </a:t>
            </a:r>
            <a:endParaRPr lang="es-CL" dirty="0"/>
          </a:p>
          <a:p>
            <a:pPr marL="0" indent="0">
              <a:buNone/>
            </a:pPr>
            <a:r>
              <a:rPr lang="es-ES" b="1" dirty="0"/>
              <a:t>Art. 152. </a:t>
            </a:r>
            <a:r>
              <a:rPr lang="es-ES" i="1" dirty="0"/>
              <a:t>Los empleados públicos que arrogándose facultades judiciales, impusieren algún castigo equivalente a pena corporal, incurrirán:</a:t>
            </a:r>
            <a:endParaRPr lang="es-CL" dirty="0"/>
          </a:p>
          <a:p>
            <a:r>
              <a:rPr lang="es-ES" i="1" dirty="0"/>
              <a:t>1.- En inhabilitación absoluta temporal para cargos y oficios públicos en cualquiera de sus grados, si el castigo impuesto fuere equivalente a pena de crimen.</a:t>
            </a:r>
            <a:endParaRPr lang="es-CL" dirty="0"/>
          </a:p>
          <a:p>
            <a:r>
              <a:rPr lang="es-ES" i="1" dirty="0"/>
              <a:t>2.- En la misma inhabilitación en sus grados mínimo a medio, cuando fuere equivalente a pena de simple delito.</a:t>
            </a:r>
            <a:endParaRPr lang="es-CL" dirty="0"/>
          </a:p>
          <a:p>
            <a:r>
              <a:rPr lang="es-ES" i="1" dirty="0"/>
              <a:t>3.- En suspensión de cargo u oficio en cualquiera de sus grados, si fuere equivalente a pena de falta</a:t>
            </a:r>
            <a:r>
              <a:rPr lang="es-ES" dirty="0"/>
              <a:t>.</a:t>
            </a:r>
            <a:endParaRPr lang="es-CL" dirty="0"/>
          </a:p>
          <a:p>
            <a:endParaRPr lang="es-CL" dirty="0"/>
          </a:p>
        </p:txBody>
      </p:sp>
    </p:spTree>
    <p:extLst>
      <p:ext uri="{BB962C8B-B14F-4D97-AF65-F5344CB8AC3E}">
        <p14:creationId xmlns:p14="http://schemas.microsoft.com/office/powerpoint/2010/main" val="1013731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pPr lvl="0"/>
            <a:r>
              <a:rPr lang="es-ES" b="1" dirty="0" smtClean="0"/>
              <a:t>3 Delitos </a:t>
            </a:r>
            <a:r>
              <a:rPr lang="es-ES" b="1" dirty="0"/>
              <a:t>contra la Libertad de Reunión.</a:t>
            </a:r>
            <a:endParaRPr lang="es-CL" b="1" i="1" dirty="0"/>
          </a:p>
          <a:p>
            <a:pPr marL="0" indent="0">
              <a:buNone/>
            </a:pPr>
            <a:r>
              <a:rPr lang="es-ES" dirty="0"/>
              <a:t> </a:t>
            </a:r>
            <a:endParaRPr lang="es-CL" dirty="0"/>
          </a:p>
          <a:p>
            <a:pPr marL="0" indent="0">
              <a:buNone/>
            </a:pPr>
            <a:r>
              <a:rPr lang="es-CL" b="1" dirty="0"/>
              <a:t>Art. 19.</a:t>
            </a:r>
            <a:r>
              <a:rPr lang="es-CL" dirty="0"/>
              <a:t> </a:t>
            </a:r>
            <a:r>
              <a:rPr lang="es-CL" i="1" dirty="0"/>
              <a:t>La constitución asegura a todas las personas</a:t>
            </a:r>
            <a:r>
              <a:rPr lang="es-CL" dirty="0"/>
              <a:t>: </a:t>
            </a:r>
          </a:p>
          <a:p>
            <a:pPr marL="0" indent="0">
              <a:buNone/>
            </a:pPr>
            <a:r>
              <a:rPr lang="es-CL" b="1" dirty="0"/>
              <a:t>13º.-</a:t>
            </a:r>
            <a:r>
              <a:rPr lang="es-CL" dirty="0"/>
              <a:t> </a:t>
            </a:r>
            <a:r>
              <a:rPr lang="es-CL" i="1" dirty="0"/>
              <a:t>El derecho a reunirse pacíficamente sin permiso previo y sin armas.</a:t>
            </a:r>
            <a:endParaRPr lang="es-CL" dirty="0"/>
          </a:p>
          <a:p>
            <a:pPr marL="0" indent="0">
              <a:buNone/>
            </a:pPr>
            <a:r>
              <a:rPr lang="es-CL" i="1" dirty="0"/>
              <a:t>Las reuniones en las plazas, calles y demás lugares de uso público, se regirán por las disposiciones generales de policía.</a:t>
            </a:r>
            <a:endParaRPr lang="es-CL" dirty="0"/>
          </a:p>
          <a:p>
            <a:pPr marL="0" indent="0">
              <a:buNone/>
            </a:pPr>
            <a:r>
              <a:rPr lang="es-ES" dirty="0"/>
              <a:t> </a:t>
            </a:r>
            <a:endParaRPr lang="es-CL" dirty="0"/>
          </a:p>
          <a:p>
            <a:pPr marL="0" indent="0">
              <a:buNone/>
            </a:pPr>
            <a:r>
              <a:rPr lang="es-ES" dirty="0"/>
              <a:t>Existe el derecho a trasladarse y a permanecer en determinado lugar.  Este es un aspecto específico de la libertad individual en general.</a:t>
            </a:r>
            <a:endParaRPr lang="es-CL" dirty="0"/>
          </a:p>
          <a:p>
            <a:pPr marL="0" indent="0">
              <a:buNone/>
            </a:pPr>
            <a:r>
              <a:rPr lang="es-ES" dirty="0"/>
              <a:t> </a:t>
            </a:r>
            <a:endParaRPr lang="es-CL" dirty="0"/>
          </a:p>
          <a:p>
            <a:pPr marL="0" indent="0">
              <a:buNone/>
            </a:pPr>
            <a:r>
              <a:rPr lang="es-ES" dirty="0"/>
              <a:t>La CPR protege este derecho sólo cuando es atacado por un funcionario público, de modo que se trata de un sujeto activo calificado.</a:t>
            </a:r>
            <a:endParaRPr lang="es-CL" dirty="0"/>
          </a:p>
          <a:p>
            <a:pPr marL="0" indent="0">
              <a:buNone/>
            </a:pPr>
            <a:r>
              <a:rPr lang="es-ES" dirty="0"/>
              <a:t> </a:t>
            </a:r>
            <a:endParaRPr lang="es-CL" dirty="0"/>
          </a:p>
          <a:p>
            <a:pPr marL="0" indent="0">
              <a:buNone/>
            </a:pPr>
            <a:r>
              <a:rPr lang="es-ES" dirty="0"/>
              <a:t>Si la restricción a la libertad individual la lleva a efecto un particular podría caer en otras figuras como el delito de amenazas, coacciones, </a:t>
            </a:r>
            <a:r>
              <a:rPr lang="es-ES" dirty="0" err="1"/>
              <a:t>etc</a:t>
            </a:r>
            <a:r>
              <a:rPr lang="es-ES" dirty="0"/>
              <a:t>, ya que no hay un delito específico que defienda esta situación.</a:t>
            </a:r>
            <a:endParaRPr lang="es-CL" dirty="0"/>
          </a:p>
          <a:p>
            <a:endParaRPr lang="es-CL" dirty="0"/>
          </a:p>
        </p:txBody>
      </p:sp>
    </p:spTree>
    <p:extLst>
      <p:ext uri="{BB962C8B-B14F-4D97-AF65-F5344CB8AC3E}">
        <p14:creationId xmlns:p14="http://schemas.microsoft.com/office/powerpoint/2010/main" val="2655167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pPr lvl="0"/>
            <a:r>
              <a:rPr lang="es-ES" dirty="0"/>
              <a:t>Prohibir o Impedir una Reunión.</a:t>
            </a:r>
            <a:endParaRPr lang="es-CL" b="1" i="1" dirty="0"/>
          </a:p>
          <a:p>
            <a:pPr marL="0" indent="0">
              <a:buNone/>
            </a:pPr>
            <a:r>
              <a:rPr lang="es-ES"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a:t>
            </a:r>
            <a:r>
              <a:rPr lang="es-ES" dirty="0"/>
              <a:t> </a:t>
            </a:r>
            <a:endParaRPr lang="es-CL" dirty="0"/>
          </a:p>
          <a:p>
            <a:pPr marL="0" indent="0">
              <a:buNone/>
            </a:pPr>
            <a:r>
              <a:rPr lang="es-ES" b="1" dirty="0"/>
              <a:t>Nº 3.</a:t>
            </a:r>
            <a:r>
              <a:rPr lang="es-ES" dirty="0"/>
              <a:t> </a:t>
            </a:r>
            <a:r>
              <a:rPr lang="es-ES" i="1" dirty="0"/>
              <a:t>Prohibiere o impidiere una reunión o manifestación pacífica y legal o la mandare disolver o suspender</a:t>
            </a:r>
            <a:r>
              <a:rPr lang="es-ES" dirty="0"/>
              <a:t>.</a:t>
            </a:r>
            <a:endParaRPr lang="es-CL" dirty="0"/>
          </a:p>
          <a:p>
            <a:pPr marL="0" indent="0">
              <a:buNone/>
            </a:pPr>
            <a:r>
              <a:rPr lang="es-ES" dirty="0"/>
              <a:t> </a:t>
            </a:r>
            <a:endParaRPr lang="es-CL" dirty="0"/>
          </a:p>
          <a:p>
            <a:pPr marL="0" indent="0">
              <a:buNone/>
            </a:pPr>
            <a:r>
              <a:rPr lang="es-ES" dirty="0"/>
              <a:t>Prohibir se refiere a una orden, general o particular.</a:t>
            </a:r>
            <a:endParaRPr lang="es-CL" dirty="0"/>
          </a:p>
          <a:p>
            <a:pPr marL="0" indent="0">
              <a:buNone/>
            </a:pPr>
            <a:r>
              <a:rPr lang="es-ES" dirty="0"/>
              <a:t> </a:t>
            </a:r>
            <a:endParaRPr lang="es-CL" dirty="0"/>
          </a:p>
          <a:p>
            <a:pPr marL="0" indent="0">
              <a:buNone/>
            </a:pPr>
            <a:r>
              <a:rPr lang="es-ES" dirty="0"/>
              <a:t>Impedir es una situación de hecho, de facto.</a:t>
            </a:r>
            <a:endParaRPr lang="es-CL" dirty="0"/>
          </a:p>
          <a:p>
            <a:pPr marL="0" indent="0">
              <a:buNone/>
            </a:pPr>
            <a:r>
              <a:rPr lang="es-ES" dirty="0"/>
              <a:t> </a:t>
            </a:r>
            <a:endParaRPr lang="es-CL" dirty="0"/>
          </a:p>
          <a:p>
            <a:pPr marL="0" indent="0">
              <a:buNone/>
            </a:pPr>
            <a:r>
              <a:rPr lang="es-ES" dirty="0"/>
              <a:t>Debe ser arbitrariamente o innecesariamente, lo cual se relaciona con la antijuridicidad.</a:t>
            </a:r>
            <a:endParaRPr lang="es-CL" dirty="0"/>
          </a:p>
          <a:p>
            <a:pPr marL="0" indent="0">
              <a:buNone/>
            </a:pPr>
            <a:r>
              <a:rPr lang="es-ES" dirty="0"/>
              <a:t> </a:t>
            </a:r>
            <a:endParaRPr lang="es-CL" dirty="0"/>
          </a:p>
          <a:p>
            <a:pPr marL="0" indent="0">
              <a:buNone/>
            </a:pPr>
            <a:r>
              <a:rPr lang="es-ES" dirty="0"/>
              <a:t>Normalmente será sujeto activo carabineros ya que ellos disuelven manifestaciones a veces sin cumplir con los requisitos.</a:t>
            </a:r>
            <a:endParaRPr lang="es-CL" dirty="0"/>
          </a:p>
          <a:p>
            <a:endParaRPr lang="es-CL" dirty="0"/>
          </a:p>
        </p:txBody>
      </p:sp>
    </p:spTree>
    <p:extLst>
      <p:ext uri="{BB962C8B-B14F-4D97-AF65-F5344CB8AC3E}">
        <p14:creationId xmlns:p14="http://schemas.microsoft.com/office/powerpoint/2010/main" val="720547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62500" lnSpcReduction="20000"/>
          </a:bodyPr>
          <a:lstStyle/>
          <a:p>
            <a:pPr lvl="0"/>
            <a:r>
              <a:rPr lang="es-ES" dirty="0"/>
              <a:t>Disolver o Suspender una Reunión Pacífica y Legal.</a:t>
            </a:r>
            <a:endParaRPr lang="es-CL" b="1" i="1" dirty="0"/>
          </a:p>
          <a:p>
            <a:pPr marL="0" indent="0">
              <a:buNone/>
            </a:pPr>
            <a:r>
              <a:rPr lang="es-ES" dirty="0"/>
              <a:t> </a:t>
            </a:r>
            <a:endParaRPr lang="es-CL" dirty="0"/>
          </a:p>
          <a:p>
            <a:pPr marL="0" indent="0">
              <a:buNone/>
            </a:pPr>
            <a:r>
              <a:rPr lang="es-ES"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 </a:t>
            </a:r>
            <a:endParaRPr lang="es-CL" dirty="0"/>
          </a:p>
          <a:p>
            <a:pPr marL="0" indent="0">
              <a:buNone/>
            </a:pPr>
            <a:r>
              <a:rPr lang="es-ES" b="1" dirty="0"/>
              <a:t>Nº 4. </a:t>
            </a:r>
            <a:r>
              <a:rPr lang="es-ES" i="1" dirty="0"/>
              <a:t>Prohibiere o impidiere una reunión o manifestación pacífica y legal o la mandare disolver o suspender.</a:t>
            </a:r>
            <a:endParaRPr lang="es-CL" dirty="0"/>
          </a:p>
          <a:p>
            <a:pPr marL="0" indent="0">
              <a:buNone/>
            </a:pPr>
            <a:r>
              <a:rPr lang="es-ES" dirty="0"/>
              <a:t> </a:t>
            </a:r>
            <a:endParaRPr lang="es-CL" dirty="0"/>
          </a:p>
          <a:p>
            <a:pPr marL="0" indent="0">
              <a:buNone/>
            </a:pPr>
            <a:r>
              <a:rPr lang="es-ES" dirty="0"/>
              <a:t>Se disuelve cuando se obliga a que se retiren, sea una orden formal o de hecho.</a:t>
            </a:r>
            <a:endParaRPr lang="es-CL" dirty="0"/>
          </a:p>
          <a:p>
            <a:pPr marL="0" indent="0">
              <a:buNone/>
            </a:pPr>
            <a:r>
              <a:rPr lang="es-ES" dirty="0"/>
              <a:t> </a:t>
            </a:r>
            <a:endParaRPr lang="es-CL" dirty="0"/>
          </a:p>
          <a:p>
            <a:pPr marL="0" indent="0">
              <a:buNone/>
            </a:pPr>
            <a:r>
              <a:rPr lang="es-ES" dirty="0"/>
              <a:t>La suspensión es de carácter temporal o transitoria.</a:t>
            </a:r>
            <a:endParaRPr lang="es-CL" dirty="0"/>
          </a:p>
          <a:p>
            <a:pPr marL="0" indent="0">
              <a:buNone/>
            </a:pPr>
            <a:r>
              <a:rPr lang="es-ES" b="1" dirty="0"/>
              <a:t> </a:t>
            </a:r>
            <a:endParaRPr lang="es-CL" b="1" u="sng" dirty="0"/>
          </a:p>
          <a:p>
            <a:endParaRPr lang="es-CL" dirty="0"/>
          </a:p>
        </p:txBody>
      </p:sp>
    </p:spTree>
    <p:extLst>
      <p:ext uri="{BB962C8B-B14F-4D97-AF65-F5344CB8AC3E}">
        <p14:creationId xmlns:p14="http://schemas.microsoft.com/office/powerpoint/2010/main" val="2538392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62500" lnSpcReduction="20000"/>
          </a:bodyPr>
          <a:lstStyle/>
          <a:p>
            <a:pPr lvl="0"/>
            <a:r>
              <a:rPr lang="es-ES" dirty="0"/>
              <a:t>Impedir la Asistencia a una Reunión.</a:t>
            </a:r>
            <a:endParaRPr lang="es-CL" b="1" i="1" dirty="0"/>
          </a:p>
          <a:p>
            <a:endParaRPr lang="es-CL" dirty="0"/>
          </a:p>
          <a:p>
            <a:pPr marL="0" indent="0">
              <a:buNone/>
            </a:pPr>
            <a:r>
              <a:rPr lang="es-ES" b="1" i="1"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 </a:t>
            </a:r>
            <a:endParaRPr lang="es-CL" dirty="0"/>
          </a:p>
          <a:p>
            <a:pPr marL="0" indent="0">
              <a:buNone/>
            </a:pPr>
            <a:r>
              <a:rPr lang="es-ES" b="1" dirty="0"/>
              <a:t>Nº 4.</a:t>
            </a:r>
            <a:r>
              <a:rPr lang="es-ES" i="1" dirty="0"/>
              <a:t> Impidiere a un habitante de la… concurrir a una reunión o manifestación pacífica y legal…”.</a:t>
            </a:r>
            <a:endParaRPr lang="es-CL" dirty="0"/>
          </a:p>
          <a:p>
            <a:pPr marL="0" indent="0">
              <a:buNone/>
            </a:pPr>
            <a:r>
              <a:rPr lang="es-ES" dirty="0"/>
              <a:t> </a:t>
            </a:r>
            <a:endParaRPr lang="es-CL" dirty="0"/>
          </a:p>
          <a:p>
            <a:pPr marL="0" indent="0">
              <a:buNone/>
            </a:pPr>
            <a:r>
              <a:rPr lang="es-ES" dirty="0"/>
              <a:t>Se refiere a impedir la reunión a un ciudadano individual (particular), no a un grupo de personas.</a:t>
            </a:r>
            <a:endParaRPr lang="es-CL" dirty="0"/>
          </a:p>
          <a:p>
            <a:pPr marL="0" indent="0">
              <a:buNone/>
            </a:pPr>
            <a:r>
              <a:rPr lang="es-ES" dirty="0"/>
              <a:t> </a:t>
            </a:r>
            <a:endParaRPr lang="es-CL" dirty="0"/>
          </a:p>
          <a:p>
            <a:pPr marL="0" indent="0">
              <a:buNone/>
            </a:pPr>
            <a:r>
              <a:rPr lang="es-ES" dirty="0"/>
              <a:t>Lo normal es que se trate de un delito contra la libertad individual, se tiene que impedir porque podría darse un secuestro.</a:t>
            </a:r>
            <a:endParaRPr lang="es-CL" dirty="0"/>
          </a:p>
        </p:txBody>
      </p:sp>
    </p:spTree>
    <p:extLst>
      <p:ext uri="{BB962C8B-B14F-4D97-AF65-F5344CB8AC3E}">
        <p14:creationId xmlns:p14="http://schemas.microsoft.com/office/powerpoint/2010/main" val="872702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7500" lnSpcReduction="20000"/>
          </a:bodyPr>
          <a:lstStyle/>
          <a:p>
            <a:pPr lvl="0"/>
            <a:r>
              <a:rPr lang="es-ES" b="1" dirty="0" smtClean="0"/>
              <a:t>4 Delitos </a:t>
            </a:r>
            <a:r>
              <a:rPr lang="es-ES" b="1" dirty="0"/>
              <a:t>contra la Libertad de Trabajo.</a:t>
            </a:r>
            <a:endParaRPr lang="es-CL" b="1" i="1" dirty="0"/>
          </a:p>
          <a:p>
            <a:pPr marL="0" indent="0">
              <a:buNone/>
            </a:pPr>
            <a:r>
              <a:rPr lang="es-ES" dirty="0"/>
              <a:t> </a:t>
            </a:r>
            <a:endParaRPr lang="es-CL" dirty="0"/>
          </a:p>
          <a:p>
            <a:pPr marL="0" indent="0">
              <a:buNone/>
            </a:pPr>
            <a:r>
              <a:rPr lang="es-ES" dirty="0"/>
              <a:t>El Art. 19 Nº 16 CPR establece el derecho al trabajo, el cual se puede limitar solo cuando se atente contra el orden público, las buenas costumbres o la seguridad pública, estando establecido esto en la ley.</a:t>
            </a:r>
            <a:endParaRPr lang="es-CL" dirty="0"/>
          </a:p>
          <a:p>
            <a:pPr marL="0" indent="0">
              <a:buNone/>
            </a:pPr>
            <a:r>
              <a:rPr lang="es-ES" dirty="0"/>
              <a:t> </a:t>
            </a:r>
            <a:endParaRPr lang="es-CL" dirty="0"/>
          </a:p>
          <a:p>
            <a:pPr marL="0" indent="0">
              <a:buNone/>
            </a:pPr>
            <a:r>
              <a:rPr lang="es-CL" b="1" dirty="0"/>
              <a:t>Art. 19.</a:t>
            </a:r>
            <a:r>
              <a:rPr lang="es-CL" dirty="0"/>
              <a:t> </a:t>
            </a:r>
            <a:r>
              <a:rPr lang="es-CL" i="1" dirty="0"/>
              <a:t>La constitución asegura a todas las personas</a:t>
            </a:r>
            <a:r>
              <a:rPr lang="es-CL" dirty="0"/>
              <a:t>:</a:t>
            </a:r>
          </a:p>
          <a:p>
            <a:pPr marL="0" indent="0">
              <a:buNone/>
            </a:pPr>
            <a:r>
              <a:rPr lang="es-CL" b="1" dirty="0"/>
              <a:t>16º.-</a:t>
            </a:r>
            <a:r>
              <a:rPr lang="es-CL" dirty="0"/>
              <a:t> </a:t>
            </a:r>
            <a:r>
              <a:rPr lang="es-CL" i="1" dirty="0"/>
              <a:t>La libertad de trabajo y su protección.</a:t>
            </a:r>
            <a:endParaRPr lang="es-CL" dirty="0"/>
          </a:p>
          <a:p>
            <a:pPr marL="0" indent="0">
              <a:buNone/>
            </a:pPr>
            <a:r>
              <a:rPr lang="es-CL" i="1" dirty="0"/>
              <a:t>Toda persona tiene derecho a la libre contratación y a la libre elección del trabajo con una justa retribución.</a:t>
            </a:r>
            <a:endParaRPr lang="es-CL" dirty="0"/>
          </a:p>
          <a:p>
            <a:pPr marL="0" indent="0">
              <a:buNone/>
            </a:pPr>
            <a:r>
              <a:rPr lang="es-ES" dirty="0"/>
              <a:t> </a:t>
            </a:r>
            <a:endParaRPr lang="es-CL" dirty="0"/>
          </a:p>
          <a:p>
            <a:pPr marL="0" indent="0">
              <a:buNone/>
            </a:pPr>
            <a:r>
              <a:rPr lang="es-ES" dirty="0"/>
              <a:t>El Art. 158 Nº 2 contempla el tipo penal para el caso en que se atente contra esta garantía constitucional.  Es difícil concebir casos prácticos.  La idea central es que el CP respalda todos los derechos y garantías constitucionales estableciendo los delitos penales.</a:t>
            </a:r>
            <a:endParaRPr lang="es-CL" dirty="0"/>
          </a:p>
          <a:p>
            <a:pPr marL="0" indent="0">
              <a:buNone/>
            </a:pPr>
            <a:r>
              <a:rPr lang="es-ES"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 </a:t>
            </a:r>
            <a:endParaRPr lang="es-CL" dirty="0"/>
          </a:p>
          <a:p>
            <a:pPr marL="0" indent="0">
              <a:buNone/>
            </a:pPr>
            <a:r>
              <a:rPr lang="es-ES" b="1" dirty="0"/>
              <a:t>Nº 2.</a:t>
            </a:r>
            <a:r>
              <a:rPr lang="es-ES" i="1" dirty="0"/>
              <a:t> Prohibiere un trabajo o industria que no se oponga a la ley, a las buenas costumbres, seguridad y salubridad públicas</a:t>
            </a:r>
            <a:r>
              <a:rPr lang="es-ES" dirty="0"/>
              <a:t>.</a:t>
            </a:r>
            <a:endParaRPr lang="es-CL" dirty="0"/>
          </a:p>
          <a:p>
            <a:endParaRPr lang="es-CL" dirty="0"/>
          </a:p>
        </p:txBody>
      </p:sp>
    </p:spTree>
    <p:extLst>
      <p:ext uri="{BB962C8B-B14F-4D97-AF65-F5344CB8AC3E}">
        <p14:creationId xmlns:p14="http://schemas.microsoft.com/office/powerpoint/2010/main" val="112626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33</a:t>
            </a:r>
            <a:endParaRPr lang="es-CL" dirty="0"/>
          </a:p>
        </p:txBody>
      </p:sp>
      <p:sp>
        <p:nvSpPr>
          <p:cNvPr id="5" name="4 Subtítulo"/>
          <p:cNvSpPr>
            <a:spLocks noGrp="1"/>
          </p:cNvSpPr>
          <p:nvPr>
            <p:ph type="subTitle" idx="1"/>
          </p:nvPr>
        </p:nvSpPr>
        <p:spPr/>
        <p:txBody>
          <a:bodyPr>
            <a:normAutofit/>
          </a:bodyPr>
          <a:lstStyle/>
          <a:p>
            <a:r>
              <a:rPr lang="es-ES" i="1" u="sng" dirty="0"/>
              <a:t>II. Delitos contra la Libertad en su Aspecto Inmaterial</a:t>
            </a:r>
            <a:endParaRPr lang="es-CL" dirty="0"/>
          </a:p>
        </p:txBody>
      </p:sp>
    </p:spTree>
    <p:extLst>
      <p:ext uri="{BB962C8B-B14F-4D97-AF65-F5344CB8AC3E}">
        <p14:creationId xmlns:p14="http://schemas.microsoft.com/office/powerpoint/2010/main" val="2914025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32</a:t>
            </a:r>
            <a:endParaRPr lang="es-CL" dirty="0"/>
          </a:p>
        </p:txBody>
      </p:sp>
      <p:sp>
        <p:nvSpPr>
          <p:cNvPr id="5" name="4 Subtítulo"/>
          <p:cNvSpPr>
            <a:spLocks noGrp="1"/>
          </p:cNvSpPr>
          <p:nvPr>
            <p:ph type="subTitle" idx="1"/>
          </p:nvPr>
        </p:nvSpPr>
        <p:spPr/>
        <p:txBody>
          <a:bodyPr>
            <a:normAutofit/>
          </a:bodyPr>
          <a:lstStyle/>
          <a:p>
            <a:r>
              <a:rPr lang="es-MX" dirty="0"/>
              <a:t>VII DELITOS CONTRA LA LIBERTAD 1. Contra la libertad material</a:t>
            </a:r>
            <a:endParaRPr lang="es-CL" dirty="0"/>
          </a:p>
        </p:txBody>
      </p:sp>
    </p:spTree>
    <p:extLst>
      <p:ext uri="{BB962C8B-B14F-4D97-AF65-F5344CB8AC3E}">
        <p14:creationId xmlns:p14="http://schemas.microsoft.com/office/powerpoint/2010/main" val="682325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25000" lnSpcReduction="20000"/>
          </a:bodyPr>
          <a:lstStyle/>
          <a:p>
            <a:pPr marL="0" indent="0" algn="ctr">
              <a:buNone/>
            </a:pPr>
            <a:r>
              <a:rPr lang="es-CL" sz="5600" b="1" u="sng" dirty="0" smtClean="0"/>
              <a:t>DELITOS </a:t>
            </a:r>
            <a:r>
              <a:rPr lang="es-CL" sz="5600" b="1" u="sng" dirty="0"/>
              <a:t>CONTRA LA </a:t>
            </a:r>
            <a:r>
              <a:rPr lang="es-CL" sz="5600" b="1" u="sng" dirty="0" smtClean="0"/>
              <a:t>LIBERTAD</a:t>
            </a:r>
          </a:p>
          <a:p>
            <a:pPr marL="0" indent="0" algn="ctr">
              <a:buNone/>
            </a:pPr>
            <a:endParaRPr lang="es-CL" sz="6400" b="1" u="sng" dirty="0"/>
          </a:p>
          <a:p>
            <a:pPr marL="0" indent="0">
              <a:buNone/>
            </a:pPr>
            <a:r>
              <a:rPr lang="es-CL" sz="3600" b="1" dirty="0"/>
              <a:t>I. DELITOS CONTRA LA LIBERTAD EN SU ASPECTO </a:t>
            </a:r>
            <a:r>
              <a:rPr lang="es-CL" sz="3600" b="1" dirty="0" smtClean="0"/>
              <a:t>MATERIAL</a:t>
            </a:r>
            <a:endParaRPr lang="es-CL" sz="3600" b="1" dirty="0"/>
          </a:p>
          <a:p>
            <a:pPr marL="0" indent="0">
              <a:buNone/>
            </a:pPr>
            <a:r>
              <a:rPr lang="es-CL" dirty="0" smtClean="0"/>
              <a:t>	</a:t>
            </a:r>
            <a:r>
              <a:rPr lang="es-CL" b="1" dirty="0" smtClean="0"/>
              <a:t>A.DELITOS </a:t>
            </a:r>
            <a:r>
              <a:rPr lang="es-CL" b="1" dirty="0"/>
              <a:t>CONTRA LA LIBERTAD </a:t>
            </a:r>
            <a:r>
              <a:rPr lang="es-CL" b="1" dirty="0" smtClean="0"/>
              <a:t>INDIVIDUAL.</a:t>
            </a:r>
          </a:p>
          <a:p>
            <a:pPr marL="0" indent="0">
              <a:buNone/>
            </a:pPr>
            <a:r>
              <a:rPr lang="es-CL" dirty="0" smtClean="0"/>
              <a:t>		1</a:t>
            </a:r>
            <a:r>
              <a:rPr lang="es-CL" dirty="0"/>
              <a:t>. Delitos contra la Libertad misma de </a:t>
            </a:r>
            <a:r>
              <a:rPr lang="es-CL" dirty="0" smtClean="0"/>
              <a:t>Movimiento.</a:t>
            </a:r>
            <a:endParaRPr lang="es-CL" dirty="0"/>
          </a:p>
          <a:p>
            <a:pPr marL="0" indent="0">
              <a:buNone/>
            </a:pPr>
            <a:r>
              <a:rPr lang="es-CL" dirty="0" smtClean="0"/>
              <a:t>			a. Secuestro </a:t>
            </a:r>
            <a:r>
              <a:rPr lang="es-CL" dirty="0"/>
              <a:t>Común.	</a:t>
            </a:r>
          </a:p>
          <a:p>
            <a:pPr marL="0" indent="0">
              <a:buNone/>
            </a:pPr>
            <a:r>
              <a:rPr lang="es-CL" dirty="0" smtClean="0"/>
              <a:t>			b. Secuestro </a:t>
            </a:r>
            <a:r>
              <a:rPr lang="es-CL" dirty="0"/>
              <a:t>Político o </a:t>
            </a:r>
            <a:r>
              <a:rPr lang="es-CL" dirty="0" smtClean="0"/>
              <a:t>Terrorista.</a:t>
            </a:r>
            <a:endParaRPr lang="es-CL" dirty="0"/>
          </a:p>
          <a:p>
            <a:pPr marL="0" indent="0">
              <a:buNone/>
            </a:pPr>
            <a:r>
              <a:rPr lang="es-CL" dirty="0" smtClean="0"/>
              <a:t>			c. Sustracción </a:t>
            </a:r>
            <a:r>
              <a:rPr lang="es-CL" dirty="0"/>
              <a:t>de </a:t>
            </a:r>
            <a:r>
              <a:rPr lang="es-CL" dirty="0" smtClean="0"/>
              <a:t>Menores.</a:t>
            </a:r>
            <a:r>
              <a:rPr lang="es-CL" dirty="0"/>
              <a:t>	</a:t>
            </a:r>
          </a:p>
          <a:p>
            <a:pPr marL="0" indent="0">
              <a:buNone/>
            </a:pPr>
            <a:r>
              <a:rPr lang="es-CL" dirty="0" smtClean="0"/>
              <a:t>		2</a:t>
            </a:r>
            <a:r>
              <a:rPr lang="es-CL" dirty="0"/>
              <a:t>. Delitos contra las Garantías Procesales de la Libertad Individual.	</a:t>
            </a:r>
          </a:p>
          <a:p>
            <a:pPr marL="0" indent="0">
              <a:buNone/>
            </a:pPr>
            <a:r>
              <a:rPr lang="es-CL" dirty="0" smtClean="0"/>
              <a:t>			a. Detención </a:t>
            </a:r>
            <a:r>
              <a:rPr lang="es-CL" dirty="0"/>
              <a:t>Irregular.	</a:t>
            </a:r>
          </a:p>
          <a:p>
            <a:pPr marL="0" indent="0">
              <a:buNone/>
            </a:pPr>
            <a:r>
              <a:rPr lang="es-CL" dirty="0" smtClean="0"/>
              <a:t>			b. Violación </a:t>
            </a:r>
            <a:r>
              <a:rPr lang="es-CL" dirty="0"/>
              <a:t>de Prerrogativas.	</a:t>
            </a:r>
          </a:p>
          <a:p>
            <a:pPr marL="0" indent="0">
              <a:buNone/>
            </a:pPr>
            <a:r>
              <a:rPr lang="es-CL" dirty="0" smtClean="0"/>
              <a:t>			c. Condenas </a:t>
            </a:r>
            <a:r>
              <a:rPr lang="es-CL" dirty="0"/>
              <a:t>Irregulares.	</a:t>
            </a:r>
          </a:p>
          <a:p>
            <a:pPr marL="0" indent="0">
              <a:buNone/>
            </a:pPr>
            <a:r>
              <a:rPr lang="es-CL" dirty="0" smtClean="0"/>
              <a:t>	</a:t>
            </a:r>
            <a:r>
              <a:rPr lang="es-CL" b="1" dirty="0" smtClean="0"/>
              <a:t>B.DELITOS </a:t>
            </a:r>
            <a:r>
              <a:rPr lang="es-CL" b="1" dirty="0"/>
              <a:t>CONTRA LA LIBERTAD DE REUNIÓN.</a:t>
            </a:r>
            <a:r>
              <a:rPr lang="es-CL" dirty="0"/>
              <a:t>	</a:t>
            </a:r>
          </a:p>
          <a:p>
            <a:pPr marL="0" indent="0">
              <a:buNone/>
            </a:pPr>
            <a:r>
              <a:rPr lang="es-CL" dirty="0" smtClean="0"/>
              <a:t>		a. Prohibir </a:t>
            </a:r>
            <a:r>
              <a:rPr lang="es-CL" dirty="0"/>
              <a:t>o Impedir una Reunión.	</a:t>
            </a:r>
          </a:p>
          <a:p>
            <a:pPr marL="0" indent="0">
              <a:buNone/>
            </a:pPr>
            <a:r>
              <a:rPr lang="es-CL" dirty="0" smtClean="0"/>
              <a:t>		b. Disolver </a:t>
            </a:r>
            <a:r>
              <a:rPr lang="es-CL" dirty="0"/>
              <a:t>o Suspender una Reunión Pacífica y Legal.	</a:t>
            </a:r>
          </a:p>
          <a:p>
            <a:pPr marL="0" indent="0">
              <a:buNone/>
            </a:pPr>
            <a:r>
              <a:rPr lang="es-CL" dirty="0" smtClean="0"/>
              <a:t>		c. Impedir </a:t>
            </a:r>
            <a:r>
              <a:rPr lang="es-CL" dirty="0"/>
              <a:t>la Asistencia a una Reunión.	</a:t>
            </a:r>
          </a:p>
          <a:p>
            <a:pPr marL="0" indent="0">
              <a:buNone/>
            </a:pPr>
            <a:r>
              <a:rPr lang="es-CL" dirty="0" smtClean="0"/>
              <a:t>	</a:t>
            </a:r>
            <a:r>
              <a:rPr lang="es-CL" b="1" dirty="0" smtClean="0"/>
              <a:t>C.DELITOS </a:t>
            </a:r>
            <a:r>
              <a:rPr lang="es-CL" b="1" dirty="0"/>
              <a:t>CONTRA LA LIBERTAD DE </a:t>
            </a:r>
            <a:r>
              <a:rPr lang="es-CL" b="1" dirty="0" smtClean="0"/>
              <a:t>TRABAJO.</a:t>
            </a:r>
            <a:endParaRPr lang="es-CL" b="1" dirty="0"/>
          </a:p>
          <a:p>
            <a:pPr marL="0" indent="0">
              <a:buNone/>
            </a:pPr>
            <a:r>
              <a:rPr lang="es-CL" sz="3600" b="1" dirty="0"/>
              <a:t>II. DELITOS CONTRA LA LIBERTAD EN SU ASPECTO </a:t>
            </a:r>
            <a:r>
              <a:rPr lang="es-CL" sz="3600" b="1" dirty="0" smtClean="0"/>
              <a:t>INMATERIAL</a:t>
            </a:r>
            <a:endParaRPr lang="es-CL" sz="3600" b="1" dirty="0"/>
          </a:p>
          <a:p>
            <a:pPr marL="0" indent="0">
              <a:buNone/>
            </a:pPr>
            <a:r>
              <a:rPr lang="es-CL" dirty="0" smtClean="0"/>
              <a:t>	</a:t>
            </a:r>
            <a:r>
              <a:rPr lang="es-CL" b="1" dirty="0" smtClean="0"/>
              <a:t>A.DELITOS </a:t>
            </a:r>
            <a:r>
              <a:rPr lang="es-CL" b="1" dirty="0"/>
              <a:t>CONTRA LA LIBERTAD DE CONCIENCIA Y CULTOS.</a:t>
            </a:r>
            <a:r>
              <a:rPr lang="es-CL" dirty="0"/>
              <a:t>	</a:t>
            </a:r>
          </a:p>
          <a:p>
            <a:pPr marL="0" indent="0">
              <a:buNone/>
            </a:pPr>
            <a:r>
              <a:rPr lang="es-CL" dirty="0" smtClean="0"/>
              <a:t>		1</a:t>
            </a:r>
            <a:r>
              <a:rPr lang="es-CL" dirty="0"/>
              <a:t>. Impedimento Violento.	</a:t>
            </a:r>
          </a:p>
          <a:p>
            <a:pPr marL="0" indent="0">
              <a:buNone/>
            </a:pPr>
            <a:r>
              <a:rPr lang="es-CL" dirty="0" smtClean="0"/>
              <a:t>		2</a:t>
            </a:r>
            <a:r>
              <a:rPr lang="es-CL" dirty="0"/>
              <a:t>. Perturbación Tumultuaria.	</a:t>
            </a:r>
          </a:p>
          <a:p>
            <a:pPr marL="0" indent="0">
              <a:buNone/>
            </a:pPr>
            <a:r>
              <a:rPr lang="es-CL" dirty="0" smtClean="0"/>
              <a:t>		3</a:t>
            </a:r>
            <a:r>
              <a:rPr lang="es-CL" dirty="0"/>
              <a:t>. Ultraje a los Objetos de un Culto.	</a:t>
            </a:r>
          </a:p>
          <a:p>
            <a:pPr marL="0" indent="0">
              <a:buNone/>
            </a:pPr>
            <a:r>
              <a:rPr lang="es-CL" dirty="0" smtClean="0"/>
              <a:t>		4</a:t>
            </a:r>
            <a:r>
              <a:rPr lang="es-CL" dirty="0"/>
              <a:t>. Ultraje a un Ministro de un Culto.	</a:t>
            </a:r>
          </a:p>
          <a:p>
            <a:pPr marL="0" indent="0">
              <a:buNone/>
            </a:pPr>
            <a:r>
              <a:rPr lang="es-CL" dirty="0" smtClean="0"/>
              <a:t>	</a:t>
            </a:r>
            <a:r>
              <a:rPr lang="es-CL" b="1" dirty="0" smtClean="0"/>
              <a:t>B.DELITOS </a:t>
            </a:r>
            <a:r>
              <a:rPr lang="es-CL" b="1" dirty="0"/>
              <a:t>CONTRA LA LIBERTAD DE PETICIÓN.	</a:t>
            </a:r>
          </a:p>
          <a:p>
            <a:pPr marL="0" indent="0">
              <a:buNone/>
            </a:pPr>
            <a:r>
              <a:rPr lang="es-CL" b="1" dirty="0" smtClean="0"/>
              <a:t>	C.DELITOS </a:t>
            </a:r>
            <a:r>
              <a:rPr lang="es-CL" b="1" dirty="0"/>
              <a:t>CONTRA LA LIBERTAD DE ASOCIACIÓN.	</a:t>
            </a:r>
          </a:p>
          <a:p>
            <a:pPr marL="0" indent="0">
              <a:buNone/>
            </a:pPr>
            <a:r>
              <a:rPr lang="es-CL" b="1" dirty="0" smtClean="0"/>
              <a:t>	D.DELITOS </a:t>
            </a:r>
            <a:r>
              <a:rPr lang="es-CL" b="1" dirty="0"/>
              <a:t>CONTRA LA LIBERTAD DE OPINIÓN E INFORMACIÓN.</a:t>
            </a:r>
            <a:r>
              <a:rPr lang="es-CL" dirty="0"/>
              <a:t>	</a:t>
            </a:r>
          </a:p>
          <a:p>
            <a:pPr marL="0" indent="0">
              <a:buNone/>
            </a:pPr>
            <a:r>
              <a:rPr lang="es-CL" dirty="0" smtClean="0"/>
              <a:t>		1</a:t>
            </a:r>
            <a:r>
              <a:rPr lang="es-CL" dirty="0"/>
              <a:t>. Aquellos que son sustancialmente iguales a los tipos penales contemplados en el CP.	</a:t>
            </a:r>
          </a:p>
          <a:p>
            <a:pPr marL="0" indent="0">
              <a:buNone/>
            </a:pPr>
            <a:r>
              <a:rPr lang="es-CL" dirty="0" smtClean="0"/>
              <a:t>		2</a:t>
            </a:r>
            <a:r>
              <a:rPr lang="es-CL" dirty="0"/>
              <a:t>. Aquellos que tipos penales específicos o propiamente publicitarios.	</a:t>
            </a:r>
          </a:p>
          <a:p>
            <a:pPr marL="0" indent="0">
              <a:buNone/>
            </a:pPr>
            <a:r>
              <a:rPr lang="es-CL" dirty="0" smtClean="0"/>
              <a:t>	</a:t>
            </a:r>
            <a:r>
              <a:rPr lang="es-CL" b="1" dirty="0" smtClean="0"/>
              <a:t>E.DELITOS </a:t>
            </a:r>
            <a:r>
              <a:rPr lang="es-CL" b="1" dirty="0"/>
              <a:t>CONTRA LA LIBERTAD DE DETERMINACIÓN.</a:t>
            </a:r>
            <a:r>
              <a:rPr lang="es-CL" dirty="0"/>
              <a:t>	</a:t>
            </a:r>
          </a:p>
          <a:p>
            <a:pPr marL="0" indent="0">
              <a:buNone/>
            </a:pPr>
            <a:r>
              <a:rPr lang="es-CL" sz="3600" b="1" dirty="0"/>
              <a:t>III. DELITOS CONTRA LA ESFERA DE LA INTIMIDAD.</a:t>
            </a:r>
            <a:r>
              <a:rPr lang="es-CL" dirty="0"/>
              <a:t>	</a:t>
            </a:r>
            <a:endParaRPr lang="es-CL" dirty="0" smtClean="0"/>
          </a:p>
          <a:p>
            <a:pPr marL="0" indent="0">
              <a:buNone/>
            </a:pPr>
            <a:r>
              <a:rPr lang="es-CL" dirty="0" smtClean="0"/>
              <a:t>	</a:t>
            </a:r>
            <a:r>
              <a:rPr lang="es-CL" b="1" dirty="0" smtClean="0"/>
              <a:t>A.DELITOS CONTRA LA INVIOLABILIDAD DEL HOGAR.</a:t>
            </a:r>
            <a:r>
              <a:rPr lang="es-CL" dirty="0" smtClean="0"/>
              <a:t>	</a:t>
            </a:r>
          </a:p>
          <a:p>
            <a:pPr marL="0" indent="0">
              <a:buNone/>
            </a:pPr>
            <a:r>
              <a:rPr lang="es-CL" dirty="0" smtClean="0"/>
              <a:t>		1</a:t>
            </a:r>
            <a:r>
              <a:rPr lang="es-CL" dirty="0"/>
              <a:t>. Violación de Domicilio.	</a:t>
            </a:r>
          </a:p>
          <a:p>
            <a:pPr marL="0" indent="0">
              <a:buNone/>
            </a:pPr>
            <a:r>
              <a:rPr lang="es-CL" dirty="0" smtClean="0"/>
              <a:t>		2</a:t>
            </a:r>
            <a:r>
              <a:rPr lang="es-CL" dirty="0"/>
              <a:t>. Allanamiento Irregular.	</a:t>
            </a:r>
          </a:p>
          <a:p>
            <a:pPr marL="0" indent="0">
              <a:buNone/>
            </a:pPr>
            <a:r>
              <a:rPr lang="es-CL" dirty="0" smtClean="0"/>
              <a:t>	</a:t>
            </a:r>
            <a:r>
              <a:rPr lang="es-CL" b="1" dirty="0" smtClean="0"/>
              <a:t>B.DELITOS </a:t>
            </a:r>
            <a:r>
              <a:rPr lang="es-CL" b="1" dirty="0"/>
              <a:t>CONTRA LA INVIOLABILIDAD DE LA CORRESPONDENCIA Y LAS COMUNICACIONES.</a:t>
            </a:r>
            <a:r>
              <a:rPr lang="es-CL" dirty="0"/>
              <a:t>	</a:t>
            </a:r>
          </a:p>
          <a:p>
            <a:pPr marL="0" indent="0">
              <a:buNone/>
            </a:pPr>
            <a:r>
              <a:rPr lang="es-CL" dirty="0" smtClean="0"/>
              <a:t>		1</a:t>
            </a:r>
            <a:r>
              <a:rPr lang="es-CL" dirty="0"/>
              <a:t>. Violación de Correspondencia por un Particular.	</a:t>
            </a:r>
          </a:p>
          <a:p>
            <a:pPr marL="0" indent="0">
              <a:buNone/>
            </a:pPr>
            <a:r>
              <a:rPr lang="es-CL" dirty="0" smtClean="0"/>
              <a:t>			1º </a:t>
            </a:r>
            <a:r>
              <a:rPr lang="es-CL" dirty="0"/>
              <a:t>Abrir la Correspondencia.	</a:t>
            </a:r>
          </a:p>
          <a:p>
            <a:pPr marL="0" indent="0">
              <a:buNone/>
            </a:pPr>
            <a:r>
              <a:rPr lang="es-CL" dirty="0" smtClean="0"/>
              <a:t>			2º </a:t>
            </a:r>
            <a:r>
              <a:rPr lang="es-CL" dirty="0"/>
              <a:t>Registrar los </a:t>
            </a:r>
            <a:r>
              <a:rPr lang="es-CL" dirty="0" smtClean="0"/>
              <a:t>Papeles.	</a:t>
            </a:r>
            <a:endParaRPr lang="es-CL" dirty="0"/>
          </a:p>
          <a:p>
            <a:pPr marL="0" indent="0">
              <a:buNone/>
            </a:pPr>
            <a:r>
              <a:rPr lang="es-CL" dirty="0" smtClean="0"/>
              <a:t>		2</a:t>
            </a:r>
            <a:r>
              <a:rPr lang="es-CL" dirty="0"/>
              <a:t>. Intromisión en un Sistema Informático.	</a:t>
            </a:r>
          </a:p>
          <a:p>
            <a:pPr marL="0" indent="0">
              <a:buNone/>
            </a:pPr>
            <a:r>
              <a:rPr lang="es-CL" dirty="0" smtClean="0"/>
              <a:t>		3</a:t>
            </a:r>
            <a:r>
              <a:rPr lang="es-CL" dirty="0"/>
              <a:t>. Violación de Correspondencia por Funcionario Público.	</a:t>
            </a:r>
          </a:p>
          <a:p>
            <a:pPr marL="0" indent="0">
              <a:buNone/>
            </a:pPr>
            <a:r>
              <a:rPr lang="es-CL" dirty="0" smtClean="0"/>
              <a:t>	</a:t>
            </a:r>
            <a:r>
              <a:rPr lang="es-CL" b="1" dirty="0" smtClean="0"/>
              <a:t>C.DELITOS </a:t>
            </a:r>
            <a:r>
              <a:rPr lang="es-CL" b="1" dirty="0"/>
              <a:t>CONTRA LA INVIOLABILIDAD DE LA VIDA PRIVADA.</a:t>
            </a:r>
            <a:r>
              <a:rPr lang="es-CL" dirty="0"/>
              <a:t>	</a:t>
            </a:r>
          </a:p>
          <a:p>
            <a:pPr marL="0" indent="0">
              <a:buNone/>
            </a:pPr>
            <a:r>
              <a:rPr lang="es-CL" dirty="0" smtClean="0"/>
              <a:t>		1</a:t>
            </a:r>
            <a:r>
              <a:rPr lang="es-CL" dirty="0"/>
              <a:t>. Art. 161 A.	</a:t>
            </a:r>
          </a:p>
          <a:p>
            <a:pPr marL="0" indent="0">
              <a:buNone/>
            </a:pPr>
            <a:r>
              <a:rPr lang="es-CL" dirty="0" smtClean="0"/>
              <a:t>		2</a:t>
            </a:r>
            <a:r>
              <a:rPr lang="es-CL" dirty="0"/>
              <a:t>. Art. 161 </a:t>
            </a:r>
            <a:r>
              <a:rPr lang="es-CL" dirty="0" smtClean="0"/>
              <a:t>B.	</a:t>
            </a:r>
            <a:endParaRPr lang="es-CL" dirty="0"/>
          </a:p>
          <a:p>
            <a:pPr marL="0" indent="0">
              <a:buNone/>
            </a:pPr>
            <a:endParaRPr lang="es-CL" dirty="0" smtClean="0"/>
          </a:p>
        </p:txBody>
      </p:sp>
    </p:spTree>
    <p:extLst>
      <p:ext uri="{BB962C8B-B14F-4D97-AF65-F5344CB8AC3E}">
        <p14:creationId xmlns:p14="http://schemas.microsoft.com/office/powerpoint/2010/main" val="1380141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850976"/>
          </a:xfrm>
        </p:spPr>
        <p:txBody>
          <a:bodyPr>
            <a:normAutofit fontScale="47500" lnSpcReduction="20000"/>
          </a:bodyPr>
          <a:lstStyle/>
          <a:p>
            <a:pPr marL="0" indent="0">
              <a:buNone/>
            </a:pPr>
            <a:r>
              <a:rPr lang="es-ES" dirty="0"/>
              <a:t>Son atentados contra el aspecto espiritual, pero como no se puede atentar contra la libertad misma la definición es más bien respecto de la exteriorización que se hace de la espiritualidad (manifestación externa).</a:t>
            </a:r>
            <a:endParaRPr lang="es-CL" dirty="0"/>
          </a:p>
          <a:p>
            <a:pPr lvl="0"/>
            <a:endParaRPr lang="es-ES" b="1" dirty="0" smtClean="0"/>
          </a:p>
          <a:p>
            <a:pPr marL="0" lvl="0" indent="0">
              <a:buNone/>
            </a:pPr>
            <a:r>
              <a:rPr lang="es-ES" b="1" u="sng" dirty="0" smtClean="0"/>
              <a:t>1 Delitos </a:t>
            </a:r>
            <a:r>
              <a:rPr lang="es-ES" b="1" u="sng" dirty="0"/>
              <a:t>contra la Libertad de Conciencia y Cultos.</a:t>
            </a:r>
            <a:endParaRPr lang="es-CL" b="1" i="1" u="sng" dirty="0"/>
          </a:p>
          <a:p>
            <a:pPr marL="0" indent="0">
              <a:buNone/>
            </a:pPr>
            <a:r>
              <a:rPr lang="es-ES" dirty="0"/>
              <a:t> </a:t>
            </a:r>
            <a:endParaRPr lang="es-CL" dirty="0"/>
          </a:p>
          <a:p>
            <a:pPr marL="0" indent="0">
              <a:buNone/>
            </a:pPr>
            <a:r>
              <a:rPr lang="es-ES" dirty="0"/>
              <a:t> </a:t>
            </a:r>
            <a:endParaRPr lang="es-CL" dirty="0"/>
          </a:p>
          <a:p>
            <a:pPr marL="0" indent="0">
              <a:buNone/>
            </a:pPr>
            <a:r>
              <a:rPr lang="es-ES" dirty="0"/>
              <a:t>El </a:t>
            </a:r>
            <a:r>
              <a:rPr lang="es-ES" b="1" dirty="0"/>
              <a:t>Art. 19 Nº 6</a:t>
            </a:r>
            <a:r>
              <a:rPr lang="es-ES" dirty="0"/>
              <a:t> CPR asegura a todas las personas: </a:t>
            </a:r>
            <a:r>
              <a:rPr lang="es-CL" i="1" dirty="0"/>
              <a:t>La libertad de conciencia, la manifestación de todas las creencias y el ejercicio libre de todos los cultos que no se opongan a la moral, a las buenas costumbres o al orden público</a:t>
            </a:r>
            <a:r>
              <a:rPr lang="es-CL" dirty="0"/>
              <a:t>.</a:t>
            </a:r>
          </a:p>
          <a:p>
            <a:pPr marL="0" indent="0">
              <a:buNone/>
            </a:pPr>
            <a:r>
              <a:rPr lang="es-CL" dirty="0"/>
              <a:t> </a:t>
            </a:r>
          </a:p>
          <a:p>
            <a:pPr marL="0" indent="0">
              <a:buNone/>
            </a:pPr>
            <a:r>
              <a:rPr lang="es-CL" dirty="0"/>
              <a:t>El ataque a este bien jurídico se da respecto de la manifestación externa.</a:t>
            </a:r>
          </a:p>
          <a:p>
            <a:pPr marL="0" indent="0">
              <a:buNone/>
            </a:pPr>
            <a:r>
              <a:rPr lang="es-CL" dirty="0"/>
              <a:t> </a:t>
            </a:r>
          </a:p>
          <a:p>
            <a:pPr marL="0" indent="0">
              <a:buNone/>
            </a:pPr>
            <a:r>
              <a:rPr lang="es-CL" dirty="0"/>
              <a:t>Históricamente el Estado tendía hacia una sola religión oficial, por lo tanto, las manifestaciones o agresiones contra esa religión oficial se entendían como un ataque al Estado, de modo que estos delitos pasaban a ser delitos contra la seguridad del estado.</a:t>
            </a:r>
          </a:p>
          <a:p>
            <a:pPr marL="0" indent="0">
              <a:buNone/>
            </a:pPr>
            <a:r>
              <a:rPr lang="es-CL" dirty="0"/>
              <a:t> </a:t>
            </a:r>
          </a:p>
          <a:p>
            <a:pPr marL="0" indent="0">
              <a:buNone/>
            </a:pPr>
            <a:r>
              <a:rPr lang="es-CL" dirty="0"/>
              <a:t>Sin embargo, en las regulaciones occidentales, al existir la libertad de religión, lo que se protege más bien es el sentimiento religioso, el derecho a profesar “mi propia fe”, en la forma que se estime pertinente, la libertad de “culto” y no la “religión”.</a:t>
            </a:r>
          </a:p>
          <a:p>
            <a:pPr marL="0" indent="0">
              <a:buNone/>
            </a:pPr>
            <a:r>
              <a:rPr lang="es-CL" dirty="0"/>
              <a:t> </a:t>
            </a:r>
          </a:p>
          <a:p>
            <a:pPr marL="0" indent="0">
              <a:buNone/>
            </a:pPr>
            <a:r>
              <a:rPr lang="es-CL" dirty="0"/>
              <a:t>Lo importante es que no se defiende una religión oficial sino el sentimiento religioso.</a:t>
            </a:r>
          </a:p>
          <a:p>
            <a:pPr marL="0" indent="0">
              <a:buNone/>
            </a:pPr>
            <a:r>
              <a:rPr lang="es-CL" dirty="0"/>
              <a:t> </a:t>
            </a:r>
          </a:p>
          <a:p>
            <a:pPr marL="0" indent="0">
              <a:buNone/>
            </a:pPr>
            <a:r>
              <a:rPr lang="es-CL" dirty="0"/>
              <a:t>La pornografía del punto de vista penal también se puede enmarcar en este criterio, en cuanto que se ataca el sentimiento de la sociedad.</a:t>
            </a:r>
          </a:p>
          <a:p>
            <a:pPr marL="0" indent="0">
              <a:buNone/>
            </a:pPr>
            <a:r>
              <a:rPr lang="es-CL" dirty="0"/>
              <a:t> </a:t>
            </a:r>
          </a:p>
          <a:p>
            <a:pPr marL="0" indent="0">
              <a:buNone/>
            </a:pPr>
            <a:r>
              <a:rPr lang="es-CL" dirty="0"/>
              <a:t>Se protege la libertad de culto en los siguientes aspectos:</a:t>
            </a:r>
          </a:p>
          <a:p>
            <a:pPr marL="0" indent="0">
              <a:buNone/>
            </a:pPr>
            <a:r>
              <a:rPr lang="es-ES" dirty="0"/>
              <a:t> </a:t>
            </a:r>
            <a:endParaRPr lang="es-CL" dirty="0"/>
          </a:p>
          <a:p>
            <a:endParaRPr lang="es-CL" dirty="0"/>
          </a:p>
        </p:txBody>
      </p:sp>
    </p:spTree>
    <p:extLst>
      <p:ext uri="{BB962C8B-B14F-4D97-AF65-F5344CB8AC3E}">
        <p14:creationId xmlns:p14="http://schemas.microsoft.com/office/powerpoint/2010/main" val="4263922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r>
              <a:rPr lang="es-ES" i="1" dirty="0" smtClean="0"/>
              <a:t> </a:t>
            </a:r>
            <a:r>
              <a:rPr lang="es-ES" i="1" dirty="0"/>
              <a:t>Impedimento Violento.</a:t>
            </a:r>
            <a:endParaRPr lang="es-CL" b="1" u="sng" dirty="0"/>
          </a:p>
          <a:p>
            <a:pPr marL="0" indent="0">
              <a:buNone/>
            </a:pPr>
            <a:r>
              <a:rPr lang="es-ES" dirty="0"/>
              <a:t> </a:t>
            </a:r>
            <a:endParaRPr lang="es-CL" dirty="0"/>
          </a:p>
          <a:p>
            <a:pPr marL="0" indent="0">
              <a:buNone/>
            </a:pPr>
            <a:r>
              <a:rPr lang="es-ES" b="1" dirty="0"/>
              <a:t>Art. 138.</a:t>
            </a:r>
            <a:r>
              <a:rPr lang="es-ES" dirty="0"/>
              <a:t> </a:t>
            </a:r>
            <a:r>
              <a:rPr lang="es-ES" i="1" dirty="0"/>
              <a:t>Todo el que por medio de violencia o amenazas hubiere impedido a uno o más individuos el ejercicio de un culto permitido en la República, será castigado con reclusión menor en su grado mínimo</a:t>
            </a:r>
            <a:r>
              <a:rPr lang="es-ES" dirty="0"/>
              <a:t>.</a:t>
            </a:r>
            <a:endParaRPr lang="es-CL" dirty="0"/>
          </a:p>
          <a:p>
            <a:pPr marL="0" indent="0">
              <a:buNone/>
            </a:pPr>
            <a:r>
              <a:rPr lang="es-ES" dirty="0"/>
              <a:t> </a:t>
            </a:r>
            <a:endParaRPr lang="es-CL" dirty="0"/>
          </a:p>
          <a:p>
            <a:pPr marL="0" indent="0">
              <a:buNone/>
            </a:pPr>
            <a:r>
              <a:rPr lang="es-ES" dirty="0"/>
              <a:t>No se refiere a hacer imposible pero sí más gravoso o más dificultoso.</a:t>
            </a:r>
            <a:endParaRPr lang="es-CL" dirty="0"/>
          </a:p>
          <a:p>
            <a:pPr marL="0" indent="0">
              <a:buNone/>
            </a:pPr>
            <a:r>
              <a:rPr lang="es-ES" dirty="0"/>
              <a:t> </a:t>
            </a:r>
            <a:endParaRPr lang="es-CL" dirty="0"/>
          </a:p>
          <a:p>
            <a:pPr marL="0" indent="0">
              <a:buNone/>
            </a:pPr>
            <a:r>
              <a:rPr lang="es-ES" dirty="0"/>
              <a:t>La violencia se refiere a:</a:t>
            </a:r>
            <a:endParaRPr lang="es-CL" dirty="0"/>
          </a:p>
          <a:p>
            <a:r>
              <a:rPr lang="es-ES" dirty="0"/>
              <a:t>Fuerza física.</a:t>
            </a:r>
            <a:endParaRPr lang="es-CL" dirty="0"/>
          </a:p>
          <a:p>
            <a:r>
              <a:rPr lang="es-ES" dirty="0"/>
              <a:t>Amenazas: fuerza moral o intimidación.</a:t>
            </a:r>
            <a:endParaRPr lang="es-CL" dirty="0"/>
          </a:p>
          <a:p>
            <a:pPr marL="0" indent="0">
              <a:buNone/>
            </a:pPr>
            <a:r>
              <a:rPr lang="es-ES" dirty="0"/>
              <a:t> </a:t>
            </a:r>
            <a:endParaRPr lang="es-CL" dirty="0"/>
          </a:p>
          <a:p>
            <a:pPr marL="0" indent="0">
              <a:buNone/>
            </a:pPr>
            <a:r>
              <a:rPr lang="es-ES" dirty="0"/>
              <a:t>La figura contempla el impedimento violento para no asistir pero no para obligar a una persona a asistir, en cuyo caso se tendría que aplicar una norma más general como las coacciones.</a:t>
            </a:r>
            <a:endParaRPr lang="es-CL" dirty="0"/>
          </a:p>
          <a:p>
            <a:endParaRPr lang="es-CL" dirty="0"/>
          </a:p>
        </p:txBody>
      </p:sp>
    </p:spTree>
    <p:extLst>
      <p:ext uri="{BB962C8B-B14F-4D97-AF65-F5344CB8AC3E}">
        <p14:creationId xmlns:p14="http://schemas.microsoft.com/office/powerpoint/2010/main" val="1111613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62500" lnSpcReduction="20000"/>
          </a:bodyPr>
          <a:lstStyle/>
          <a:p>
            <a:r>
              <a:rPr lang="es-ES" i="1" dirty="0" smtClean="0"/>
              <a:t>. </a:t>
            </a:r>
            <a:r>
              <a:rPr lang="es-ES" i="1" dirty="0"/>
              <a:t>Perturbación Tumultuaria.</a:t>
            </a:r>
            <a:endParaRPr lang="es-CL" b="1" u="sng" dirty="0"/>
          </a:p>
          <a:p>
            <a:pPr marL="0" indent="0">
              <a:buNone/>
            </a:pPr>
            <a:r>
              <a:rPr lang="es-ES" dirty="0"/>
              <a:t> </a:t>
            </a:r>
            <a:endParaRPr lang="es-CL" dirty="0"/>
          </a:p>
          <a:p>
            <a:pPr marL="0" indent="0">
              <a:buNone/>
            </a:pPr>
            <a:r>
              <a:rPr lang="es-ES" b="1" dirty="0"/>
              <a:t>Art. 139.</a:t>
            </a:r>
            <a:r>
              <a:rPr lang="es-ES" dirty="0"/>
              <a:t> </a:t>
            </a:r>
            <a:r>
              <a:rPr lang="es-ES" i="1" dirty="0"/>
              <a:t>Sufrirán la pena de reclusión menor en su grado mínimo y multa de seis a diez unidades tributarias mensuales:</a:t>
            </a:r>
            <a:endParaRPr lang="es-CL" dirty="0"/>
          </a:p>
          <a:p>
            <a:pPr marL="0" indent="0">
              <a:buNone/>
            </a:pPr>
            <a:r>
              <a:rPr lang="es-ES" b="1" dirty="0"/>
              <a:t>Nº 1</a:t>
            </a:r>
            <a:r>
              <a:rPr lang="es-ES" dirty="0"/>
              <a:t>.  </a:t>
            </a:r>
            <a:r>
              <a:rPr lang="es-ES" i="1" dirty="0"/>
              <a:t>Los que con tumulto o desorden hubieren impedido, retardado o interrumpido el ejercicio de un culto que se practicaba en lugar destinado a él o que sirve habitualmente para celebrarlo, o en las ceremonias públicas de ese mismo culto</a:t>
            </a:r>
            <a:r>
              <a:rPr lang="es-ES" dirty="0"/>
              <a:t>. </a:t>
            </a:r>
            <a:endParaRPr lang="es-CL" dirty="0"/>
          </a:p>
          <a:p>
            <a:pPr marL="0" indent="0">
              <a:buNone/>
            </a:pPr>
            <a:r>
              <a:rPr lang="es-ES" dirty="0"/>
              <a:t> </a:t>
            </a:r>
            <a:endParaRPr lang="es-CL" dirty="0"/>
          </a:p>
          <a:p>
            <a:pPr marL="0" indent="0">
              <a:buNone/>
            </a:pPr>
            <a:r>
              <a:rPr lang="es-ES" dirty="0"/>
              <a:t>El medio </a:t>
            </a:r>
            <a:r>
              <a:rPr lang="es-ES" dirty="0" smtClean="0"/>
              <a:t>comisivo </a:t>
            </a:r>
            <a:r>
              <a:rPr lang="es-ES" dirty="0"/>
              <a:t>se refiere a un tumulto o desorden: “gente que mete ruido”.  Tienden a impedir y a tardar o interrumpir el ejercicio de un culto.</a:t>
            </a:r>
            <a:endParaRPr lang="es-CL" dirty="0"/>
          </a:p>
          <a:p>
            <a:endParaRPr lang="es-CL" dirty="0"/>
          </a:p>
          <a:p>
            <a:pPr marL="0" indent="0">
              <a:buNone/>
            </a:pPr>
            <a:r>
              <a:rPr lang="es-ES" dirty="0"/>
              <a:t>Se requiere dolo “intención de provocar el impedimento o retraso”.</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1251980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r>
              <a:rPr lang="es-ES" i="1" dirty="0" smtClean="0"/>
              <a:t>. </a:t>
            </a:r>
            <a:r>
              <a:rPr lang="es-ES" i="1" dirty="0"/>
              <a:t>Ultraje a los Objetos de un Culto.</a:t>
            </a:r>
            <a:endParaRPr lang="es-CL" b="1" u="sng" dirty="0"/>
          </a:p>
          <a:p>
            <a:pPr marL="0" indent="0">
              <a:buNone/>
            </a:pPr>
            <a:r>
              <a:rPr lang="es-ES" dirty="0"/>
              <a:t> </a:t>
            </a:r>
            <a:endParaRPr lang="es-CL" dirty="0"/>
          </a:p>
          <a:p>
            <a:pPr marL="0" indent="0">
              <a:buNone/>
            </a:pPr>
            <a:r>
              <a:rPr lang="es-ES" b="1" dirty="0"/>
              <a:t>Art. 139.</a:t>
            </a:r>
            <a:r>
              <a:rPr lang="es-ES" dirty="0"/>
              <a:t> </a:t>
            </a:r>
            <a:r>
              <a:rPr lang="es-ES" i="1" dirty="0"/>
              <a:t>Sufrirán la pena de reclusión menor en su grado mínimo y multa de seis a diez unidades tributarias mensuales:</a:t>
            </a:r>
            <a:endParaRPr lang="es-CL" dirty="0"/>
          </a:p>
          <a:p>
            <a:pPr marL="0" indent="0">
              <a:buNone/>
            </a:pPr>
            <a:r>
              <a:rPr lang="es-ES" b="1" dirty="0"/>
              <a:t>Nº 2</a:t>
            </a:r>
            <a:r>
              <a:rPr lang="es-ES" dirty="0"/>
              <a:t>.  </a:t>
            </a:r>
            <a:r>
              <a:rPr lang="es-ES" i="1" dirty="0"/>
              <a:t>Los que con acciones, palabras o amenazas ultrajaren los objetos de un culto, sea en los lugares destinados a él o que sirven habitualmente para su ejercicio, sea en las ceremonias públicas de ese mismo culto.</a:t>
            </a:r>
            <a:endParaRPr lang="es-CL" dirty="0"/>
          </a:p>
          <a:p>
            <a:pPr marL="0" indent="0">
              <a:buNone/>
            </a:pPr>
            <a:r>
              <a:rPr lang="es-ES" dirty="0"/>
              <a:t> </a:t>
            </a:r>
            <a:endParaRPr lang="es-CL" dirty="0"/>
          </a:p>
          <a:p>
            <a:pPr marL="0" indent="0">
              <a:buNone/>
            </a:pPr>
            <a:r>
              <a:rPr lang="es-ES" dirty="0"/>
              <a:t>No defiende la materialidad del objeto ni su significado, sino el efecto que se produce al sentimiento religioso.  Es un delito de daño, sin el daño puede darse un ultraje que podría ser una injuria contumeliosa que afecta a terceros (carácter objetivo), por ejemplo, poner un afiche en el baño (ultraje).</a:t>
            </a:r>
            <a:endParaRPr lang="es-CL" dirty="0"/>
          </a:p>
          <a:p>
            <a:endParaRPr lang="es-CL" dirty="0"/>
          </a:p>
        </p:txBody>
      </p:sp>
    </p:spTree>
    <p:extLst>
      <p:ext uri="{BB962C8B-B14F-4D97-AF65-F5344CB8AC3E}">
        <p14:creationId xmlns:p14="http://schemas.microsoft.com/office/powerpoint/2010/main" val="2678742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47500" lnSpcReduction="20000"/>
          </a:bodyPr>
          <a:lstStyle/>
          <a:p>
            <a:r>
              <a:rPr lang="es-ES" i="1" dirty="0"/>
              <a:t>. Ultraje a un Ministro de un Culto.</a:t>
            </a:r>
            <a:endParaRPr lang="es-CL" b="1" u="sng" dirty="0"/>
          </a:p>
          <a:p>
            <a:pPr marL="0" indent="0">
              <a:buNone/>
            </a:pPr>
            <a:r>
              <a:rPr lang="es-ES" dirty="0"/>
              <a:t> </a:t>
            </a:r>
            <a:endParaRPr lang="es-CL" dirty="0"/>
          </a:p>
          <a:p>
            <a:pPr marL="0" indent="0">
              <a:buNone/>
            </a:pPr>
            <a:r>
              <a:rPr lang="es-ES" b="1" dirty="0"/>
              <a:t>Art. 139.</a:t>
            </a:r>
            <a:r>
              <a:rPr lang="es-ES" dirty="0"/>
              <a:t> </a:t>
            </a:r>
            <a:r>
              <a:rPr lang="es-ES" i="1" dirty="0"/>
              <a:t>Sufrirán la pena de reclusión menor en su grado mínimo y multa de seis a diez unidades tributarias mensuales:</a:t>
            </a:r>
            <a:endParaRPr lang="es-CL" dirty="0"/>
          </a:p>
          <a:p>
            <a:pPr marL="0" indent="0">
              <a:buNone/>
            </a:pPr>
            <a:r>
              <a:rPr lang="es-ES" b="1" dirty="0"/>
              <a:t>Nº 3</a:t>
            </a:r>
            <a:r>
              <a:rPr lang="es-ES" i="1" dirty="0"/>
              <a:t>.  Los que con acciones, palabras o amenazas ultrajaren al ministro de un culto en el ejercicio de su ministerio</a:t>
            </a:r>
            <a:r>
              <a:rPr lang="es-ES" dirty="0"/>
              <a:t>.</a:t>
            </a:r>
            <a:endParaRPr lang="es-CL" dirty="0"/>
          </a:p>
          <a:p>
            <a:pPr marL="0" indent="0">
              <a:buNone/>
            </a:pPr>
            <a:r>
              <a:rPr lang="es-ES" dirty="0"/>
              <a:t> </a:t>
            </a:r>
            <a:endParaRPr lang="es-CL" dirty="0"/>
          </a:p>
          <a:p>
            <a:pPr marL="0" indent="0">
              <a:buNone/>
            </a:pPr>
            <a:r>
              <a:rPr lang="es-ES" dirty="0"/>
              <a:t>También se refiere a una injuria contumeliosa más que al sentimiento religioso.  El ministro tiene que estar en oficio.</a:t>
            </a:r>
            <a:endParaRPr lang="es-CL" dirty="0"/>
          </a:p>
          <a:p>
            <a:pPr marL="0" indent="0">
              <a:buNone/>
            </a:pPr>
            <a:r>
              <a:rPr lang="es-ES" dirty="0"/>
              <a:t> </a:t>
            </a:r>
            <a:endParaRPr lang="es-CL" dirty="0"/>
          </a:p>
          <a:p>
            <a:pPr marL="0" indent="0">
              <a:buNone/>
            </a:pPr>
            <a:r>
              <a:rPr lang="es-ES" dirty="0"/>
              <a:t>El Art. 140 se refiere al caso de que la injuria (expresión que se emplea como sinónimo de ultraje) sea de hecho, poniendo “manos violentas” (expresión metafórica que comprende los golpes con los pies o con armas) sobre la persona del ministro.</a:t>
            </a:r>
            <a:endParaRPr lang="es-CL" dirty="0"/>
          </a:p>
          <a:p>
            <a:pPr marL="0" indent="0">
              <a:buNone/>
            </a:pPr>
            <a:r>
              <a:rPr lang="es-ES" dirty="0"/>
              <a:t> </a:t>
            </a:r>
            <a:endParaRPr lang="es-CL" dirty="0"/>
          </a:p>
          <a:p>
            <a:pPr marL="0" indent="0">
              <a:buNone/>
            </a:pPr>
            <a:r>
              <a:rPr lang="es-ES" b="1" dirty="0"/>
              <a:t>Art. 140.</a:t>
            </a:r>
            <a:r>
              <a:rPr lang="es-ES" dirty="0"/>
              <a:t> </a:t>
            </a:r>
            <a:r>
              <a:rPr lang="es-ES" i="1" dirty="0"/>
              <a:t>Cuando en el caso del número 3º del artículo precedente, la injuria fuere de hecho, poniendo manos violentas sobre la persona del ministro, el delincuente sufrirá las penas de reclusión menor en sus grados mínimo a medio y multa de seis a diez unidades tributarias mensuales.</a:t>
            </a:r>
            <a:endParaRPr lang="es-CL" dirty="0"/>
          </a:p>
          <a:p>
            <a:pPr marL="0" indent="0">
              <a:buNone/>
            </a:pPr>
            <a:r>
              <a:rPr lang="es-ES" i="1" dirty="0"/>
              <a:t>Si los golpes causaren al ofendido algunas de las lesiones a que se refiere el artículo 399, la pena será presidio menor en su grado medio; cuando las lesiones fueren de las comprendidas en el número 2º del artículo 397, se castigarán con presidio menor en su grado máximo; si fueren de las que relaciona el número 1º de dicho artículo, con presidio mayor en su grado medio, y cuando de las lesiones resultare la muerte del paciente, se impondrá al ofensor la pena de presidio mayor en su grado máximo a presidio perpetuo</a:t>
            </a:r>
            <a:r>
              <a:rPr lang="es-ES" dirty="0"/>
              <a:t>.</a:t>
            </a:r>
            <a:endParaRPr lang="es-CL" dirty="0"/>
          </a:p>
          <a:p>
            <a:pPr marL="0" indent="0">
              <a:buNone/>
            </a:pPr>
            <a:r>
              <a:rPr lang="es-ES" dirty="0"/>
              <a:t> </a:t>
            </a:r>
            <a:endParaRPr lang="es-CL" dirty="0"/>
          </a:p>
          <a:p>
            <a:pPr marL="0" indent="0">
              <a:buNone/>
            </a:pPr>
            <a:r>
              <a:rPr lang="es-ES" dirty="0"/>
              <a:t>Es un delito que ataca directamente la libertad de culto en el sentimiento religioso.  Además es un delito contra las personas.</a:t>
            </a:r>
            <a:endParaRPr lang="es-CL" dirty="0"/>
          </a:p>
          <a:p>
            <a:pPr marL="0" indent="0">
              <a:buNone/>
            </a:pPr>
            <a:r>
              <a:rPr lang="es-ES" dirty="0"/>
              <a:t> </a:t>
            </a:r>
            <a:endParaRPr lang="es-CL" dirty="0"/>
          </a:p>
          <a:p>
            <a:pPr marL="0" indent="0">
              <a:buNone/>
            </a:pPr>
            <a:r>
              <a:rPr lang="es-ES" dirty="0"/>
              <a:t>Se refiere a una agresión como, por ejemplo, un golpe de puño.</a:t>
            </a:r>
            <a:endParaRPr lang="es-CL" dirty="0"/>
          </a:p>
          <a:p>
            <a:endParaRPr lang="es-CL" dirty="0"/>
          </a:p>
        </p:txBody>
      </p:sp>
    </p:spTree>
    <p:extLst>
      <p:ext uri="{BB962C8B-B14F-4D97-AF65-F5344CB8AC3E}">
        <p14:creationId xmlns:p14="http://schemas.microsoft.com/office/powerpoint/2010/main" val="29748299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562944"/>
          </a:xfrm>
        </p:spPr>
        <p:txBody>
          <a:bodyPr>
            <a:normAutofit fontScale="62500" lnSpcReduction="20000"/>
          </a:bodyPr>
          <a:lstStyle/>
          <a:p>
            <a:endParaRPr lang="es-CL" b="1" u="sng" dirty="0"/>
          </a:p>
          <a:p>
            <a:pPr lvl="0"/>
            <a:r>
              <a:rPr lang="es-ES" b="1" dirty="0" smtClean="0"/>
              <a:t>2 Delitos </a:t>
            </a:r>
            <a:r>
              <a:rPr lang="es-ES" b="1" dirty="0"/>
              <a:t>contra la Libertad de Petición.</a:t>
            </a:r>
            <a:endParaRPr lang="es-CL" b="1" i="1" dirty="0"/>
          </a:p>
          <a:p>
            <a:endParaRPr lang="es-CL" dirty="0"/>
          </a:p>
          <a:p>
            <a:pPr marL="0" indent="0">
              <a:buNone/>
            </a:pPr>
            <a:r>
              <a:rPr lang="es-ES" b="1" dirty="0"/>
              <a:t>Art. 19 CPR.</a:t>
            </a:r>
            <a:r>
              <a:rPr lang="es-ES" dirty="0"/>
              <a:t>  </a:t>
            </a:r>
            <a:r>
              <a:rPr lang="es-ES" i="1" dirty="0"/>
              <a:t>La constitución asegura a todas las personas</a:t>
            </a:r>
            <a:r>
              <a:rPr lang="es-ES" dirty="0"/>
              <a:t>:</a:t>
            </a:r>
            <a:endParaRPr lang="es-CL" dirty="0"/>
          </a:p>
          <a:p>
            <a:pPr marL="0" indent="0">
              <a:buNone/>
            </a:pPr>
            <a:r>
              <a:rPr lang="es-CL" b="1" dirty="0"/>
              <a:t>Nº 14.</a:t>
            </a:r>
            <a:r>
              <a:rPr lang="es-CL" dirty="0"/>
              <a:t> </a:t>
            </a:r>
            <a:r>
              <a:rPr lang="es-CL" i="1" dirty="0"/>
              <a:t>El derecho de presentar peticiones a la autoridad, sobre cualquier asunto de interés público o privado, sin otra limitación que la de proceder en términos respetuosos y convenientes.</a:t>
            </a:r>
            <a:endParaRPr lang="es-CL" dirty="0"/>
          </a:p>
          <a:p>
            <a:pPr marL="0" indent="0">
              <a:buNone/>
            </a:pPr>
            <a:r>
              <a:rPr lang="es-ES" dirty="0"/>
              <a:t> </a:t>
            </a:r>
            <a:endParaRPr lang="es-CL" dirty="0"/>
          </a:p>
          <a:p>
            <a:pPr marL="0" indent="0">
              <a:buNone/>
            </a:pPr>
            <a:r>
              <a:rPr lang="es-ES" dirty="0"/>
              <a:t>Este delito se consagra en el Art. 158 Nº 4.</a:t>
            </a:r>
            <a:endParaRPr lang="es-CL" dirty="0"/>
          </a:p>
          <a:p>
            <a:pPr marL="0" indent="0">
              <a:buNone/>
            </a:pPr>
            <a:r>
              <a:rPr lang="es-ES"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a:t>
            </a:r>
            <a:endParaRPr lang="es-CL" dirty="0"/>
          </a:p>
          <a:p>
            <a:pPr marL="0" indent="0">
              <a:buNone/>
            </a:pPr>
            <a:r>
              <a:rPr lang="es-ES" b="1" dirty="0"/>
              <a:t>4º</a:t>
            </a:r>
            <a:r>
              <a:rPr lang="es-ES" dirty="0"/>
              <a:t> </a:t>
            </a:r>
            <a:r>
              <a:rPr lang="es-ES" i="1" dirty="0"/>
              <a:t>Impidiere a un habitante de la República… hacer uso del derecho de petición que le garantiza la ley</a:t>
            </a:r>
            <a:r>
              <a:rPr lang="es-ES" dirty="0"/>
              <a:t>.</a:t>
            </a:r>
            <a:endParaRPr lang="es-CL" dirty="0"/>
          </a:p>
          <a:p>
            <a:pPr marL="0" indent="0">
              <a:buNone/>
            </a:pPr>
            <a:r>
              <a:rPr lang="es-ES" dirty="0"/>
              <a:t> </a:t>
            </a:r>
            <a:endParaRPr lang="es-CL" dirty="0"/>
          </a:p>
          <a:p>
            <a:pPr marL="0" indent="0">
              <a:buNone/>
            </a:pPr>
            <a:r>
              <a:rPr lang="es-ES" dirty="0"/>
              <a:t>Por ejemplo, llevar una carta a la Moneda ya que Carabineros no podría impedirlo.</a:t>
            </a:r>
            <a:endParaRPr lang="es-CL" dirty="0"/>
          </a:p>
          <a:p>
            <a:endParaRPr lang="es-CL" dirty="0"/>
          </a:p>
        </p:txBody>
      </p:sp>
    </p:spTree>
    <p:extLst>
      <p:ext uri="{BB962C8B-B14F-4D97-AF65-F5344CB8AC3E}">
        <p14:creationId xmlns:p14="http://schemas.microsoft.com/office/powerpoint/2010/main" val="1583543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pPr lvl="0"/>
            <a:r>
              <a:rPr lang="es-ES" b="1" dirty="0" smtClean="0"/>
              <a:t>3 Delitos </a:t>
            </a:r>
            <a:r>
              <a:rPr lang="es-ES" b="1" dirty="0"/>
              <a:t>contra la Libertad de Asociación.</a:t>
            </a:r>
            <a:endParaRPr lang="es-CL" b="1" i="1" dirty="0"/>
          </a:p>
          <a:p>
            <a:endParaRPr lang="es-CL" dirty="0"/>
          </a:p>
          <a:p>
            <a:pPr marL="0" indent="0">
              <a:buNone/>
            </a:pPr>
            <a:r>
              <a:rPr lang="es-ES" b="1" dirty="0"/>
              <a:t>Art. 19 CPR.</a:t>
            </a:r>
            <a:r>
              <a:rPr lang="es-ES" dirty="0"/>
              <a:t>  </a:t>
            </a:r>
            <a:r>
              <a:rPr lang="es-ES" i="1" dirty="0"/>
              <a:t>La constitución asegura a todas las personas</a:t>
            </a:r>
            <a:r>
              <a:rPr lang="es-ES" dirty="0"/>
              <a:t>:</a:t>
            </a:r>
            <a:endParaRPr lang="es-CL" dirty="0"/>
          </a:p>
          <a:p>
            <a:pPr marL="0" indent="0">
              <a:buNone/>
            </a:pPr>
            <a:r>
              <a:rPr lang="es-CL" b="1" dirty="0"/>
              <a:t>Nº 15.  </a:t>
            </a:r>
            <a:r>
              <a:rPr lang="es-CL" i="1" dirty="0"/>
              <a:t>El derecho de asociarse sin permiso previo.</a:t>
            </a:r>
            <a:endParaRPr lang="es-CL" dirty="0"/>
          </a:p>
          <a:p>
            <a:pPr marL="0" indent="0">
              <a:buNone/>
            </a:pPr>
            <a:r>
              <a:rPr lang="es-ES" dirty="0"/>
              <a:t> </a:t>
            </a:r>
            <a:endParaRPr lang="es-CL" dirty="0"/>
          </a:p>
          <a:p>
            <a:pPr marL="0" indent="0">
              <a:buNone/>
            </a:pPr>
            <a:r>
              <a:rPr lang="es-ES" b="1" dirty="0"/>
              <a:t>Art. 158.</a:t>
            </a:r>
            <a:r>
              <a:rPr lang="es-ES" dirty="0"/>
              <a:t> “</a:t>
            </a:r>
            <a:r>
              <a:rPr lang="es-ES" i="1" dirty="0"/>
              <a:t>Sufrirá la pena de suspensión en sus grados mínimo a medio, si gozare de renta, y la de reclusión menor en su grado mínimo o multa de once a veinte unidades tributarias mensuales, cuando prestare servicios gratuitos, el empleado público que arbitrariamente:</a:t>
            </a:r>
            <a:endParaRPr lang="es-CL" dirty="0"/>
          </a:p>
          <a:p>
            <a:pPr marL="0" indent="0">
              <a:buNone/>
            </a:pPr>
            <a:r>
              <a:rPr lang="es-ES" b="1" dirty="0"/>
              <a:t>4º</a:t>
            </a:r>
            <a:r>
              <a:rPr lang="es-ES" dirty="0"/>
              <a:t> </a:t>
            </a:r>
            <a:r>
              <a:rPr lang="es-ES" i="1" dirty="0"/>
              <a:t>Impidiere a un habitante de la República… formar parte de cualquier asociación lícita”</a:t>
            </a:r>
            <a:endParaRPr lang="es-CL" dirty="0"/>
          </a:p>
          <a:p>
            <a:pPr marL="0" indent="0">
              <a:buNone/>
            </a:pPr>
            <a:r>
              <a:rPr lang="es-ES" dirty="0"/>
              <a:t> </a:t>
            </a:r>
            <a:endParaRPr lang="es-CL" dirty="0"/>
          </a:p>
          <a:p>
            <a:pPr marL="0" indent="0">
              <a:buNone/>
            </a:pPr>
            <a:r>
              <a:rPr lang="es-ES" dirty="0"/>
              <a:t>Se refiere al derecho a asociarse, a constituir una persona jurídica.</a:t>
            </a:r>
            <a:endParaRPr lang="es-CL" dirty="0"/>
          </a:p>
          <a:p>
            <a:endParaRPr lang="es-CL" dirty="0"/>
          </a:p>
        </p:txBody>
      </p:sp>
    </p:spTree>
    <p:extLst>
      <p:ext uri="{BB962C8B-B14F-4D97-AF65-F5344CB8AC3E}">
        <p14:creationId xmlns:p14="http://schemas.microsoft.com/office/powerpoint/2010/main" val="3566365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70000" lnSpcReduction="20000"/>
          </a:bodyPr>
          <a:lstStyle/>
          <a:p>
            <a:pPr lvl="0"/>
            <a:r>
              <a:rPr lang="es-ES" b="1" dirty="0" smtClean="0"/>
              <a:t>4 Delitos </a:t>
            </a:r>
            <a:r>
              <a:rPr lang="es-ES" b="1" dirty="0"/>
              <a:t>contra la Libertad de Opinión e Información.</a:t>
            </a:r>
            <a:endParaRPr lang="es-CL" b="1" i="1" dirty="0"/>
          </a:p>
          <a:p>
            <a:endParaRPr lang="es-CL" dirty="0"/>
          </a:p>
          <a:p>
            <a:pPr marL="0" indent="0">
              <a:buNone/>
            </a:pPr>
            <a:r>
              <a:rPr lang="es-ES" dirty="0"/>
              <a:t>Se relacionan con las injurias y las calumnias.</a:t>
            </a:r>
            <a:endParaRPr lang="es-CL" dirty="0"/>
          </a:p>
          <a:p>
            <a:pPr marL="0" indent="0">
              <a:buNone/>
            </a:pPr>
            <a:r>
              <a:rPr lang="es-ES" dirty="0"/>
              <a:t> </a:t>
            </a:r>
            <a:endParaRPr lang="es-CL" dirty="0"/>
          </a:p>
          <a:p>
            <a:pPr marL="0" indent="0">
              <a:buNone/>
            </a:pPr>
            <a:r>
              <a:rPr lang="es-ES" b="1" dirty="0"/>
              <a:t>Art. 19 CPR.</a:t>
            </a:r>
            <a:r>
              <a:rPr lang="es-ES" dirty="0"/>
              <a:t>  </a:t>
            </a:r>
            <a:r>
              <a:rPr lang="es-ES" i="1" dirty="0"/>
              <a:t>La constitución asegura a todas las personas</a:t>
            </a:r>
            <a:r>
              <a:rPr lang="es-ES" dirty="0"/>
              <a:t>:</a:t>
            </a:r>
            <a:endParaRPr lang="es-CL" dirty="0"/>
          </a:p>
          <a:p>
            <a:pPr marL="0" indent="0">
              <a:buNone/>
            </a:pPr>
            <a:r>
              <a:rPr lang="es-CL" b="1" dirty="0"/>
              <a:t>Nº 12.  </a:t>
            </a:r>
            <a:r>
              <a:rPr lang="es-CL" i="1" dirty="0"/>
              <a:t>La libertad de emitir opinión y la de informar, sin censura previa, en cualquier forma y por cualquier medio, sin perjuicio de responder de los delitos y abusos que se cometan en el ejercicio de estas libertades, en conformidad a la ley, la que deberá ser de quórum calificado.</a:t>
            </a:r>
            <a:endParaRPr lang="es-CL" dirty="0"/>
          </a:p>
          <a:p>
            <a:pPr marL="0" indent="0">
              <a:buNone/>
            </a:pPr>
            <a:r>
              <a:rPr lang="es-ES" dirty="0"/>
              <a:t> </a:t>
            </a:r>
            <a:endParaRPr lang="es-CL" dirty="0"/>
          </a:p>
          <a:p>
            <a:pPr marL="0" indent="0">
              <a:buNone/>
            </a:pPr>
            <a:r>
              <a:rPr lang="es-ES" dirty="0" smtClean="0"/>
              <a:t>	Estos </a:t>
            </a:r>
            <a:r>
              <a:rPr lang="es-ES" dirty="0"/>
              <a:t>delitos están mejor regulados en la ley 19.733 sobre libertades de opinión e información y ejercicio del periodismo.  Se pueden clasificar en:</a:t>
            </a:r>
            <a:endParaRPr lang="es-CL" dirty="0"/>
          </a:p>
          <a:p>
            <a:endParaRPr lang="es-CL" dirty="0"/>
          </a:p>
        </p:txBody>
      </p:sp>
    </p:spTree>
    <p:extLst>
      <p:ext uri="{BB962C8B-B14F-4D97-AF65-F5344CB8AC3E}">
        <p14:creationId xmlns:p14="http://schemas.microsoft.com/office/powerpoint/2010/main" val="3779354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lnSpcReduction="10000"/>
          </a:bodyPr>
          <a:lstStyle/>
          <a:p>
            <a:pPr marL="0" indent="0">
              <a:buNone/>
            </a:pPr>
            <a:r>
              <a:rPr lang="es-ES" i="1" dirty="0"/>
              <a:t>1. Aquellos que son sustancialmente iguales a los tipos penales contemplados en el CP.</a:t>
            </a:r>
            <a:endParaRPr lang="es-CL" b="1" u="sng" dirty="0"/>
          </a:p>
          <a:p>
            <a:pPr marL="0" indent="0">
              <a:buNone/>
            </a:pPr>
            <a:r>
              <a:rPr lang="es-ES" dirty="0"/>
              <a:t> </a:t>
            </a:r>
            <a:endParaRPr lang="es-CL" dirty="0"/>
          </a:p>
          <a:p>
            <a:pPr marL="0" indent="0">
              <a:buNone/>
            </a:pPr>
            <a:r>
              <a:rPr lang="es-ES" dirty="0"/>
              <a:t>Su única diferencia es el medio de comisión que será un medio de comunicación social.</a:t>
            </a:r>
            <a:endParaRPr lang="es-CL" dirty="0"/>
          </a:p>
          <a:p>
            <a:pPr marL="0" indent="0">
              <a:buNone/>
            </a:pPr>
            <a:r>
              <a:rPr lang="es-ES" dirty="0"/>
              <a:t> </a:t>
            </a:r>
            <a:endParaRPr lang="es-CL" dirty="0"/>
          </a:p>
          <a:p>
            <a:pPr marL="0" lvl="0" indent="0">
              <a:buNone/>
            </a:pPr>
            <a:r>
              <a:rPr lang="es-ES" dirty="0"/>
              <a:t>Injuria y calumnia: Artículo 29 de la ley:</a:t>
            </a:r>
            <a:endParaRPr lang="es-CL" dirty="0"/>
          </a:p>
          <a:p>
            <a:pPr marL="0" lvl="0" indent="0">
              <a:buNone/>
            </a:pPr>
            <a:r>
              <a:rPr lang="es-ES" dirty="0"/>
              <a:t>Ultraje a las buenas costumbres: Art. 34 de la ley:</a:t>
            </a:r>
            <a:endParaRPr lang="es-CL" dirty="0"/>
          </a:p>
          <a:p>
            <a:endParaRPr lang="es-CL" dirty="0"/>
          </a:p>
        </p:txBody>
      </p:sp>
    </p:spTree>
    <p:extLst>
      <p:ext uri="{BB962C8B-B14F-4D97-AF65-F5344CB8AC3E}">
        <p14:creationId xmlns:p14="http://schemas.microsoft.com/office/powerpoint/2010/main" val="385884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INTRODUCCIÓN</a:t>
            </a:r>
            <a:endParaRPr lang="es-CL" dirty="0"/>
          </a:p>
        </p:txBody>
      </p:sp>
      <p:sp>
        <p:nvSpPr>
          <p:cNvPr id="3" name="2 Marcador de contenido"/>
          <p:cNvSpPr>
            <a:spLocks noGrp="1"/>
          </p:cNvSpPr>
          <p:nvPr>
            <p:ph idx="1"/>
          </p:nvPr>
        </p:nvSpPr>
        <p:spPr/>
        <p:txBody>
          <a:bodyPr>
            <a:normAutofit fontScale="40000" lnSpcReduction="20000"/>
          </a:bodyPr>
          <a:lstStyle/>
          <a:p>
            <a:pPr marL="0" indent="0">
              <a:buNone/>
            </a:pPr>
            <a:r>
              <a:rPr lang="es-ES" dirty="0" smtClean="0"/>
              <a:t>Título </a:t>
            </a:r>
            <a:r>
              <a:rPr lang="es-ES" dirty="0"/>
              <a:t>3º del Libro II establece los “Delitos que afectan los derechos garantidos por la Constitución”.  En términos modernos son los denominados delitos contra la libertad.  En Alemania se llaman delitos contra el “derecho al libre desarrollo de la personalidad”.</a:t>
            </a:r>
            <a:endParaRPr lang="es-CL" dirty="0"/>
          </a:p>
          <a:p>
            <a:pPr marL="0" indent="0">
              <a:buNone/>
            </a:pPr>
            <a:r>
              <a:rPr lang="es-ES" dirty="0"/>
              <a:t> </a:t>
            </a:r>
            <a:endParaRPr lang="es-CL" dirty="0"/>
          </a:p>
          <a:p>
            <a:pPr marL="0" indent="0">
              <a:buNone/>
            </a:pPr>
            <a:r>
              <a:rPr lang="es-ES" dirty="0" err="1" smtClean="0"/>
              <a:t>Etcheberry</a:t>
            </a:r>
            <a:r>
              <a:rPr lang="es-ES" dirty="0" smtClean="0"/>
              <a:t> </a:t>
            </a:r>
            <a:r>
              <a:rPr lang="es-ES" dirty="0"/>
              <a:t>señala que por libertad se entiende la “facultad del hombre para desenvolver su personalidad y determinar su conducta conforme a su voluntad”.  No se define la libertad propiamente tal, sino las manifestaciones de ella.</a:t>
            </a:r>
            <a:endParaRPr lang="es-CL" dirty="0"/>
          </a:p>
          <a:p>
            <a:pPr marL="0" indent="0">
              <a:buNone/>
            </a:pPr>
            <a:r>
              <a:rPr lang="es-ES" dirty="0"/>
              <a:t> </a:t>
            </a:r>
            <a:endParaRPr lang="es-CL" dirty="0"/>
          </a:p>
          <a:p>
            <a:pPr marL="0" indent="0">
              <a:buNone/>
            </a:pPr>
            <a:r>
              <a:rPr lang="es-ES" dirty="0" smtClean="0"/>
              <a:t>La </a:t>
            </a:r>
            <a:r>
              <a:rPr lang="es-ES" dirty="0"/>
              <a:t>protección de la libertad, como bien jurídico, tal como la concibe nuestra legislación, se desenvuelve respecto de tres planos (manifestaciones):</a:t>
            </a:r>
            <a:endParaRPr lang="es-CL" dirty="0"/>
          </a:p>
          <a:p>
            <a:pPr marL="0" indent="0">
              <a:buNone/>
            </a:pPr>
            <a:r>
              <a:rPr lang="es-ES" dirty="0"/>
              <a:t> </a:t>
            </a:r>
            <a:endParaRPr lang="es-CL" dirty="0"/>
          </a:p>
          <a:p>
            <a:pPr lvl="0"/>
            <a:r>
              <a:rPr lang="es-ES" dirty="0"/>
              <a:t>Se sanciona a quien impide a una persona el cumplimiento de sus deberes jurídicos, es decir, el derecho sanciona a quien impida a una persona llevar a efecto o cumplir lo que la ley ordena o dispone.</a:t>
            </a:r>
            <a:endParaRPr lang="es-CL" dirty="0"/>
          </a:p>
          <a:p>
            <a:pPr marL="0" indent="0">
              <a:buNone/>
            </a:pPr>
            <a:r>
              <a:rPr lang="es-ES" dirty="0"/>
              <a:t> </a:t>
            </a:r>
            <a:endParaRPr lang="es-CL" dirty="0"/>
          </a:p>
          <a:p>
            <a:pPr lvl="0"/>
            <a:r>
              <a:rPr lang="es-ES" dirty="0"/>
              <a:t>Se sanciona igualmente a quien interfiere en el derecho de la persona a determinar su conducta dentro del terreno de los actos no obligatorios ni prohibidos (aquellos actos que a la ley le son indiferentes). </a:t>
            </a:r>
            <a:endParaRPr lang="es-CL" dirty="0"/>
          </a:p>
          <a:p>
            <a:pPr marL="0" indent="0">
              <a:buNone/>
            </a:pPr>
            <a:r>
              <a:rPr lang="es-ES" dirty="0"/>
              <a:t> </a:t>
            </a:r>
            <a:endParaRPr lang="es-CL" dirty="0"/>
          </a:p>
          <a:p>
            <a:pPr lvl="0"/>
            <a:r>
              <a:rPr lang="es-ES" dirty="0"/>
              <a:t>Se sanciona a quien interfiere en la intimidad de la persona, condición indispensable para el desarrollo verdaderamente libre de la personalidad.</a:t>
            </a:r>
            <a:endParaRPr lang="es-CL" dirty="0"/>
          </a:p>
          <a:p>
            <a:pPr marL="0" indent="0">
              <a:buNone/>
            </a:pPr>
            <a:r>
              <a:rPr lang="es-ES" dirty="0"/>
              <a:t> </a:t>
            </a:r>
            <a:endParaRPr lang="es-CL" dirty="0"/>
          </a:p>
          <a:p>
            <a:pPr marL="0" indent="0">
              <a:buNone/>
            </a:pPr>
            <a:r>
              <a:rPr lang="es-ES" dirty="0"/>
              <a:t>Estas tres manifestaciones están reguladas en la CPR, de ahí la denominación de este título del CP.</a:t>
            </a:r>
            <a:endParaRPr lang="es-CL" dirty="0"/>
          </a:p>
          <a:p>
            <a:endParaRPr lang="es-CL" dirty="0"/>
          </a:p>
        </p:txBody>
      </p:sp>
    </p:spTree>
    <p:extLst>
      <p:ext uri="{BB962C8B-B14F-4D97-AF65-F5344CB8AC3E}">
        <p14:creationId xmlns:p14="http://schemas.microsoft.com/office/powerpoint/2010/main" val="15413632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850976"/>
          </a:xfrm>
        </p:spPr>
        <p:txBody>
          <a:bodyPr>
            <a:normAutofit fontScale="40000" lnSpcReduction="20000"/>
          </a:bodyPr>
          <a:lstStyle/>
          <a:p>
            <a:r>
              <a:rPr lang="es-ES" i="1" dirty="0"/>
              <a:t>2. Aquellos que tipos penales específicos o propiamente publicitarios.</a:t>
            </a:r>
            <a:endParaRPr lang="es-CL" b="1" u="sng" dirty="0"/>
          </a:p>
          <a:p>
            <a:pPr marL="0" indent="0">
              <a:buNone/>
            </a:pPr>
            <a:r>
              <a:rPr lang="es-ES" dirty="0"/>
              <a:t> </a:t>
            </a:r>
            <a:endParaRPr lang="es-CL" dirty="0"/>
          </a:p>
          <a:p>
            <a:pPr marL="0" indent="0">
              <a:buNone/>
            </a:pPr>
            <a:r>
              <a:rPr lang="es-ES" dirty="0"/>
              <a:t> </a:t>
            </a:r>
            <a:endParaRPr lang="es-CL" dirty="0"/>
          </a:p>
          <a:p>
            <a:pPr marL="347472" lvl="1" indent="0">
              <a:buNone/>
            </a:pPr>
            <a:r>
              <a:rPr lang="es-ES" dirty="0"/>
              <a:t>Aquellos que se refieren a las formalidades para el funcionamiento de los medios de comunicación social.</a:t>
            </a:r>
            <a:endParaRPr lang="es-CL" dirty="0"/>
          </a:p>
          <a:p>
            <a:pPr marL="0" indent="0">
              <a:buNone/>
            </a:pPr>
            <a:r>
              <a:rPr lang="es-ES" dirty="0"/>
              <a:t> </a:t>
            </a:r>
            <a:endParaRPr lang="es-CL" dirty="0"/>
          </a:p>
          <a:p>
            <a:pPr marL="0" indent="0">
              <a:buNone/>
            </a:pPr>
            <a:r>
              <a:rPr lang="es-ES" dirty="0"/>
              <a:t>Los Arts. 9 y siguientes de la ley señalan las formalidades respecto de la responsabilidad del director, el domicilio, el diario en que tienen que aparecer, etc.</a:t>
            </a:r>
            <a:endParaRPr lang="es-CL" dirty="0"/>
          </a:p>
          <a:p>
            <a:pPr marL="0" indent="0">
              <a:buNone/>
            </a:pPr>
            <a:r>
              <a:rPr lang="es-ES" dirty="0"/>
              <a:t> </a:t>
            </a:r>
            <a:endParaRPr lang="es-CL" dirty="0"/>
          </a:p>
          <a:p>
            <a:pPr marL="0" indent="0">
              <a:buNone/>
            </a:pPr>
            <a:r>
              <a:rPr lang="es-ES" dirty="0"/>
              <a:t>Las sanciones se establecen en el Art. 22 de la ley: “</a:t>
            </a:r>
            <a:r>
              <a:rPr lang="es-ES" i="1" dirty="0"/>
              <a:t>Las infracciones al Título III se sancionarán con multa de dos a treinta unidades tributarias mensuales. Además, </a:t>
            </a:r>
            <a:r>
              <a:rPr lang="es-ES" i="1" dirty="0" smtClean="0"/>
              <a:t>en su </a:t>
            </a:r>
            <a:r>
              <a:rPr lang="es-ES" i="1" dirty="0"/>
              <a:t>sentencia, el tribunal deberá fijar un plazo para que el denunciado dé cabal cumplimiento a la norma infringida, si procediere. Ejecutoriada que sea la sentencia, el tribunal aplicará una nueva multa por cada publicación aparecida o transmisión efectuada sin que se haya dado cumplimiento a la obligación respectiva. Tratándose de infracción a los artículos 9°, inciso primero 10 y 11, el tribunal dispondrá, además, la suspensión del medio de comunicación social mientras subsista el incumplimiento. </a:t>
            </a:r>
            <a:endParaRPr lang="es-CL" dirty="0"/>
          </a:p>
          <a:p>
            <a:pPr marL="0" indent="0">
              <a:buNone/>
            </a:pPr>
            <a:r>
              <a:rPr lang="es-ES" i="1" dirty="0"/>
              <a:t>Serán responsables solidarios del pago de las multas el director y el propietario o concesionario del medio de comunicación social”.</a:t>
            </a:r>
            <a:endParaRPr lang="es-CL" dirty="0"/>
          </a:p>
          <a:p>
            <a:pPr marL="0" indent="0">
              <a:buNone/>
            </a:pPr>
            <a:r>
              <a:rPr lang="es-ES" dirty="0"/>
              <a:t> </a:t>
            </a:r>
            <a:endParaRPr lang="es-CL" dirty="0"/>
          </a:p>
          <a:p>
            <a:pPr marL="0" indent="0">
              <a:buNone/>
            </a:pPr>
            <a:r>
              <a:rPr lang="es-ES" dirty="0"/>
              <a:t> </a:t>
            </a:r>
            <a:endParaRPr lang="es-CL" dirty="0"/>
          </a:p>
          <a:p>
            <a:pPr marL="347472" lvl="1" indent="0">
              <a:buNone/>
            </a:pPr>
            <a:r>
              <a:rPr lang="es-ES" dirty="0"/>
              <a:t>Aquellos relativos al derecho de aclaración y rectificación.  Se señala el mecanismo procesal, el plazo para recurrir, etc.  Si no se respeta este derecho el Art. 26 de la ley señala el delito:</a:t>
            </a:r>
            <a:endParaRPr lang="es-CL" dirty="0"/>
          </a:p>
          <a:p>
            <a:pPr marL="0" indent="0">
              <a:buNone/>
            </a:pPr>
            <a:r>
              <a:rPr lang="es-ES" dirty="0"/>
              <a:t> </a:t>
            </a:r>
            <a:endParaRPr lang="es-CL" dirty="0"/>
          </a:p>
          <a:p>
            <a:pPr marL="0" indent="0">
              <a:buNone/>
            </a:pPr>
            <a:r>
              <a:rPr lang="es-ES" dirty="0"/>
              <a:t>“</a:t>
            </a:r>
            <a:r>
              <a:rPr lang="es-ES" i="1" dirty="0"/>
              <a:t>El conocimiento y resolución de las denuncias o querellas por infracciones al Título IV, corresponderá al tribunal con competencia en lo criminal del domicilio del medio de </a:t>
            </a:r>
            <a:r>
              <a:rPr lang="es-ES" i="1" dirty="0" smtClean="0"/>
              <a:t>comunicación </a:t>
            </a:r>
            <a:r>
              <a:rPr lang="es-ES" i="1" dirty="0"/>
              <a:t>social”.</a:t>
            </a:r>
            <a:endParaRPr lang="es-CL" dirty="0"/>
          </a:p>
          <a:p>
            <a:pPr marL="0" indent="0">
              <a:buNone/>
            </a:pPr>
            <a:r>
              <a:rPr lang="es-ES" dirty="0"/>
              <a:t> </a:t>
            </a:r>
            <a:endParaRPr lang="es-CL" dirty="0"/>
          </a:p>
          <a:p>
            <a:pPr marL="0" indent="0">
              <a:buNone/>
            </a:pPr>
            <a:r>
              <a:rPr lang="es-ES" dirty="0"/>
              <a:t>Son tipos formales.</a:t>
            </a:r>
            <a:endParaRPr lang="es-CL" dirty="0"/>
          </a:p>
          <a:p>
            <a:pPr marL="0" indent="0">
              <a:buNone/>
            </a:pPr>
            <a:r>
              <a:rPr lang="es-ES" dirty="0"/>
              <a:t> </a:t>
            </a:r>
            <a:endParaRPr lang="es-CL" dirty="0"/>
          </a:p>
          <a:p>
            <a:pPr marL="347472" lvl="1" indent="0">
              <a:buNone/>
            </a:pPr>
            <a:r>
              <a:rPr lang="es-ES" dirty="0"/>
              <a:t>Aquellos que se refieren al contenido de la publicación:</a:t>
            </a:r>
            <a:endParaRPr lang="es-CL" dirty="0"/>
          </a:p>
          <a:p>
            <a:pPr marL="603504" lvl="2" indent="0">
              <a:buNone/>
            </a:pPr>
            <a:r>
              <a:rPr lang="es-ES" sz="2400" dirty="0"/>
              <a:t>Un tipo se refiere a la apología o provocación a delitos. Este delito se quiere ampliar (debate en Inglaterra) porque actualmente se contempla sólo cuando se comete por un medio de comunicación social, de lo contrario es impune.  Se consagra en el Art. 31 de la ley:</a:t>
            </a:r>
            <a:endParaRPr lang="es-CL" sz="2400" dirty="0"/>
          </a:p>
          <a:p>
            <a:pPr marL="0" indent="0">
              <a:buNone/>
            </a:pPr>
            <a:r>
              <a:rPr lang="es-ES" dirty="0"/>
              <a:t> </a:t>
            </a:r>
            <a:endParaRPr lang="es-CL" dirty="0"/>
          </a:p>
          <a:p>
            <a:pPr marL="0" indent="0">
              <a:buNone/>
            </a:pPr>
            <a:r>
              <a:rPr lang="es-ES" i="1" dirty="0"/>
              <a:t>“El que por cualquier medio de comunicación social, realizare publicaciones o transmisiones destinadas a promover odio u hostilidad respecto de personas o colectividades en razón de su raza, sexo, religión o nacionalidad, será penado con multa de veinticinco a cien unidades tributarias mensuales. En caso de reincidencia, se podrá elevar la multa hasta doscientas unidades tributarias mensuales”.</a:t>
            </a:r>
            <a:endParaRPr lang="es-CL" dirty="0"/>
          </a:p>
          <a:p>
            <a:endParaRPr lang="es-CL" dirty="0"/>
          </a:p>
        </p:txBody>
      </p:sp>
    </p:spTree>
    <p:extLst>
      <p:ext uri="{BB962C8B-B14F-4D97-AF65-F5344CB8AC3E}">
        <p14:creationId xmlns:p14="http://schemas.microsoft.com/office/powerpoint/2010/main" val="2525642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pPr lvl="0"/>
            <a:r>
              <a:rPr lang="es-ES" b="1" dirty="0" smtClean="0"/>
              <a:t>5 Delitos </a:t>
            </a:r>
            <a:r>
              <a:rPr lang="es-ES" b="1" dirty="0"/>
              <a:t>contra la Libertad de Determinación.</a:t>
            </a:r>
            <a:endParaRPr lang="es-CL" b="1" i="1" dirty="0"/>
          </a:p>
          <a:p>
            <a:endParaRPr lang="es-CL" dirty="0"/>
          </a:p>
          <a:p>
            <a:pPr marL="0" indent="0">
              <a:buNone/>
            </a:pPr>
            <a:r>
              <a:rPr lang="es-ES" dirty="0"/>
              <a:t>Se trata del </a:t>
            </a:r>
            <a:r>
              <a:rPr lang="es-ES" b="1" dirty="0"/>
              <a:t>delito de coacción</a:t>
            </a:r>
            <a:r>
              <a:rPr lang="es-ES" dirty="0"/>
              <a:t>.  </a:t>
            </a:r>
            <a:endParaRPr lang="es-CL" dirty="0"/>
          </a:p>
          <a:p>
            <a:pPr marL="0" indent="0">
              <a:buNone/>
            </a:pPr>
            <a:r>
              <a:rPr lang="es-ES" dirty="0"/>
              <a:t> </a:t>
            </a:r>
            <a:endParaRPr lang="es-CL" dirty="0"/>
          </a:p>
          <a:p>
            <a:pPr marL="0" indent="0">
              <a:buNone/>
            </a:pPr>
            <a:r>
              <a:rPr lang="es-ES" dirty="0"/>
              <a:t>En términos amplios la libertad para el derecho es poder hacer o no hacer, desarrollar o no cualquier actividad si no ha sido mandada o prohibida por la ley.  </a:t>
            </a:r>
            <a:endParaRPr lang="es-CL" dirty="0"/>
          </a:p>
          <a:p>
            <a:pPr marL="0" indent="0">
              <a:buNone/>
            </a:pPr>
            <a:r>
              <a:rPr lang="es-ES" dirty="0"/>
              <a:t> </a:t>
            </a:r>
            <a:endParaRPr lang="es-CL" dirty="0"/>
          </a:p>
          <a:p>
            <a:pPr marL="0" indent="0">
              <a:buNone/>
            </a:pPr>
            <a:r>
              <a:rPr lang="es-ES" dirty="0"/>
              <a:t>A diferencia de los anteriores este aspecto general de libertad, que consiste en hacer o no hacer lo que se estime conveniente respecto de una actividad que para la ley es indiferente, no se contempla en la CPR como derecho (crítica).  Sin embargo, sí se contempla en forma criticable en el CP.</a:t>
            </a:r>
            <a:endParaRPr lang="es-CL" dirty="0"/>
          </a:p>
          <a:p>
            <a:pPr marL="0" indent="0">
              <a:buNone/>
            </a:pPr>
            <a:r>
              <a:rPr lang="es-ES" dirty="0"/>
              <a:t> </a:t>
            </a:r>
            <a:endParaRPr lang="es-CL" dirty="0"/>
          </a:p>
          <a:p>
            <a:pPr marL="0" indent="0">
              <a:buNone/>
            </a:pPr>
            <a:r>
              <a:rPr lang="es-ES" dirty="0"/>
              <a:t>Se ataca esta libertad de “hacer lo que yo quiera” frente a actividades indiferentes para el derecho cuando un tercero obliga a la persona a hacer algo o a no hacer algo que para la ley le es indiferente.  Es un tipo amplio.</a:t>
            </a:r>
            <a:endParaRPr lang="es-CL" dirty="0"/>
          </a:p>
          <a:p>
            <a:endParaRPr lang="es-CL" dirty="0"/>
          </a:p>
        </p:txBody>
      </p:sp>
    </p:spTree>
    <p:extLst>
      <p:ext uri="{BB962C8B-B14F-4D97-AF65-F5344CB8AC3E}">
        <p14:creationId xmlns:p14="http://schemas.microsoft.com/office/powerpoint/2010/main" val="37089586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47500" lnSpcReduction="20000"/>
          </a:bodyPr>
          <a:lstStyle/>
          <a:p>
            <a:pPr marL="0" indent="0">
              <a:buNone/>
            </a:pPr>
            <a:r>
              <a:rPr lang="es-ES" dirty="0"/>
              <a:t>El delito de coacción es una figura subsidiaria.  Sin embargo, para que exista este delito no se debe ofender otro bien jurídico, por ejemplo, una apropiación junto con la coacción dará paso a un robo con violencia.  El problema se presenta respecto de situaciones límites que no quedan encuadradas en este tipo.</a:t>
            </a:r>
            <a:endParaRPr lang="es-CL" dirty="0"/>
          </a:p>
          <a:p>
            <a:pPr marL="0" indent="0">
              <a:buNone/>
            </a:pPr>
            <a:r>
              <a:rPr lang="es-ES" dirty="0"/>
              <a:t> </a:t>
            </a:r>
            <a:endParaRPr lang="es-CL" dirty="0"/>
          </a:p>
          <a:p>
            <a:pPr marL="0" indent="0">
              <a:buNone/>
            </a:pPr>
            <a:r>
              <a:rPr lang="es-ES" dirty="0"/>
              <a:t>	El artículo dice el que “</a:t>
            </a:r>
            <a:r>
              <a:rPr lang="es-ES" b="1" i="1" dirty="0"/>
              <a:t>impidiere a otro con violencia</a:t>
            </a:r>
            <a:r>
              <a:rPr lang="es-ES" dirty="0"/>
              <a:t>”.  La doctrina española incluye la violencia propiamente tal y la intimidación, es decir, la amenaza de un mal inmediato corresponde a la intimidación, dejando la amenaza de un mal más remoto al delito de amenazas.  Sin embargo, la redacción de la norma es clara y se restringe la forma de comisión a la violencia, excluyendo por lo tanto la amenaza.  </a:t>
            </a:r>
            <a:endParaRPr lang="es-CL" dirty="0"/>
          </a:p>
          <a:p>
            <a:pPr marL="0" indent="0">
              <a:buNone/>
            </a:pPr>
            <a:r>
              <a:rPr lang="es-ES" dirty="0"/>
              <a:t> </a:t>
            </a:r>
            <a:r>
              <a:rPr lang="es-ES" dirty="0" smtClean="0"/>
              <a:t>	</a:t>
            </a:r>
            <a:r>
              <a:rPr lang="es-ES" dirty="0"/>
              <a:t>Se presenta un problema por la redacción del artículo ¿será lícito emplear violencia para impedir a alguien que ejecute algo prohibido por la ley? El artículo dice “</a:t>
            </a:r>
            <a:r>
              <a:rPr lang="es-ES" i="1" dirty="0"/>
              <a:t>lo que la ley no prohíbe”.</a:t>
            </a:r>
            <a:r>
              <a:rPr lang="es-ES" dirty="0"/>
              <a:t> ¿Lo prohibido se refiere sólo a lo penal o también a lo civil y a lo administrativo?</a:t>
            </a:r>
            <a:endParaRPr lang="es-CL" dirty="0"/>
          </a:p>
          <a:p>
            <a:pPr marL="0" indent="0">
              <a:buNone/>
            </a:pPr>
            <a:r>
              <a:rPr lang="es-ES" dirty="0"/>
              <a:t> </a:t>
            </a:r>
            <a:endParaRPr lang="es-CL" dirty="0"/>
          </a:p>
          <a:p>
            <a:pPr marL="0" lvl="0" indent="0">
              <a:buNone/>
            </a:pPr>
            <a:r>
              <a:rPr lang="es-ES" dirty="0"/>
              <a:t>Algunos dicen que será lícito emplear violencia para impedir que otro ejecute algo prohibido por la ley pero sólo cuando está prohibido penalmente, porque de lo contrario se ampliaría demasiado el rango de </a:t>
            </a:r>
            <a:r>
              <a:rPr lang="es-ES" dirty="0" err="1"/>
              <a:t>autotutela</a:t>
            </a:r>
            <a:r>
              <a:rPr lang="es-ES" dirty="0"/>
              <a:t>, salvo el caso del suicidio porque no está prohibido por la ley de modo que no será delito si con violencia se impide el suicidio porque se daría el contrasentido de que sancionaría impedir y cooperar con el suicidio; es decir, si bien el suicidio puede ser una actividad típica no es antijurídica ya que operará un estado de necesidad por auxilio necesario (viene del derecho europeo, el Art. 10 Nº 7 no abarca esto).  No existe delito si se impide hacer lo que la ley prohíbe y siempre y cuando se trate de una prohibición penal.</a:t>
            </a:r>
            <a:endParaRPr lang="es-CL" dirty="0"/>
          </a:p>
          <a:p>
            <a:pPr marL="0" indent="0">
              <a:buNone/>
            </a:pPr>
            <a:r>
              <a:rPr lang="es-ES" dirty="0"/>
              <a:t> </a:t>
            </a:r>
            <a:endParaRPr lang="es-CL" dirty="0"/>
          </a:p>
          <a:p>
            <a:pPr marL="0" lvl="0" indent="0">
              <a:buNone/>
            </a:pPr>
            <a:r>
              <a:rPr lang="es-ES" dirty="0" err="1"/>
              <a:t>Etcheberry</a:t>
            </a:r>
            <a:r>
              <a:rPr lang="es-ES" dirty="0"/>
              <a:t> dice que dada la redacción del artículo no será delito de coacciones sin con violencia impido que otro ejecute algo prohibido por la ley, sea la ley penal o la ley civil.  Sin embargo, aun cuando por la redacción del artículo no habrá delito de coacción, si va a existir el delito que corresponda a la violencia causada, es decir, habrá delito de lesiones.  En el caso del suicidio, indica que la conducta podría ser típica pero en ningún caso podría ser antijurídica porque la legítima defensa opera tanto respecto de él como de terceros y, por lo tanto, si se impide con violencia el suicidio de un tercero caería en la legítima defensa de extraños como causal de justificación ante una agresión ilegítima contra sí mismo.</a:t>
            </a:r>
            <a:endParaRPr lang="es-CL" dirty="0"/>
          </a:p>
          <a:p>
            <a:pPr marL="0" indent="0">
              <a:buNone/>
            </a:pPr>
            <a:r>
              <a:rPr lang="es-ES" dirty="0"/>
              <a:t> </a:t>
            </a:r>
            <a:endParaRPr lang="es-CL" dirty="0"/>
          </a:p>
          <a:p>
            <a:pPr marL="0" indent="0">
              <a:buNone/>
            </a:pPr>
            <a:r>
              <a:rPr lang="es-ES" dirty="0"/>
              <a:t>La idea central es que no se puede amparar la </a:t>
            </a:r>
            <a:r>
              <a:rPr lang="es-ES" dirty="0" err="1"/>
              <a:t>autotutela</a:t>
            </a:r>
            <a:r>
              <a:rPr lang="es-ES" dirty="0"/>
              <a:t>.</a:t>
            </a:r>
            <a:endParaRPr lang="es-CL" dirty="0"/>
          </a:p>
          <a:p>
            <a:endParaRPr lang="es-CL" dirty="0"/>
          </a:p>
        </p:txBody>
      </p:sp>
    </p:spTree>
    <p:extLst>
      <p:ext uri="{BB962C8B-B14F-4D97-AF65-F5344CB8AC3E}">
        <p14:creationId xmlns:p14="http://schemas.microsoft.com/office/powerpoint/2010/main" val="6534248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MX" dirty="0" smtClean="0"/>
              <a:t>CLASE </a:t>
            </a:r>
            <a:r>
              <a:rPr lang="es-MX" dirty="0" smtClean="0"/>
              <a:t>34</a:t>
            </a:r>
            <a:endParaRPr lang="es-CL" dirty="0"/>
          </a:p>
        </p:txBody>
      </p:sp>
      <p:sp>
        <p:nvSpPr>
          <p:cNvPr id="5" name="4 Subtítulo"/>
          <p:cNvSpPr>
            <a:spLocks noGrp="1"/>
          </p:cNvSpPr>
          <p:nvPr>
            <p:ph type="subTitle" idx="1"/>
          </p:nvPr>
        </p:nvSpPr>
        <p:spPr/>
        <p:txBody>
          <a:bodyPr>
            <a:normAutofit/>
          </a:bodyPr>
          <a:lstStyle/>
          <a:p>
            <a:r>
              <a:rPr lang="es-ES" i="1" u="sng" dirty="0"/>
              <a:t>III. Delitos contra la Esfera de la Intimidad.</a:t>
            </a:r>
            <a:endParaRPr lang="es-CL" dirty="0"/>
          </a:p>
        </p:txBody>
      </p:sp>
    </p:spTree>
    <p:extLst>
      <p:ext uri="{BB962C8B-B14F-4D97-AF65-F5344CB8AC3E}">
        <p14:creationId xmlns:p14="http://schemas.microsoft.com/office/powerpoint/2010/main" val="29626045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25000" lnSpcReduction="20000"/>
          </a:bodyPr>
          <a:lstStyle/>
          <a:p>
            <a:pPr marL="0" indent="0" algn="ctr">
              <a:buNone/>
            </a:pPr>
            <a:r>
              <a:rPr lang="es-CL" sz="5600" b="1" u="sng" dirty="0" smtClean="0"/>
              <a:t>DELITOS </a:t>
            </a:r>
            <a:r>
              <a:rPr lang="es-CL" sz="5600" b="1" u="sng" dirty="0"/>
              <a:t>CONTRA LA </a:t>
            </a:r>
            <a:r>
              <a:rPr lang="es-CL" sz="5600" b="1" u="sng" dirty="0" smtClean="0"/>
              <a:t>LIBERTAD</a:t>
            </a:r>
          </a:p>
          <a:p>
            <a:pPr marL="0" indent="0" algn="ctr">
              <a:buNone/>
            </a:pPr>
            <a:endParaRPr lang="es-CL" sz="6400" b="1" u="sng" dirty="0"/>
          </a:p>
          <a:p>
            <a:pPr marL="0" indent="0">
              <a:buNone/>
            </a:pPr>
            <a:r>
              <a:rPr lang="es-CL" sz="3600" b="1" dirty="0"/>
              <a:t>I. DELITOS CONTRA LA LIBERTAD EN SU ASPECTO </a:t>
            </a:r>
            <a:r>
              <a:rPr lang="es-CL" sz="3600" b="1" dirty="0" smtClean="0"/>
              <a:t>MATERIAL</a:t>
            </a:r>
            <a:endParaRPr lang="es-CL" sz="3600" b="1" dirty="0"/>
          </a:p>
          <a:p>
            <a:pPr marL="0" indent="0">
              <a:buNone/>
            </a:pPr>
            <a:r>
              <a:rPr lang="es-CL" dirty="0" smtClean="0"/>
              <a:t>	</a:t>
            </a:r>
            <a:r>
              <a:rPr lang="es-CL" b="1" dirty="0" smtClean="0"/>
              <a:t>A.DELITOS </a:t>
            </a:r>
            <a:r>
              <a:rPr lang="es-CL" b="1" dirty="0"/>
              <a:t>CONTRA LA LIBERTAD </a:t>
            </a:r>
            <a:r>
              <a:rPr lang="es-CL" b="1" dirty="0" smtClean="0"/>
              <a:t>INDIVIDUAL.</a:t>
            </a:r>
          </a:p>
          <a:p>
            <a:pPr marL="0" indent="0">
              <a:buNone/>
            </a:pPr>
            <a:r>
              <a:rPr lang="es-CL" dirty="0" smtClean="0"/>
              <a:t>		1</a:t>
            </a:r>
            <a:r>
              <a:rPr lang="es-CL" dirty="0"/>
              <a:t>. Delitos contra la Libertad misma de </a:t>
            </a:r>
            <a:r>
              <a:rPr lang="es-CL" dirty="0" smtClean="0"/>
              <a:t>Movimiento.</a:t>
            </a:r>
            <a:endParaRPr lang="es-CL" dirty="0"/>
          </a:p>
          <a:p>
            <a:pPr marL="0" indent="0">
              <a:buNone/>
            </a:pPr>
            <a:r>
              <a:rPr lang="es-CL" dirty="0" smtClean="0"/>
              <a:t>			a. Secuestro </a:t>
            </a:r>
            <a:r>
              <a:rPr lang="es-CL" dirty="0"/>
              <a:t>Común.	</a:t>
            </a:r>
          </a:p>
          <a:p>
            <a:pPr marL="0" indent="0">
              <a:buNone/>
            </a:pPr>
            <a:r>
              <a:rPr lang="es-CL" dirty="0" smtClean="0"/>
              <a:t>			b. Secuestro </a:t>
            </a:r>
            <a:r>
              <a:rPr lang="es-CL" dirty="0"/>
              <a:t>Político o </a:t>
            </a:r>
            <a:r>
              <a:rPr lang="es-CL" dirty="0" smtClean="0"/>
              <a:t>Terrorista.</a:t>
            </a:r>
            <a:endParaRPr lang="es-CL" dirty="0"/>
          </a:p>
          <a:p>
            <a:pPr marL="0" indent="0">
              <a:buNone/>
            </a:pPr>
            <a:r>
              <a:rPr lang="es-CL" dirty="0" smtClean="0"/>
              <a:t>			c. Sustracción </a:t>
            </a:r>
            <a:r>
              <a:rPr lang="es-CL" dirty="0"/>
              <a:t>de </a:t>
            </a:r>
            <a:r>
              <a:rPr lang="es-CL" dirty="0" smtClean="0"/>
              <a:t>Menores.</a:t>
            </a:r>
            <a:r>
              <a:rPr lang="es-CL" dirty="0"/>
              <a:t>	</a:t>
            </a:r>
          </a:p>
          <a:p>
            <a:pPr marL="0" indent="0">
              <a:buNone/>
            </a:pPr>
            <a:r>
              <a:rPr lang="es-CL" dirty="0" smtClean="0"/>
              <a:t>		2</a:t>
            </a:r>
            <a:r>
              <a:rPr lang="es-CL" dirty="0"/>
              <a:t>. Delitos contra las Garantías Procesales de la Libertad Individual.	</a:t>
            </a:r>
          </a:p>
          <a:p>
            <a:pPr marL="0" indent="0">
              <a:buNone/>
            </a:pPr>
            <a:r>
              <a:rPr lang="es-CL" dirty="0" smtClean="0"/>
              <a:t>			a. Detención </a:t>
            </a:r>
            <a:r>
              <a:rPr lang="es-CL" dirty="0"/>
              <a:t>Irregular.	</a:t>
            </a:r>
          </a:p>
          <a:p>
            <a:pPr marL="0" indent="0">
              <a:buNone/>
            </a:pPr>
            <a:r>
              <a:rPr lang="es-CL" dirty="0" smtClean="0"/>
              <a:t>			b. Violación </a:t>
            </a:r>
            <a:r>
              <a:rPr lang="es-CL" dirty="0"/>
              <a:t>de Prerrogativas.	</a:t>
            </a:r>
          </a:p>
          <a:p>
            <a:pPr marL="0" indent="0">
              <a:buNone/>
            </a:pPr>
            <a:r>
              <a:rPr lang="es-CL" dirty="0" smtClean="0"/>
              <a:t>			c. Condenas </a:t>
            </a:r>
            <a:r>
              <a:rPr lang="es-CL" dirty="0"/>
              <a:t>Irregulares.	</a:t>
            </a:r>
          </a:p>
          <a:p>
            <a:pPr marL="0" indent="0">
              <a:buNone/>
            </a:pPr>
            <a:r>
              <a:rPr lang="es-CL" dirty="0" smtClean="0"/>
              <a:t>	</a:t>
            </a:r>
            <a:r>
              <a:rPr lang="es-CL" b="1" dirty="0" smtClean="0"/>
              <a:t>B.DELITOS </a:t>
            </a:r>
            <a:r>
              <a:rPr lang="es-CL" b="1" dirty="0"/>
              <a:t>CONTRA LA LIBERTAD DE REUNIÓN.</a:t>
            </a:r>
            <a:r>
              <a:rPr lang="es-CL" dirty="0"/>
              <a:t>	</a:t>
            </a:r>
          </a:p>
          <a:p>
            <a:pPr marL="0" indent="0">
              <a:buNone/>
            </a:pPr>
            <a:r>
              <a:rPr lang="es-CL" dirty="0" smtClean="0"/>
              <a:t>		a. Prohibir </a:t>
            </a:r>
            <a:r>
              <a:rPr lang="es-CL" dirty="0"/>
              <a:t>o Impedir una Reunión.	</a:t>
            </a:r>
          </a:p>
          <a:p>
            <a:pPr marL="0" indent="0">
              <a:buNone/>
            </a:pPr>
            <a:r>
              <a:rPr lang="es-CL" dirty="0" smtClean="0"/>
              <a:t>		b. Disolver </a:t>
            </a:r>
            <a:r>
              <a:rPr lang="es-CL" dirty="0"/>
              <a:t>o Suspender una Reunión Pacífica y Legal.	</a:t>
            </a:r>
          </a:p>
          <a:p>
            <a:pPr marL="0" indent="0">
              <a:buNone/>
            </a:pPr>
            <a:r>
              <a:rPr lang="es-CL" dirty="0" smtClean="0"/>
              <a:t>		c. Impedir </a:t>
            </a:r>
            <a:r>
              <a:rPr lang="es-CL" dirty="0"/>
              <a:t>la Asistencia a una Reunión.	</a:t>
            </a:r>
          </a:p>
          <a:p>
            <a:pPr marL="0" indent="0">
              <a:buNone/>
            </a:pPr>
            <a:r>
              <a:rPr lang="es-CL" dirty="0" smtClean="0"/>
              <a:t>	</a:t>
            </a:r>
            <a:r>
              <a:rPr lang="es-CL" b="1" dirty="0" smtClean="0"/>
              <a:t>C.DELITOS </a:t>
            </a:r>
            <a:r>
              <a:rPr lang="es-CL" b="1" dirty="0"/>
              <a:t>CONTRA LA LIBERTAD DE </a:t>
            </a:r>
            <a:r>
              <a:rPr lang="es-CL" b="1" dirty="0" smtClean="0"/>
              <a:t>TRABAJO.</a:t>
            </a:r>
            <a:endParaRPr lang="es-CL" b="1" dirty="0"/>
          </a:p>
          <a:p>
            <a:pPr marL="0" indent="0">
              <a:buNone/>
            </a:pPr>
            <a:r>
              <a:rPr lang="es-CL" sz="3600" b="1" dirty="0"/>
              <a:t>II. DELITOS CONTRA LA LIBERTAD EN SU ASPECTO </a:t>
            </a:r>
            <a:r>
              <a:rPr lang="es-CL" sz="3600" b="1" dirty="0" smtClean="0"/>
              <a:t>INMATERIAL</a:t>
            </a:r>
            <a:endParaRPr lang="es-CL" sz="3600" b="1" dirty="0"/>
          </a:p>
          <a:p>
            <a:pPr marL="0" indent="0">
              <a:buNone/>
            </a:pPr>
            <a:r>
              <a:rPr lang="es-CL" dirty="0" smtClean="0"/>
              <a:t>	</a:t>
            </a:r>
            <a:r>
              <a:rPr lang="es-CL" b="1" dirty="0" smtClean="0"/>
              <a:t>A.DELITOS </a:t>
            </a:r>
            <a:r>
              <a:rPr lang="es-CL" b="1" dirty="0"/>
              <a:t>CONTRA LA LIBERTAD DE CONCIENCIA Y CULTOS.</a:t>
            </a:r>
            <a:r>
              <a:rPr lang="es-CL" dirty="0"/>
              <a:t>	</a:t>
            </a:r>
          </a:p>
          <a:p>
            <a:pPr marL="0" indent="0">
              <a:buNone/>
            </a:pPr>
            <a:r>
              <a:rPr lang="es-CL" dirty="0" smtClean="0"/>
              <a:t>		1</a:t>
            </a:r>
            <a:r>
              <a:rPr lang="es-CL" dirty="0"/>
              <a:t>. Impedimento Violento.	</a:t>
            </a:r>
          </a:p>
          <a:p>
            <a:pPr marL="0" indent="0">
              <a:buNone/>
            </a:pPr>
            <a:r>
              <a:rPr lang="es-CL" dirty="0" smtClean="0"/>
              <a:t>		2</a:t>
            </a:r>
            <a:r>
              <a:rPr lang="es-CL" dirty="0"/>
              <a:t>. Perturbación Tumultuaria.	</a:t>
            </a:r>
          </a:p>
          <a:p>
            <a:pPr marL="0" indent="0">
              <a:buNone/>
            </a:pPr>
            <a:r>
              <a:rPr lang="es-CL" dirty="0" smtClean="0"/>
              <a:t>		3</a:t>
            </a:r>
            <a:r>
              <a:rPr lang="es-CL" dirty="0"/>
              <a:t>. Ultraje a los Objetos de un Culto.	</a:t>
            </a:r>
          </a:p>
          <a:p>
            <a:pPr marL="0" indent="0">
              <a:buNone/>
            </a:pPr>
            <a:r>
              <a:rPr lang="es-CL" dirty="0" smtClean="0"/>
              <a:t>		4</a:t>
            </a:r>
            <a:r>
              <a:rPr lang="es-CL" dirty="0"/>
              <a:t>. Ultraje a un Ministro de un Culto.	</a:t>
            </a:r>
          </a:p>
          <a:p>
            <a:pPr marL="0" indent="0">
              <a:buNone/>
            </a:pPr>
            <a:r>
              <a:rPr lang="es-CL" dirty="0" smtClean="0"/>
              <a:t>	</a:t>
            </a:r>
            <a:r>
              <a:rPr lang="es-CL" b="1" dirty="0" smtClean="0"/>
              <a:t>B.DELITOS </a:t>
            </a:r>
            <a:r>
              <a:rPr lang="es-CL" b="1" dirty="0"/>
              <a:t>CONTRA LA LIBERTAD DE PETICIÓN.	</a:t>
            </a:r>
          </a:p>
          <a:p>
            <a:pPr marL="0" indent="0">
              <a:buNone/>
            </a:pPr>
            <a:r>
              <a:rPr lang="es-CL" b="1" dirty="0" smtClean="0"/>
              <a:t>	C.DELITOS </a:t>
            </a:r>
            <a:r>
              <a:rPr lang="es-CL" b="1" dirty="0"/>
              <a:t>CONTRA LA LIBERTAD DE ASOCIACIÓN.	</a:t>
            </a:r>
          </a:p>
          <a:p>
            <a:pPr marL="0" indent="0">
              <a:buNone/>
            </a:pPr>
            <a:r>
              <a:rPr lang="es-CL" b="1" dirty="0" smtClean="0"/>
              <a:t>	D.DELITOS </a:t>
            </a:r>
            <a:r>
              <a:rPr lang="es-CL" b="1" dirty="0"/>
              <a:t>CONTRA LA LIBERTAD DE OPINIÓN E INFORMACIÓN.</a:t>
            </a:r>
            <a:r>
              <a:rPr lang="es-CL" dirty="0"/>
              <a:t>	</a:t>
            </a:r>
          </a:p>
          <a:p>
            <a:pPr marL="0" indent="0">
              <a:buNone/>
            </a:pPr>
            <a:r>
              <a:rPr lang="es-CL" dirty="0" smtClean="0"/>
              <a:t>		1</a:t>
            </a:r>
            <a:r>
              <a:rPr lang="es-CL" dirty="0"/>
              <a:t>. Aquellos que son sustancialmente iguales a los tipos penales contemplados en el CP.	</a:t>
            </a:r>
          </a:p>
          <a:p>
            <a:pPr marL="0" indent="0">
              <a:buNone/>
            </a:pPr>
            <a:r>
              <a:rPr lang="es-CL" dirty="0" smtClean="0"/>
              <a:t>		2</a:t>
            </a:r>
            <a:r>
              <a:rPr lang="es-CL" dirty="0"/>
              <a:t>. Aquellos que tipos penales específicos o propiamente publicitarios.	</a:t>
            </a:r>
          </a:p>
          <a:p>
            <a:pPr marL="0" indent="0">
              <a:buNone/>
            </a:pPr>
            <a:r>
              <a:rPr lang="es-CL" dirty="0" smtClean="0"/>
              <a:t>	</a:t>
            </a:r>
            <a:r>
              <a:rPr lang="es-CL" b="1" dirty="0" smtClean="0"/>
              <a:t>E.DELITOS </a:t>
            </a:r>
            <a:r>
              <a:rPr lang="es-CL" b="1" dirty="0"/>
              <a:t>CONTRA LA LIBERTAD DE DETERMINACIÓN.</a:t>
            </a:r>
            <a:r>
              <a:rPr lang="es-CL" dirty="0"/>
              <a:t>	</a:t>
            </a:r>
          </a:p>
          <a:p>
            <a:pPr marL="0" indent="0">
              <a:buNone/>
            </a:pPr>
            <a:r>
              <a:rPr lang="es-CL" sz="3600" b="1" dirty="0"/>
              <a:t>III. DELITOS CONTRA LA ESFERA DE LA INTIMIDAD.</a:t>
            </a:r>
            <a:r>
              <a:rPr lang="es-CL" dirty="0"/>
              <a:t>	</a:t>
            </a:r>
            <a:endParaRPr lang="es-CL" dirty="0" smtClean="0"/>
          </a:p>
          <a:p>
            <a:pPr marL="0" indent="0">
              <a:buNone/>
            </a:pPr>
            <a:r>
              <a:rPr lang="es-CL" dirty="0" smtClean="0"/>
              <a:t>	</a:t>
            </a:r>
            <a:r>
              <a:rPr lang="es-CL" b="1" dirty="0" smtClean="0"/>
              <a:t>A.DELITOS CONTRA LA INVIOLABILIDAD DEL HOGAR.</a:t>
            </a:r>
            <a:r>
              <a:rPr lang="es-CL" dirty="0" smtClean="0"/>
              <a:t>	</a:t>
            </a:r>
          </a:p>
          <a:p>
            <a:pPr marL="0" indent="0">
              <a:buNone/>
            </a:pPr>
            <a:r>
              <a:rPr lang="es-CL" dirty="0" smtClean="0"/>
              <a:t>		1</a:t>
            </a:r>
            <a:r>
              <a:rPr lang="es-CL" dirty="0"/>
              <a:t>. Violación de Domicilio.	</a:t>
            </a:r>
          </a:p>
          <a:p>
            <a:pPr marL="0" indent="0">
              <a:buNone/>
            </a:pPr>
            <a:r>
              <a:rPr lang="es-CL" dirty="0" smtClean="0"/>
              <a:t>		2</a:t>
            </a:r>
            <a:r>
              <a:rPr lang="es-CL" dirty="0"/>
              <a:t>. Allanamiento Irregular.	</a:t>
            </a:r>
          </a:p>
          <a:p>
            <a:pPr marL="0" indent="0">
              <a:buNone/>
            </a:pPr>
            <a:r>
              <a:rPr lang="es-CL" dirty="0" smtClean="0"/>
              <a:t>	</a:t>
            </a:r>
            <a:r>
              <a:rPr lang="es-CL" b="1" dirty="0" smtClean="0"/>
              <a:t>B.DELITOS </a:t>
            </a:r>
            <a:r>
              <a:rPr lang="es-CL" b="1" dirty="0"/>
              <a:t>CONTRA LA INVIOLABILIDAD DE LA CORRESPONDENCIA Y LAS COMUNICACIONES.</a:t>
            </a:r>
            <a:r>
              <a:rPr lang="es-CL" dirty="0"/>
              <a:t>	</a:t>
            </a:r>
          </a:p>
          <a:p>
            <a:pPr marL="0" indent="0">
              <a:buNone/>
            </a:pPr>
            <a:r>
              <a:rPr lang="es-CL" dirty="0" smtClean="0"/>
              <a:t>		1</a:t>
            </a:r>
            <a:r>
              <a:rPr lang="es-CL" dirty="0"/>
              <a:t>. Violación de Correspondencia por un Particular.	</a:t>
            </a:r>
          </a:p>
          <a:p>
            <a:pPr marL="0" indent="0">
              <a:buNone/>
            </a:pPr>
            <a:r>
              <a:rPr lang="es-CL" dirty="0" smtClean="0"/>
              <a:t>			1º </a:t>
            </a:r>
            <a:r>
              <a:rPr lang="es-CL" dirty="0"/>
              <a:t>Abrir la Correspondencia.	</a:t>
            </a:r>
          </a:p>
          <a:p>
            <a:pPr marL="0" indent="0">
              <a:buNone/>
            </a:pPr>
            <a:r>
              <a:rPr lang="es-CL" dirty="0" smtClean="0"/>
              <a:t>			2º </a:t>
            </a:r>
            <a:r>
              <a:rPr lang="es-CL" dirty="0"/>
              <a:t>Registrar los </a:t>
            </a:r>
            <a:r>
              <a:rPr lang="es-CL" dirty="0" smtClean="0"/>
              <a:t>Papeles.	</a:t>
            </a:r>
            <a:endParaRPr lang="es-CL" dirty="0"/>
          </a:p>
          <a:p>
            <a:pPr marL="0" indent="0">
              <a:buNone/>
            </a:pPr>
            <a:r>
              <a:rPr lang="es-CL" dirty="0" smtClean="0"/>
              <a:t>		2</a:t>
            </a:r>
            <a:r>
              <a:rPr lang="es-CL" dirty="0"/>
              <a:t>. Intromisión en un Sistema Informático.	</a:t>
            </a:r>
          </a:p>
          <a:p>
            <a:pPr marL="0" indent="0">
              <a:buNone/>
            </a:pPr>
            <a:r>
              <a:rPr lang="es-CL" dirty="0" smtClean="0"/>
              <a:t>		3</a:t>
            </a:r>
            <a:r>
              <a:rPr lang="es-CL" dirty="0"/>
              <a:t>. Violación de Correspondencia por Funcionario Público.	</a:t>
            </a:r>
          </a:p>
          <a:p>
            <a:pPr marL="0" indent="0">
              <a:buNone/>
            </a:pPr>
            <a:r>
              <a:rPr lang="es-CL" dirty="0" smtClean="0"/>
              <a:t>	</a:t>
            </a:r>
            <a:r>
              <a:rPr lang="es-CL" b="1" dirty="0" smtClean="0"/>
              <a:t>C.DELITOS </a:t>
            </a:r>
            <a:r>
              <a:rPr lang="es-CL" b="1" dirty="0"/>
              <a:t>CONTRA LA INVIOLABILIDAD DE LA VIDA PRIVADA.</a:t>
            </a:r>
            <a:r>
              <a:rPr lang="es-CL" dirty="0"/>
              <a:t>	</a:t>
            </a:r>
          </a:p>
          <a:p>
            <a:pPr marL="0" indent="0">
              <a:buNone/>
            </a:pPr>
            <a:r>
              <a:rPr lang="es-CL" dirty="0" smtClean="0"/>
              <a:t>		1</a:t>
            </a:r>
            <a:r>
              <a:rPr lang="es-CL" dirty="0"/>
              <a:t>. Art. 161 A.	</a:t>
            </a:r>
          </a:p>
          <a:p>
            <a:pPr marL="0" indent="0">
              <a:buNone/>
            </a:pPr>
            <a:r>
              <a:rPr lang="es-CL" dirty="0" smtClean="0"/>
              <a:t>		2</a:t>
            </a:r>
            <a:r>
              <a:rPr lang="es-CL" dirty="0"/>
              <a:t>. Art. 161 </a:t>
            </a:r>
            <a:r>
              <a:rPr lang="es-CL" dirty="0" smtClean="0"/>
              <a:t>B.	</a:t>
            </a:r>
            <a:endParaRPr lang="es-CL" dirty="0"/>
          </a:p>
          <a:p>
            <a:pPr marL="0" indent="0">
              <a:buNone/>
            </a:pPr>
            <a:endParaRPr lang="es-CL" dirty="0" smtClean="0"/>
          </a:p>
        </p:txBody>
      </p:sp>
    </p:spTree>
    <p:extLst>
      <p:ext uri="{BB962C8B-B14F-4D97-AF65-F5344CB8AC3E}">
        <p14:creationId xmlns:p14="http://schemas.microsoft.com/office/powerpoint/2010/main" val="13801418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pPr marL="0" indent="0">
              <a:buNone/>
            </a:pPr>
            <a:r>
              <a:rPr lang="es-ES" b="1" u="sng" dirty="0"/>
              <a:t>Delitos contra la Esfera de la Intimidad.</a:t>
            </a:r>
            <a:endParaRPr lang="es-CL" b="1" i="1" dirty="0"/>
          </a:p>
          <a:p>
            <a:pPr marL="0" indent="0">
              <a:buNone/>
            </a:pPr>
            <a:r>
              <a:rPr lang="es-ES" dirty="0"/>
              <a:t> </a:t>
            </a:r>
            <a:endParaRPr lang="es-CL" dirty="0"/>
          </a:p>
          <a:p>
            <a:pPr marL="0" indent="0">
              <a:buNone/>
            </a:pPr>
            <a:r>
              <a:rPr lang="es-ES" dirty="0"/>
              <a:t>En términos negativos la intimidad supone un área del desarrollo de la personalidad en la cual se tiene el derecho a rechazar la intervención de terceros.</a:t>
            </a:r>
            <a:endParaRPr lang="es-CL" dirty="0"/>
          </a:p>
          <a:p>
            <a:pPr marL="0" indent="0">
              <a:buNone/>
            </a:pPr>
            <a:r>
              <a:rPr lang="es-ES" dirty="0"/>
              <a:t> </a:t>
            </a:r>
            <a:endParaRPr lang="es-CL" dirty="0"/>
          </a:p>
          <a:p>
            <a:pPr marL="0" indent="0">
              <a:buNone/>
            </a:pPr>
            <a:r>
              <a:rPr lang="es-ES" b="1" dirty="0"/>
              <a:t>Art. 19.</a:t>
            </a:r>
            <a:r>
              <a:rPr lang="es-ES" dirty="0"/>
              <a:t> </a:t>
            </a:r>
            <a:r>
              <a:rPr lang="es-ES" i="1" dirty="0"/>
              <a:t>La Constitución asegura a todas las personas</a:t>
            </a:r>
            <a:r>
              <a:rPr lang="es-ES" dirty="0"/>
              <a:t>:</a:t>
            </a:r>
            <a:endParaRPr lang="es-CL" dirty="0"/>
          </a:p>
          <a:p>
            <a:pPr marL="0" indent="0">
              <a:buNone/>
            </a:pPr>
            <a:r>
              <a:rPr lang="es-ES" b="1" dirty="0"/>
              <a:t>Nº 4.</a:t>
            </a:r>
            <a:r>
              <a:rPr lang="es-ES" dirty="0"/>
              <a:t> </a:t>
            </a:r>
            <a:r>
              <a:rPr lang="es-ES" i="1" dirty="0"/>
              <a:t>El respeto y protección a la vida privada y a la honra de la persona y de su familia.</a:t>
            </a:r>
            <a:endParaRPr lang="es-CL" dirty="0"/>
          </a:p>
          <a:p>
            <a:pPr marL="0" indent="0">
              <a:buNone/>
            </a:pPr>
            <a:r>
              <a:rPr lang="es-ES" i="1" dirty="0"/>
              <a:t>La infracción de este precepto, cometida a través de un medio de comunicación social, y que consistiere en la imputación de un hecho o acto falso, o que cause injustificadamente daño o descrédito a una persona o a su familia, será constitutiva de delito y tendrá la sanción que determine la ley. Con todo, el medio de comunicación social podrá </a:t>
            </a:r>
            <a:r>
              <a:rPr lang="es-ES" i="1" dirty="0" err="1"/>
              <a:t>excepcionarse</a:t>
            </a:r>
            <a:r>
              <a:rPr lang="es-ES" i="1" dirty="0"/>
              <a:t> probando ante el tribunal correspondiente la verdad de la imputación, a menos que ella constituya por sí misma el delito de injuria a particulares. Además, los propietarios, editores, directores y administradores del medio de comunicación social respectivo serán solidariamente responsables de las indemnizaciones que procedan.</a:t>
            </a:r>
            <a:endParaRPr lang="es-CL" dirty="0"/>
          </a:p>
          <a:p>
            <a:pPr marL="0" indent="0">
              <a:buNone/>
            </a:pPr>
            <a:r>
              <a:rPr lang="es-ES" b="1" dirty="0"/>
              <a:t>Nº 5.</a:t>
            </a:r>
            <a:r>
              <a:rPr lang="es-ES" dirty="0"/>
              <a:t> </a:t>
            </a:r>
            <a:r>
              <a:rPr lang="es-ES" i="1" dirty="0"/>
              <a:t>La inviolabilidad del hogar y de toda forma de comunicación privada. El hogar sólo puede allanarse y las comunicaciones y documentos privados interceptarse, abrirse o registrarse en los casos y formas determinados por la ley</a:t>
            </a:r>
            <a:r>
              <a:rPr lang="es-ES" dirty="0"/>
              <a:t>.</a:t>
            </a:r>
            <a:endParaRPr lang="es-CL" dirty="0"/>
          </a:p>
          <a:p>
            <a:endParaRPr lang="es-CL" dirty="0"/>
          </a:p>
        </p:txBody>
      </p:sp>
    </p:spTree>
    <p:extLst>
      <p:ext uri="{BB962C8B-B14F-4D97-AF65-F5344CB8AC3E}">
        <p14:creationId xmlns:p14="http://schemas.microsoft.com/office/powerpoint/2010/main" val="3761818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0000" lnSpcReduction="20000"/>
          </a:bodyPr>
          <a:lstStyle/>
          <a:p>
            <a:pPr lvl="0"/>
            <a:r>
              <a:rPr lang="es-ES" b="1" dirty="0" smtClean="0"/>
              <a:t>1 Delitos </a:t>
            </a:r>
            <a:r>
              <a:rPr lang="es-ES" b="1" dirty="0"/>
              <a:t>contra la Inviolabilidad del Hogar.</a:t>
            </a:r>
            <a:endParaRPr lang="es-CL" b="1" i="1" dirty="0"/>
          </a:p>
          <a:p>
            <a:endParaRPr lang="es-CL" b="1" u="sng" dirty="0"/>
          </a:p>
          <a:p>
            <a:r>
              <a:rPr lang="es-ES" i="1" dirty="0" smtClean="0"/>
              <a:t> </a:t>
            </a:r>
            <a:r>
              <a:rPr lang="es-ES" i="1" u="sng" dirty="0"/>
              <a:t>Violación de </a:t>
            </a:r>
            <a:r>
              <a:rPr lang="es-ES" i="1" u="sng" dirty="0" smtClean="0"/>
              <a:t>Domicilio 144, 145.</a:t>
            </a:r>
          </a:p>
          <a:p>
            <a:pPr marL="0" indent="0">
              <a:buNone/>
            </a:pPr>
            <a:r>
              <a:rPr lang="es-ES" dirty="0"/>
              <a:t>Consiste en entrar en morada ajena contra la voluntad de su morador.</a:t>
            </a:r>
            <a:endParaRPr lang="es-CL" dirty="0"/>
          </a:p>
          <a:p>
            <a:pPr marL="0" indent="0">
              <a:buNone/>
            </a:pPr>
            <a:r>
              <a:rPr lang="es-ES" dirty="0"/>
              <a:t> </a:t>
            </a:r>
            <a:endParaRPr lang="es-CL" dirty="0"/>
          </a:p>
          <a:p>
            <a:pPr marL="0" indent="0">
              <a:buNone/>
            </a:pPr>
            <a:r>
              <a:rPr lang="es-ES" dirty="0"/>
              <a:t>Elementos:</a:t>
            </a:r>
            <a:endParaRPr lang="es-CL" dirty="0"/>
          </a:p>
          <a:p>
            <a:pPr marL="0" indent="0">
              <a:buNone/>
            </a:pPr>
            <a:r>
              <a:rPr lang="es-ES" dirty="0"/>
              <a:t> </a:t>
            </a:r>
            <a:endParaRPr lang="es-CL" dirty="0"/>
          </a:p>
          <a:p>
            <a:pPr marL="0" indent="0">
              <a:buNone/>
            </a:pPr>
            <a:r>
              <a:rPr lang="es-ES" dirty="0"/>
              <a:t>Entrar se refiere a pasar desde afuera hacia adentro.  A lo menos se estima que debe entrar la parte principal del cuerpo, sin perjuicio que algunos consideran que debe ser todo el cuerpo.</a:t>
            </a:r>
            <a:endParaRPr lang="es-CL" dirty="0"/>
          </a:p>
          <a:p>
            <a:pPr marL="0" indent="0">
              <a:buNone/>
            </a:pPr>
            <a:r>
              <a:rPr lang="es-ES" dirty="0"/>
              <a:t> </a:t>
            </a:r>
            <a:endParaRPr lang="es-CL" dirty="0"/>
          </a:p>
          <a:p>
            <a:pPr marL="0" indent="0">
              <a:buNone/>
            </a:pPr>
            <a:r>
              <a:rPr lang="es-ES" dirty="0"/>
              <a:t>Es un delito de carácter instantáneo.  A diferencia de  la usurpación que es un delito permanente y se consuma con la entrada.</a:t>
            </a:r>
            <a:endParaRPr lang="es-CL" dirty="0"/>
          </a:p>
          <a:p>
            <a:pPr marL="0" indent="0">
              <a:buNone/>
            </a:pPr>
            <a:r>
              <a:rPr lang="es-ES" dirty="0"/>
              <a:t> </a:t>
            </a:r>
            <a:endParaRPr lang="es-CL" dirty="0"/>
          </a:p>
          <a:p>
            <a:pPr marL="0" indent="0">
              <a:buNone/>
            </a:pPr>
            <a:r>
              <a:rPr lang="es-ES" dirty="0"/>
              <a:t>La entrada debe ser en morada ajena.  La idea de morada no es la idea de domicilio del Art. 59 del CC, ya que el CC tiene efectos patrimoniales porque incluso lo presume.  La idea de morada está vinculada a la idea de intimidad, al resguardo de la esfera de intimidad y la posibilidad de rechazar o excluir la intervención de terceros.  Para determinar la amplitud que debe darse  a este concepto se han dado las siguientes posturas:</a:t>
            </a:r>
            <a:endParaRPr lang="es-CL" dirty="0"/>
          </a:p>
          <a:p>
            <a:pPr marL="0" indent="0">
              <a:buNone/>
            </a:pPr>
            <a:r>
              <a:rPr lang="es-ES" dirty="0"/>
              <a:t> </a:t>
            </a:r>
            <a:endParaRPr lang="es-CL" dirty="0"/>
          </a:p>
          <a:p>
            <a:pPr marL="0" indent="0">
              <a:buNone/>
            </a:pPr>
            <a:r>
              <a:rPr lang="es-ES" dirty="0"/>
              <a:t> </a:t>
            </a:r>
            <a:endParaRPr lang="es-CL" dirty="0"/>
          </a:p>
          <a:p>
            <a:pPr lvl="2"/>
            <a:r>
              <a:rPr lang="es-ES" sz="2400" dirty="0"/>
              <a:t>Postura Restringida: se refiere a proteger la intimidad doméstica, vida familiar, alimentación, descanso.</a:t>
            </a:r>
            <a:endParaRPr lang="es-CL" sz="2400" dirty="0"/>
          </a:p>
          <a:p>
            <a:pPr marL="0" indent="0">
              <a:buNone/>
            </a:pPr>
            <a:r>
              <a:rPr lang="es-ES" dirty="0"/>
              <a:t> </a:t>
            </a:r>
            <a:endParaRPr lang="es-CL" dirty="0"/>
          </a:p>
          <a:p>
            <a:pPr lvl="2"/>
            <a:r>
              <a:rPr lang="es-ES" sz="2400" dirty="0"/>
              <a:t>Postura Amplia: incorpora actividades no domésticas pero sí privadas, por ejemplo, actividades de oficina, club social, colegio, etc.</a:t>
            </a:r>
            <a:endParaRPr lang="es-CL" sz="2400" dirty="0"/>
          </a:p>
          <a:p>
            <a:pPr marL="0" indent="0">
              <a:buNone/>
            </a:pPr>
            <a:r>
              <a:rPr lang="es-ES" dirty="0"/>
              <a:t> </a:t>
            </a:r>
            <a:endParaRPr lang="es-CL" dirty="0"/>
          </a:p>
          <a:p>
            <a:endParaRPr lang="es-CL" b="1" u="sng" dirty="0"/>
          </a:p>
        </p:txBody>
      </p:sp>
    </p:spTree>
    <p:extLst>
      <p:ext uri="{BB962C8B-B14F-4D97-AF65-F5344CB8AC3E}">
        <p14:creationId xmlns:p14="http://schemas.microsoft.com/office/powerpoint/2010/main" val="5253844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dirty="0"/>
          </a:p>
        </p:txBody>
      </p:sp>
      <p:sp>
        <p:nvSpPr>
          <p:cNvPr id="3" name="2 Marcador de contenido"/>
          <p:cNvSpPr>
            <a:spLocks noGrp="1"/>
          </p:cNvSpPr>
          <p:nvPr>
            <p:ph idx="1"/>
          </p:nvPr>
        </p:nvSpPr>
        <p:spPr/>
        <p:txBody>
          <a:bodyPr>
            <a:normAutofit fontScale="70000" lnSpcReduction="20000"/>
          </a:bodyPr>
          <a:lstStyle/>
          <a:p>
            <a:pPr marL="0" indent="0">
              <a:buNone/>
            </a:pPr>
            <a:r>
              <a:rPr lang="es-ES" dirty="0"/>
              <a:t>Es necesario que la tenencia de la morada sea lícita.  La norma establece que esta entrada debe efectuarse contra la voluntad del morador, sería más claro que se dijera “sin”.  </a:t>
            </a:r>
            <a:endParaRPr lang="es-CL" dirty="0"/>
          </a:p>
          <a:p>
            <a:pPr marL="0" indent="0">
              <a:buNone/>
            </a:pPr>
            <a:r>
              <a:rPr lang="es-ES" dirty="0"/>
              <a:t> </a:t>
            </a:r>
            <a:endParaRPr lang="es-CL" dirty="0"/>
          </a:p>
          <a:p>
            <a:pPr marL="0" indent="0">
              <a:buNone/>
            </a:pPr>
            <a:r>
              <a:rPr lang="es-ES" dirty="0"/>
              <a:t>Se estima que si bien no se puede presumir, la prohibición de ingreso puede ser tácita, por ejemplo una puerta cerrada.</a:t>
            </a:r>
            <a:endParaRPr lang="es-CL" dirty="0"/>
          </a:p>
          <a:p>
            <a:pPr marL="0" indent="0">
              <a:buNone/>
            </a:pPr>
            <a:r>
              <a:rPr lang="es-ES" dirty="0"/>
              <a:t> </a:t>
            </a:r>
            <a:endParaRPr lang="es-CL" dirty="0"/>
          </a:p>
          <a:p>
            <a:pPr marL="0" indent="0">
              <a:buNone/>
            </a:pPr>
            <a:r>
              <a:rPr lang="es-ES" dirty="0"/>
              <a:t>El problema se genera para determinar quien debe dar asentimiento para el ingreso.  Por ejemplo un invitado puede invitar a alguien más, la empleada doméstica que invita a otra persona, etc.  Los derechos pueden ser un factor, por ejemplo el derecho del propietario sobre el arrendador.  Sin embargo, se debe atender principalmente al bien jurídico tutelado</a:t>
            </a:r>
            <a:r>
              <a:rPr lang="es-ES" dirty="0" smtClean="0"/>
              <a:t>.	</a:t>
            </a:r>
            <a:endParaRPr lang="es-CL" dirty="0"/>
          </a:p>
        </p:txBody>
      </p:sp>
    </p:spTree>
    <p:extLst>
      <p:ext uri="{BB962C8B-B14F-4D97-AF65-F5344CB8AC3E}">
        <p14:creationId xmlns:p14="http://schemas.microsoft.com/office/powerpoint/2010/main" val="2934066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7500" lnSpcReduction="20000"/>
          </a:bodyPr>
          <a:lstStyle/>
          <a:p>
            <a:r>
              <a:rPr lang="es-ES" i="1" u="sng" dirty="0" smtClean="0"/>
              <a:t>. </a:t>
            </a:r>
            <a:r>
              <a:rPr lang="es-ES" i="1" u="sng" dirty="0"/>
              <a:t>Allanamiento Irregular.</a:t>
            </a:r>
            <a:endParaRPr lang="es-CL" b="1" u="sng" dirty="0"/>
          </a:p>
          <a:p>
            <a:pPr marL="0" indent="0">
              <a:buNone/>
            </a:pPr>
            <a:r>
              <a:rPr lang="es-ES" dirty="0"/>
              <a:t> </a:t>
            </a:r>
            <a:endParaRPr lang="es-CL" dirty="0"/>
          </a:p>
          <a:p>
            <a:pPr marL="0" indent="0">
              <a:buNone/>
            </a:pPr>
            <a:r>
              <a:rPr lang="es-ES" b="1" dirty="0"/>
              <a:t>Art. 155 CP.</a:t>
            </a:r>
            <a:r>
              <a:rPr lang="es-ES" dirty="0"/>
              <a:t> </a:t>
            </a:r>
            <a:r>
              <a:rPr lang="es-ES" i="1" dirty="0"/>
              <a:t>El empleado público que abusando de su oficio, allanare un templo o la casa de cualquiera persona o hiciere registro en sus papeles, a no ser en los casos y forma que prescriben las leyes, será castigado con la pena de reclusión menor en sus grados mínimo a medio o con la de suspensión en cualquiera de sus grados</a:t>
            </a:r>
            <a:r>
              <a:rPr lang="es-ES" dirty="0"/>
              <a:t>.</a:t>
            </a:r>
            <a:endParaRPr lang="es-CL" dirty="0"/>
          </a:p>
          <a:p>
            <a:pPr marL="0" indent="0">
              <a:buNone/>
            </a:pPr>
            <a:r>
              <a:rPr lang="es-ES" dirty="0"/>
              <a:t> </a:t>
            </a:r>
            <a:endParaRPr lang="es-CL" dirty="0"/>
          </a:p>
          <a:p>
            <a:pPr marL="0" indent="0">
              <a:buNone/>
            </a:pPr>
            <a:r>
              <a:rPr lang="es-ES" dirty="0"/>
              <a:t>Para los funcionarios públicos esta figura se convierte en allanamiento irregular conforme al Art. 155 del CP.  El tipo penal es exactamente igual a la violación de domicilio con la única diferencia de que el sujeto activo debe ser funcionario público a menos que lo haga invocando la calidad de tal. </a:t>
            </a:r>
            <a:endParaRPr lang="es-CL" dirty="0"/>
          </a:p>
          <a:p>
            <a:pPr marL="0" indent="0">
              <a:buNone/>
            </a:pPr>
            <a:r>
              <a:rPr lang="es-ES" dirty="0"/>
              <a:t> </a:t>
            </a:r>
            <a:endParaRPr lang="es-CL" dirty="0"/>
          </a:p>
          <a:p>
            <a:pPr marL="0" indent="0">
              <a:buNone/>
            </a:pPr>
            <a:r>
              <a:rPr lang="es-ES" dirty="0"/>
              <a:t>Basta que se ingrese a morada ajena para que se cometa el delito.</a:t>
            </a:r>
            <a:endParaRPr lang="es-CL" dirty="0"/>
          </a:p>
          <a:p>
            <a:pPr marL="0" indent="0">
              <a:buNone/>
            </a:pPr>
            <a:r>
              <a:rPr lang="es-ES" dirty="0"/>
              <a:t> </a:t>
            </a:r>
            <a:endParaRPr lang="es-CL" dirty="0"/>
          </a:p>
          <a:p>
            <a:pPr marL="0" indent="0">
              <a:buNone/>
            </a:pPr>
            <a:r>
              <a:rPr lang="es-ES" dirty="0"/>
              <a:t>La otra distinción es que incluye los templos, aun cuando estén abiertos indiscriminadamente al público, cuando se trata de funcionarios públicos.</a:t>
            </a:r>
            <a:endParaRPr lang="es-CL" dirty="0"/>
          </a:p>
          <a:p>
            <a:pPr marL="0" indent="0">
              <a:buNone/>
            </a:pPr>
            <a:r>
              <a:rPr lang="es-ES" dirty="0"/>
              <a:t> </a:t>
            </a:r>
            <a:endParaRPr lang="es-CL" dirty="0"/>
          </a:p>
          <a:p>
            <a:pPr marL="0" indent="0">
              <a:buNone/>
            </a:pPr>
            <a:r>
              <a:rPr lang="es-ES" dirty="0"/>
              <a:t>Tiene lugar cuando no se cumplen las formalidades del CPP.</a:t>
            </a:r>
            <a:endParaRPr lang="es-CL" dirty="0"/>
          </a:p>
          <a:p>
            <a:pPr marL="0" indent="0">
              <a:buNone/>
            </a:pPr>
            <a:r>
              <a:rPr lang="es-ES" dirty="0"/>
              <a:t> </a:t>
            </a:r>
            <a:endParaRPr lang="es-CL" dirty="0"/>
          </a:p>
          <a:p>
            <a:pPr marL="0" indent="0">
              <a:buNone/>
            </a:pPr>
            <a:r>
              <a:rPr lang="es-ES" dirty="0"/>
              <a:t>La figura se presentará generalmente cuando el funcionario público no esté facultado por las normas procesales para llevar a efecto esta diligencia.</a:t>
            </a:r>
            <a:endParaRPr lang="es-CL" dirty="0"/>
          </a:p>
          <a:p>
            <a:endParaRPr lang="es-CL" dirty="0"/>
          </a:p>
        </p:txBody>
      </p:sp>
    </p:spTree>
    <p:extLst>
      <p:ext uri="{BB962C8B-B14F-4D97-AF65-F5344CB8AC3E}">
        <p14:creationId xmlns:p14="http://schemas.microsoft.com/office/powerpoint/2010/main" val="1517727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78968"/>
          </a:xfrm>
        </p:spPr>
        <p:txBody>
          <a:bodyPr>
            <a:normAutofit fontScale="55000" lnSpcReduction="20000"/>
          </a:bodyPr>
          <a:lstStyle/>
          <a:p>
            <a:pPr lvl="0"/>
            <a:r>
              <a:rPr lang="es-ES" b="1" dirty="0" smtClean="0"/>
              <a:t>2 Delitos </a:t>
            </a:r>
            <a:r>
              <a:rPr lang="es-ES" b="1" dirty="0"/>
              <a:t>contra la Inviolabilidad de la Correspondencia y las Comunicaciones.</a:t>
            </a:r>
            <a:endParaRPr lang="es-CL" b="1" i="1" dirty="0"/>
          </a:p>
          <a:p>
            <a:endParaRPr lang="es-CL" dirty="0"/>
          </a:p>
          <a:p>
            <a:pPr marL="0" indent="0">
              <a:buNone/>
            </a:pPr>
            <a:r>
              <a:rPr lang="es-ES" dirty="0"/>
              <a:t>A la larga todos los derechos nacen de la vida y los demás solo son progresiones de este derecho.  La libertad se refiere al libre desarrollo de la personalidad y uno de los aspectos que abarca es la intimidad.</a:t>
            </a:r>
            <a:endParaRPr lang="es-CL" dirty="0"/>
          </a:p>
          <a:p>
            <a:pPr marL="0" indent="0">
              <a:buNone/>
            </a:pPr>
            <a:r>
              <a:rPr lang="es-ES" dirty="0"/>
              <a:t> </a:t>
            </a:r>
            <a:endParaRPr lang="es-CL" dirty="0"/>
          </a:p>
          <a:p>
            <a:pPr marL="0" indent="0">
              <a:buNone/>
            </a:pPr>
            <a:r>
              <a:rPr lang="es-ES" dirty="0"/>
              <a:t>La intimidad es la mayor progresión de la idea general de libertad.</a:t>
            </a:r>
            <a:endParaRPr lang="es-CL" dirty="0"/>
          </a:p>
          <a:p>
            <a:pPr marL="0" indent="0">
              <a:buNone/>
            </a:pPr>
            <a:r>
              <a:rPr lang="es-ES" dirty="0"/>
              <a:t>El CP chileno no contempla sanción general para la violación de secreto sino que contempla hipótesis específicas en cuanto al espionaje, secreto profesional, secreto de funcionarios públicos en cuanto a documentación secreta y reservada, secreto de sumario (antiguo proceso penal).  Se contemplan estas figuras en los Arts. 109, 224, 231, 246, 247, 284 y 337.</a:t>
            </a:r>
            <a:endParaRPr lang="es-CL" dirty="0"/>
          </a:p>
          <a:p>
            <a:pPr marL="0" indent="0">
              <a:buNone/>
            </a:pPr>
            <a:r>
              <a:rPr lang="es-ES" dirty="0"/>
              <a:t> </a:t>
            </a:r>
            <a:endParaRPr lang="es-CL" dirty="0"/>
          </a:p>
          <a:p>
            <a:pPr marL="0" indent="0">
              <a:buNone/>
            </a:pPr>
            <a:r>
              <a:rPr lang="es-ES" dirty="0"/>
              <a:t>El CP no contiene una sistematización y no contiene una sanción general para el que revele secretos ajenos. </a:t>
            </a:r>
            <a:endParaRPr lang="es-CL" dirty="0"/>
          </a:p>
          <a:p>
            <a:pPr marL="0" indent="0">
              <a:buNone/>
            </a:pPr>
            <a:r>
              <a:rPr lang="es-ES" dirty="0"/>
              <a:t> </a:t>
            </a:r>
            <a:endParaRPr lang="es-CL" dirty="0"/>
          </a:p>
          <a:p>
            <a:pPr marL="0" indent="0">
              <a:buNone/>
            </a:pPr>
            <a:r>
              <a:rPr lang="es-ES" dirty="0"/>
              <a:t>En términos generales la idea de secreto se ataca sea </a:t>
            </a:r>
            <a:r>
              <a:rPr lang="es-ES" b="1" dirty="0"/>
              <a:t>informando</a:t>
            </a:r>
            <a:r>
              <a:rPr lang="es-ES" dirty="0"/>
              <a:t> de aquello que le está vedado o </a:t>
            </a:r>
            <a:r>
              <a:rPr lang="es-ES" b="1" dirty="0"/>
              <a:t>difundiendo</a:t>
            </a:r>
            <a:r>
              <a:rPr lang="es-ES" dirty="0"/>
              <a:t> a terceros aquello a lo que legítimamente pudo haber tenido acceso pero que está vedado para terceros.</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dirty="0"/>
              <a:t>La inviolabilidad de la correspondencia y de las telecomunicaciones es una forma particularizada de violación de secreto conforme a la prohibición constitucional del Art. 19 Nº 5.</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2482863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25000" lnSpcReduction="20000"/>
          </a:bodyPr>
          <a:lstStyle/>
          <a:p>
            <a:pPr marL="0" indent="0" algn="ctr">
              <a:buNone/>
            </a:pPr>
            <a:r>
              <a:rPr lang="es-CL" sz="5600" b="1" u="sng" dirty="0" smtClean="0"/>
              <a:t>DELITOS </a:t>
            </a:r>
            <a:r>
              <a:rPr lang="es-CL" sz="5600" b="1" u="sng" dirty="0"/>
              <a:t>CONTRA LA </a:t>
            </a:r>
            <a:r>
              <a:rPr lang="es-CL" sz="5600" b="1" u="sng" dirty="0" smtClean="0"/>
              <a:t>LIBERTAD</a:t>
            </a:r>
          </a:p>
          <a:p>
            <a:pPr marL="0" indent="0" algn="ctr">
              <a:buNone/>
            </a:pPr>
            <a:endParaRPr lang="es-CL" sz="6400" b="1" u="sng" dirty="0"/>
          </a:p>
          <a:p>
            <a:pPr marL="0" indent="0">
              <a:buNone/>
            </a:pPr>
            <a:r>
              <a:rPr lang="es-CL" sz="3600" b="1" dirty="0"/>
              <a:t>I. DELITOS CONTRA LA LIBERTAD EN SU ASPECTO </a:t>
            </a:r>
            <a:r>
              <a:rPr lang="es-CL" sz="3600" b="1" dirty="0" smtClean="0"/>
              <a:t>MATERIAL</a:t>
            </a:r>
            <a:endParaRPr lang="es-CL" sz="3600" b="1" dirty="0"/>
          </a:p>
          <a:p>
            <a:pPr marL="0" indent="0">
              <a:buNone/>
            </a:pPr>
            <a:r>
              <a:rPr lang="es-CL" dirty="0" smtClean="0"/>
              <a:t>	</a:t>
            </a:r>
            <a:r>
              <a:rPr lang="es-CL" b="1" dirty="0" smtClean="0"/>
              <a:t>A.DELITOS </a:t>
            </a:r>
            <a:r>
              <a:rPr lang="es-CL" b="1" dirty="0"/>
              <a:t>CONTRA LA LIBERTAD </a:t>
            </a:r>
            <a:r>
              <a:rPr lang="es-CL" b="1" dirty="0" smtClean="0"/>
              <a:t>INDIVIDUAL.</a:t>
            </a:r>
          </a:p>
          <a:p>
            <a:pPr marL="0" indent="0">
              <a:buNone/>
            </a:pPr>
            <a:r>
              <a:rPr lang="es-CL" dirty="0" smtClean="0"/>
              <a:t>		1</a:t>
            </a:r>
            <a:r>
              <a:rPr lang="es-CL" dirty="0"/>
              <a:t>. Delitos contra la Libertad misma de </a:t>
            </a:r>
            <a:r>
              <a:rPr lang="es-CL" dirty="0" smtClean="0"/>
              <a:t>Movimiento.</a:t>
            </a:r>
            <a:endParaRPr lang="es-CL" dirty="0"/>
          </a:p>
          <a:p>
            <a:pPr marL="0" indent="0">
              <a:buNone/>
            </a:pPr>
            <a:r>
              <a:rPr lang="es-CL" dirty="0" smtClean="0"/>
              <a:t>			a. Secuestro </a:t>
            </a:r>
            <a:r>
              <a:rPr lang="es-CL" dirty="0"/>
              <a:t>Común.	</a:t>
            </a:r>
          </a:p>
          <a:p>
            <a:pPr marL="0" indent="0">
              <a:buNone/>
            </a:pPr>
            <a:r>
              <a:rPr lang="es-CL" dirty="0" smtClean="0"/>
              <a:t>			b. Secuestro </a:t>
            </a:r>
            <a:r>
              <a:rPr lang="es-CL" dirty="0"/>
              <a:t>Político o </a:t>
            </a:r>
            <a:r>
              <a:rPr lang="es-CL" dirty="0" smtClean="0"/>
              <a:t>Terrorista.</a:t>
            </a:r>
            <a:endParaRPr lang="es-CL" dirty="0"/>
          </a:p>
          <a:p>
            <a:pPr marL="0" indent="0">
              <a:buNone/>
            </a:pPr>
            <a:r>
              <a:rPr lang="es-CL" dirty="0" smtClean="0"/>
              <a:t>			c. Sustracción </a:t>
            </a:r>
            <a:r>
              <a:rPr lang="es-CL" dirty="0"/>
              <a:t>de </a:t>
            </a:r>
            <a:r>
              <a:rPr lang="es-CL" dirty="0" smtClean="0"/>
              <a:t>Menores.</a:t>
            </a:r>
            <a:r>
              <a:rPr lang="es-CL" dirty="0"/>
              <a:t>	</a:t>
            </a:r>
          </a:p>
          <a:p>
            <a:pPr marL="0" indent="0">
              <a:buNone/>
            </a:pPr>
            <a:r>
              <a:rPr lang="es-CL" dirty="0" smtClean="0"/>
              <a:t>		2</a:t>
            </a:r>
            <a:r>
              <a:rPr lang="es-CL" dirty="0"/>
              <a:t>. Delitos contra las Garantías Procesales de la Libertad Individual.	</a:t>
            </a:r>
          </a:p>
          <a:p>
            <a:pPr marL="0" indent="0">
              <a:buNone/>
            </a:pPr>
            <a:r>
              <a:rPr lang="es-CL" dirty="0" smtClean="0"/>
              <a:t>			a. Detención </a:t>
            </a:r>
            <a:r>
              <a:rPr lang="es-CL" dirty="0"/>
              <a:t>Irregular.	</a:t>
            </a:r>
          </a:p>
          <a:p>
            <a:pPr marL="0" indent="0">
              <a:buNone/>
            </a:pPr>
            <a:r>
              <a:rPr lang="es-CL" dirty="0" smtClean="0"/>
              <a:t>			b. Violación </a:t>
            </a:r>
            <a:r>
              <a:rPr lang="es-CL" dirty="0"/>
              <a:t>de Prerrogativas.	</a:t>
            </a:r>
          </a:p>
          <a:p>
            <a:pPr marL="0" indent="0">
              <a:buNone/>
            </a:pPr>
            <a:r>
              <a:rPr lang="es-CL" dirty="0" smtClean="0"/>
              <a:t>			c. Condenas </a:t>
            </a:r>
            <a:r>
              <a:rPr lang="es-CL" dirty="0"/>
              <a:t>Irregulares.	</a:t>
            </a:r>
          </a:p>
          <a:p>
            <a:pPr marL="0" indent="0">
              <a:buNone/>
            </a:pPr>
            <a:r>
              <a:rPr lang="es-CL" dirty="0" smtClean="0"/>
              <a:t>	</a:t>
            </a:r>
            <a:r>
              <a:rPr lang="es-CL" b="1" dirty="0" smtClean="0"/>
              <a:t>B.DELITOS </a:t>
            </a:r>
            <a:r>
              <a:rPr lang="es-CL" b="1" dirty="0"/>
              <a:t>CONTRA LA LIBERTAD DE REUNIÓN.</a:t>
            </a:r>
            <a:r>
              <a:rPr lang="es-CL" dirty="0"/>
              <a:t>	</a:t>
            </a:r>
          </a:p>
          <a:p>
            <a:pPr marL="0" indent="0">
              <a:buNone/>
            </a:pPr>
            <a:r>
              <a:rPr lang="es-CL" dirty="0" smtClean="0"/>
              <a:t>		a. Prohibir </a:t>
            </a:r>
            <a:r>
              <a:rPr lang="es-CL" dirty="0"/>
              <a:t>o Impedir una Reunión.	</a:t>
            </a:r>
          </a:p>
          <a:p>
            <a:pPr marL="0" indent="0">
              <a:buNone/>
            </a:pPr>
            <a:r>
              <a:rPr lang="es-CL" dirty="0" smtClean="0"/>
              <a:t>		b. Disolver </a:t>
            </a:r>
            <a:r>
              <a:rPr lang="es-CL" dirty="0"/>
              <a:t>o Suspender una Reunión Pacífica y Legal.	</a:t>
            </a:r>
          </a:p>
          <a:p>
            <a:pPr marL="0" indent="0">
              <a:buNone/>
            </a:pPr>
            <a:r>
              <a:rPr lang="es-CL" dirty="0" smtClean="0"/>
              <a:t>		c. Impedir </a:t>
            </a:r>
            <a:r>
              <a:rPr lang="es-CL" dirty="0"/>
              <a:t>la Asistencia a una Reunión.	</a:t>
            </a:r>
          </a:p>
          <a:p>
            <a:pPr marL="0" indent="0">
              <a:buNone/>
            </a:pPr>
            <a:r>
              <a:rPr lang="es-CL" dirty="0" smtClean="0"/>
              <a:t>	</a:t>
            </a:r>
            <a:r>
              <a:rPr lang="es-CL" b="1" dirty="0" smtClean="0"/>
              <a:t>C.DELITOS </a:t>
            </a:r>
            <a:r>
              <a:rPr lang="es-CL" b="1" dirty="0"/>
              <a:t>CONTRA LA LIBERTAD DE </a:t>
            </a:r>
            <a:r>
              <a:rPr lang="es-CL" b="1" dirty="0" smtClean="0"/>
              <a:t>TRABAJO.</a:t>
            </a:r>
            <a:endParaRPr lang="es-CL" b="1" dirty="0"/>
          </a:p>
          <a:p>
            <a:pPr marL="0" indent="0">
              <a:buNone/>
            </a:pPr>
            <a:r>
              <a:rPr lang="es-CL" sz="3600" b="1" dirty="0"/>
              <a:t>II. DELITOS CONTRA LA LIBERTAD EN SU ASPECTO </a:t>
            </a:r>
            <a:r>
              <a:rPr lang="es-CL" sz="3600" b="1" dirty="0" smtClean="0"/>
              <a:t>INMATERIAL</a:t>
            </a:r>
            <a:endParaRPr lang="es-CL" sz="3600" b="1" dirty="0"/>
          </a:p>
          <a:p>
            <a:pPr marL="0" indent="0">
              <a:buNone/>
            </a:pPr>
            <a:r>
              <a:rPr lang="es-CL" dirty="0" smtClean="0"/>
              <a:t>	</a:t>
            </a:r>
            <a:r>
              <a:rPr lang="es-CL" b="1" dirty="0" smtClean="0"/>
              <a:t>A.DELITOS </a:t>
            </a:r>
            <a:r>
              <a:rPr lang="es-CL" b="1" dirty="0"/>
              <a:t>CONTRA LA LIBERTAD DE CONCIENCIA Y CULTOS.</a:t>
            </a:r>
            <a:r>
              <a:rPr lang="es-CL" dirty="0"/>
              <a:t>	</a:t>
            </a:r>
          </a:p>
          <a:p>
            <a:pPr marL="0" indent="0">
              <a:buNone/>
            </a:pPr>
            <a:r>
              <a:rPr lang="es-CL" dirty="0" smtClean="0"/>
              <a:t>		1</a:t>
            </a:r>
            <a:r>
              <a:rPr lang="es-CL" dirty="0"/>
              <a:t>. Impedimento Violento.	</a:t>
            </a:r>
          </a:p>
          <a:p>
            <a:pPr marL="0" indent="0">
              <a:buNone/>
            </a:pPr>
            <a:r>
              <a:rPr lang="es-CL" dirty="0" smtClean="0"/>
              <a:t>		2</a:t>
            </a:r>
            <a:r>
              <a:rPr lang="es-CL" dirty="0"/>
              <a:t>. Perturbación Tumultuaria.	</a:t>
            </a:r>
          </a:p>
          <a:p>
            <a:pPr marL="0" indent="0">
              <a:buNone/>
            </a:pPr>
            <a:r>
              <a:rPr lang="es-CL" dirty="0" smtClean="0"/>
              <a:t>		3</a:t>
            </a:r>
            <a:r>
              <a:rPr lang="es-CL" dirty="0"/>
              <a:t>. Ultraje a los Objetos de un Culto.	</a:t>
            </a:r>
          </a:p>
          <a:p>
            <a:pPr marL="0" indent="0">
              <a:buNone/>
            </a:pPr>
            <a:r>
              <a:rPr lang="es-CL" dirty="0" smtClean="0"/>
              <a:t>		4</a:t>
            </a:r>
            <a:r>
              <a:rPr lang="es-CL" dirty="0"/>
              <a:t>. Ultraje a un Ministro de un Culto.	</a:t>
            </a:r>
          </a:p>
          <a:p>
            <a:pPr marL="0" indent="0">
              <a:buNone/>
            </a:pPr>
            <a:r>
              <a:rPr lang="es-CL" dirty="0" smtClean="0"/>
              <a:t>	</a:t>
            </a:r>
            <a:r>
              <a:rPr lang="es-CL" b="1" dirty="0" smtClean="0"/>
              <a:t>B.DELITOS </a:t>
            </a:r>
            <a:r>
              <a:rPr lang="es-CL" b="1" dirty="0"/>
              <a:t>CONTRA LA LIBERTAD DE PETICIÓN.	</a:t>
            </a:r>
          </a:p>
          <a:p>
            <a:pPr marL="0" indent="0">
              <a:buNone/>
            </a:pPr>
            <a:r>
              <a:rPr lang="es-CL" b="1" dirty="0" smtClean="0"/>
              <a:t>	C.DELITOS </a:t>
            </a:r>
            <a:r>
              <a:rPr lang="es-CL" b="1" dirty="0"/>
              <a:t>CONTRA LA LIBERTAD DE ASOCIACIÓN.	</a:t>
            </a:r>
          </a:p>
          <a:p>
            <a:pPr marL="0" indent="0">
              <a:buNone/>
            </a:pPr>
            <a:r>
              <a:rPr lang="es-CL" b="1" dirty="0" smtClean="0"/>
              <a:t>	D.DELITOS </a:t>
            </a:r>
            <a:r>
              <a:rPr lang="es-CL" b="1" dirty="0"/>
              <a:t>CONTRA LA LIBERTAD DE OPINIÓN E INFORMACIÓN.</a:t>
            </a:r>
            <a:r>
              <a:rPr lang="es-CL" dirty="0"/>
              <a:t>	</a:t>
            </a:r>
          </a:p>
          <a:p>
            <a:pPr marL="0" indent="0">
              <a:buNone/>
            </a:pPr>
            <a:r>
              <a:rPr lang="es-CL" dirty="0" smtClean="0"/>
              <a:t>		1</a:t>
            </a:r>
            <a:r>
              <a:rPr lang="es-CL" dirty="0"/>
              <a:t>. Aquellos que son sustancialmente iguales a los tipos penales contemplados en el CP.	</a:t>
            </a:r>
          </a:p>
          <a:p>
            <a:pPr marL="0" indent="0">
              <a:buNone/>
            </a:pPr>
            <a:r>
              <a:rPr lang="es-CL" dirty="0" smtClean="0"/>
              <a:t>		2</a:t>
            </a:r>
            <a:r>
              <a:rPr lang="es-CL" dirty="0"/>
              <a:t>. Aquellos que tipos penales específicos o propiamente publicitarios.	</a:t>
            </a:r>
          </a:p>
          <a:p>
            <a:pPr marL="0" indent="0">
              <a:buNone/>
            </a:pPr>
            <a:r>
              <a:rPr lang="es-CL" dirty="0" smtClean="0"/>
              <a:t>	</a:t>
            </a:r>
            <a:r>
              <a:rPr lang="es-CL" b="1" dirty="0" smtClean="0"/>
              <a:t>E.DELITOS </a:t>
            </a:r>
            <a:r>
              <a:rPr lang="es-CL" b="1" dirty="0"/>
              <a:t>CONTRA LA LIBERTAD DE DETERMINACIÓN.</a:t>
            </a:r>
            <a:r>
              <a:rPr lang="es-CL" dirty="0"/>
              <a:t>	</a:t>
            </a:r>
          </a:p>
          <a:p>
            <a:pPr marL="0" indent="0">
              <a:buNone/>
            </a:pPr>
            <a:r>
              <a:rPr lang="es-CL" sz="3600" b="1" dirty="0"/>
              <a:t>III. DELITOS CONTRA LA ESFERA DE LA INTIMIDAD.</a:t>
            </a:r>
            <a:r>
              <a:rPr lang="es-CL" dirty="0"/>
              <a:t>	</a:t>
            </a:r>
            <a:endParaRPr lang="es-CL" dirty="0" smtClean="0"/>
          </a:p>
          <a:p>
            <a:pPr marL="0" indent="0">
              <a:buNone/>
            </a:pPr>
            <a:r>
              <a:rPr lang="es-CL" dirty="0" smtClean="0"/>
              <a:t>	</a:t>
            </a:r>
            <a:r>
              <a:rPr lang="es-CL" b="1" dirty="0" smtClean="0"/>
              <a:t>A.DELITOS CONTRA LA INVIOLABILIDAD DEL HOGAR.</a:t>
            </a:r>
            <a:r>
              <a:rPr lang="es-CL" dirty="0" smtClean="0"/>
              <a:t>	</a:t>
            </a:r>
          </a:p>
          <a:p>
            <a:pPr marL="0" indent="0">
              <a:buNone/>
            </a:pPr>
            <a:r>
              <a:rPr lang="es-CL" dirty="0" smtClean="0"/>
              <a:t>		1</a:t>
            </a:r>
            <a:r>
              <a:rPr lang="es-CL" dirty="0"/>
              <a:t>. Violación de Domicilio.	</a:t>
            </a:r>
          </a:p>
          <a:p>
            <a:pPr marL="0" indent="0">
              <a:buNone/>
            </a:pPr>
            <a:r>
              <a:rPr lang="es-CL" dirty="0" smtClean="0"/>
              <a:t>		2</a:t>
            </a:r>
            <a:r>
              <a:rPr lang="es-CL" dirty="0"/>
              <a:t>. Allanamiento Irregular.	</a:t>
            </a:r>
          </a:p>
          <a:p>
            <a:pPr marL="0" indent="0">
              <a:buNone/>
            </a:pPr>
            <a:r>
              <a:rPr lang="es-CL" dirty="0" smtClean="0"/>
              <a:t>	</a:t>
            </a:r>
            <a:r>
              <a:rPr lang="es-CL" b="1" dirty="0" smtClean="0"/>
              <a:t>B.DELITOS </a:t>
            </a:r>
            <a:r>
              <a:rPr lang="es-CL" b="1" dirty="0"/>
              <a:t>CONTRA LA INVIOLABILIDAD DE LA CORRESPONDENCIA Y LAS COMUNICACIONES.</a:t>
            </a:r>
            <a:r>
              <a:rPr lang="es-CL" dirty="0"/>
              <a:t>	</a:t>
            </a:r>
          </a:p>
          <a:p>
            <a:pPr marL="0" indent="0">
              <a:buNone/>
            </a:pPr>
            <a:r>
              <a:rPr lang="es-CL" dirty="0" smtClean="0"/>
              <a:t>		1</a:t>
            </a:r>
            <a:r>
              <a:rPr lang="es-CL" dirty="0"/>
              <a:t>. Violación de Correspondencia por un Particular.	</a:t>
            </a:r>
          </a:p>
          <a:p>
            <a:pPr marL="0" indent="0">
              <a:buNone/>
            </a:pPr>
            <a:r>
              <a:rPr lang="es-CL" dirty="0" smtClean="0"/>
              <a:t>			1º </a:t>
            </a:r>
            <a:r>
              <a:rPr lang="es-CL" dirty="0"/>
              <a:t>Abrir la Correspondencia.	</a:t>
            </a:r>
          </a:p>
          <a:p>
            <a:pPr marL="0" indent="0">
              <a:buNone/>
            </a:pPr>
            <a:r>
              <a:rPr lang="es-CL" dirty="0" smtClean="0"/>
              <a:t>			2º </a:t>
            </a:r>
            <a:r>
              <a:rPr lang="es-CL" dirty="0"/>
              <a:t>Registrar los </a:t>
            </a:r>
            <a:r>
              <a:rPr lang="es-CL" dirty="0" smtClean="0"/>
              <a:t>Papeles.	</a:t>
            </a:r>
            <a:endParaRPr lang="es-CL" dirty="0"/>
          </a:p>
          <a:p>
            <a:pPr marL="0" indent="0">
              <a:buNone/>
            </a:pPr>
            <a:r>
              <a:rPr lang="es-CL" dirty="0" smtClean="0"/>
              <a:t>		2</a:t>
            </a:r>
            <a:r>
              <a:rPr lang="es-CL" dirty="0"/>
              <a:t>. Intromisión en un Sistema Informático.	</a:t>
            </a:r>
          </a:p>
          <a:p>
            <a:pPr marL="0" indent="0">
              <a:buNone/>
            </a:pPr>
            <a:r>
              <a:rPr lang="es-CL" dirty="0" smtClean="0"/>
              <a:t>		3</a:t>
            </a:r>
            <a:r>
              <a:rPr lang="es-CL" dirty="0"/>
              <a:t>. Violación de Correspondencia por Funcionario Público.	</a:t>
            </a:r>
          </a:p>
          <a:p>
            <a:pPr marL="0" indent="0">
              <a:buNone/>
            </a:pPr>
            <a:r>
              <a:rPr lang="es-CL" dirty="0" smtClean="0"/>
              <a:t>	</a:t>
            </a:r>
            <a:r>
              <a:rPr lang="es-CL" b="1" dirty="0" smtClean="0"/>
              <a:t>C.DELITOS </a:t>
            </a:r>
            <a:r>
              <a:rPr lang="es-CL" b="1" dirty="0"/>
              <a:t>CONTRA LA INVIOLABILIDAD DE LA VIDA PRIVADA.</a:t>
            </a:r>
            <a:r>
              <a:rPr lang="es-CL" dirty="0"/>
              <a:t>	</a:t>
            </a:r>
          </a:p>
          <a:p>
            <a:pPr marL="0" indent="0">
              <a:buNone/>
            </a:pPr>
            <a:r>
              <a:rPr lang="es-CL" dirty="0" smtClean="0"/>
              <a:t>		1</a:t>
            </a:r>
            <a:r>
              <a:rPr lang="es-CL" dirty="0"/>
              <a:t>. Art. 161 A.	</a:t>
            </a:r>
          </a:p>
          <a:p>
            <a:pPr marL="0" indent="0">
              <a:buNone/>
            </a:pPr>
            <a:r>
              <a:rPr lang="es-CL" dirty="0" smtClean="0"/>
              <a:t>		2</a:t>
            </a:r>
            <a:r>
              <a:rPr lang="es-CL" dirty="0"/>
              <a:t>. Art. 161 </a:t>
            </a:r>
            <a:r>
              <a:rPr lang="es-CL" dirty="0" smtClean="0"/>
              <a:t>B.	</a:t>
            </a:r>
            <a:endParaRPr lang="es-CL" dirty="0"/>
          </a:p>
          <a:p>
            <a:pPr marL="0" indent="0">
              <a:buNone/>
            </a:pPr>
            <a:endParaRPr lang="es-CL" dirty="0" smtClean="0"/>
          </a:p>
        </p:txBody>
      </p:sp>
    </p:spTree>
    <p:extLst>
      <p:ext uri="{BB962C8B-B14F-4D97-AF65-F5344CB8AC3E}">
        <p14:creationId xmlns:p14="http://schemas.microsoft.com/office/powerpoint/2010/main" val="40246876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55000" lnSpcReduction="20000"/>
          </a:bodyPr>
          <a:lstStyle/>
          <a:p>
            <a:r>
              <a:rPr lang="es-ES" i="1" dirty="0"/>
              <a:t>Violación de Correspondencia por un Particular.</a:t>
            </a:r>
            <a:endParaRPr lang="es-CL" b="1" u="sng" dirty="0"/>
          </a:p>
          <a:p>
            <a:pPr marL="0" indent="0">
              <a:buNone/>
            </a:pPr>
            <a:r>
              <a:rPr lang="es-ES" b="1" dirty="0"/>
              <a:t> </a:t>
            </a:r>
            <a:endParaRPr lang="es-CL" dirty="0"/>
          </a:p>
          <a:p>
            <a:pPr marL="0" indent="0">
              <a:buNone/>
            </a:pPr>
            <a:r>
              <a:rPr lang="es-ES" b="1" dirty="0"/>
              <a:t>Art. 146.</a:t>
            </a:r>
            <a:r>
              <a:rPr lang="es-ES" dirty="0"/>
              <a:t>  </a:t>
            </a:r>
            <a:r>
              <a:rPr lang="es-ES" i="1" dirty="0"/>
              <a:t>El que </a:t>
            </a:r>
            <a:r>
              <a:rPr lang="es-ES" b="1" i="1" dirty="0"/>
              <a:t>abriere o registrare</a:t>
            </a:r>
            <a:r>
              <a:rPr lang="es-ES" i="1" dirty="0"/>
              <a:t> la correspondencia o los papeles de otro sin su voluntad, sufrirá la pena de reclusión menor en su grado medio si divulgare o se aprovechare de los secretos que ellos contienen, y en el caso contrario la de reclusión menor en su grado mínimo. </a:t>
            </a:r>
            <a:endParaRPr lang="es-CL" dirty="0"/>
          </a:p>
          <a:p>
            <a:pPr marL="0" indent="0">
              <a:buNone/>
            </a:pPr>
            <a:r>
              <a:rPr lang="es-ES" i="1" dirty="0"/>
              <a:t>Esta disposición no es aplicable entre cónyuges, ni a los padres, guardadores o quienes hagan sus veces, en cuanto a los papeles o cartas de sus hijos o menores que se hallen bajo su dependencia.</a:t>
            </a:r>
            <a:endParaRPr lang="es-CL" dirty="0"/>
          </a:p>
          <a:p>
            <a:pPr marL="0" indent="0">
              <a:buNone/>
            </a:pPr>
            <a:r>
              <a:rPr lang="es-ES" i="1" dirty="0"/>
              <a:t>Tampoco es aplicable a aquellas personas a quienes por leyes o reglamentos especiales, les es lícito instruirse de correspondencia ajena.</a:t>
            </a:r>
            <a:endParaRPr lang="es-CL" dirty="0"/>
          </a:p>
          <a:p>
            <a:pPr marL="0" indent="0">
              <a:buNone/>
            </a:pPr>
            <a:r>
              <a:rPr lang="es-ES" dirty="0"/>
              <a:t> </a:t>
            </a:r>
            <a:endParaRPr lang="es-CL" dirty="0"/>
          </a:p>
          <a:p>
            <a:pPr marL="0" indent="0">
              <a:buNone/>
            </a:pPr>
            <a:r>
              <a:rPr lang="es-ES" dirty="0"/>
              <a:t>Contempla dos hipótesis que pueden confundirse:</a:t>
            </a:r>
            <a:endParaRPr lang="es-CL" dirty="0"/>
          </a:p>
          <a:p>
            <a:pPr marL="0" indent="0">
              <a:buNone/>
            </a:pPr>
            <a:r>
              <a:rPr lang="es-ES" dirty="0"/>
              <a:t> </a:t>
            </a:r>
            <a:endParaRPr lang="es-CL" dirty="0"/>
          </a:p>
          <a:p>
            <a:pPr lvl="0"/>
            <a:r>
              <a:rPr lang="es-ES" dirty="0"/>
              <a:t>Abrir la correspondencia</a:t>
            </a:r>
            <a:endParaRPr lang="es-CL" dirty="0"/>
          </a:p>
          <a:p>
            <a:pPr lvl="0"/>
            <a:r>
              <a:rPr lang="es-ES" dirty="0"/>
              <a:t>Registrar los papeles</a:t>
            </a:r>
            <a:endParaRPr lang="es-CL" dirty="0"/>
          </a:p>
          <a:p>
            <a:endParaRPr lang="es-CL" dirty="0"/>
          </a:p>
        </p:txBody>
      </p:sp>
    </p:spTree>
    <p:extLst>
      <p:ext uri="{BB962C8B-B14F-4D97-AF65-F5344CB8AC3E}">
        <p14:creationId xmlns:p14="http://schemas.microsoft.com/office/powerpoint/2010/main" val="33414437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778968"/>
          </a:xfrm>
        </p:spPr>
        <p:txBody>
          <a:bodyPr>
            <a:normAutofit fontScale="55000" lnSpcReduction="20000"/>
          </a:bodyPr>
          <a:lstStyle/>
          <a:p>
            <a:r>
              <a:rPr lang="es-ES" i="1" dirty="0"/>
              <a:t> Intromisión en un Sistema Informático.</a:t>
            </a:r>
            <a:endParaRPr lang="es-CL" b="1" u="sng" dirty="0"/>
          </a:p>
          <a:p>
            <a:endParaRPr lang="es-CL" dirty="0"/>
          </a:p>
          <a:p>
            <a:pPr marL="0" indent="0">
              <a:buNone/>
            </a:pPr>
            <a:r>
              <a:rPr lang="es-ES" dirty="0"/>
              <a:t>El espionaje en Chile no está regulado y solo está sancionado.</a:t>
            </a:r>
            <a:endParaRPr lang="es-CL" dirty="0"/>
          </a:p>
          <a:p>
            <a:pPr marL="0" indent="0">
              <a:buNone/>
            </a:pPr>
            <a:r>
              <a:rPr lang="es-ES" dirty="0"/>
              <a:t> </a:t>
            </a:r>
            <a:endParaRPr lang="es-CL" dirty="0"/>
          </a:p>
          <a:p>
            <a:pPr marL="0" indent="0">
              <a:buNone/>
            </a:pPr>
            <a:r>
              <a:rPr lang="es-ES" dirty="0"/>
              <a:t>La ley 19.233 relativa a delitos informáticos fue publicada el 07 de junio de 1993.  Antes de esta ley por ejemplo si un sujeto copiaba toda la base de datos de otra empresa quedaba impune ya que no se trata de un hurto porque no es una cosa mueble ni tampoco es estafa porque no hay engaño.</a:t>
            </a:r>
            <a:endParaRPr lang="es-CL" dirty="0"/>
          </a:p>
          <a:p>
            <a:pPr marL="0" indent="0">
              <a:buNone/>
            </a:pPr>
            <a:r>
              <a:rPr lang="es-ES" dirty="0"/>
              <a:t> </a:t>
            </a:r>
            <a:endParaRPr lang="es-CL" dirty="0"/>
          </a:p>
          <a:p>
            <a:pPr marL="0" indent="0">
              <a:buNone/>
            </a:pPr>
            <a:r>
              <a:rPr lang="es-ES" dirty="0"/>
              <a:t>La ley 19.233 mezcla las figuras de apropiación, fraude y daños.</a:t>
            </a:r>
            <a:endParaRPr lang="es-CL" dirty="0"/>
          </a:p>
          <a:p>
            <a:pPr marL="0" indent="0">
              <a:buNone/>
            </a:pPr>
            <a:r>
              <a:rPr lang="es-ES" dirty="0"/>
              <a:t> </a:t>
            </a:r>
            <a:endParaRPr lang="es-CL" dirty="0"/>
          </a:p>
          <a:p>
            <a:pPr marL="0" indent="0">
              <a:buNone/>
            </a:pPr>
            <a:r>
              <a:rPr lang="es-ES" dirty="0"/>
              <a:t>En cuanto a la información nos interesa el Art. 2º de la ley que dispone “</a:t>
            </a:r>
            <a:r>
              <a:rPr lang="es-CL" i="1" dirty="0"/>
              <a:t>El que con el ánimo de apoderarse, usar o conocer indebidamente la información contenida en un sistema de tratamiento de la misma, lo intercepte, interfiera o acceda a él, será castigado con presidio menor en su grado mínimo a medio</a:t>
            </a:r>
            <a:r>
              <a:rPr lang="es-CL" dirty="0"/>
              <a:t>”.</a:t>
            </a:r>
          </a:p>
          <a:p>
            <a:pPr marL="0" indent="0">
              <a:buNone/>
            </a:pPr>
            <a:r>
              <a:rPr lang="es-ES" dirty="0"/>
              <a:t> </a:t>
            </a:r>
            <a:endParaRPr lang="es-CL" dirty="0"/>
          </a:p>
          <a:p>
            <a:pPr marL="0" indent="0">
              <a:buNone/>
            </a:pPr>
            <a:r>
              <a:rPr lang="es-ES" dirty="0"/>
              <a:t>La conducta consiste en interceptar, interferir o acceder, con ánimo de conocer, apoderarse o abusar.</a:t>
            </a:r>
            <a:endParaRPr lang="es-CL" dirty="0"/>
          </a:p>
          <a:p>
            <a:pPr marL="0" indent="0">
              <a:buNone/>
            </a:pPr>
            <a:r>
              <a:rPr lang="es-ES" dirty="0"/>
              <a:t> </a:t>
            </a:r>
            <a:endParaRPr lang="es-CL" dirty="0"/>
          </a:p>
          <a:p>
            <a:pPr marL="0" indent="0">
              <a:buNone/>
            </a:pPr>
            <a:r>
              <a:rPr lang="es-ES" dirty="0"/>
              <a:t>El Art. 4º de la ley establece una figura calificada: “</a:t>
            </a:r>
            <a:r>
              <a:rPr lang="es-CL" i="1" dirty="0"/>
              <a:t>El que maliciosamente revele o difunda los datos contenidos en un sistema de información, sufrirá la pena de presidio menor en su grado medio. Si quien incurre en estas conductas es el responsable del sistema de información, la pena se aumentará en un grado</a:t>
            </a:r>
            <a:r>
              <a:rPr lang="es-CL" dirty="0"/>
              <a:t>”.</a:t>
            </a:r>
          </a:p>
        </p:txBody>
      </p:sp>
    </p:spTree>
    <p:extLst>
      <p:ext uri="{BB962C8B-B14F-4D97-AF65-F5344CB8AC3E}">
        <p14:creationId xmlns:p14="http://schemas.microsoft.com/office/powerpoint/2010/main" val="42236229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25000" lnSpcReduction="20000"/>
          </a:bodyPr>
          <a:lstStyle/>
          <a:p>
            <a:r>
              <a:rPr lang="es-ES" i="1" dirty="0" smtClean="0"/>
              <a:t>. </a:t>
            </a:r>
            <a:r>
              <a:rPr lang="es-ES" i="1" dirty="0"/>
              <a:t>Violación de Correspondencia por Funcionario Público.</a:t>
            </a:r>
            <a:endParaRPr lang="es-CL" b="1" u="sng" dirty="0"/>
          </a:p>
          <a:p>
            <a:pPr marL="0" indent="0">
              <a:buNone/>
            </a:pPr>
            <a:r>
              <a:rPr lang="es-ES" dirty="0"/>
              <a:t> </a:t>
            </a:r>
            <a:endParaRPr lang="es-CL" dirty="0"/>
          </a:p>
          <a:p>
            <a:pPr marL="0" indent="0">
              <a:buNone/>
            </a:pPr>
            <a:r>
              <a:rPr lang="es-ES" dirty="0"/>
              <a:t>El </a:t>
            </a:r>
            <a:r>
              <a:rPr lang="es-ES" b="1" dirty="0"/>
              <a:t>sujeto activo</a:t>
            </a:r>
            <a:r>
              <a:rPr lang="es-ES" dirty="0"/>
              <a:t> tiene que ser un funcionario público, entendiéndose por tal lo que señala el Art. 260-.</a:t>
            </a:r>
            <a:endParaRPr lang="es-CL" dirty="0"/>
          </a:p>
          <a:p>
            <a:pPr marL="0" indent="0">
              <a:buNone/>
            </a:pPr>
            <a:r>
              <a:rPr lang="es-ES" dirty="0"/>
              <a:t> </a:t>
            </a:r>
            <a:endParaRPr lang="es-CL" dirty="0"/>
          </a:p>
          <a:p>
            <a:pPr marL="603504" lvl="2" indent="0">
              <a:buNone/>
            </a:pPr>
            <a:r>
              <a:rPr lang="es-ES" sz="2400" dirty="0"/>
              <a:t>Art. 155.</a:t>
            </a:r>
            <a:endParaRPr lang="es-CL" sz="2400" dirty="0"/>
          </a:p>
          <a:p>
            <a:pPr marL="0" indent="0">
              <a:buNone/>
            </a:pPr>
            <a:r>
              <a:rPr lang="es-ES" dirty="0"/>
              <a:t> </a:t>
            </a:r>
            <a:endParaRPr lang="es-CL" dirty="0"/>
          </a:p>
          <a:p>
            <a:pPr marL="0" indent="0">
              <a:buNone/>
            </a:pPr>
            <a:r>
              <a:rPr lang="es-ES" b="1" dirty="0"/>
              <a:t>Art. 155.</a:t>
            </a:r>
            <a:r>
              <a:rPr lang="es-ES" dirty="0"/>
              <a:t> </a:t>
            </a:r>
            <a:r>
              <a:rPr lang="es-ES" i="1" dirty="0"/>
              <a:t>El empleado público que </a:t>
            </a:r>
            <a:r>
              <a:rPr lang="es-ES" b="1" i="1" dirty="0"/>
              <a:t>abusando de su oficio</a:t>
            </a:r>
            <a:r>
              <a:rPr lang="es-ES" i="1" dirty="0"/>
              <a:t>, allanare un templo o la casa de cualquiera persona o </a:t>
            </a:r>
            <a:r>
              <a:rPr lang="es-ES" b="1" i="1" dirty="0"/>
              <a:t>hiciere registro en sus papeles</a:t>
            </a:r>
            <a:r>
              <a:rPr lang="es-ES" i="1" dirty="0"/>
              <a:t>, a no ser en los casos y forma que prescriben las leyes, será castigado con la pena de reclusión menor en sus grados mínimo a medio o con la de suspensión en cualquiera de sus grados</a:t>
            </a:r>
            <a:r>
              <a:rPr lang="es-ES" dirty="0"/>
              <a:t>. </a:t>
            </a:r>
            <a:endParaRPr lang="es-CL" dirty="0"/>
          </a:p>
          <a:p>
            <a:pPr marL="0" indent="0">
              <a:buNone/>
            </a:pPr>
            <a:r>
              <a:rPr lang="es-ES" dirty="0"/>
              <a:t> </a:t>
            </a:r>
            <a:endParaRPr lang="es-CL" dirty="0"/>
          </a:p>
          <a:p>
            <a:pPr marL="0" indent="0">
              <a:buNone/>
            </a:pPr>
            <a:r>
              <a:rPr lang="es-ES" dirty="0"/>
              <a:t>Esta figura es muy similar a la contenida en el Art. 146 en cuanto al registro de los papeles, pero la principal diferencia está en que el Art. 155 requiere como sujeto activo a un funcionario público.</a:t>
            </a:r>
            <a:endParaRPr lang="es-CL" dirty="0"/>
          </a:p>
          <a:p>
            <a:pPr marL="0" indent="0">
              <a:buNone/>
            </a:pPr>
            <a:r>
              <a:rPr lang="es-ES" dirty="0"/>
              <a:t> </a:t>
            </a:r>
            <a:endParaRPr lang="es-CL" dirty="0"/>
          </a:p>
          <a:p>
            <a:pPr marL="603504" lvl="2" indent="0">
              <a:buNone/>
            </a:pPr>
            <a:r>
              <a:rPr lang="es-ES" sz="2400" dirty="0"/>
              <a:t>Art. 156.</a:t>
            </a:r>
            <a:endParaRPr lang="es-CL" sz="2400" dirty="0"/>
          </a:p>
          <a:p>
            <a:pPr marL="0" indent="0">
              <a:buNone/>
            </a:pPr>
            <a:r>
              <a:rPr lang="es-ES" dirty="0"/>
              <a:t> </a:t>
            </a:r>
            <a:endParaRPr lang="es-CL" dirty="0"/>
          </a:p>
          <a:p>
            <a:pPr marL="0" indent="0">
              <a:buNone/>
            </a:pPr>
            <a:r>
              <a:rPr lang="es-ES" b="1" dirty="0"/>
              <a:t>Art. 156.</a:t>
            </a:r>
            <a:r>
              <a:rPr lang="es-ES" dirty="0"/>
              <a:t> </a:t>
            </a:r>
            <a:r>
              <a:rPr lang="es-ES" i="1" dirty="0"/>
              <a:t>Los empleados en el Servicio de Correos y Telégrafos </a:t>
            </a:r>
            <a:r>
              <a:rPr lang="es-ES" b="1" i="1" dirty="0"/>
              <a:t>u otros</a:t>
            </a:r>
            <a:r>
              <a:rPr lang="es-ES" i="1" dirty="0"/>
              <a:t> que prevaliéndose de su autoridad interceptaren o abrieren la correspondencia o facilitaren a tercero su apertura o supresión, sufrirán la pena de reclusión menor en su grado mínimo y, si se aprovecharen de los secretos que contiene o los divulgaren, las penas serán reclusión menor en cualquiera de sus grados y multa de once a veinte unidades tributarias mensuales. </a:t>
            </a:r>
            <a:endParaRPr lang="es-CL" dirty="0"/>
          </a:p>
          <a:p>
            <a:pPr marL="0" indent="0">
              <a:buNone/>
            </a:pPr>
            <a:r>
              <a:rPr lang="es-ES" i="1" dirty="0"/>
              <a:t>En los casos de retardo doloso en el envío o entrega de la correspondencia epistolar o de partes telegráficos, la pena será reclusión menor en su grado mínimo</a:t>
            </a:r>
            <a:r>
              <a:rPr lang="es-ES" dirty="0"/>
              <a:t>. </a:t>
            </a:r>
            <a:endParaRPr lang="es-CL" dirty="0"/>
          </a:p>
          <a:p>
            <a:pPr marL="0" indent="0">
              <a:buNone/>
            </a:pPr>
            <a:r>
              <a:rPr lang="es-ES" dirty="0"/>
              <a:t> </a:t>
            </a:r>
            <a:endParaRPr lang="es-CL" dirty="0"/>
          </a:p>
          <a:p>
            <a:pPr marL="0" indent="0">
              <a:buNone/>
            </a:pPr>
            <a:r>
              <a:rPr lang="es-CL" dirty="0"/>
              <a:t>Se refiere a empleados públicos en general.  Además la norma dice “</a:t>
            </a:r>
            <a:r>
              <a:rPr lang="es-CL" i="1" dirty="0"/>
              <a:t>prevaliéndose de su autoridad…</a:t>
            </a:r>
            <a:r>
              <a:rPr lang="es-CL" dirty="0"/>
              <a:t>”.</a:t>
            </a:r>
          </a:p>
          <a:p>
            <a:pPr marL="0" indent="0">
              <a:buNone/>
            </a:pPr>
            <a:r>
              <a:rPr lang="es-CL" dirty="0"/>
              <a:t> </a:t>
            </a:r>
          </a:p>
          <a:p>
            <a:pPr marL="0" indent="0">
              <a:buNone/>
            </a:pPr>
            <a:r>
              <a:rPr lang="es-CL" dirty="0"/>
              <a:t>A diferencia del Art. 146 esta figura no solo recoge la apertura o  a quien abriere la correspondencia, sino también al que intercepte la correspondencia.</a:t>
            </a:r>
          </a:p>
          <a:p>
            <a:pPr marL="0" indent="0">
              <a:buNone/>
            </a:pPr>
            <a:r>
              <a:rPr lang="es-CL" dirty="0"/>
              <a:t> </a:t>
            </a:r>
          </a:p>
          <a:p>
            <a:pPr marL="0" indent="0">
              <a:buNone/>
            </a:pPr>
            <a:r>
              <a:rPr lang="es-CL" dirty="0"/>
              <a:t>Se presenta el problema si este artículo incluye la comunicación telefónica.  El Art. 19 Nº 5 de la CPR sí lo recoge y se estima que el Art. 156 también porque el inciso final incluye en la idea de correspondencia a los partes telegráficos los cuales no tienen materialidad, por lo tanto se incluirá las comunicaciones telefónicas pero solamente por la interceptación y no por la simple escucha.</a:t>
            </a:r>
          </a:p>
          <a:p>
            <a:pPr marL="0" indent="0">
              <a:buNone/>
            </a:pPr>
            <a:r>
              <a:rPr lang="es-ES" dirty="0"/>
              <a:t> </a:t>
            </a:r>
            <a:endParaRPr lang="es-CL" dirty="0"/>
          </a:p>
          <a:p>
            <a:pPr marL="0" indent="0">
              <a:buNone/>
            </a:pPr>
            <a:r>
              <a:rPr lang="es-ES" dirty="0"/>
              <a:t>La norma también incluye al que facilitare a terceros su apertura (abrir) o su presión.</a:t>
            </a:r>
            <a:endParaRPr lang="es-CL" dirty="0"/>
          </a:p>
          <a:p>
            <a:pPr marL="0" indent="0">
              <a:buNone/>
            </a:pPr>
            <a:r>
              <a:rPr lang="es-ES" dirty="0"/>
              <a:t> </a:t>
            </a:r>
            <a:endParaRPr lang="es-CL" dirty="0"/>
          </a:p>
          <a:p>
            <a:pPr marL="0" indent="0">
              <a:buNone/>
            </a:pPr>
            <a:r>
              <a:rPr lang="es-ES" dirty="0"/>
              <a:t>Hay que tener claro que el que facilita incurre en la figura del Art. 156 y  el tercero comete el delito del Art. 146.</a:t>
            </a:r>
            <a:endParaRPr lang="es-CL" dirty="0"/>
          </a:p>
          <a:p>
            <a:pPr marL="0" indent="0">
              <a:buNone/>
            </a:pPr>
            <a:r>
              <a:rPr lang="es-ES" dirty="0"/>
              <a:t> </a:t>
            </a:r>
            <a:endParaRPr lang="es-CL" dirty="0"/>
          </a:p>
          <a:p>
            <a:pPr marL="0" indent="0">
              <a:buNone/>
            </a:pPr>
            <a:r>
              <a:rPr lang="es-ES" dirty="0"/>
              <a:t>Finalmente el artículo habla del retardo doloso.</a:t>
            </a:r>
            <a:endParaRPr lang="es-CL" dirty="0"/>
          </a:p>
          <a:p>
            <a:pPr marL="0" indent="0">
              <a:buNone/>
            </a:pPr>
            <a:r>
              <a:rPr lang="es-ES" b="1" dirty="0"/>
              <a:t> </a:t>
            </a:r>
            <a:endParaRPr lang="es-CL" b="1" u="sng" dirty="0"/>
          </a:p>
          <a:p>
            <a:pPr marL="0" indent="0">
              <a:buNone/>
            </a:pPr>
            <a:r>
              <a:rPr lang="es-ES" b="1" dirty="0"/>
              <a:t>Art. 260.</a:t>
            </a:r>
            <a:r>
              <a:rPr lang="es-ES" dirty="0"/>
              <a:t> </a:t>
            </a:r>
            <a:r>
              <a:rPr lang="es-ES" i="1" dirty="0"/>
              <a:t>Para los efectos de este Título y del Párrafo IV del Título III, se reputa empleado todo el que desempeñe un cargo o función pública, sea en la administración central o en </a:t>
            </a:r>
            <a:r>
              <a:rPr lang="es-ES" i="1" dirty="0" smtClean="0"/>
              <a:t>instituciones </a:t>
            </a:r>
            <a:r>
              <a:rPr lang="es-ES" i="1" dirty="0"/>
              <a:t>o empresas semifiscales, municipales, autónomas u organismos creados por el Estado o dependientes de él, aunque no sean del nombramiento del Jefe de la República ni reciban sueldo del Estado. No obstará a esta calificación el que el cargo sea de elección popular.</a:t>
            </a:r>
            <a:endParaRPr lang="es-CL" dirty="0"/>
          </a:p>
          <a:p>
            <a:pPr marL="0" indent="0">
              <a:buNone/>
            </a:pPr>
            <a:r>
              <a:rPr lang="es-ES" dirty="0"/>
              <a:t>Este delito lo tenemos que relacionar con el allanamiento irregular cometido por funcionario público.</a:t>
            </a:r>
            <a:endParaRPr lang="es-CL" dirty="0"/>
          </a:p>
          <a:p>
            <a:pPr marL="0" indent="0">
              <a:buNone/>
            </a:pPr>
            <a:r>
              <a:rPr lang="es-ES" dirty="0"/>
              <a:t>Esto lo podemos relacionar con la CPR.</a:t>
            </a:r>
            <a:endParaRPr lang="es-CL" dirty="0"/>
          </a:p>
          <a:p>
            <a:pPr marL="0" indent="0">
              <a:buNone/>
            </a:pPr>
            <a:r>
              <a:rPr lang="es-ES" dirty="0"/>
              <a:t>En la parte pertinente “</a:t>
            </a:r>
            <a:r>
              <a:rPr lang="es-CL" i="1" dirty="0"/>
              <a:t>El hogar sólo puede allanarse y las comunicaciones y documentos privados interceptarse, abrirse o registrarse en los casos y formas determinados por la ley</a:t>
            </a:r>
            <a:r>
              <a:rPr lang="es-CL" dirty="0"/>
              <a:t>”.</a:t>
            </a:r>
            <a:endParaRPr lang="es-CL" sz="4000" dirty="0"/>
          </a:p>
          <a:p>
            <a:pPr marL="0" indent="0">
              <a:buNone/>
            </a:pPr>
            <a:r>
              <a:rPr lang="es-ES" dirty="0"/>
              <a:t>Por ejemplo si en una casa hay tres teléfonos y una persona levanta uno de ellos, no se configura el delito porque no hay un medio externo.</a:t>
            </a:r>
            <a:endParaRPr lang="es-CL" dirty="0"/>
          </a:p>
          <a:p>
            <a:endParaRPr lang="es-CL" dirty="0"/>
          </a:p>
        </p:txBody>
      </p:sp>
    </p:spTree>
    <p:extLst>
      <p:ext uri="{BB962C8B-B14F-4D97-AF65-F5344CB8AC3E}">
        <p14:creationId xmlns:p14="http://schemas.microsoft.com/office/powerpoint/2010/main" val="607923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85000" lnSpcReduction="20000"/>
          </a:bodyPr>
          <a:lstStyle/>
          <a:p>
            <a:pPr lvl="0"/>
            <a:r>
              <a:rPr lang="es-ES" b="1" dirty="0" smtClean="0"/>
              <a:t>3 Delitos </a:t>
            </a:r>
            <a:r>
              <a:rPr lang="es-ES" b="1" dirty="0"/>
              <a:t>contra la Inviolabilidad de la Vida Privada.</a:t>
            </a:r>
            <a:endParaRPr lang="es-CL" b="1" i="1" dirty="0"/>
          </a:p>
          <a:p>
            <a:endParaRPr lang="es-CL" dirty="0"/>
          </a:p>
          <a:p>
            <a:pPr marL="0" indent="0">
              <a:buNone/>
            </a:pPr>
            <a:r>
              <a:rPr lang="es-ES" dirty="0"/>
              <a:t>Es una situación compleja porque son categorías difíciles de definir, por ello estos delitos casi no se dan.</a:t>
            </a:r>
            <a:endParaRPr lang="es-CL" dirty="0"/>
          </a:p>
          <a:p>
            <a:pPr marL="0" indent="0">
              <a:buNone/>
            </a:pPr>
            <a:r>
              <a:rPr lang="es-ES" dirty="0"/>
              <a:t> </a:t>
            </a:r>
            <a:endParaRPr lang="es-CL" dirty="0"/>
          </a:p>
          <a:p>
            <a:pPr marL="0" indent="0">
              <a:buNone/>
            </a:pPr>
            <a:r>
              <a:rPr lang="es-ES" dirty="0"/>
              <a:t>Vida privada es aquella a la cual no se permite el acceso a terceros.</a:t>
            </a:r>
            <a:endParaRPr lang="es-CL" dirty="0"/>
          </a:p>
          <a:p>
            <a:pPr marL="0" indent="0">
              <a:buNone/>
            </a:pPr>
            <a:r>
              <a:rPr lang="es-ES" dirty="0"/>
              <a:t> </a:t>
            </a:r>
            <a:endParaRPr lang="es-CL" dirty="0"/>
          </a:p>
          <a:p>
            <a:pPr marL="0" indent="0">
              <a:buNone/>
            </a:pPr>
            <a:r>
              <a:rPr lang="es-ES" dirty="0" smtClean="0"/>
              <a:t>	Se </a:t>
            </a:r>
            <a:r>
              <a:rPr lang="es-ES" dirty="0"/>
              <a:t>protege la vida privada y no la vida pública.  Se dice por algunos que hay una renuncia tácita respecto de personas públicas.</a:t>
            </a:r>
            <a:endParaRPr lang="es-CL" dirty="0"/>
          </a:p>
          <a:p>
            <a:endParaRPr lang="es-CL" dirty="0"/>
          </a:p>
        </p:txBody>
      </p:sp>
    </p:spTree>
    <p:extLst>
      <p:ext uri="{BB962C8B-B14F-4D97-AF65-F5344CB8AC3E}">
        <p14:creationId xmlns:p14="http://schemas.microsoft.com/office/powerpoint/2010/main" val="25971261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0000" lnSpcReduction="20000"/>
          </a:bodyPr>
          <a:lstStyle/>
          <a:p>
            <a:pPr marL="0" indent="0">
              <a:buNone/>
            </a:pPr>
            <a:r>
              <a:rPr lang="es-ES" b="1" dirty="0"/>
              <a:t> </a:t>
            </a:r>
            <a:endParaRPr lang="es-CL" b="1" u="sng" dirty="0"/>
          </a:p>
          <a:p>
            <a:r>
              <a:rPr lang="es-ES" i="1" dirty="0"/>
              <a:t>1. Art. 161 A.</a:t>
            </a:r>
            <a:endParaRPr lang="es-CL" b="1" u="sng" dirty="0"/>
          </a:p>
          <a:p>
            <a:pPr marL="0" indent="0">
              <a:buNone/>
            </a:pPr>
            <a:r>
              <a:rPr lang="es-ES" dirty="0"/>
              <a:t> </a:t>
            </a:r>
            <a:endParaRPr lang="es-CL" dirty="0"/>
          </a:p>
          <a:p>
            <a:pPr marL="0" indent="0">
              <a:buNone/>
            </a:pPr>
            <a:r>
              <a:rPr lang="es-ES" dirty="0"/>
              <a:t>El Art. 161 A señala cuatro conductas:</a:t>
            </a:r>
            <a:endParaRPr lang="es-CL" dirty="0"/>
          </a:p>
          <a:p>
            <a:pPr marL="0" indent="0">
              <a:buNone/>
            </a:pPr>
            <a:r>
              <a:rPr lang="es-ES" dirty="0"/>
              <a:t> </a:t>
            </a:r>
            <a:endParaRPr lang="es-CL" dirty="0"/>
          </a:p>
          <a:p>
            <a:r>
              <a:rPr lang="es-ES" dirty="0"/>
              <a:t>1) Captar, interceptar, grabar o reproducir conversaciones o comunicaciones de carácter privado en recintos particulares o lugares que no sean de libre acceso al público, sin autorización del afectado y por cualquier medio.</a:t>
            </a:r>
            <a:endParaRPr lang="es-CL" dirty="0"/>
          </a:p>
          <a:p>
            <a:pPr marL="0" indent="0">
              <a:buNone/>
            </a:pPr>
            <a:r>
              <a:rPr lang="es-ES" dirty="0"/>
              <a:t> </a:t>
            </a:r>
            <a:endParaRPr lang="es-CL" dirty="0"/>
          </a:p>
          <a:p>
            <a:pPr marL="0" indent="0">
              <a:buNone/>
            </a:pPr>
            <a:r>
              <a:rPr lang="es-ES" b="1" dirty="0"/>
              <a:t>Art. 161 A, Inciso 1º Primera Parte.</a:t>
            </a:r>
            <a:r>
              <a:rPr lang="es-ES" dirty="0"/>
              <a:t> </a:t>
            </a:r>
            <a:r>
              <a:rPr lang="es-ES" i="1" dirty="0"/>
              <a:t>Se castigará con la pena de reclusión menor en cualquiera de sus grados y multa de 50 a 500 Unidades Tributarias Mensuales al que, en recintos particulares o lugares que no sean de libre acceso al público, sin autorización del afectado y por cualquier medio, capte, intercepte, grabe o reproduzca conversaciones o comunicaciones de carácter privado;…”.</a:t>
            </a:r>
            <a:endParaRPr lang="es-CL" dirty="0"/>
          </a:p>
          <a:p>
            <a:pPr marL="0" indent="0">
              <a:buNone/>
            </a:pPr>
            <a:r>
              <a:rPr lang="es-ES" dirty="0"/>
              <a:t> </a:t>
            </a:r>
            <a:endParaRPr lang="es-CL" dirty="0"/>
          </a:p>
          <a:p>
            <a:pPr marL="0" indent="0">
              <a:buNone/>
            </a:pPr>
            <a:r>
              <a:rPr lang="es-ES" dirty="0"/>
              <a:t> </a:t>
            </a:r>
            <a:endParaRPr lang="es-CL" dirty="0"/>
          </a:p>
          <a:p>
            <a:r>
              <a:rPr lang="es-ES" dirty="0"/>
              <a:t>2) Sustraer, fotografiar, fotocopiar o reproducir documentos o instrumentos de carácter privado.</a:t>
            </a:r>
            <a:endParaRPr lang="es-CL" dirty="0"/>
          </a:p>
          <a:p>
            <a:pPr marL="0" indent="0">
              <a:buNone/>
            </a:pPr>
            <a:r>
              <a:rPr lang="es-ES" dirty="0"/>
              <a:t> </a:t>
            </a:r>
            <a:endParaRPr lang="es-CL" dirty="0"/>
          </a:p>
          <a:p>
            <a:pPr marL="0" indent="0">
              <a:buNone/>
            </a:pPr>
            <a:r>
              <a:rPr lang="es-ES" b="1" dirty="0"/>
              <a:t>Art. 161 A, Inciso 1º Segunda Parte.</a:t>
            </a:r>
            <a:r>
              <a:rPr lang="es-ES" dirty="0"/>
              <a:t> </a:t>
            </a:r>
            <a:r>
              <a:rPr lang="es-ES" i="1" dirty="0"/>
              <a:t>Se castigará con la pena de reclusión menor en cualquiera de sus grados y multa de 50 a 500 Unidades Tributarias Mensuales al que,… sustraiga, fotografíe, fotocopie o reproduzca documentos o instrumentos de carácter privado;…”.</a:t>
            </a:r>
            <a:endParaRPr lang="es-CL" dirty="0"/>
          </a:p>
          <a:p>
            <a:pPr marL="0" indent="0">
              <a:buNone/>
            </a:pPr>
            <a:r>
              <a:rPr lang="es-ES" dirty="0"/>
              <a:t> </a:t>
            </a:r>
            <a:endParaRPr lang="es-CL" dirty="0"/>
          </a:p>
          <a:p>
            <a:endParaRPr lang="es-CL" dirty="0"/>
          </a:p>
        </p:txBody>
      </p:sp>
    </p:spTree>
    <p:extLst>
      <p:ext uri="{BB962C8B-B14F-4D97-AF65-F5344CB8AC3E}">
        <p14:creationId xmlns:p14="http://schemas.microsoft.com/office/powerpoint/2010/main" val="38389358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6139008"/>
          </a:xfrm>
        </p:spPr>
        <p:txBody>
          <a:bodyPr>
            <a:normAutofit fontScale="40000" lnSpcReduction="20000"/>
          </a:bodyPr>
          <a:lstStyle/>
          <a:p>
            <a:r>
              <a:rPr lang="es-ES" dirty="0"/>
              <a:t>3) Captar, grabar, filmar o fotografiar imágenes o hechos de carácter privado que se produzcan, realicen, ocurran o existan en recintos particulares o lugares que no sean de libre acceso al público.</a:t>
            </a:r>
            <a:endParaRPr lang="es-CL" dirty="0"/>
          </a:p>
          <a:p>
            <a:pPr marL="0" indent="0">
              <a:buNone/>
            </a:pPr>
            <a:r>
              <a:rPr lang="es-ES" dirty="0"/>
              <a:t> </a:t>
            </a:r>
            <a:endParaRPr lang="es-CL" dirty="0"/>
          </a:p>
          <a:p>
            <a:pPr marL="0" indent="0">
              <a:buNone/>
            </a:pPr>
            <a:r>
              <a:rPr lang="pt-BR" b="1" dirty="0"/>
              <a:t>Art. 161 A, Inciso 1º </a:t>
            </a:r>
            <a:r>
              <a:rPr lang="pt-BR" b="1" dirty="0" err="1"/>
              <a:t>Tercera</a:t>
            </a:r>
            <a:r>
              <a:rPr lang="pt-BR" b="1" dirty="0"/>
              <a:t> Parte.</a:t>
            </a:r>
            <a:r>
              <a:rPr lang="pt-BR" dirty="0"/>
              <a:t> </a:t>
            </a:r>
            <a:r>
              <a:rPr lang="es-ES" i="1" dirty="0"/>
              <a:t>Se castigará con la pena de reclusión menor en cualquiera de sus grados y multa de 50 a 500 Unidades Tributarias Mensuales al que, … capte, grabe, filme o fotografíe imágenes o hechos de carácter privado que se produzcan, realicen, ocurran o existan en recintos particulares o lugares que no sean de libre acceso al público. </a:t>
            </a:r>
            <a:endParaRPr lang="es-CL" dirty="0"/>
          </a:p>
          <a:p>
            <a:pPr marL="0" indent="0">
              <a:buNone/>
            </a:pPr>
            <a:r>
              <a:rPr lang="es-ES" dirty="0"/>
              <a:t> </a:t>
            </a:r>
            <a:endParaRPr lang="es-CL" dirty="0"/>
          </a:p>
          <a:p>
            <a:pPr marL="0" indent="0">
              <a:buNone/>
            </a:pPr>
            <a:r>
              <a:rPr lang="es-ES" dirty="0"/>
              <a:t> </a:t>
            </a:r>
            <a:endParaRPr lang="es-CL" dirty="0"/>
          </a:p>
          <a:p>
            <a:r>
              <a:rPr lang="es-ES" dirty="0"/>
              <a:t>4) Difundir las conversaciones, comunicaciones, documentos, instrumentos y hechos.</a:t>
            </a:r>
            <a:endParaRPr lang="es-CL" dirty="0"/>
          </a:p>
          <a:p>
            <a:pPr marL="0" indent="0">
              <a:buNone/>
            </a:pPr>
            <a:r>
              <a:rPr lang="es-ES" dirty="0"/>
              <a:t> </a:t>
            </a:r>
            <a:endParaRPr lang="es-CL" dirty="0"/>
          </a:p>
          <a:p>
            <a:pPr marL="0" indent="0">
              <a:buNone/>
            </a:pPr>
            <a:r>
              <a:rPr lang="es-ES" b="1" dirty="0"/>
              <a:t>Art. 161 A, Inciso 2º.  </a:t>
            </a:r>
            <a:r>
              <a:rPr lang="es-ES" i="1" dirty="0"/>
              <a:t>Igual pena se aplicará a quien difunda las conversaciones, comunicaciones, documentos, instrumentos, imágenes y hechos a que se refiere el inciso anterior. </a:t>
            </a:r>
            <a:endParaRPr lang="es-CL" dirty="0"/>
          </a:p>
          <a:p>
            <a:pPr marL="0" indent="0">
              <a:buNone/>
            </a:pPr>
            <a:r>
              <a:rPr lang="es-ES" dirty="0"/>
              <a:t> </a:t>
            </a:r>
            <a:r>
              <a:rPr lang="es-ES" dirty="0" smtClean="0"/>
              <a:t>Se </a:t>
            </a:r>
            <a:r>
              <a:rPr lang="es-ES" dirty="0"/>
              <a:t>trata de una figura calificada.</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dirty="0"/>
              <a:t>Art. 161 A, Inciso 3º.  </a:t>
            </a:r>
            <a:r>
              <a:rPr lang="es-ES" i="1" dirty="0"/>
              <a:t>En caso de ser una misma la persona que los haya obtenido y divulgado, se aplicarán a ésta las penas de reclusión menor en su grado máximo y multa de 100 a 500 Unidades Tributarias Mensuales. </a:t>
            </a:r>
            <a:endParaRPr lang="es-CL" dirty="0"/>
          </a:p>
          <a:p>
            <a:pPr marL="0" indent="0">
              <a:buNone/>
            </a:pPr>
            <a:r>
              <a:rPr lang="es-ES" b="1" dirty="0"/>
              <a:t>Art. 161 A, Inciso 4º.  </a:t>
            </a:r>
            <a:r>
              <a:rPr lang="es-ES" i="1" dirty="0"/>
              <a:t>Esta disposición no es aplicable a aquellas personas que, en virtud de ley o de autorización judicial, estén o sean autorizadas para ejecutar las acciones descritas</a:t>
            </a:r>
            <a:r>
              <a:rPr lang="es-ES" dirty="0"/>
              <a:t>. </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dirty="0"/>
              <a:t>La idea de recinto particular es más o menos clara: aquel que no acepta intromisión de tercero y no se refiere solo a actividades de alimentación, de dormir, </a:t>
            </a:r>
            <a:r>
              <a:rPr lang="es-ES" dirty="0" err="1"/>
              <a:t>etc</a:t>
            </a:r>
            <a:r>
              <a:rPr lang="es-ES" dirty="0"/>
              <a:t>, sino que abarca una idea de esparcimiento.</a:t>
            </a:r>
            <a:endParaRPr lang="es-CL" dirty="0"/>
          </a:p>
          <a:p>
            <a:pPr marL="0" indent="0">
              <a:buNone/>
            </a:pPr>
            <a:r>
              <a:rPr lang="es-ES" dirty="0"/>
              <a:t> </a:t>
            </a:r>
            <a:endParaRPr lang="es-CL" dirty="0"/>
          </a:p>
          <a:p>
            <a:pPr marL="0" indent="0">
              <a:buNone/>
            </a:pPr>
            <a:r>
              <a:rPr lang="es-ES" dirty="0"/>
              <a:t>Los lugares que no sean de libre acceso al público son aquellos que tengan cualquier </a:t>
            </a:r>
            <a:r>
              <a:rPr lang="es-ES" dirty="0" smtClean="0"/>
              <a:t>tipo de </a:t>
            </a:r>
            <a:r>
              <a:rPr lang="es-ES" dirty="0"/>
              <a:t>prohibición.</a:t>
            </a:r>
            <a:endParaRPr lang="es-CL" dirty="0"/>
          </a:p>
          <a:p>
            <a:pPr marL="0" indent="0">
              <a:buNone/>
            </a:pPr>
            <a:r>
              <a:rPr lang="es-ES" dirty="0"/>
              <a:t> </a:t>
            </a:r>
            <a:endParaRPr lang="es-CL" dirty="0"/>
          </a:p>
          <a:p>
            <a:pPr marL="0" indent="0">
              <a:buNone/>
            </a:pPr>
            <a:r>
              <a:rPr lang="es-ES" dirty="0"/>
              <a:t>El problema es que el “carácter privado” queda al arbitrio del juez y la norma es amplísima</a:t>
            </a:r>
            <a:r>
              <a:rPr lang="es-ES" dirty="0" smtClean="0"/>
              <a:t>.</a:t>
            </a:r>
            <a:r>
              <a:rPr lang="es-ES" dirty="0"/>
              <a:t> </a:t>
            </a:r>
            <a:endParaRPr lang="es-CL" dirty="0"/>
          </a:p>
          <a:p>
            <a:pPr marL="0" indent="0">
              <a:buNone/>
            </a:pPr>
            <a:r>
              <a:rPr lang="es-ES" dirty="0"/>
              <a:t>Se critica que no se proteja la protección de la comunicación privada en lugares públicos, ya que la norma solo sanciona estas captaciones o hechos cuando se hacen en recintos privados o que tengan libre acceso al público.  Así hay hechos absolutamente privados que se realizan en lugares públicos, por ejemplo una plaza.</a:t>
            </a:r>
            <a:endParaRPr lang="es-CL" dirty="0"/>
          </a:p>
          <a:p>
            <a:pPr marL="0" indent="0">
              <a:buNone/>
            </a:pPr>
            <a:endParaRPr lang="es-CL" dirty="0"/>
          </a:p>
          <a:p>
            <a:pPr marL="0" indent="0">
              <a:buNone/>
            </a:pPr>
            <a:r>
              <a:rPr lang="es-ES" dirty="0"/>
              <a:t>Es errado el hecho que la objetividad de la conducta se relacione al lugar, ya que la intimidad no se da respecto del lugar, sin perjuicio de que sea un elemento a considerar.</a:t>
            </a:r>
            <a:endParaRPr lang="es-CL" dirty="0"/>
          </a:p>
          <a:p>
            <a:pPr marL="0" indent="0">
              <a:buNone/>
            </a:pPr>
            <a:r>
              <a:rPr lang="es-ES" dirty="0"/>
              <a:t> </a:t>
            </a:r>
            <a:r>
              <a:rPr lang="es-ES" dirty="0" smtClean="0"/>
              <a:t>Lo </a:t>
            </a:r>
            <a:r>
              <a:rPr lang="es-ES" dirty="0"/>
              <a:t>mejor sería despenalizar estas conductas y sancionarlas solo civilmente.</a:t>
            </a:r>
            <a:endParaRPr lang="es-CL" dirty="0"/>
          </a:p>
          <a:p>
            <a:r>
              <a:rPr lang="es-ES" dirty="0"/>
              <a:t> </a:t>
            </a:r>
            <a:endParaRPr lang="es-CL" dirty="0"/>
          </a:p>
          <a:p>
            <a:endParaRPr lang="es-CL" dirty="0"/>
          </a:p>
        </p:txBody>
      </p:sp>
    </p:spTree>
    <p:extLst>
      <p:ext uri="{BB962C8B-B14F-4D97-AF65-F5344CB8AC3E}">
        <p14:creationId xmlns:p14="http://schemas.microsoft.com/office/powerpoint/2010/main" val="28165399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85000" lnSpcReduction="10000"/>
          </a:bodyPr>
          <a:lstStyle/>
          <a:p>
            <a:r>
              <a:rPr lang="es-ES" i="1" dirty="0"/>
              <a:t>2. Art. 161 B.</a:t>
            </a:r>
            <a:endParaRPr lang="es-CL" b="1" u="sng" dirty="0"/>
          </a:p>
          <a:p>
            <a:endParaRPr lang="es-CL" dirty="0"/>
          </a:p>
          <a:p>
            <a:pPr marL="0" indent="0">
              <a:buNone/>
            </a:pPr>
            <a:r>
              <a:rPr lang="es-ES" b="1" dirty="0"/>
              <a:t>Art. 161 B.</a:t>
            </a:r>
            <a:r>
              <a:rPr lang="es-ES" dirty="0"/>
              <a:t> </a:t>
            </a:r>
            <a:r>
              <a:rPr lang="es-ES" i="1" dirty="0"/>
              <a:t>Se castigará con la pena de reclusión menor en su grado máximo y multa de 100 a 500 Unidades Tributarias Mensuales, al que pretenda obtener la entrega de dinero o bienes o la realización de cualquier conducta que no sea jurídicamente obligatoria, mediante cualquiera de los actos señalados en el artículo precedente. En el evento que se exija la ejecución de un acto o hecho que sea constitutivo de delito, la pena de reclusión se aplicará aumentada en un grado. </a:t>
            </a:r>
            <a:endParaRPr lang="es-CL" dirty="0"/>
          </a:p>
          <a:p>
            <a:endParaRPr lang="es-CL" dirty="0"/>
          </a:p>
        </p:txBody>
      </p:sp>
    </p:spTree>
    <p:extLst>
      <p:ext uri="{BB962C8B-B14F-4D97-AF65-F5344CB8AC3E}">
        <p14:creationId xmlns:p14="http://schemas.microsoft.com/office/powerpoint/2010/main" val="16023409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922984"/>
          </a:xfrm>
        </p:spPr>
        <p:txBody>
          <a:bodyPr>
            <a:normAutofit fontScale="25000" lnSpcReduction="20000"/>
          </a:bodyPr>
          <a:lstStyle/>
          <a:p>
            <a:pPr marL="0" indent="0" algn="ctr">
              <a:buNone/>
            </a:pPr>
            <a:r>
              <a:rPr lang="es-CL" sz="5600" b="1" u="sng" dirty="0" smtClean="0"/>
              <a:t>DELITOS </a:t>
            </a:r>
            <a:r>
              <a:rPr lang="es-CL" sz="5600" b="1" u="sng" dirty="0"/>
              <a:t>CONTRA LA </a:t>
            </a:r>
            <a:r>
              <a:rPr lang="es-CL" sz="5600" b="1" u="sng" dirty="0" smtClean="0"/>
              <a:t>LIBERTAD</a:t>
            </a:r>
          </a:p>
          <a:p>
            <a:pPr marL="0" indent="0" algn="ctr">
              <a:buNone/>
            </a:pPr>
            <a:endParaRPr lang="es-CL" sz="6400" b="1" u="sng" dirty="0"/>
          </a:p>
          <a:p>
            <a:pPr marL="0" indent="0">
              <a:buNone/>
            </a:pPr>
            <a:r>
              <a:rPr lang="es-CL" sz="3600" b="1" dirty="0"/>
              <a:t>I. DELITOS CONTRA LA LIBERTAD EN SU ASPECTO </a:t>
            </a:r>
            <a:r>
              <a:rPr lang="es-CL" sz="3600" b="1" dirty="0" smtClean="0"/>
              <a:t>MATERIAL</a:t>
            </a:r>
            <a:endParaRPr lang="es-CL" sz="3600" b="1" dirty="0"/>
          </a:p>
          <a:p>
            <a:pPr marL="0" indent="0">
              <a:buNone/>
            </a:pPr>
            <a:r>
              <a:rPr lang="es-CL" dirty="0" smtClean="0"/>
              <a:t>	</a:t>
            </a:r>
            <a:r>
              <a:rPr lang="es-CL" b="1" dirty="0" smtClean="0"/>
              <a:t>A.DELITOS </a:t>
            </a:r>
            <a:r>
              <a:rPr lang="es-CL" b="1" dirty="0"/>
              <a:t>CONTRA LA LIBERTAD </a:t>
            </a:r>
            <a:r>
              <a:rPr lang="es-CL" b="1" dirty="0" smtClean="0"/>
              <a:t>INDIVIDUAL.</a:t>
            </a:r>
          </a:p>
          <a:p>
            <a:pPr marL="0" indent="0">
              <a:buNone/>
            </a:pPr>
            <a:r>
              <a:rPr lang="es-CL" dirty="0" smtClean="0"/>
              <a:t>		1</a:t>
            </a:r>
            <a:r>
              <a:rPr lang="es-CL" dirty="0"/>
              <a:t>. Delitos contra la Libertad misma de </a:t>
            </a:r>
            <a:r>
              <a:rPr lang="es-CL" dirty="0" smtClean="0"/>
              <a:t>Movimiento.</a:t>
            </a:r>
            <a:endParaRPr lang="es-CL" dirty="0"/>
          </a:p>
          <a:p>
            <a:pPr marL="0" indent="0">
              <a:buNone/>
            </a:pPr>
            <a:r>
              <a:rPr lang="es-CL" dirty="0" smtClean="0"/>
              <a:t>			a. Secuestro </a:t>
            </a:r>
            <a:r>
              <a:rPr lang="es-CL" dirty="0"/>
              <a:t>Común.	</a:t>
            </a:r>
          </a:p>
          <a:p>
            <a:pPr marL="0" indent="0">
              <a:buNone/>
            </a:pPr>
            <a:r>
              <a:rPr lang="es-CL" dirty="0" smtClean="0"/>
              <a:t>			b. Secuestro </a:t>
            </a:r>
            <a:r>
              <a:rPr lang="es-CL" dirty="0"/>
              <a:t>Político o </a:t>
            </a:r>
            <a:r>
              <a:rPr lang="es-CL" dirty="0" smtClean="0"/>
              <a:t>Terrorista.</a:t>
            </a:r>
            <a:endParaRPr lang="es-CL" dirty="0"/>
          </a:p>
          <a:p>
            <a:pPr marL="0" indent="0">
              <a:buNone/>
            </a:pPr>
            <a:r>
              <a:rPr lang="es-CL" dirty="0" smtClean="0"/>
              <a:t>			c. Sustracción </a:t>
            </a:r>
            <a:r>
              <a:rPr lang="es-CL" dirty="0"/>
              <a:t>de </a:t>
            </a:r>
            <a:r>
              <a:rPr lang="es-CL" dirty="0" smtClean="0"/>
              <a:t>Menores.</a:t>
            </a:r>
            <a:r>
              <a:rPr lang="es-CL" dirty="0"/>
              <a:t>	</a:t>
            </a:r>
          </a:p>
          <a:p>
            <a:pPr marL="0" indent="0">
              <a:buNone/>
            </a:pPr>
            <a:r>
              <a:rPr lang="es-CL" dirty="0" smtClean="0"/>
              <a:t>		2</a:t>
            </a:r>
            <a:r>
              <a:rPr lang="es-CL" dirty="0"/>
              <a:t>. Delitos contra las Garantías Procesales de la Libertad Individual.	</a:t>
            </a:r>
          </a:p>
          <a:p>
            <a:pPr marL="0" indent="0">
              <a:buNone/>
            </a:pPr>
            <a:r>
              <a:rPr lang="es-CL" dirty="0" smtClean="0"/>
              <a:t>			a. Detención </a:t>
            </a:r>
            <a:r>
              <a:rPr lang="es-CL" dirty="0"/>
              <a:t>Irregular.	</a:t>
            </a:r>
          </a:p>
          <a:p>
            <a:pPr marL="0" indent="0">
              <a:buNone/>
            </a:pPr>
            <a:r>
              <a:rPr lang="es-CL" dirty="0" smtClean="0"/>
              <a:t>			b. Violación </a:t>
            </a:r>
            <a:r>
              <a:rPr lang="es-CL" dirty="0"/>
              <a:t>de Prerrogativas.	</a:t>
            </a:r>
          </a:p>
          <a:p>
            <a:pPr marL="0" indent="0">
              <a:buNone/>
            </a:pPr>
            <a:r>
              <a:rPr lang="es-CL" dirty="0" smtClean="0"/>
              <a:t>			c. Condenas </a:t>
            </a:r>
            <a:r>
              <a:rPr lang="es-CL" dirty="0"/>
              <a:t>Irregulares.	</a:t>
            </a:r>
          </a:p>
          <a:p>
            <a:pPr marL="0" indent="0">
              <a:buNone/>
            </a:pPr>
            <a:r>
              <a:rPr lang="es-CL" dirty="0" smtClean="0"/>
              <a:t>	</a:t>
            </a:r>
            <a:r>
              <a:rPr lang="es-CL" b="1" dirty="0" smtClean="0"/>
              <a:t>B.DELITOS </a:t>
            </a:r>
            <a:r>
              <a:rPr lang="es-CL" b="1" dirty="0"/>
              <a:t>CONTRA LA LIBERTAD DE REUNIÓN.</a:t>
            </a:r>
            <a:r>
              <a:rPr lang="es-CL" dirty="0"/>
              <a:t>	</a:t>
            </a:r>
          </a:p>
          <a:p>
            <a:pPr marL="0" indent="0">
              <a:buNone/>
            </a:pPr>
            <a:r>
              <a:rPr lang="es-CL" dirty="0" smtClean="0"/>
              <a:t>		a. Prohibir </a:t>
            </a:r>
            <a:r>
              <a:rPr lang="es-CL" dirty="0"/>
              <a:t>o Impedir una Reunión.	</a:t>
            </a:r>
          </a:p>
          <a:p>
            <a:pPr marL="0" indent="0">
              <a:buNone/>
            </a:pPr>
            <a:r>
              <a:rPr lang="es-CL" dirty="0" smtClean="0"/>
              <a:t>		b. Disolver </a:t>
            </a:r>
            <a:r>
              <a:rPr lang="es-CL" dirty="0"/>
              <a:t>o Suspender una Reunión Pacífica y Legal.	</a:t>
            </a:r>
          </a:p>
          <a:p>
            <a:pPr marL="0" indent="0">
              <a:buNone/>
            </a:pPr>
            <a:r>
              <a:rPr lang="es-CL" dirty="0" smtClean="0"/>
              <a:t>		c. Impedir </a:t>
            </a:r>
            <a:r>
              <a:rPr lang="es-CL" dirty="0"/>
              <a:t>la Asistencia a una Reunión.	</a:t>
            </a:r>
          </a:p>
          <a:p>
            <a:pPr marL="0" indent="0">
              <a:buNone/>
            </a:pPr>
            <a:r>
              <a:rPr lang="es-CL" dirty="0" smtClean="0"/>
              <a:t>	</a:t>
            </a:r>
            <a:r>
              <a:rPr lang="es-CL" b="1" dirty="0" smtClean="0"/>
              <a:t>C.DELITOS </a:t>
            </a:r>
            <a:r>
              <a:rPr lang="es-CL" b="1" dirty="0"/>
              <a:t>CONTRA LA LIBERTAD DE </a:t>
            </a:r>
            <a:r>
              <a:rPr lang="es-CL" b="1" dirty="0" smtClean="0"/>
              <a:t>TRABAJO.</a:t>
            </a:r>
            <a:endParaRPr lang="es-CL" b="1" dirty="0"/>
          </a:p>
          <a:p>
            <a:pPr marL="0" indent="0">
              <a:buNone/>
            </a:pPr>
            <a:r>
              <a:rPr lang="es-CL" sz="3600" b="1" dirty="0"/>
              <a:t>II. DELITOS CONTRA LA LIBERTAD EN SU ASPECTO </a:t>
            </a:r>
            <a:r>
              <a:rPr lang="es-CL" sz="3600" b="1" dirty="0" smtClean="0"/>
              <a:t>INMATERIAL</a:t>
            </a:r>
            <a:endParaRPr lang="es-CL" sz="3600" b="1" dirty="0"/>
          </a:p>
          <a:p>
            <a:pPr marL="0" indent="0">
              <a:buNone/>
            </a:pPr>
            <a:r>
              <a:rPr lang="es-CL" dirty="0" smtClean="0"/>
              <a:t>	</a:t>
            </a:r>
            <a:r>
              <a:rPr lang="es-CL" b="1" dirty="0" smtClean="0"/>
              <a:t>A.DELITOS </a:t>
            </a:r>
            <a:r>
              <a:rPr lang="es-CL" b="1" dirty="0"/>
              <a:t>CONTRA LA LIBERTAD DE CONCIENCIA Y CULTOS.</a:t>
            </a:r>
            <a:r>
              <a:rPr lang="es-CL" dirty="0"/>
              <a:t>	</a:t>
            </a:r>
          </a:p>
          <a:p>
            <a:pPr marL="0" indent="0">
              <a:buNone/>
            </a:pPr>
            <a:r>
              <a:rPr lang="es-CL" dirty="0" smtClean="0"/>
              <a:t>		1</a:t>
            </a:r>
            <a:r>
              <a:rPr lang="es-CL" dirty="0"/>
              <a:t>. Impedimento Violento.	</a:t>
            </a:r>
          </a:p>
          <a:p>
            <a:pPr marL="0" indent="0">
              <a:buNone/>
            </a:pPr>
            <a:r>
              <a:rPr lang="es-CL" dirty="0" smtClean="0"/>
              <a:t>		2</a:t>
            </a:r>
            <a:r>
              <a:rPr lang="es-CL" dirty="0"/>
              <a:t>. Perturbación Tumultuaria.	</a:t>
            </a:r>
          </a:p>
          <a:p>
            <a:pPr marL="0" indent="0">
              <a:buNone/>
            </a:pPr>
            <a:r>
              <a:rPr lang="es-CL" dirty="0" smtClean="0"/>
              <a:t>		3</a:t>
            </a:r>
            <a:r>
              <a:rPr lang="es-CL" dirty="0"/>
              <a:t>. Ultraje a los Objetos de un Culto.	</a:t>
            </a:r>
          </a:p>
          <a:p>
            <a:pPr marL="0" indent="0">
              <a:buNone/>
            </a:pPr>
            <a:r>
              <a:rPr lang="es-CL" dirty="0" smtClean="0"/>
              <a:t>		4</a:t>
            </a:r>
            <a:r>
              <a:rPr lang="es-CL" dirty="0"/>
              <a:t>. Ultraje a un Ministro de un Culto.	</a:t>
            </a:r>
          </a:p>
          <a:p>
            <a:pPr marL="0" indent="0">
              <a:buNone/>
            </a:pPr>
            <a:r>
              <a:rPr lang="es-CL" dirty="0" smtClean="0"/>
              <a:t>	</a:t>
            </a:r>
            <a:r>
              <a:rPr lang="es-CL" b="1" dirty="0" smtClean="0"/>
              <a:t>B.DELITOS </a:t>
            </a:r>
            <a:r>
              <a:rPr lang="es-CL" b="1" dirty="0"/>
              <a:t>CONTRA LA LIBERTAD DE PETICIÓN.	</a:t>
            </a:r>
          </a:p>
          <a:p>
            <a:pPr marL="0" indent="0">
              <a:buNone/>
            </a:pPr>
            <a:r>
              <a:rPr lang="es-CL" b="1" dirty="0" smtClean="0"/>
              <a:t>	C.DELITOS </a:t>
            </a:r>
            <a:r>
              <a:rPr lang="es-CL" b="1" dirty="0"/>
              <a:t>CONTRA LA LIBERTAD DE ASOCIACIÓN.	</a:t>
            </a:r>
          </a:p>
          <a:p>
            <a:pPr marL="0" indent="0">
              <a:buNone/>
            </a:pPr>
            <a:r>
              <a:rPr lang="es-CL" b="1" dirty="0" smtClean="0"/>
              <a:t>	D.DELITOS </a:t>
            </a:r>
            <a:r>
              <a:rPr lang="es-CL" b="1" dirty="0"/>
              <a:t>CONTRA LA LIBERTAD DE OPINIÓN E INFORMACIÓN.</a:t>
            </a:r>
            <a:r>
              <a:rPr lang="es-CL" dirty="0"/>
              <a:t>	</a:t>
            </a:r>
          </a:p>
          <a:p>
            <a:pPr marL="0" indent="0">
              <a:buNone/>
            </a:pPr>
            <a:r>
              <a:rPr lang="es-CL" dirty="0" smtClean="0"/>
              <a:t>		1</a:t>
            </a:r>
            <a:r>
              <a:rPr lang="es-CL" dirty="0"/>
              <a:t>. Aquellos que son sustancialmente iguales a los tipos penales contemplados en el CP.	</a:t>
            </a:r>
          </a:p>
          <a:p>
            <a:pPr marL="0" indent="0">
              <a:buNone/>
            </a:pPr>
            <a:r>
              <a:rPr lang="es-CL" dirty="0" smtClean="0"/>
              <a:t>		2</a:t>
            </a:r>
            <a:r>
              <a:rPr lang="es-CL" dirty="0"/>
              <a:t>. Aquellos que tipos penales específicos o propiamente publicitarios.	</a:t>
            </a:r>
          </a:p>
          <a:p>
            <a:pPr marL="0" indent="0">
              <a:buNone/>
            </a:pPr>
            <a:r>
              <a:rPr lang="es-CL" dirty="0" smtClean="0"/>
              <a:t>	</a:t>
            </a:r>
            <a:r>
              <a:rPr lang="es-CL" b="1" dirty="0" smtClean="0"/>
              <a:t>E.DELITOS </a:t>
            </a:r>
            <a:r>
              <a:rPr lang="es-CL" b="1" dirty="0"/>
              <a:t>CONTRA LA LIBERTAD DE DETERMINACIÓN.</a:t>
            </a:r>
            <a:r>
              <a:rPr lang="es-CL" dirty="0"/>
              <a:t>	</a:t>
            </a:r>
          </a:p>
          <a:p>
            <a:pPr marL="0" indent="0">
              <a:buNone/>
            </a:pPr>
            <a:r>
              <a:rPr lang="es-CL" sz="3600" b="1" dirty="0"/>
              <a:t>III. DELITOS CONTRA LA ESFERA DE LA INTIMIDAD.</a:t>
            </a:r>
            <a:r>
              <a:rPr lang="es-CL" dirty="0"/>
              <a:t>	</a:t>
            </a:r>
            <a:endParaRPr lang="es-CL" dirty="0" smtClean="0"/>
          </a:p>
          <a:p>
            <a:pPr marL="0" indent="0">
              <a:buNone/>
            </a:pPr>
            <a:r>
              <a:rPr lang="es-CL" dirty="0" smtClean="0"/>
              <a:t>	</a:t>
            </a:r>
            <a:r>
              <a:rPr lang="es-CL" b="1" dirty="0" smtClean="0"/>
              <a:t>A.DELITOS CONTRA LA INVIOLABILIDAD DEL HOGAR.</a:t>
            </a:r>
            <a:r>
              <a:rPr lang="es-CL" dirty="0" smtClean="0"/>
              <a:t>	</a:t>
            </a:r>
          </a:p>
          <a:p>
            <a:pPr marL="0" indent="0">
              <a:buNone/>
            </a:pPr>
            <a:r>
              <a:rPr lang="es-CL" dirty="0" smtClean="0"/>
              <a:t>		1</a:t>
            </a:r>
            <a:r>
              <a:rPr lang="es-CL" dirty="0"/>
              <a:t>. Violación de Domicilio.	</a:t>
            </a:r>
          </a:p>
          <a:p>
            <a:pPr marL="0" indent="0">
              <a:buNone/>
            </a:pPr>
            <a:r>
              <a:rPr lang="es-CL" dirty="0" smtClean="0"/>
              <a:t>		2</a:t>
            </a:r>
            <a:r>
              <a:rPr lang="es-CL" dirty="0"/>
              <a:t>. Allanamiento Irregular.	</a:t>
            </a:r>
          </a:p>
          <a:p>
            <a:pPr marL="0" indent="0">
              <a:buNone/>
            </a:pPr>
            <a:r>
              <a:rPr lang="es-CL" dirty="0" smtClean="0"/>
              <a:t>	</a:t>
            </a:r>
            <a:r>
              <a:rPr lang="es-CL" b="1" dirty="0" smtClean="0"/>
              <a:t>B.DELITOS </a:t>
            </a:r>
            <a:r>
              <a:rPr lang="es-CL" b="1" dirty="0"/>
              <a:t>CONTRA LA INVIOLABILIDAD DE LA CORRESPONDENCIA Y LAS COMUNICACIONES.</a:t>
            </a:r>
            <a:r>
              <a:rPr lang="es-CL" dirty="0"/>
              <a:t>	</a:t>
            </a:r>
          </a:p>
          <a:p>
            <a:pPr marL="0" indent="0">
              <a:buNone/>
            </a:pPr>
            <a:r>
              <a:rPr lang="es-CL" dirty="0" smtClean="0"/>
              <a:t>		1</a:t>
            </a:r>
            <a:r>
              <a:rPr lang="es-CL" dirty="0"/>
              <a:t>. Violación de Correspondencia por un Particular.	</a:t>
            </a:r>
          </a:p>
          <a:p>
            <a:pPr marL="0" indent="0">
              <a:buNone/>
            </a:pPr>
            <a:r>
              <a:rPr lang="es-CL" dirty="0" smtClean="0"/>
              <a:t>			1º </a:t>
            </a:r>
            <a:r>
              <a:rPr lang="es-CL" dirty="0"/>
              <a:t>Abrir la Correspondencia.	</a:t>
            </a:r>
          </a:p>
          <a:p>
            <a:pPr marL="0" indent="0">
              <a:buNone/>
            </a:pPr>
            <a:r>
              <a:rPr lang="es-CL" dirty="0" smtClean="0"/>
              <a:t>			2º </a:t>
            </a:r>
            <a:r>
              <a:rPr lang="es-CL" dirty="0"/>
              <a:t>Registrar los </a:t>
            </a:r>
            <a:r>
              <a:rPr lang="es-CL" dirty="0" smtClean="0"/>
              <a:t>Papeles.	</a:t>
            </a:r>
            <a:endParaRPr lang="es-CL" dirty="0"/>
          </a:p>
          <a:p>
            <a:pPr marL="0" indent="0">
              <a:buNone/>
            </a:pPr>
            <a:r>
              <a:rPr lang="es-CL" dirty="0" smtClean="0"/>
              <a:t>		2</a:t>
            </a:r>
            <a:r>
              <a:rPr lang="es-CL" dirty="0"/>
              <a:t>. Intromisión en un Sistema Informático.	</a:t>
            </a:r>
          </a:p>
          <a:p>
            <a:pPr marL="0" indent="0">
              <a:buNone/>
            </a:pPr>
            <a:r>
              <a:rPr lang="es-CL" dirty="0" smtClean="0"/>
              <a:t>		3</a:t>
            </a:r>
            <a:r>
              <a:rPr lang="es-CL" dirty="0"/>
              <a:t>. Violación de Correspondencia por Funcionario Público.	</a:t>
            </a:r>
          </a:p>
          <a:p>
            <a:pPr marL="0" indent="0">
              <a:buNone/>
            </a:pPr>
            <a:r>
              <a:rPr lang="es-CL" dirty="0" smtClean="0"/>
              <a:t>	</a:t>
            </a:r>
            <a:r>
              <a:rPr lang="es-CL" b="1" dirty="0" smtClean="0"/>
              <a:t>C.DELITOS </a:t>
            </a:r>
            <a:r>
              <a:rPr lang="es-CL" b="1" dirty="0"/>
              <a:t>CONTRA LA INVIOLABILIDAD DE LA VIDA PRIVADA.</a:t>
            </a:r>
            <a:r>
              <a:rPr lang="es-CL" dirty="0"/>
              <a:t>	</a:t>
            </a:r>
          </a:p>
          <a:p>
            <a:pPr marL="0" indent="0">
              <a:buNone/>
            </a:pPr>
            <a:r>
              <a:rPr lang="es-CL" dirty="0" smtClean="0"/>
              <a:t>		1</a:t>
            </a:r>
            <a:r>
              <a:rPr lang="es-CL" dirty="0"/>
              <a:t>. Art. 161 A.	</a:t>
            </a:r>
          </a:p>
          <a:p>
            <a:pPr marL="0" indent="0">
              <a:buNone/>
            </a:pPr>
            <a:r>
              <a:rPr lang="es-CL" dirty="0" smtClean="0"/>
              <a:t>		2</a:t>
            </a:r>
            <a:r>
              <a:rPr lang="es-CL" dirty="0"/>
              <a:t>. Art. 161 </a:t>
            </a:r>
            <a:r>
              <a:rPr lang="es-CL" dirty="0" smtClean="0"/>
              <a:t>B.	</a:t>
            </a:r>
            <a:endParaRPr lang="es-CL" dirty="0"/>
          </a:p>
          <a:p>
            <a:pPr marL="0" indent="0">
              <a:buNone/>
            </a:pPr>
            <a:endParaRPr lang="es-CL" dirty="0" smtClean="0"/>
          </a:p>
        </p:txBody>
      </p:sp>
    </p:spTree>
    <p:extLst>
      <p:ext uri="{BB962C8B-B14F-4D97-AF65-F5344CB8AC3E}">
        <p14:creationId xmlns:p14="http://schemas.microsoft.com/office/powerpoint/2010/main" val="1380141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u="sng" dirty="0">
                <a:effectLst/>
              </a:rPr>
              <a:t>I. Delitos contra la Libertad en su Aspecto Material</a:t>
            </a:r>
            <a:r>
              <a:rPr lang="es-CL" i="1" dirty="0">
                <a:effectLst/>
              </a:rPr>
              <a:t/>
            </a:r>
            <a:br>
              <a:rPr lang="es-CL" i="1" dirty="0">
                <a:effectLst/>
              </a:rPr>
            </a:br>
            <a:endParaRPr lang="es-CL" dirty="0"/>
          </a:p>
        </p:txBody>
      </p:sp>
      <p:sp>
        <p:nvSpPr>
          <p:cNvPr id="3" name="2 Marcador de contenido"/>
          <p:cNvSpPr>
            <a:spLocks noGrp="1"/>
          </p:cNvSpPr>
          <p:nvPr>
            <p:ph idx="1"/>
          </p:nvPr>
        </p:nvSpPr>
        <p:spPr/>
        <p:txBody>
          <a:bodyPr/>
          <a:lstStyle/>
          <a:p>
            <a:r>
              <a:rPr lang="es-ES" i="1" dirty="0" smtClean="0"/>
              <a:t>A Delitos </a:t>
            </a:r>
            <a:r>
              <a:rPr lang="es-ES" i="1" dirty="0"/>
              <a:t>contra la Libertad Individual</a:t>
            </a:r>
            <a:r>
              <a:rPr lang="es-ES" i="1" dirty="0" smtClean="0"/>
              <a:t>.</a:t>
            </a:r>
          </a:p>
          <a:p>
            <a:pPr marL="0" indent="0">
              <a:buNone/>
            </a:pPr>
            <a:endParaRPr lang="es-ES" i="1" dirty="0"/>
          </a:p>
          <a:p>
            <a:pPr marL="0" indent="0">
              <a:buNone/>
            </a:pPr>
            <a:r>
              <a:rPr lang="es-ES" dirty="0"/>
              <a:t>Atacan a la libertad ambulatoria o de movimiento, es decir, a la libertad de desplazarse de un lugar a otro.</a:t>
            </a:r>
            <a:endParaRPr lang="es-CL" dirty="0"/>
          </a:p>
          <a:p>
            <a:pPr marL="0" indent="0">
              <a:buNone/>
            </a:pPr>
            <a:endParaRPr lang="es-ES" i="1" dirty="0" smtClean="0"/>
          </a:p>
          <a:p>
            <a:pPr marL="0" indent="0">
              <a:buNone/>
            </a:pPr>
            <a:r>
              <a:rPr lang="es-ES" i="1" dirty="0" smtClean="0"/>
              <a:t>1</a:t>
            </a:r>
            <a:r>
              <a:rPr lang="es-ES" i="1" dirty="0"/>
              <a:t>. Delitos contra la Libertad misma de Movimiento.</a:t>
            </a:r>
            <a:endParaRPr lang="es-CL" b="1" u="sng" dirty="0"/>
          </a:p>
          <a:p>
            <a:pPr marL="0" indent="0">
              <a:buNone/>
            </a:pPr>
            <a:endParaRPr lang="es-CL" dirty="0"/>
          </a:p>
        </p:txBody>
      </p:sp>
    </p:spTree>
    <p:extLst>
      <p:ext uri="{BB962C8B-B14F-4D97-AF65-F5344CB8AC3E}">
        <p14:creationId xmlns:p14="http://schemas.microsoft.com/office/powerpoint/2010/main" val="1431286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634952"/>
          </a:xfrm>
        </p:spPr>
        <p:txBody>
          <a:bodyPr>
            <a:normAutofit fontScale="40000" lnSpcReduction="20000"/>
          </a:bodyPr>
          <a:lstStyle/>
          <a:p>
            <a:pPr marL="0" lvl="0" indent="0">
              <a:buNone/>
            </a:pPr>
            <a:r>
              <a:rPr lang="es-ES" u="sng" dirty="0" smtClean="0"/>
              <a:t>Secuestro </a:t>
            </a:r>
            <a:r>
              <a:rPr lang="es-ES" u="sng" dirty="0"/>
              <a:t>Común.</a:t>
            </a:r>
            <a:endParaRPr lang="es-CL" b="1" i="1" u="sng" dirty="0"/>
          </a:p>
          <a:p>
            <a:pPr marL="0" indent="0">
              <a:buNone/>
            </a:pPr>
            <a:r>
              <a:rPr lang="es-ES" b="1" dirty="0"/>
              <a:t> </a:t>
            </a:r>
            <a:endParaRPr lang="es-CL" dirty="0"/>
          </a:p>
          <a:p>
            <a:pPr marL="0" indent="0">
              <a:buNone/>
            </a:pPr>
            <a:r>
              <a:rPr lang="es-ES" b="1" dirty="0"/>
              <a:t>Art. 141.</a:t>
            </a:r>
            <a:r>
              <a:rPr lang="es-ES" dirty="0"/>
              <a:t> </a:t>
            </a:r>
            <a:r>
              <a:rPr lang="es-ES" i="1" dirty="0"/>
              <a:t>El que sin derecho encerrare o detuviere a otro privándole de su libertad, comete el delito de secuestro y será castigado con la pena de presidio o reclusión menor en su grado máximo.</a:t>
            </a:r>
            <a:endParaRPr lang="es-CL" dirty="0"/>
          </a:p>
          <a:p>
            <a:pPr marL="0" indent="0">
              <a:buNone/>
            </a:pPr>
            <a:r>
              <a:rPr lang="es-ES" i="1" dirty="0"/>
              <a:t>	</a:t>
            </a:r>
            <a:endParaRPr lang="es-CL" dirty="0"/>
          </a:p>
          <a:p>
            <a:pPr marL="0" indent="0">
              <a:buNone/>
            </a:pPr>
            <a:r>
              <a:rPr lang="es-ES" dirty="0"/>
              <a:t> </a:t>
            </a:r>
            <a:endParaRPr lang="es-CL" dirty="0"/>
          </a:p>
          <a:p>
            <a:pPr marL="0" indent="0">
              <a:buNone/>
            </a:pPr>
            <a:r>
              <a:rPr lang="es-ES" dirty="0"/>
              <a:t>	Este delito también es conocido con el nombre de plagio o de </a:t>
            </a:r>
            <a:r>
              <a:rPr lang="es-ES" dirty="0" err="1"/>
              <a:t>abdución</a:t>
            </a:r>
            <a:r>
              <a:rPr lang="es-ES" dirty="0"/>
              <a:t>.</a:t>
            </a:r>
            <a:endParaRPr lang="es-CL" dirty="0"/>
          </a:p>
          <a:p>
            <a:pPr marL="0" indent="0">
              <a:buNone/>
            </a:pPr>
            <a:r>
              <a:rPr lang="es-ES" dirty="0"/>
              <a:t> </a:t>
            </a:r>
            <a:endParaRPr lang="es-CL" dirty="0"/>
          </a:p>
          <a:p>
            <a:pPr marL="0" indent="0">
              <a:buNone/>
            </a:pPr>
            <a:r>
              <a:rPr lang="es-ES" dirty="0"/>
              <a:t>	</a:t>
            </a:r>
            <a:r>
              <a:rPr lang="es-ES" b="1" dirty="0"/>
              <a:t>Sujeto Activo</a:t>
            </a:r>
            <a:r>
              <a:rPr lang="es-ES" dirty="0"/>
              <a:t>: debe ser un particular:</a:t>
            </a:r>
            <a:endParaRPr lang="es-CL" dirty="0"/>
          </a:p>
          <a:p>
            <a:pPr marL="0" indent="0">
              <a:buNone/>
            </a:pPr>
            <a:r>
              <a:rPr lang="es-ES" dirty="0"/>
              <a:t> </a:t>
            </a:r>
            <a:endParaRPr lang="es-CL" dirty="0"/>
          </a:p>
          <a:p>
            <a:r>
              <a:rPr lang="es-ES" dirty="0"/>
              <a:t>- Si es un empleado público la figura se desplaza a la detención ilegal.</a:t>
            </a:r>
            <a:endParaRPr lang="es-CL" dirty="0"/>
          </a:p>
          <a:p>
            <a:r>
              <a:rPr lang="es-ES" dirty="0"/>
              <a:t>- Si se hace con miras deshonestas (implicancia sexual), la figura se puede desplazar al rapto.</a:t>
            </a:r>
            <a:endParaRPr lang="es-CL" dirty="0"/>
          </a:p>
          <a:p>
            <a:r>
              <a:rPr lang="es-ES" dirty="0"/>
              <a:t>- Si el ánimo es el auxilio a la justicia, la figura se desplaza a la detención ilegal.</a:t>
            </a:r>
            <a:endParaRPr lang="es-CL" dirty="0"/>
          </a:p>
          <a:p>
            <a:r>
              <a:rPr lang="es-ES" dirty="0"/>
              <a:t>- Si el ánimo se acompaña de la apropiación de alguna especie, se tratará de robo calificado.</a:t>
            </a:r>
            <a:endParaRPr lang="es-CL" dirty="0"/>
          </a:p>
          <a:p>
            <a:pPr marL="0" indent="0">
              <a:buNone/>
            </a:pPr>
            <a:r>
              <a:rPr lang="es-ES" dirty="0"/>
              <a:t> </a:t>
            </a:r>
            <a:endParaRPr lang="es-CL" dirty="0"/>
          </a:p>
          <a:p>
            <a:pPr marL="0" indent="0">
              <a:buNone/>
            </a:pPr>
            <a:r>
              <a:rPr lang="es-ES" dirty="0"/>
              <a:t>	</a:t>
            </a:r>
            <a:r>
              <a:rPr lang="es-ES" b="1" dirty="0"/>
              <a:t>Sujeto Pasivo:</a:t>
            </a:r>
            <a:r>
              <a:rPr lang="es-ES" dirty="0"/>
              <a:t> cualquier persona.  Sin embargo si se trata de un menor de edad, la figura se desplaza a la sustracción de menores.</a:t>
            </a:r>
            <a:endParaRPr lang="es-CL" dirty="0"/>
          </a:p>
          <a:p>
            <a:pPr marL="0" indent="0">
              <a:buNone/>
            </a:pPr>
            <a:r>
              <a:rPr lang="es-ES" dirty="0"/>
              <a:t> </a:t>
            </a:r>
            <a:endParaRPr lang="es-CL" dirty="0"/>
          </a:p>
          <a:p>
            <a:pPr marL="0" indent="0">
              <a:buNone/>
            </a:pPr>
            <a:r>
              <a:rPr lang="es-ES" dirty="0"/>
              <a:t>	Se puede cometer de dos formas:</a:t>
            </a:r>
            <a:endParaRPr lang="es-CL" dirty="0"/>
          </a:p>
          <a:p>
            <a:pPr marL="0" indent="0">
              <a:buNone/>
            </a:pPr>
            <a:r>
              <a:rPr lang="es-ES" dirty="0"/>
              <a:t> </a:t>
            </a:r>
            <a:endParaRPr lang="es-CL" dirty="0"/>
          </a:p>
          <a:p>
            <a:pPr marL="0" indent="0">
              <a:buNone/>
            </a:pPr>
            <a:r>
              <a:rPr lang="es-ES" dirty="0"/>
              <a:t> </a:t>
            </a:r>
            <a:endParaRPr lang="es-CL" dirty="0"/>
          </a:p>
          <a:p>
            <a:pPr lvl="0"/>
            <a:r>
              <a:rPr lang="es-ES" dirty="0"/>
              <a:t>Encerrando: será en el caso de que se mantenga a la persona en un recinto cerrado o al menos un recinto con ciertos límites del cual no pueda salir a voluntad sin grave riesgo o detrimento para su persona.  Se trata de un lugar con ciertos límites precisados, por ejemplo, un risco; (o)</a:t>
            </a:r>
            <a:endParaRPr lang="es-CL" dirty="0"/>
          </a:p>
          <a:p>
            <a:pPr marL="0" indent="0">
              <a:buNone/>
            </a:pPr>
            <a:r>
              <a:rPr lang="es-ES" dirty="0"/>
              <a:t> </a:t>
            </a:r>
            <a:endParaRPr lang="es-CL" dirty="0"/>
          </a:p>
          <a:p>
            <a:pPr lvl="0"/>
            <a:r>
              <a:rPr lang="es-ES" dirty="0"/>
              <a:t>Deteniendo: es una idea más amplia que la anterior, y consiste en general privar de la libertad de desplazamiento, no del simple movimiento.  Esta libertad de desplazamiento tampoco requiere ser absoluta, por ejemplo, amarrar a la persona con un lazo en un árbol, esta se puede desplazar pero no adonde quiera.</a:t>
            </a:r>
            <a:endParaRPr lang="es-CL" dirty="0"/>
          </a:p>
          <a:p>
            <a:pPr marL="0" indent="0">
              <a:buNone/>
            </a:pPr>
            <a:r>
              <a:rPr lang="es-ES" dirty="0"/>
              <a:t> </a:t>
            </a:r>
            <a:endParaRPr lang="es-CL" dirty="0"/>
          </a:p>
          <a:p>
            <a:pPr marL="0" indent="0">
              <a:buNone/>
            </a:pPr>
            <a:endParaRPr lang="es-CL" dirty="0"/>
          </a:p>
        </p:txBody>
      </p:sp>
    </p:spTree>
    <p:extLst>
      <p:ext uri="{BB962C8B-B14F-4D97-AF65-F5344CB8AC3E}">
        <p14:creationId xmlns:p14="http://schemas.microsoft.com/office/powerpoint/2010/main" val="462367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6211016"/>
          </a:xfrm>
        </p:spPr>
        <p:txBody>
          <a:bodyPr>
            <a:normAutofit fontScale="40000" lnSpcReduction="20000"/>
          </a:bodyPr>
          <a:lstStyle/>
          <a:p>
            <a:pPr marL="0" lvl="0" indent="0">
              <a:buNone/>
            </a:pPr>
            <a:r>
              <a:rPr lang="es-ES" u="sng" dirty="0"/>
              <a:t>Secuestro Político o Terrorista.</a:t>
            </a:r>
            <a:endParaRPr lang="es-CL" b="1" i="1" u="sng" dirty="0"/>
          </a:p>
          <a:p>
            <a:pPr marL="0" indent="0">
              <a:buNone/>
            </a:pPr>
            <a:r>
              <a:rPr lang="es-ES" b="1" dirty="0"/>
              <a:t> </a:t>
            </a:r>
            <a:endParaRPr lang="es-CL" dirty="0"/>
          </a:p>
          <a:p>
            <a:pPr marL="0" indent="0">
              <a:buNone/>
            </a:pPr>
            <a:r>
              <a:rPr lang="es-ES" b="1" dirty="0"/>
              <a:t>La ley 12.927 de Seguridad Interior del Estado, en su Art. 5º letra “b” señala: “</a:t>
            </a:r>
            <a:r>
              <a:rPr lang="es-ES" i="1" dirty="0"/>
              <a:t>Los que con el propósito de alterar el orden constitucional o la seguridad pública o de imponer exigencias o arrancar decisiones a la autoridad privaren de libertad a una persona</a:t>
            </a:r>
            <a:r>
              <a:rPr lang="es-ES" b="1" i="1" dirty="0"/>
              <a:t>, serán castigados con presidio mayor en su grado mínimo a presidio mayor en su grado medio.</a:t>
            </a:r>
            <a:endParaRPr lang="es-CL" dirty="0"/>
          </a:p>
          <a:p>
            <a:pPr marL="0" indent="0">
              <a:buNone/>
            </a:pPr>
            <a:r>
              <a:rPr lang="es-ES" b="1" i="1" dirty="0"/>
              <a:t>Si el secuestro durare más de cinco días, o si se exigiere rescate o se condicionare la libertad en cualquiera forma, la pena será presidio mayor en su grado máximo.</a:t>
            </a:r>
            <a:endParaRPr lang="es-CL" dirty="0"/>
          </a:p>
          <a:p>
            <a:pPr marL="0" indent="0">
              <a:buNone/>
            </a:pPr>
            <a:r>
              <a:rPr lang="es-ES" b="1" i="1" dirty="0"/>
              <a:t>Igual pena a la señalada en el inciso anterior se aplicará si el delito se realizare en razón del cargo que una persona desempeñe, haya desempeñado o esté llamada a desempeñar, o si la víctima fuere cónyuge, ascendiente, descendiente o colateral hasta el segundo grado de consanguinidad de ésta.</a:t>
            </a:r>
            <a:endParaRPr lang="es-CL" dirty="0"/>
          </a:p>
          <a:p>
            <a:pPr marL="0" indent="0">
              <a:buNone/>
            </a:pPr>
            <a:r>
              <a:rPr lang="es-ES" i="1" dirty="0"/>
              <a:t>El que con motivo u ocasión del secuestro </a:t>
            </a:r>
            <a:r>
              <a:rPr lang="es-ES" b="1" i="1" dirty="0"/>
              <a:t>cometiere</a:t>
            </a:r>
            <a:r>
              <a:rPr lang="es-ES" i="1" dirty="0"/>
              <a:t> además homicidio, violación o alguna de las lesiones comprendidas en los artículos 395, 396 y 397 Nº 1, en la persona del ofendido, será castigado con presidio mayor en su grado máximo a presidio perpetuo calificado</a:t>
            </a:r>
            <a:r>
              <a:rPr lang="es-ES" dirty="0"/>
              <a:t>.</a:t>
            </a:r>
            <a:endParaRPr lang="es-CL" dirty="0"/>
          </a:p>
          <a:p>
            <a:pPr marL="0" indent="0">
              <a:buNone/>
            </a:pPr>
            <a:r>
              <a:rPr lang="es-ES" dirty="0"/>
              <a:t> </a:t>
            </a:r>
            <a:endParaRPr lang="es-CL" dirty="0"/>
          </a:p>
          <a:p>
            <a:pPr marL="0" indent="0">
              <a:buNone/>
            </a:pPr>
            <a:r>
              <a:rPr lang="es-ES" dirty="0"/>
              <a:t>La ley 18.314 sobre conductas terrorista en su Art. 1º señala</a:t>
            </a:r>
            <a:r>
              <a:rPr lang="es-CL" dirty="0"/>
              <a:t>: “</a:t>
            </a:r>
            <a:r>
              <a:rPr lang="es-CL" b="1" i="1" dirty="0"/>
              <a:t>Constituirán delitos terroristas</a:t>
            </a:r>
            <a:r>
              <a:rPr lang="es-CL" i="1" dirty="0"/>
              <a:t> los enumerados en el artículo 2°, cuando en ellos concurriere alguna de las circunstancias siguientes:</a:t>
            </a:r>
            <a:endParaRPr lang="es-CL" dirty="0"/>
          </a:p>
          <a:p>
            <a:pPr marL="0" indent="0">
              <a:buNone/>
            </a:pPr>
            <a:r>
              <a:rPr lang="es-CL" b="1" i="1" dirty="0"/>
              <a:t>1ª</a:t>
            </a:r>
            <a:r>
              <a:rPr lang="es-CL" i="1" dirty="0"/>
              <a:t> Que el delito se cometa con la </a:t>
            </a:r>
            <a:r>
              <a:rPr lang="es-CL" b="1" i="1" dirty="0"/>
              <a:t>finalidad de producir en la población o en una parte de ella el temor justificado de ser víctima de delitos de la misma especie</a:t>
            </a:r>
            <a:r>
              <a:rPr lang="es-CL" i="1" dirty="0"/>
              <a:t>, sea por la naturaleza y efectos de los medios empleados, sea por la evidencia de que obedece a un plan premeditado de atentar contra una  categoría o grupo determinado de personas.</a:t>
            </a:r>
            <a:endParaRPr lang="es-CL" dirty="0"/>
          </a:p>
          <a:p>
            <a:pPr marL="0" indent="0">
              <a:buNone/>
            </a:pPr>
            <a:r>
              <a:rPr lang="es-CL" i="1" dirty="0"/>
              <a:t>Se presumirá la finalidad de producir dicho temor en la población en general, salvo que conste lo contrario, por el hecho de cometerse el delito mediante artificios explosivos o incendiarios, armas de gran poder destructivo, medios tóxicos, corrosivos o infecciosos u otros que pudieren ocasionar grandes estragos, o mediante el envío de cartas, paquetes u objetos similares, de efectos explosivos o tóxicos.</a:t>
            </a:r>
            <a:endParaRPr lang="es-CL" dirty="0"/>
          </a:p>
          <a:p>
            <a:pPr marL="0" indent="0">
              <a:buNone/>
            </a:pPr>
            <a:r>
              <a:rPr lang="es-CL" b="1" i="1" dirty="0"/>
              <a:t>2ª</a:t>
            </a:r>
            <a:r>
              <a:rPr lang="es-CL" i="1" dirty="0"/>
              <a:t> Que el delito sea cometido para arrancar resoluciones de la autoridad o imponerle exigencias</a:t>
            </a:r>
            <a:r>
              <a:rPr lang="es-CL" dirty="0"/>
              <a:t>”.</a:t>
            </a:r>
          </a:p>
          <a:p>
            <a:pPr marL="0" indent="0">
              <a:buNone/>
            </a:pPr>
            <a:r>
              <a:rPr lang="es-CL" dirty="0"/>
              <a:t> </a:t>
            </a:r>
          </a:p>
          <a:p>
            <a:pPr marL="0" indent="0">
              <a:buNone/>
            </a:pPr>
            <a:r>
              <a:rPr lang="es-CL" dirty="0"/>
              <a:t>Por su parte, el Art. 2 Nº 1 indica que: “</a:t>
            </a:r>
            <a:r>
              <a:rPr lang="es-CL" b="1" i="1" dirty="0"/>
              <a:t>Constituirán delitos terroristas, cuando reunieren alguna de las características señaladas en el artículo anterior</a:t>
            </a:r>
            <a:r>
              <a:rPr lang="es-CL" i="1" dirty="0"/>
              <a:t>:</a:t>
            </a:r>
            <a:endParaRPr lang="es-CL" dirty="0"/>
          </a:p>
          <a:p>
            <a:pPr marL="0" indent="0">
              <a:buNone/>
            </a:pPr>
            <a:r>
              <a:rPr lang="es-CL" b="1" i="1" dirty="0"/>
              <a:t>1º</a:t>
            </a:r>
            <a:r>
              <a:rPr lang="es-CL" i="1" dirty="0"/>
              <a:t> Los de homicidio sancionados en los artículos 390 y 391; los de lesiones penados en los artículos 395, 396, 397 y 399</a:t>
            </a:r>
            <a:r>
              <a:rPr lang="es-CL" b="1" i="1" dirty="0"/>
              <a:t>; los de secuestro, sea en forma de encierro o detención, sea de retención de una persona en calidad de rehén, y de sustracción de menores, castigados en los artículos 141 y 142</a:t>
            </a:r>
            <a:r>
              <a:rPr lang="es-CL" i="1" dirty="0"/>
              <a:t>; los de envío de efectos explosivos del artículo 403 bis; los de incendio y estragos, reprimidos en los artículos 474, 475, 476 y 480; las infracciones contra la salud pública de los artículos 313 d), 315 y 316; el de descarrilamiento, contemplado en los artículos 323, 324, 325 y 326, todos del Código Penal</a:t>
            </a:r>
            <a:r>
              <a:rPr lang="es-CL" dirty="0"/>
              <a:t>”.</a:t>
            </a:r>
          </a:p>
          <a:p>
            <a:r>
              <a:rPr lang="es-CL" dirty="0"/>
              <a:t> </a:t>
            </a:r>
          </a:p>
          <a:p>
            <a:pPr marL="0" indent="0">
              <a:buNone/>
            </a:pPr>
            <a:r>
              <a:rPr lang="es-CL" dirty="0"/>
              <a:t>Las penalidades son iguales.  Sin embargo, por lo general, estos delitos no son delitos de acción penal pública sino que requieren que una autoridad inicie el procedimiento.</a:t>
            </a:r>
          </a:p>
          <a:p>
            <a:endParaRPr lang="es-CL" dirty="0"/>
          </a:p>
        </p:txBody>
      </p:sp>
    </p:spTree>
    <p:extLst>
      <p:ext uri="{BB962C8B-B14F-4D97-AF65-F5344CB8AC3E}">
        <p14:creationId xmlns:p14="http://schemas.microsoft.com/office/powerpoint/2010/main" val="1274455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p:txBody>
          <a:bodyPr>
            <a:normAutofit fontScale="40000" lnSpcReduction="20000"/>
          </a:bodyPr>
          <a:lstStyle/>
          <a:p>
            <a:pPr marL="0" lvl="0" indent="0">
              <a:buNone/>
            </a:pPr>
            <a:r>
              <a:rPr lang="es-ES" u="sng" dirty="0"/>
              <a:t>Sustracción de Menores.</a:t>
            </a:r>
            <a:endParaRPr lang="es-CL" b="1" i="1" u="sng" dirty="0"/>
          </a:p>
          <a:p>
            <a:pPr marL="0" indent="0">
              <a:buNone/>
            </a:pPr>
            <a:endParaRPr lang="es-CL" u="sng" dirty="0"/>
          </a:p>
          <a:p>
            <a:pPr marL="0" indent="0">
              <a:buNone/>
            </a:pPr>
            <a:r>
              <a:rPr lang="es-ES" dirty="0"/>
              <a:t>En el derecho comparado se le denomina plagio.</a:t>
            </a:r>
            <a:endParaRPr lang="es-CL" dirty="0"/>
          </a:p>
          <a:p>
            <a:pPr marL="0" indent="0">
              <a:buNone/>
            </a:pPr>
            <a:r>
              <a:rPr lang="es-ES" dirty="0"/>
              <a:t> </a:t>
            </a:r>
            <a:endParaRPr lang="es-CL" dirty="0"/>
          </a:p>
          <a:p>
            <a:r>
              <a:rPr lang="es-ES" b="1" dirty="0"/>
              <a:t>Sujeto Pasivo:</a:t>
            </a:r>
            <a:r>
              <a:rPr lang="es-ES" dirty="0"/>
              <a:t> menor de dieciocho años.</a:t>
            </a:r>
            <a:endParaRPr lang="es-CL" dirty="0"/>
          </a:p>
          <a:p>
            <a:pPr marL="0" indent="0">
              <a:buNone/>
            </a:pPr>
            <a:r>
              <a:rPr lang="es-ES" dirty="0"/>
              <a:t> </a:t>
            </a:r>
            <a:endParaRPr lang="es-CL" dirty="0"/>
          </a:p>
          <a:p>
            <a:pPr marL="0" indent="0">
              <a:buNone/>
            </a:pPr>
            <a:r>
              <a:rPr lang="es-ES" b="1" dirty="0"/>
              <a:t> </a:t>
            </a:r>
            <a:endParaRPr lang="es-CL" dirty="0"/>
          </a:p>
          <a:p>
            <a:r>
              <a:rPr lang="es-ES" b="1" dirty="0"/>
              <a:t>Verbo Rector:</a:t>
            </a:r>
            <a:r>
              <a:rPr lang="es-ES" dirty="0"/>
              <a:t> sustracción del menor.  A diferencia del secuestro común que es un delito contra la libertad (encierro o detención), en este caso la libertad de los menores queda entregada (custodia) a un tercero, sean los padres o guardadores.</a:t>
            </a:r>
            <a:endParaRPr lang="es-CL" dirty="0"/>
          </a:p>
          <a:p>
            <a:pPr marL="0" indent="0">
              <a:buNone/>
            </a:pPr>
            <a:r>
              <a:rPr lang="es-ES" dirty="0"/>
              <a:t> </a:t>
            </a:r>
            <a:endParaRPr lang="es-CL" dirty="0"/>
          </a:p>
          <a:p>
            <a:pPr marL="0" indent="0">
              <a:buNone/>
            </a:pPr>
            <a:r>
              <a:rPr lang="es-ES" dirty="0"/>
              <a:t>Sin perjuicio, de que se protege cierto grado de libertad, este delito protege la tutela de la seguridad del menor que por ley está a cargo de los guardadores, por lo tanto, se incurre en este delito cuando quitamos al menor de la esfera de cuidado que tienen los padres o guardadores ya que, por ejemplo, respecto de un niño de seis meses se da una libertad un poco abstracta.</a:t>
            </a:r>
            <a:endParaRPr lang="es-CL" dirty="0"/>
          </a:p>
          <a:p>
            <a:pPr marL="0" indent="0">
              <a:buNone/>
            </a:pPr>
            <a:r>
              <a:rPr lang="es-ES" dirty="0"/>
              <a:t> </a:t>
            </a:r>
            <a:endParaRPr lang="es-CL" dirty="0"/>
          </a:p>
          <a:p>
            <a:pPr marL="0" indent="0">
              <a:buNone/>
            </a:pPr>
            <a:r>
              <a:rPr lang="es-ES" dirty="0"/>
              <a:t>	</a:t>
            </a:r>
            <a:endParaRPr lang="es-CL" dirty="0"/>
          </a:p>
          <a:p>
            <a:r>
              <a:rPr lang="es-ES" b="1" dirty="0"/>
              <a:t>Sujeto Activo:</a:t>
            </a:r>
            <a:r>
              <a:rPr lang="es-ES" dirty="0"/>
              <a:t> se discute si el padre puede ser sujeto activo en el supuesto de que no tenga la tutela del menor.  La mayoría dice que no, porque:</a:t>
            </a:r>
            <a:endParaRPr lang="es-CL" dirty="0"/>
          </a:p>
          <a:p>
            <a:pPr marL="0" indent="0">
              <a:buNone/>
            </a:pPr>
            <a:r>
              <a:rPr lang="es-ES" dirty="0"/>
              <a:t> </a:t>
            </a:r>
            <a:endParaRPr lang="es-CL" dirty="0"/>
          </a:p>
          <a:p>
            <a:pPr marL="0" indent="0">
              <a:buNone/>
            </a:pPr>
            <a:r>
              <a:rPr lang="es-ES" dirty="0"/>
              <a:t>El padre aun cuando no tenga la tutela del menor no puede cometer este delito porque este resguarda la seguridad del menor y en principio no se ve cómo un padre puede atentar contra esta seguridad.  Es discutible.</a:t>
            </a:r>
            <a:endParaRPr lang="es-CL" dirty="0"/>
          </a:p>
          <a:p>
            <a:pPr marL="0" indent="0">
              <a:buNone/>
            </a:pPr>
            <a:r>
              <a:rPr lang="es-ES" dirty="0"/>
              <a:t> </a:t>
            </a:r>
            <a:endParaRPr lang="es-CL" dirty="0"/>
          </a:p>
          <a:p>
            <a:pPr marL="0" indent="0">
              <a:buNone/>
            </a:pPr>
            <a:r>
              <a:rPr lang="es-ES" dirty="0"/>
              <a:t>Se considera como atenuante la entrega del menor a alguno de los padres, de modo que la ley subentiende que el padre resguarda la seguridad del hijo.</a:t>
            </a:r>
            <a:endParaRPr lang="es-CL" dirty="0"/>
          </a:p>
          <a:p>
            <a:endParaRPr lang="es-CL" dirty="0"/>
          </a:p>
        </p:txBody>
      </p:sp>
    </p:spTree>
    <p:extLst>
      <p:ext uri="{BB962C8B-B14F-4D97-AF65-F5344CB8AC3E}">
        <p14:creationId xmlns:p14="http://schemas.microsoft.com/office/powerpoint/2010/main" val="2476290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sp>
        <p:nvSpPr>
          <p:cNvPr id="3" name="2 Marcador de contenido"/>
          <p:cNvSpPr>
            <a:spLocks noGrp="1"/>
          </p:cNvSpPr>
          <p:nvPr>
            <p:ph idx="1"/>
          </p:nvPr>
        </p:nvSpPr>
        <p:spPr>
          <a:xfrm>
            <a:off x="502920" y="530352"/>
            <a:ext cx="8183880" cy="5634952"/>
          </a:xfrm>
        </p:spPr>
        <p:txBody>
          <a:bodyPr>
            <a:normAutofit fontScale="40000" lnSpcReduction="20000"/>
          </a:bodyPr>
          <a:lstStyle/>
          <a:p>
            <a:pPr marL="0" indent="0">
              <a:buNone/>
            </a:pPr>
            <a:r>
              <a:rPr lang="es-ES" b="1" dirty="0"/>
              <a:t>Formas de comisión:</a:t>
            </a:r>
            <a:endParaRPr lang="es-CL" dirty="0"/>
          </a:p>
          <a:p>
            <a:pPr marL="0" indent="0">
              <a:buNone/>
            </a:pPr>
            <a:r>
              <a:rPr lang="es-ES" dirty="0"/>
              <a:t> </a:t>
            </a:r>
            <a:endParaRPr lang="es-CL" dirty="0"/>
          </a:p>
          <a:p>
            <a:pPr marL="0" indent="0">
              <a:buNone/>
            </a:pPr>
            <a:r>
              <a:rPr lang="es-ES" dirty="0"/>
              <a:t>En cuanto al modo de comisión del delito, cuando se comete con cooperación o con consentimiento del menor:</a:t>
            </a:r>
            <a:endParaRPr lang="es-CL" dirty="0"/>
          </a:p>
          <a:p>
            <a:pPr marL="0" indent="0">
              <a:buNone/>
            </a:pPr>
            <a:r>
              <a:rPr lang="es-ES" dirty="0"/>
              <a:t> </a:t>
            </a:r>
            <a:endParaRPr lang="es-CL" dirty="0"/>
          </a:p>
          <a:p>
            <a:pPr marL="0" indent="0">
              <a:buNone/>
            </a:pPr>
            <a:r>
              <a:rPr lang="es-ES" dirty="0"/>
              <a:t>Si se trata de un menor de diez años el consentimiento será irrelevante y habrá sustracción de menores.</a:t>
            </a:r>
            <a:endParaRPr lang="es-CL" dirty="0"/>
          </a:p>
          <a:p>
            <a:pPr marL="0" indent="0">
              <a:buNone/>
            </a:pPr>
            <a:r>
              <a:rPr lang="es-ES" dirty="0"/>
              <a:t> </a:t>
            </a:r>
            <a:endParaRPr lang="es-CL" dirty="0"/>
          </a:p>
          <a:p>
            <a:pPr marL="0" indent="0">
              <a:buNone/>
            </a:pPr>
            <a:r>
              <a:rPr lang="es-ES" dirty="0"/>
              <a:t>Si se trata de un mayor de diez años se aplica el Art. 357 a propósito de la inducción al abandono del hogar, de modo que si no hay consentimiento ni cooperación habrá </a:t>
            </a:r>
            <a:r>
              <a:rPr lang="es-ES" dirty="0" err="1" smtClean="0"/>
              <a:t>sustrcción</a:t>
            </a:r>
            <a:r>
              <a:rPr lang="es-ES" dirty="0" smtClean="0"/>
              <a:t> </a:t>
            </a:r>
            <a:r>
              <a:rPr lang="es-ES" dirty="0"/>
              <a:t>de menores.</a:t>
            </a:r>
            <a:endParaRPr lang="es-CL" dirty="0"/>
          </a:p>
          <a:p>
            <a:pPr marL="0" indent="0">
              <a:buNone/>
            </a:pPr>
            <a:r>
              <a:rPr lang="es-ES" dirty="0"/>
              <a:t> </a:t>
            </a:r>
            <a:endParaRPr lang="es-CL" dirty="0"/>
          </a:p>
          <a:p>
            <a:pPr marL="0" indent="0">
              <a:buNone/>
            </a:pPr>
            <a:r>
              <a:rPr lang="es-ES" dirty="0"/>
              <a:t>El consentimiento del padre no es relevante en el sentido del “perdón del padre” ya que no se trata de un bien jurídico disponible.</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dirty="0"/>
              <a:t>Figura Base:</a:t>
            </a:r>
            <a:r>
              <a:rPr lang="es-ES" dirty="0"/>
              <a:t> </a:t>
            </a:r>
            <a:endParaRPr lang="es-CL" dirty="0"/>
          </a:p>
          <a:p>
            <a:pPr marL="0" indent="0">
              <a:buNone/>
            </a:pPr>
            <a:r>
              <a:rPr lang="es-ES" dirty="0"/>
              <a:t> </a:t>
            </a:r>
            <a:endParaRPr lang="es-CL" dirty="0"/>
          </a:p>
          <a:p>
            <a:pPr marL="0" indent="0">
              <a:buNone/>
            </a:pPr>
            <a:r>
              <a:rPr lang="es-ES" b="1" dirty="0"/>
              <a:t>Art. 142.</a:t>
            </a:r>
            <a:r>
              <a:rPr lang="es-ES" dirty="0"/>
              <a:t>  </a:t>
            </a:r>
            <a:r>
              <a:rPr lang="es-ES" i="1" dirty="0"/>
              <a:t>La sustracción de un menor de dieciocho años será castigada</a:t>
            </a:r>
            <a:r>
              <a:rPr lang="es-ES" dirty="0"/>
              <a:t>: </a:t>
            </a:r>
            <a:r>
              <a:rPr lang="es-ES" b="1" dirty="0"/>
              <a:t>Nº 2.</a:t>
            </a:r>
            <a:r>
              <a:rPr lang="es-ES" dirty="0"/>
              <a:t> </a:t>
            </a:r>
            <a:r>
              <a:rPr lang="es-ES" i="1" dirty="0"/>
              <a:t>Con presidio mayor en su grado medio a máximo en los demás casos.</a:t>
            </a:r>
            <a:endParaRPr lang="es-CL" dirty="0"/>
          </a:p>
          <a:p>
            <a:pPr marL="0" indent="0">
              <a:buNone/>
            </a:pPr>
            <a:r>
              <a:rPr lang="es-ES" dirty="0"/>
              <a:t> </a:t>
            </a:r>
            <a:endParaRPr lang="es-CL" dirty="0"/>
          </a:p>
          <a:p>
            <a:pPr marL="0" indent="0">
              <a:buNone/>
            </a:pPr>
            <a:r>
              <a:rPr lang="es-ES" dirty="0"/>
              <a:t> </a:t>
            </a:r>
            <a:endParaRPr lang="es-CL" dirty="0"/>
          </a:p>
          <a:p>
            <a:pPr marL="0" indent="0">
              <a:buNone/>
            </a:pPr>
            <a:r>
              <a:rPr lang="es-ES" b="1" dirty="0"/>
              <a:t>Figuras Calificadas:</a:t>
            </a:r>
            <a:endParaRPr lang="es-CL" dirty="0"/>
          </a:p>
          <a:p>
            <a:pPr marL="0" indent="0">
              <a:buNone/>
            </a:pPr>
            <a:r>
              <a:rPr lang="es-ES" dirty="0"/>
              <a:t> </a:t>
            </a:r>
            <a:endParaRPr lang="es-CL" dirty="0"/>
          </a:p>
          <a:p>
            <a:pPr marL="0" indent="0">
              <a:buNone/>
            </a:pPr>
            <a:r>
              <a:rPr lang="es-ES" b="1" dirty="0"/>
              <a:t>Art. 142.</a:t>
            </a:r>
            <a:r>
              <a:rPr lang="es-ES" dirty="0"/>
              <a:t>  </a:t>
            </a:r>
            <a:r>
              <a:rPr lang="es-ES" i="1" dirty="0"/>
              <a:t>La sustracción de un menor de dieciocho años será castigada</a:t>
            </a:r>
            <a:r>
              <a:rPr lang="es-ES" dirty="0"/>
              <a:t>: </a:t>
            </a:r>
            <a:r>
              <a:rPr lang="es-ES" b="1" dirty="0"/>
              <a:t>Nº 1.</a:t>
            </a:r>
            <a:r>
              <a:rPr lang="es-ES" dirty="0"/>
              <a:t> </a:t>
            </a:r>
            <a:r>
              <a:rPr lang="es-ES" i="1" dirty="0"/>
              <a:t>Con presidio mayor en su grado máximo a presidio perpetuo, si se ejecutare para obtener un </a:t>
            </a:r>
            <a:r>
              <a:rPr lang="es-ES" i="1" dirty="0" err="1" smtClean="0"/>
              <a:t>rescte</a:t>
            </a:r>
            <a:r>
              <a:rPr lang="es-ES" i="1" dirty="0"/>
              <a:t>, imponer exigencias, arrancar decisiones o si </a:t>
            </a:r>
            <a:r>
              <a:rPr lang="es-ES" b="1" i="1" dirty="0"/>
              <a:t>resultare</a:t>
            </a:r>
            <a:r>
              <a:rPr lang="es-ES" i="1" dirty="0"/>
              <a:t> un daño grave en la persona del menor.</a:t>
            </a:r>
            <a:endParaRPr lang="es-CL" dirty="0"/>
          </a:p>
          <a:p>
            <a:pPr marL="0" indent="0">
              <a:buNone/>
            </a:pPr>
            <a:r>
              <a:rPr lang="es-ES" dirty="0"/>
              <a:t> </a:t>
            </a:r>
            <a:endParaRPr lang="es-CL" dirty="0"/>
          </a:p>
          <a:p>
            <a:pPr marL="0" indent="0">
              <a:buNone/>
            </a:pPr>
            <a:r>
              <a:rPr lang="es-ES" b="1" dirty="0"/>
              <a:t>Art. 142 inciso final.  </a:t>
            </a:r>
            <a:r>
              <a:rPr lang="es-ES" i="1" dirty="0"/>
              <a:t>Si con motivo u ocasión de la sustracción se </a:t>
            </a:r>
            <a:r>
              <a:rPr lang="es-ES" b="1" i="1" dirty="0"/>
              <a:t>cometiere</a:t>
            </a:r>
            <a:r>
              <a:rPr lang="es-ES" i="1" dirty="0"/>
              <a:t> alguno de los delitos indicados en el inciso final del artículo anterior, se aplicará la pena que en él </a:t>
            </a:r>
            <a:r>
              <a:rPr lang="es-ES" i="1" dirty="0" smtClean="0"/>
              <a:t>s </a:t>
            </a:r>
            <a:r>
              <a:rPr lang="es-ES" i="1" dirty="0"/>
              <a:t>señala.</a:t>
            </a:r>
            <a:endParaRPr lang="es-CL" dirty="0"/>
          </a:p>
          <a:p>
            <a:pPr marL="0" indent="0">
              <a:buNone/>
            </a:pPr>
            <a:r>
              <a:rPr lang="es-ES" dirty="0"/>
              <a:t> </a:t>
            </a:r>
            <a:endParaRPr lang="es-CL" dirty="0"/>
          </a:p>
          <a:p>
            <a:pPr marL="0" indent="0">
              <a:buNone/>
            </a:pPr>
            <a:r>
              <a:rPr lang="es-ES" dirty="0"/>
              <a:t>Se critica este inciso final porque se refiere al inciso final del Art. 141, de modo que no habría incentivo ya que la sustracción con homicidio tendrían la misma pena que si sólo se </a:t>
            </a:r>
            <a:r>
              <a:rPr lang="es-ES" dirty="0" smtClean="0"/>
              <a:t>e </a:t>
            </a:r>
            <a:r>
              <a:rPr lang="es-ES" dirty="0"/>
              <a:t>causa lesiones gravísimas sin que el menor muera, y por lo general para ocultar el delito se comete homicidio.</a:t>
            </a:r>
            <a:endParaRPr lang="es-CL" dirty="0"/>
          </a:p>
          <a:p>
            <a:pPr marL="0" indent="0">
              <a:buNone/>
            </a:pPr>
            <a:r>
              <a:rPr lang="es-ES" b="1" dirty="0"/>
              <a:t>Art. 357.</a:t>
            </a:r>
            <a:r>
              <a:rPr lang="es-ES" dirty="0"/>
              <a:t>  </a:t>
            </a:r>
            <a:r>
              <a:rPr lang="es-ES" i="1" dirty="0"/>
              <a:t>El que indujere a un menor de edad, pero mayor de diez años,  a que abandone la casa de sus padres, guardadores o encargados de su persona, sufrirá las penas de reclusión menor en cualquiera de sus grados y multa de once a veinte unidades tributarias mensuales</a:t>
            </a:r>
            <a:r>
              <a:rPr lang="es-ES" dirty="0"/>
              <a:t>.</a:t>
            </a:r>
            <a:endParaRPr lang="es-CL" dirty="0"/>
          </a:p>
          <a:p>
            <a:endParaRPr lang="es-CL" dirty="0"/>
          </a:p>
        </p:txBody>
      </p:sp>
    </p:spTree>
    <p:extLst>
      <p:ext uri="{BB962C8B-B14F-4D97-AF65-F5344CB8AC3E}">
        <p14:creationId xmlns:p14="http://schemas.microsoft.com/office/powerpoint/2010/main" val="31671631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254</TotalTime>
  <Words>948</Words>
  <Application>Microsoft Office PowerPoint</Application>
  <PresentationFormat>Presentación en pantalla (4:3)</PresentationFormat>
  <Paragraphs>675</Paragraphs>
  <Slides>47</Slides>
  <Notes>0</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Aspecto</vt:lpstr>
      <vt:lpstr>Derecho Penal III Parte especial</vt:lpstr>
      <vt:lpstr>CLASE 32</vt:lpstr>
      <vt:lpstr>INTRODUCCIÓN</vt:lpstr>
      <vt:lpstr>Presentación de PowerPoint</vt:lpstr>
      <vt:lpstr>I. Delitos contra la Libertad en su Aspecto Material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 33</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 34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Penal III Parte especial</dc:title>
  <dc:creator>héctor</dc:creator>
  <cp:lastModifiedBy>barbara</cp:lastModifiedBy>
  <cp:revision>25</cp:revision>
  <dcterms:created xsi:type="dcterms:W3CDTF">2013-03-10T07:48:28Z</dcterms:created>
  <dcterms:modified xsi:type="dcterms:W3CDTF">2013-07-22T10:43:02Z</dcterms:modified>
</cp:coreProperties>
</file>