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74"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4" d="100"/>
          <a:sy n="114" d="100"/>
        </p:scale>
        <p:origin x="-918" y="1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8" name="7 Marcador de pie de página"/>
          <p:cNvSpPr>
            <a:spLocks noGrp="1"/>
          </p:cNvSpPr>
          <p:nvPr>
            <p:ph type="ftr" sz="quarter" idx="11"/>
          </p:nvPr>
        </p:nvSpPr>
        <p:spPr/>
        <p:txBody>
          <a:bodyPr/>
          <a:lstStyle>
            <a:extLst/>
          </a:lstStyle>
          <a:p>
            <a:endParaRPr lang="es-CL"/>
          </a:p>
        </p:txBody>
      </p:sp>
      <p:sp>
        <p:nvSpPr>
          <p:cNvPr id="11" name="10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8" name="7 Marcador de pie de página"/>
          <p:cNvSpPr>
            <a:spLocks noGrp="1"/>
          </p:cNvSpPr>
          <p:nvPr>
            <p:ph type="ftr" sz="quarter" idx="11"/>
          </p:nvPr>
        </p:nvSpPr>
        <p:spPr/>
        <p:txBody>
          <a:bodyPr/>
          <a:lstStyle>
            <a:extLst/>
          </a:lstStyle>
          <a:p>
            <a:endParaRPr lang="es-CL"/>
          </a:p>
        </p:txBody>
      </p:sp>
      <p:sp>
        <p:nvSpPr>
          <p:cNvPr id="9" name="8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4" name="3 Marcador de pie de página"/>
          <p:cNvSpPr>
            <a:spLocks noGrp="1"/>
          </p:cNvSpPr>
          <p:nvPr>
            <p:ph type="ftr" sz="quarter" idx="11"/>
          </p:nvPr>
        </p:nvSpPr>
        <p:spPr/>
        <p:txBody>
          <a:bodyPr/>
          <a:lstStyle>
            <a:extLst/>
          </a:lstStyle>
          <a:p>
            <a:endParaRPr lang="es-CL"/>
          </a:p>
        </p:txBody>
      </p:sp>
      <p:sp>
        <p:nvSpPr>
          <p:cNvPr id="5" name="4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3" name="2 Marcador de pie de página"/>
          <p:cNvSpPr>
            <a:spLocks noGrp="1"/>
          </p:cNvSpPr>
          <p:nvPr>
            <p:ph type="ftr" sz="quarter" idx="11"/>
          </p:nvPr>
        </p:nvSpPr>
        <p:spPr/>
        <p:txBody>
          <a:bodyPr/>
          <a:lstStyle>
            <a:extLst/>
          </a:lstStyle>
          <a:p>
            <a:endParaRPr lang="es-CL"/>
          </a:p>
        </p:txBody>
      </p:sp>
      <p:sp>
        <p:nvSpPr>
          <p:cNvPr id="4" name="3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dondear rectángulo de esquina sencilla"/>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smtClean="0"/>
              <a:t>Haga clic en el icono para agregar una imagen</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12 Marcador de título"/>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BE36416-2CDA-40E7-9BCC-7F3C1D2A1E20}" type="datetimeFigureOut">
              <a:rPr lang="es-CL" smtClean="0"/>
              <a:t>22-07-2013</a:t>
            </a:fld>
            <a:endParaRPr lang="es-CL"/>
          </a:p>
        </p:txBody>
      </p:sp>
      <p:sp>
        <p:nvSpPr>
          <p:cNvPr id="18" name="17 Marcador de pie de página"/>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s-CL"/>
          </a:p>
        </p:txBody>
      </p:sp>
      <p:sp>
        <p:nvSpPr>
          <p:cNvPr id="5" name="4 Marcador de número de diapositiva"/>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BFC51FF-AAA2-4CF9-ACA4-7E94C1F738DD}" type="slidenum">
              <a:rPr lang="es-CL" smtClean="0"/>
              <a:t>‹Nº›</a:t>
            </a:fld>
            <a:endParaRPr lang="es-CL"/>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1772816"/>
            <a:ext cx="7772400" cy="1656184"/>
          </a:xfrm>
        </p:spPr>
        <p:txBody>
          <a:bodyPr>
            <a:normAutofit/>
          </a:bodyPr>
          <a:lstStyle/>
          <a:p>
            <a:r>
              <a:rPr lang="es-MX" sz="5000" dirty="0" smtClean="0"/>
              <a:t>Derecho Penal III Parte especial</a:t>
            </a:r>
            <a:endParaRPr lang="es-CL" sz="5000" dirty="0"/>
          </a:p>
        </p:txBody>
      </p:sp>
      <p:sp>
        <p:nvSpPr>
          <p:cNvPr id="3" name="2 Subtítulo"/>
          <p:cNvSpPr>
            <a:spLocks noGrp="1"/>
          </p:cNvSpPr>
          <p:nvPr>
            <p:ph type="subTitle" idx="1"/>
          </p:nvPr>
        </p:nvSpPr>
        <p:spPr>
          <a:xfrm>
            <a:off x="722376" y="3685032"/>
            <a:ext cx="7772400" cy="1976216"/>
          </a:xfrm>
        </p:spPr>
        <p:txBody>
          <a:bodyPr>
            <a:normAutofit/>
          </a:bodyPr>
          <a:lstStyle/>
          <a:p>
            <a:r>
              <a:rPr lang="es-MX" dirty="0" smtClean="0"/>
              <a:t>Profesor: German Ovalle Madrid</a:t>
            </a:r>
          </a:p>
          <a:p>
            <a:r>
              <a:rPr lang="es-MX" dirty="0" smtClean="0"/>
              <a:t>Ayudantes:</a:t>
            </a:r>
          </a:p>
          <a:p>
            <a:r>
              <a:rPr lang="es-MX" dirty="0" smtClean="0"/>
              <a:t>Bárbara Sepúlveda.</a:t>
            </a:r>
          </a:p>
          <a:p>
            <a:r>
              <a:rPr lang="es-MX" dirty="0" smtClean="0"/>
              <a:t>Héctor Anabalón.</a:t>
            </a:r>
          </a:p>
          <a:p>
            <a:r>
              <a:rPr lang="es-MX" dirty="0" smtClean="0"/>
              <a:t>Otoño 2013</a:t>
            </a:r>
          </a:p>
          <a:p>
            <a:endParaRPr lang="es-CL"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3" y="3573016"/>
            <a:ext cx="3301913" cy="2801466"/>
          </a:xfrm>
          <a:prstGeom prst="rect">
            <a:avLst/>
          </a:prstGeom>
        </p:spPr>
      </p:pic>
    </p:spTree>
    <p:extLst>
      <p:ext uri="{BB962C8B-B14F-4D97-AF65-F5344CB8AC3E}">
        <p14:creationId xmlns:p14="http://schemas.microsoft.com/office/powerpoint/2010/main" val="18017207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DISTINCIONES  </a:t>
            </a:r>
            <a:endParaRPr lang="es-CL" dirty="0"/>
          </a:p>
        </p:txBody>
      </p:sp>
      <p:sp>
        <p:nvSpPr>
          <p:cNvPr id="3" name="2 Marcador de contenido"/>
          <p:cNvSpPr>
            <a:spLocks noGrp="1"/>
          </p:cNvSpPr>
          <p:nvPr>
            <p:ph idx="1"/>
          </p:nvPr>
        </p:nvSpPr>
        <p:spPr/>
        <p:txBody>
          <a:bodyPr>
            <a:normAutofit fontScale="55000" lnSpcReduction="20000"/>
          </a:bodyPr>
          <a:lstStyle/>
          <a:p>
            <a:r>
              <a:rPr lang="es-ES" b="1" dirty="0" smtClean="0"/>
              <a:t>Art</a:t>
            </a:r>
            <a:r>
              <a:rPr lang="es-ES" b="1" dirty="0"/>
              <a:t>. 196 A bis, </a:t>
            </a:r>
            <a:r>
              <a:rPr lang="es-CL" b="1" dirty="0"/>
              <a:t>Ley de Tránsito</a:t>
            </a:r>
            <a:r>
              <a:rPr lang="es-ES" b="1" dirty="0"/>
              <a:t>.</a:t>
            </a:r>
            <a:r>
              <a:rPr lang="es-ES" i="1" dirty="0"/>
              <a:t>  </a:t>
            </a:r>
            <a:r>
              <a:rPr lang="es-CL" i="1" dirty="0"/>
              <a:t>Será castigado con presidio menor en su grado medio a máximo y, en su caso, con la suspensión de la licencia de conductor o inhabilidad para obtenerla, hasta por 5 años, el que:</a:t>
            </a:r>
            <a:endParaRPr lang="es-CL" dirty="0"/>
          </a:p>
          <a:p>
            <a:pPr marL="0" indent="0">
              <a:buNone/>
            </a:pPr>
            <a:r>
              <a:rPr lang="es-CL" dirty="0"/>
              <a:t> </a:t>
            </a:r>
          </a:p>
          <a:p>
            <a:pPr marL="0" indent="0">
              <a:buNone/>
            </a:pPr>
            <a:r>
              <a:rPr lang="es-CL" b="1" i="1" dirty="0"/>
              <a:t>a)</a:t>
            </a:r>
            <a:r>
              <a:rPr lang="es-CL" i="1" dirty="0"/>
              <a:t> Falsifique una licencia de conductor, boleta de citación, o un permiso provisorio o cualquier certificado o documento requerido por esta ley para obtenerlos; </a:t>
            </a:r>
            <a:endParaRPr lang="es-CL" dirty="0"/>
          </a:p>
          <a:p>
            <a:pPr marL="0" indent="0">
              <a:buNone/>
            </a:pPr>
            <a:r>
              <a:rPr lang="es-ES" dirty="0" smtClean="0"/>
              <a:t>	</a:t>
            </a:r>
          </a:p>
          <a:p>
            <a:pPr marL="0" indent="0">
              <a:buNone/>
            </a:pPr>
            <a:r>
              <a:rPr lang="es-ES" dirty="0" smtClean="0"/>
              <a:t>	La </a:t>
            </a:r>
            <a:r>
              <a:rPr lang="es-ES" dirty="0"/>
              <a:t>boleta de citación se entrega cuando a una persona le cursan un parte y le entregan una citación al tribunal, sea que el parte se lo haya puesto carabineros o algún inspector municipal</a:t>
            </a:r>
            <a:r>
              <a:rPr lang="es-ES" dirty="0" smtClean="0"/>
              <a:t>.</a:t>
            </a:r>
          </a:p>
          <a:p>
            <a:pPr marL="0" indent="0">
              <a:buNone/>
            </a:pPr>
            <a:endParaRPr lang="es-ES" dirty="0"/>
          </a:p>
          <a:p>
            <a:pPr marL="0" indent="0">
              <a:buNone/>
            </a:pPr>
            <a:r>
              <a:rPr lang="es-CL" b="1" i="1" dirty="0"/>
              <a:t>b)</a:t>
            </a:r>
            <a:r>
              <a:rPr lang="es-CL" i="1" dirty="0"/>
              <a:t> Conduzca, </a:t>
            </a:r>
            <a:r>
              <a:rPr lang="es-CL" b="1" i="1" dirty="0"/>
              <a:t>a sabiendas</a:t>
            </a:r>
            <a:r>
              <a:rPr lang="es-CL" i="1" dirty="0"/>
              <a:t>, con una licencia de conductor, boleta de citación o permiso provisorio judicial para conducir, falsos u obtenidos en contravención a esta ley o pertenecientes a otra persona; </a:t>
            </a:r>
            <a:endParaRPr lang="es-CL" dirty="0"/>
          </a:p>
          <a:p>
            <a:pPr marL="0" indent="0">
              <a:buNone/>
            </a:pPr>
            <a:r>
              <a:rPr lang="es-CL" dirty="0"/>
              <a:t> </a:t>
            </a:r>
          </a:p>
          <a:p>
            <a:pPr marL="0" indent="0">
              <a:buNone/>
            </a:pPr>
            <a:r>
              <a:rPr lang="es-CL" dirty="0" smtClean="0"/>
              <a:t>	Se </a:t>
            </a:r>
            <a:r>
              <a:rPr lang="es-CL" dirty="0"/>
              <a:t>relaciona con las falsedades documentales, a la falsificación misma.</a:t>
            </a:r>
          </a:p>
          <a:p>
            <a:pPr marL="0" indent="0">
              <a:buNone/>
            </a:pPr>
            <a:endParaRPr lang="es-CL" dirty="0"/>
          </a:p>
          <a:p>
            <a:pPr marL="0" indent="0">
              <a:buNone/>
            </a:pPr>
            <a:endParaRPr lang="es-CL" dirty="0"/>
          </a:p>
        </p:txBody>
      </p:sp>
    </p:spTree>
    <p:extLst>
      <p:ext uri="{BB962C8B-B14F-4D97-AF65-F5344CB8AC3E}">
        <p14:creationId xmlns:p14="http://schemas.microsoft.com/office/powerpoint/2010/main" val="750665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994992"/>
          </a:xfrm>
        </p:spPr>
        <p:txBody>
          <a:bodyPr>
            <a:normAutofit fontScale="85000" lnSpcReduction="20000"/>
          </a:bodyPr>
          <a:lstStyle/>
          <a:p>
            <a:pPr marL="0" indent="0">
              <a:buNone/>
            </a:pPr>
            <a:r>
              <a:rPr lang="es-CL" b="1" i="1" dirty="0"/>
              <a:t>c)</a:t>
            </a:r>
            <a:r>
              <a:rPr lang="es-CL" i="1" dirty="0"/>
              <a:t> Presente, </a:t>
            </a:r>
            <a:r>
              <a:rPr lang="es-CL" b="1" i="1" dirty="0"/>
              <a:t>a sabiendas</a:t>
            </a:r>
            <a:r>
              <a:rPr lang="es-CL" i="1" dirty="0"/>
              <a:t>, certificados falsos para obtener licencia de conductor; </a:t>
            </a:r>
            <a:r>
              <a:rPr lang="es-CL" dirty="0"/>
              <a:t> </a:t>
            </a:r>
          </a:p>
          <a:p>
            <a:pPr marL="0" indent="0">
              <a:buNone/>
            </a:pPr>
            <a:endParaRPr lang="es-CL" dirty="0"/>
          </a:p>
          <a:p>
            <a:pPr marL="0" indent="0">
              <a:buNone/>
            </a:pPr>
            <a:r>
              <a:rPr lang="es-CL" b="1" i="1" dirty="0"/>
              <a:t>d)</a:t>
            </a:r>
            <a:r>
              <a:rPr lang="es-CL" i="1" dirty="0"/>
              <a:t> Obtenga una licencia de conductor, sin cumplir con los requisitos legales para ello, mediante soborno, dádivas, uso de influencias indebidas o amenaza;</a:t>
            </a:r>
            <a:endParaRPr lang="es-CL" dirty="0"/>
          </a:p>
          <a:p>
            <a:pPr marL="0" indent="0">
              <a:buNone/>
            </a:pPr>
            <a:r>
              <a:rPr lang="es-CL" dirty="0"/>
              <a:t> </a:t>
            </a:r>
          </a:p>
          <a:p>
            <a:pPr marL="0" indent="0">
              <a:buNone/>
            </a:pPr>
            <a:r>
              <a:rPr lang="es-CL" dirty="0"/>
              <a:t> </a:t>
            </a:r>
            <a:r>
              <a:rPr lang="es-CL" dirty="0" smtClean="0"/>
              <a:t>El </a:t>
            </a:r>
            <a:r>
              <a:rPr lang="es-CL" dirty="0"/>
              <a:t>soborno y las dádivas se relacionan con el cohecho activo.</a:t>
            </a:r>
          </a:p>
          <a:p>
            <a:pPr marL="0" lvl="0" indent="0">
              <a:buNone/>
            </a:pPr>
            <a:r>
              <a:rPr lang="es-CL" dirty="0"/>
              <a:t>Las influencias se relacionan con el tráfico de influencias.</a:t>
            </a:r>
          </a:p>
          <a:p>
            <a:pPr marL="0" lvl="0" indent="0">
              <a:buNone/>
            </a:pPr>
            <a:r>
              <a:rPr lang="es-CL" dirty="0"/>
              <a:t>Las amenazas se relacionan con la exacción pero mirada desde el punto de vista de un particular</a:t>
            </a:r>
            <a:r>
              <a:rPr lang="es-CL" dirty="0" smtClean="0"/>
              <a:t>.</a:t>
            </a:r>
          </a:p>
          <a:p>
            <a:pPr lvl="0"/>
            <a:endParaRPr lang="es-CL" dirty="0"/>
          </a:p>
          <a:p>
            <a:pPr marL="0" indent="0">
              <a:buNone/>
            </a:pPr>
            <a:r>
              <a:rPr lang="es-CL" b="1" i="1" dirty="0"/>
              <a:t>e)</a:t>
            </a:r>
            <a:r>
              <a:rPr lang="es-CL" i="1" dirty="0"/>
              <a:t> Utilice, a sabiendas, una placa patente falsa o que corresponda a otro vehículo</a:t>
            </a:r>
            <a:r>
              <a:rPr lang="es-CL" i="1" dirty="0" smtClean="0"/>
              <a:t>;</a:t>
            </a:r>
            <a:r>
              <a:rPr lang="es-CL" dirty="0"/>
              <a:t> </a:t>
            </a:r>
          </a:p>
          <a:p>
            <a:pPr lvl="0"/>
            <a:endParaRPr lang="es-CL" dirty="0"/>
          </a:p>
          <a:p>
            <a:endParaRPr lang="es-CL" dirty="0"/>
          </a:p>
        </p:txBody>
      </p:sp>
    </p:spTree>
    <p:extLst>
      <p:ext uri="{BB962C8B-B14F-4D97-AF65-F5344CB8AC3E}">
        <p14:creationId xmlns:p14="http://schemas.microsoft.com/office/powerpoint/2010/main" val="381555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77500" lnSpcReduction="20000"/>
          </a:bodyPr>
          <a:lstStyle/>
          <a:p>
            <a:pPr marL="0" indent="0">
              <a:buNone/>
            </a:pPr>
            <a:r>
              <a:rPr lang="es-CL" b="1" i="1" dirty="0"/>
              <a:t>f) </a:t>
            </a:r>
            <a:r>
              <a:rPr lang="es-CL" i="1" dirty="0"/>
              <a:t>Certifique, indebida o falsamente, conocimientos, habilidades, prácticas de conducción o realización de cursos de conducir que permitan obtener una licencia de conductor, y </a:t>
            </a:r>
            <a:endParaRPr lang="es-CL" dirty="0"/>
          </a:p>
          <a:p>
            <a:pPr marL="0" indent="0">
              <a:buNone/>
            </a:pPr>
            <a:r>
              <a:rPr lang="es-CL" dirty="0"/>
              <a:t> </a:t>
            </a:r>
          </a:p>
          <a:p>
            <a:pPr marL="0" indent="0">
              <a:buNone/>
            </a:pPr>
            <a:r>
              <a:rPr lang="es-CL" dirty="0"/>
              <a:t>Por ejemplo si un sujeto necesitaba usar lentes y falsifica un certificado de un oculista que diga lo contrario;  los adultos mayores en cuanto a su edad.</a:t>
            </a:r>
          </a:p>
          <a:p>
            <a:pPr marL="0" indent="0">
              <a:buNone/>
            </a:pPr>
            <a:r>
              <a:rPr lang="es-CL" dirty="0"/>
              <a:t> </a:t>
            </a:r>
          </a:p>
          <a:p>
            <a:pPr marL="0" indent="0">
              <a:buNone/>
            </a:pPr>
            <a:r>
              <a:rPr lang="es-CL" dirty="0"/>
              <a:t> </a:t>
            </a:r>
          </a:p>
          <a:p>
            <a:pPr marL="0" indent="0">
              <a:buNone/>
            </a:pPr>
            <a:r>
              <a:rPr lang="es-CL" b="1" i="1" dirty="0"/>
              <a:t>g)</a:t>
            </a:r>
            <a:r>
              <a:rPr lang="es-CL" i="1" dirty="0"/>
              <a:t> Otorgue un certificado de revisión técnica sin haber practicado realmente la revisión o que contenga afirmaciones de hechos relevantes contrarios a la verdad.</a:t>
            </a:r>
            <a:endParaRPr lang="es-CL" dirty="0"/>
          </a:p>
          <a:p>
            <a:endParaRPr lang="es-CL" dirty="0"/>
          </a:p>
        </p:txBody>
      </p:sp>
    </p:spTree>
    <p:extLst>
      <p:ext uri="{BB962C8B-B14F-4D97-AF65-F5344CB8AC3E}">
        <p14:creationId xmlns:p14="http://schemas.microsoft.com/office/powerpoint/2010/main" val="3991626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MANEJO EN ESTADO DE EBRIEDAD</a:t>
            </a:r>
            <a:endParaRPr lang="es-CL" dirty="0"/>
          </a:p>
        </p:txBody>
      </p:sp>
      <p:sp>
        <p:nvSpPr>
          <p:cNvPr id="3" name="2 Marcador de contenido"/>
          <p:cNvSpPr>
            <a:spLocks noGrp="1"/>
          </p:cNvSpPr>
          <p:nvPr>
            <p:ph idx="1"/>
          </p:nvPr>
        </p:nvSpPr>
        <p:spPr/>
        <p:txBody>
          <a:bodyPr>
            <a:normAutofit fontScale="55000" lnSpcReduction="20000"/>
          </a:bodyPr>
          <a:lstStyle/>
          <a:p>
            <a:pPr marL="0" indent="0">
              <a:buNone/>
            </a:pPr>
            <a:r>
              <a:rPr lang="es-CL" b="1" dirty="0"/>
              <a:t>Art. 115 A, Ley de Tránsito.</a:t>
            </a:r>
            <a:r>
              <a:rPr lang="es-CL" dirty="0"/>
              <a:t> </a:t>
            </a:r>
            <a:r>
              <a:rPr lang="es-CL" i="1" dirty="0"/>
              <a:t>Se prohíbe, al conductor y a los pasajeros, el consumo </a:t>
            </a:r>
            <a:r>
              <a:rPr lang="es-CL" i="1" dirty="0" smtClean="0"/>
              <a:t>de bebidas </a:t>
            </a:r>
            <a:r>
              <a:rPr lang="es-CL" i="1" dirty="0"/>
              <a:t>alcohólicas en el interior de vehículos motorizados. </a:t>
            </a:r>
            <a:endParaRPr lang="es-CL" dirty="0"/>
          </a:p>
          <a:p>
            <a:pPr marL="0" indent="0">
              <a:buNone/>
            </a:pPr>
            <a:r>
              <a:rPr lang="es-CL" i="1" dirty="0"/>
              <a:t>Se prohíbe, asimismo, la conducción de cualquier vehículo o medio de transporte, la operación de cualquier tipo de maquinaria o el desempeño de las funciones de guardafrenos, cambiadores o controladores de tránsito, ejecutados en estado de ebriedad, bajo la influencia de sustancias estupefacientes o sicotrópicas, o bajo la influencia del alcohol.</a:t>
            </a:r>
            <a:endParaRPr lang="es-CL" dirty="0"/>
          </a:p>
          <a:p>
            <a:pPr marL="0" indent="0">
              <a:buNone/>
            </a:pPr>
            <a:r>
              <a:rPr lang="es-CL" i="1" dirty="0"/>
              <a:t>Para la determinación del estado de ebriedad del imputado o del hecho de encontrarse bajo la influencia del alcohol, el tribunal podrá considerar todos los medios de prueba, evaluando especialmente el estado general del imputado en relación con el control de sus sentidos, como también el nivel de alcohol presente en el flujo sanguíneo, que conste en el informe de alcoholemia o en el resultado de la prueba respiratoria que hubiera sido practicada por Carabineros.</a:t>
            </a:r>
            <a:endParaRPr lang="es-CL" dirty="0"/>
          </a:p>
          <a:p>
            <a:pPr marL="0" indent="0">
              <a:buNone/>
            </a:pPr>
            <a:r>
              <a:rPr lang="es-CL" i="1" dirty="0"/>
              <a:t>Sin perjuicio de lo anterior, se entenderá que hay desempeño en estado de ebriedad cuando el informe o prueba arroje una dosificación igual o superior a 1,0 gramos por mil de alcohol en la sangre o en el organismo.</a:t>
            </a:r>
            <a:endParaRPr lang="es-CL" dirty="0"/>
          </a:p>
          <a:p>
            <a:pPr marL="0" indent="0">
              <a:buNone/>
            </a:pPr>
            <a:r>
              <a:rPr lang="es-CL" i="1" dirty="0"/>
              <a:t>Se entenderá que hay desempeño bajo la influencia del alcohol cuando el informe o prueba arroje una dosificación superior a 0,5 e inferior a 1,0 gramos por mil de alcohol en la sangre. Si la dosificación fuere menor, se estará a lo establecido en el artículo precedente y en el Nº 1 del artículo 198, si correspondiere.</a:t>
            </a:r>
            <a:endParaRPr lang="es-CL" dirty="0"/>
          </a:p>
        </p:txBody>
      </p:sp>
    </p:spTree>
    <p:extLst>
      <p:ext uri="{BB962C8B-B14F-4D97-AF65-F5344CB8AC3E}">
        <p14:creationId xmlns:p14="http://schemas.microsoft.com/office/powerpoint/2010/main" val="21259853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274912"/>
          </a:xfrm>
        </p:spPr>
        <p:txBody>
          <a:bodyPr>
            <a:normAutofit fontScale="55000" lnSpcReduction="20000"/>
          </a:bodyPr>
          <a:lstStyle/>
          <a:p>
            <a:pPr marL="0" indent="0">
              <a:buNone/>
            </a:pPr>
            <a:r>
              <a:rPr lang="es-CL" dirty="0"/>
              <a:t>Este artículo establece la obligación de todo conductor de desempeñarse en la conducción de vehículos en normal estado de temperancia y no bajo la influencia del alcohol ni menos en estado de ebriedad.</a:t>
            </a:r>
          </a:p>
          <a:p>
            <a:pPr marL="0" indent="0">
              <a:buNone/>
            </a:pPr>
            <a:r>
              <a:rPr lang="es-CL" dirty="0"/>
              <a:t> </a:t>
            </a:r>
          </a:p>
          <a:p>
            <a:pPr marL="0" indent="0">
              <a:buNone/>
            </a:pPr>
            <a:r>
              <a:rPr lang="es-CL" dirty="0"/>
              <a:t>Entre 0,5 y 0,9999… (inclusive) gramos de alcohol por litro de sangre, constituye estar bajo la influencia del alcohol.</a:t>
            </a:r>
          </a:p>
          <a:p>
            <a:pPr marL="0" indent="0">
              <a:buNone/>
            </a:pPr>
            <a:r>
              <a:rPr lang="es-CL" dirty="0"/>
              <a:t> </a:t>
            </a:r>
          </a:p>
          <a:p>
            <a:pPr marL="0" indent="0">
              <a:buNone/>
            </a:pPr>
            <a:r>
              <a:rPr lang="es-CL" dirty="0"/>
              <a:t>De 1 hacia arriba es desempeño en estado de ebriedad.</a:t>
            </a:r>
          </a:p>
          <a:p>
            <a:pPr marL="0" indent="0">
              <a:buNone/>
            </a:pPr>
            <a:r>
              <a:rPr lang="es-CL" dirty="0"/>
              <a:t> </a:t>
            </a:r>
          </a:p>
          <a:p>
            <a:pPr marL="0" indent="0">
              <a:buNone/>
            </a:pPr>
            <a:r>
              <a:rPr lang="es-CL" dirty="0"/>
              <a:t>El porcentaje de alcohol en la sangre se establece a través de la alcoholemia o de un </a:t>
            </a:r>
            <a:r>
              <a:rPr lang="es-CL" dirty="0" err="1"/>
              <a:t>alcotest</a:t>
            </a:r>
            <a:r>
              <a:rPr lang="es-CL" dirty="0"/>
              <a:t>, sin embargo hay personas que se niegan a someterse a dicho examen.  El fiscal puede requerirle al juez que el sujeto se haga los exámenes por la fuerza, sin embargo en la práctica esto no se aplica.  En la ley antigua había una presunción, pero esto ya no es dado el Art. 340 CPP.  Se podrá probar por cualquier otro medio de prueba, por ejemplo la declaración del enfermero en cuanto el sujeto caminaba mal, hablaba incoherencias, tenía hálito alcohólico, etc.</a:t>
            </a:r>
          </a:p>
          <a:p>
            <a:pPr marL="0" indent="0">
              <a:buNone/>
            </a:pPr>
            <a:endParaRPr lang="es-ES" dirty="0" smtClean="0"/>
          </a:p>
          <a:p>
            <a:pPr marL="0" indent="0">
              <a:buNone/>
            </a:pPr>
            <a:r>
              <a:rPr lang="es-ES" dirty="0" smtClean="0"/>
              <a:t>Antiguamente </a:t>
            </a:r>
            <a:r>
              <a:rPr lang="es-ES" dirty="0"/>
              <a:t>el conducir bajo la influencia del alcohol era una infracción conocida por policía local (tenía pena de multa, no era un crimen).</a:t>
            </a:r>
            <a:endParaRPr lang="es-CL" dirty="0"/>
          </a:p>
          <a:p>
            <a:pPr marL="0" indent="0">
              <a:buNone/>
            </a:pPr>
            <a:endParaRPr lang="es-ES" dirty="0" smtClean="0"/>
          </a:p>
          <a:p>
            <a:pPr marL="0" indent="0">
              <a:buNone/>
            </a:pPr>
            <a:r>
              <a:rPr lang="es-ES" dirty="0" smtClean="0"/>
              <a:t>Hay </a:t>
            </a:r>
            <a:r>
              <a:rPr lang="es-ES" dirty="0"/>
              <a:t>tablas para determinar la eliminación del alcohol por hora en relación a la cantidad que el sujeto a consumido.</a:t>
            </a:r>
            <a:endParaRPr lang="es-CL" dirty="0"/>
          </a:p>
          <a:p>
            <a:endParaRPr lang="es-CL" dirty="0"/>
          </a:p>
        </p:txBody>
      </p:sp>
    </p:spTree>
    <p:extLst>
      <p:ext uri="{BB962C8B-B14F-4D97-AF65-F5344CB8AC3E}">
        <p14:creationId xmlns:p14="http://schemas.microsoft.com/office/powerpoint/2010/main" val="3532931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i="1" dirty="0">
                <a:effectLst/>
              </a:rPr>
              <a:t>A. Conducir Bajo la Influencia del Alcohol.</a:t>
            </a:r>
            <a:endParaRPr lang="es-CL" dirty="0"/>
          </a:p>
        </p:txBody>
      </p:sp>
      <p:sp>
        <p:nvSpPr>
          <p:cNvPr id="3" name="2 Marcador de contenido"/>
          <p:cNvSpPr>
            <a:spLocks noGrp="1"/>
          </p:cNvSpPr>
          <p:nvPr>
            <p:ph idx="1"/>
          </p:nvPr>
        </p:nvSpPr>
        <p:spPr/>
        <p:txBody>
          <a:bodyPr>
            <a:normAutofit fontScale="62500" lnSpcReduction="20000"/>
          </a:bodyPr>
          <a:lstStyle/>
          <a:p>
            <a:r>
              <a:rPr lang="es-CL" dirty="0" smtClean="0"/>
              <a:t>NORMA</a:t>
            </a:r>
          </a:p>
          <a:p>
            <a:pPr marL="0" indent="0">
              <a:buNone/>
            </a:pPr>
            <a:r>
              <a:rPr lang="es-CL" b="1" dirty="0"/>
              <a:t>Art. 196 B, Ley de Tránsito.</a:t>
            </a:r>
            <a:r>
              <a:rPr lang="es-CL" i="1" dirty="0"/>
              <a:t>  En los accidentes del tránsito </a:t>
            </a:r>
            <a:r>
              <a:rPr lang="es-CL" i="1" u="sng" dirty="0"/>
              <a:t>de resultas</a:t>
            </a:r>
            <a:r>
              <a:rPr lang="es-CL" i="1" dirty="0"/>
              <a:t> del cual la víctima falleciere o quedare demente, inútil para el trabajo, impotente o estéril, impedido de algún miembro importante o notablemente deforme, cuya causa determinante sea la falta prevista en el artículo 196 G o alguna de las infracciones establecidas en los números 2, 3 y 4 del artículo 197 o números 3, 4, 11, 13 y 17 del artículo 198, la pena aplicable será reclusión menor en su grado máximo y</a:t>
            </a:r>
            <a:r>
              <a:rPr lang="es-CL" i="1" u="sng" dirty="0"/>
              <a:t>, tratándose de otras lesiones</a:t>
            </a:r>
            <a:r>
              <a:rPr lang="es-CL" i="1" dirty="0"/>
              <a:t>, la pena asignada será aquella señalada en el artículo 490 Nº 2 del Código Penal aumentada en un grado.</a:t>
            </a:r>
            <a:endParaRPr lang="es-CL" dirty="0"/>
          </a:p>
          <a:p>
            <a:pPr marL="0" indent="0">
              <a:buNone/>
            </a:pPr>
            <a:endParaRPr lang="es-CL" i="1" dirty="0" smtClean="0"/>
          </a:p>
          <a:p>
            <a:pPr marL="0" indent="0">
              <a:buNone/>
            </a:pPr>
            <a:r>
              <a:rPr lang="es-CL" i="1" dirty="0" smtClean="0"/>
              <a:t>Los </a:t>
            </a:r>
            <a:r>
              <a:rPr lang="es-CL" i="1" dirty="0"/>
              <a:t>jueces podrán siempre, aunque no medie condena por concurrir alguna circunstancia eximente de responsabilidad penal, decretar la inhabilidad temporal o perpetua para conducir vehículos motorizados, si las condiciones psíquicas y morales del autor lo aconsejan.</a:t>
            </a:r>
            <a:endParaRPr lang="es-CL" dirty="0"/>
          </a:p>
          <a:p>
            <a:endParaRPr lang="es-CL" dirty="0"/>
          </a:p>
        </p:txBody>
      </p:sp>
    </p:spTree>
    <p:extLst>
      <p:ext uri="{BB962C8B-B14F-4D97-AF65-F5344CB8AC3E}">
        <p14:creationId xmlns:p14="http://schemas.microsoft.com/office/powerpoint/2010/main" val="30119263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778968"/>
          </a:xfrm>
        </p:spPr>
        <p:txBody>
          <a:bodyPr>
            <a:normAutofit fontScale="55000" lnSpcReduction="20000"/>
          </a:bodyPr>
          <a:lstStyle/>
          <a:p>
            <a:pPr marL="0" indent="0">
              <a:buNone/>
            </a:pPr>
            <a:r>
              <a:rPr lang="es-CL" dirty="0"/>
              <a:t>	Esta norma se refiere a los accidentes del tránsito en que haya resultado muerte o lesiones graves del Art. 397 Nº 1 del CP, en que</a:t>
            </a:r>
          </a:p>
          <a:p>
            <a:pPr marL="0" indent="0">
              <a:buNone/>
            </a:pPr>
            <a:r>
              <a:rPr lang="es-CL" dirty="0"/>
              <a:t> </a:t>
            </a:r>
          </a:p>
          <a:p>
            <a:pPr lvl="0"/>
            <a:r>
              <a:rPr lang="es-CL" dirty="0"/>
              <a:t>La causa basal del accidente sea conducir bajo los efectos del alcohol (entre 0,5 y 1 gramos de alcohol por litro de sangre).</a:t>
            </a:r>
          </a:p>
          <a:p>
            <a:pPr lvl="0"/>
            <a:r>
              <a:rPr lang="es-CL" dirty="0"/>
              <a:t>Conducir con licencia distinta de la requerida para el tipo de vehículo.</a:t>
            </a:r>
          </a:p>
          <a:p>
            <a:pPr lvl="0"/>
            <a:r>
              <a:rPr lang="es-CL" dirty="0"/>
              <a:t>Adelantar en curva, al aproximarse a una cuesta, por la berma o en un puente.</a:t>
            </a:r>
          </a:p>
          <a:p>
            <a:pPr lvl="0"/>
            <a:r>
              <a:rPr lang="es-CL" dirty="0"/>
              <a:t>No respetar un disco pare, una luz roja o un ceda el paso.</a:t>
            </a:r>
          </a:p>
          <a:p>
            <a:pPr lvl="0"/>
            <a:r>
              <a:rPr lang="es-CL" dirty="0"/>
              <a:t>Conducir sin haber obtenido una licencia de conductor.</a:t>
            </a:r>
          </a:p>
          <a:p>
            <a:pPr lvl="0"/>
            <a:r>
              <a:rPr lang="es-CL" dirty="0"/>
              <a:t>Conducir contra el tránsito. </a:t>
            </a:r>
          </a:p>
          <a:p>
            <a:pPr lvl="0"/>
            <a:r>
              <a:rPr lang="es-CL" dirty="0"/>
              <a:t>Conducir por la izquierda del eje de la calzada en una vía con ambos sentidos.</a:t>
            </a:r>
          </a:p>
          <a:p>
            <a:pPr lvl="0"/>
            <a:r>
              <a:rPr lang="es-CL" dirty="0"/>
              <a:t>Conducir un vehículo con frenos o dirección deficiente.</a:t>
            </a:r>
          </a:p>
          <a:p>
            <a:pPr marL="0" indent="0">
              <a:buNone/>
            </a:pPr>
            <a:r>
              <a:rPr lang="es-CL" dirty="0"/>
              <a:t> </a:t>
            </a:r>
          </a:p>
          <a:p>
            <a:pPr marL="0" indent="0">
              <a:buNone/>
            </a:pPr>
            <a:r>
              <a:rPr lang="es-CL" dirty="0"/>
              <a:t>La pena es reclusión menor en grado máximo.</a:t>
            </a:r>
          </a:p>
          <a:p>
            <a:pPr marL="0" indent="0">
              <a:buNone/>
            </a:pPr>
            <a:r>
              <a:rPr lang="es-CL" dirty="0"/>
              <a:t> </a:t>
            </a:r>
          </a:p>
          <a:p>
            <a:pPr marL="0" indent="0">
              <a:buNone/>
            </a:pPr>
            <a:r>
              <a:rPr lang="es-CL" dirty="0"/>
              <a:t>Pareciera que el sujeto actuara con imprudencia, sin embargo es tan alta la previsibilidad de la acción que el sujeto representa una conducta más acorde con una falta de respecto por el bien jurídico protegido que se refiere más a un dolo.  El riesgo es tan alto que es más cercano al dolo eventual que a la mera imprudencia, lo cual justifica la severidad de la sanción: </a:t>
            </a:r>
            <a:r>
              <a:rPr lang="es-CL" i="1" dirty="0"/>
              <a:t>reclusión menor en su grado máximo</a:t>
            </a:r>
            <a:r>
              <a:rPr lang="es-CL" dirty="0"/>
              <a:t>.</a:t>
            </a:r>
          </a:p>
          <a:p>
            <a:pPr marL="0" indent="0">
              <a:buNone/>
            </a:pPr>
            <a:r>
              <a:rPr lang="es-CL" dirty="0"/>
              <a:t> </a:t>
            </a:r>
          </a:p>
          <a:p>
            <a:pPr marL="0" indent="0">
              <a:buNone/>
            </a:pPr>
            <a:r>
              <a:rPr lang="es-CL" dirty="0"/>
              <a:t>Si las lesiones son de menor entidad, la pena es la del Art. 490 Nº 2 (a propósito de los cuasidelitos) pero aumentada en un grado, de modo que será presidio menor medio.</a:t>
            </a:r>
          </a:p>
          <a:p>
            <a:endParaRPr lang="es-CL" dirty="0"/>
          </a:p>
        </p:txBody>
      </p:sp>
    </p:spTree>
    <p:extLst>
      <p:ext uri="{BB962C8B-B14F-4D97-AF65-F5344CB8AC3E}">
        <p14:creationId xmlns:p14="http://schemas.microsoft.com/office/powerpoint/2010/main" val="1576913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t>B. Conducir sin la Licencia Requerida.</a:t>
            </a:r>
            <a:r>
              <a:rPr lang="es-CL" i="1" dirty="0"/>
              <a:t/>
            </a:r>
            <a:br>
              <a:rPr lang="es-CL" i="1" dirty="0"/>
            </a:br>
            <a:endParaRPr lang="es-CL" dirty="0"/>
          </a:p>
        </p:txBody>
      </p:sp>
      <p:sp>
        <p:nvSpPr>
          <p:cNvPr id="3" name="2 Marcador de contenido"/>
          <p:cNvSpPr>
            <a:spLocks noGrp="1"/>
          </p:cNvSpPr>
          <p:nvPr>
            <p:ph idx="1"/>
          </p:nvPr>
        </p:nvSpPr>
        <p:spPr/>
        <p:txBody>
          <a:bodyPr>
            <a:normAutofit fontScale="70000" lnSpcReduction="20000"/>
          </a:bodyPr>
          <a:lstStyle/>
          <a:p>
            <a:r>
              <a:rPr lang="es-CL" dirty="0"/>
              <a:t> </a:t>
            </a:r>
            <a:r>
              <a:rPr lang="es-CL" dirty="0" smtClean="0"/>
              <a:t>NORMA</a:t>
            </a:r>
          </a:p>
          <a:p>
            <a:endParaRPr lang="es-CL" dirty="0"/>
          </a:p>
          <a:p>
            <a:pPr marL="0" indent="0">
              <a:buNone/>
            </a:pPr>
            <a:r>
              <a:rPr lang="es-CL" b="1" dirty="0"/>
              <a:t>Art. 196 D, Ley de Tránsito.</a:t>
            </a:r>
            <a:r>
              <a:rPr lang="es-CL" i="1" dirty="0"/>
              <a:t> El que sin tener la licencia de conducir requerida, maneje un vehículo para cuya conducción se requiera una licencia profesional determinada, será castigado con presidio menor en su grado mínimo a medio.</a:t>
            </a:r>
            <a:endParaRPr lang="es-CL" dirty="0"/>
          </a:p>
          <a:p>
            <a:pPr marL="0" indent="0">
              <a:buNone/>
            </a:pPr>
            <a:r>
              <a:rPr lang="es-CL" i="1" dirty="0"/>
              <a:t>El que, a cualquier título que sea, explote un vehículo de transporte público de pasajeros, de taxi, de transporte remunerado de escolares o de carga y, contrate, autorice o permita en cualquier forma que dicho vehículo sea conducido por quien carezca de la licencia de conducir requerida o que, teniéndola, esté suspendida o cancelada, será sancionado con multa de $30.600 a $122.400.</a:t>
            </a:r>
            <a:endParaRPr lang="es-CL" dirty="0"/>
          </a:p>
          <a:p>
            <a:endParaRPr lang="es-CL" dirty="0"/>
          </a:p>
        </p:txBody>
      </p:sp>
    </p:spTree>
    <p:extLst>
      <p:ext uri="{BB962C8B-B14F-4D97-AF65-F5344CB8AC3E}">
        <p14:creationId xmlns:p14="http://schemas.microsoft.com/office/powerpoint/2010/main" val="2145607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77500" lnSpcReduction="20000"/>
          </a:bodyPr>
          <a:lstStyle/>
          <a:p>
            <a:pPr marL="0" indent="0">
              <a:buNone/>
            </a:pPr>
            <a:r>
              <a:rPr lang="es-CL" dirty="0"/>
              <a:t>El inciso primero se refiere a un simple delito.</a:t>
            </a:r>
          </a:p>
          <a:p>
            <a:pPr marL="0" indent="0">
              <a:buNone/>
            </a:pPr>
            <a:r>
              <a:rPr lang="es-CL" dirty="0"/>
              <a:t> </a:t>
            </a:r>
          </a:p>
          <a:p>
            <a:pPr marL="0" indent="0">
              <a:buNone/>
            </a:pPr>
            <a:r>
              <a:rPr lang="es-CL" dirty="0"/>
              <a:t>Si el dueño de un taxi o vehículo de pasajeros tolera o permite que se produzca la conducta señalada tiene pena de multa.  El inciso 2º se entiende que será en el evento en que el sujeto conduzca el vehículo sin tener la licencia profesional pero en circunstancias de esté utilizando el vehículo profesionalmente (trabajando) o bien que por las propias características de este solo pueda ser utilizado con los fines señalados.  Si el sujeto utiliza el vehículo para ir a pasear, por ejemplo, no tendría que aplicarse esta norma.</a:t>
            </a:r>
          </a:p>
          <a:p>
            <a:endParaRPr lang="es-CL" dirty="0"/>
          </a:p>
        </p:txBody>
      </p:sp>
    </p:spTree>
    <p:extLst>
      <p:ext uri="{BB962C8B-B14F-4D97-AF65-F5344CB8AC3E}">
        <p14:creationId xmlns:p14="http://schemas.microsoft.com/office/powerpoint/2010/main" val="3063751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a:effectLst/>
              </a:rPr>
              <a:t>C. Conducir en Estado de Ebriedad.</a:t>
            </a:r>
            <a:r>
              <a:rPr lang="es-CL" i="1" dirty="0">
                <a:effectLst/>
              </a:rPr>
              <a:t/>
            </a:r>
            <a:br>
              <a:rPr lang="es-CL" i="1" dirty="0">
                <a:effectLst/>
              </a:rPr>
            </a:br>
            <a:endParaRPr lang="es-CL" dirty="0"/>
          </a:p>
        </p:txBody>
      </p:sp>
      <p:sp>
        <p:nvSpPr>
          <p:cNvPr id="3" name="2 Marcador de contenido"/>
          <p:cNvSpPr>
            <a:spLocks noGrp="1"/>
          </p:cNvSpPr>
          <p:nvPr>
            <p:ph idx="1"/>
          </p:nvPr>
        </p:nvSpPr>
        <p:spPr/>
        <p:txBody>
          <a:bodyPr>
            <a:normAutofit fontScale="32500" lnSpcReduction="20000"/>
          </a:bodyPr>
          <a:lstStyle/>
          <a:p>
            <a:r>
              <a:rPr lang="es-CL" dirty="0" smtClean="0"/>
              <a:t>NORMA</a:t>
            </a:r>
          </a:p>
          <a:p>
            <a:endParaRPr lang="es-CL" dirty="0" smtClean="0"/>
          </a:p>
          <a:p>
            <a:pPr marL="0" indent="0">
              <a:buNone/>
            </a:pPr>
            <a:r>
              <a:rPr lang="es-CL" b="1" dirty="0"/>
              <a:t>Art. 196 E, Ley de Tránsito.</a:t>
            </a:r>
            <a:r>
              <a:rPr lang="es-CL" i="1" dirty="0"/>
              <a:t> El que infrinja la prohibición establecida en el inciso segundo del artículo 115 A, </a:t>
            </a:r>
            <a:r>
              <a:rPr lang="es-CL" b="1" i="1" dirty="0"/>
              <a:t>cuando la conducción, operación o desempeño fueren ejecutados en estado de ebriedad, o bajo la influencia de sustancias estupefacientes o sicotrópicas</a:t>
            </a:r>
            <a:r>
              <a:rPr lang="es-CL" i="1" dirty="0"/>
              <a:t>, será sancionado con la pena de presidio menor en su grado mínimo y multa de dos a diez unidades tributarias mensuales</a:t>
            </a:r>
            <a:r>
              <a:rPr lang="es-CL" i="1" u="sng" dirty="0"/>
              <a:t>, ya sea que no se ocasione daño alguno, o que con ello se causen daños materiales o lesiones leves</a:t>
            </a:r>
            <a:r>
              <a:rPr lang="es-CL" i="1" dirty="0"/>
              <a:t>. Se </a:t>
            </a:r>
            <a:r>
              <a:rPr lang="es-CL" b="1" i="1" dirty="0"/>
              <a:t>reputarán leves</a:t>
            </a:r>
            <a:r>
              <a:rPr lang="es-CL" i="1" dirty="0"/>
              <a:t>, para estos efectos, todas las lesiones que produzcan al ofendido enfermedad o incapacidad por un tiempo no mayor de siete días.</a:t>
            </a:r>
            <a:endParaRPr lang="es-CL" dirty="0"/>
          </a:p>
          <a:p>
            <a:pPr marL="0" indent="0">
              <a:buNone/>
            </a:pPr>
            <a:r>
              <a:rPr lang="es-CL" i="1" dirty="0"/>
              <a:t>Si, a consecuencia de esa conducción, operación o desempeño, se </a:t>
            </a:r>
            <a:r>
              <a:rPr lang="es-CL" i="1" u="sng" dirty="0"/>
              <a:t>causaren lesiones graves o menos graves,</a:t>
            </a:r>
            <a:r>
              <a:rPr lang="es-CL" i="1" dirty="0"/>
              <a:t> se impondrá la pena de presidio menor en su grado medio y multa de cuatro a doce unidades tributarias mensuales.</a:t>
            </a:r>
            <a:endParaRPr lang="es-CL" dirty="0"/>
          </a:p>
          <a:p>
            <a:pPr marL="0" indent="0">
              <a:buNone/>
            </a:pPr>
            <a:r>
              <a:rPr lang="es-CL" i="1" dirty="0"/>
              <a:t>Si se causaren algunas de las lesiones </a:t>
            </a:r>
            <a:r>
              <a:rPr lang="es-CL" i="1" u="sng" dirty="0"/>
              <a:t>indicadas en el artículo 397 Nº 1 del Código Penal o la muerte de una o más personas</a:t>
            </a:r>
            <a:r>
              <a:rPr lang="es-CL" i="1" dirty="0"/>
              <a:t>, se impondrán las penas de presidio menor en su grado máximo y multa de ocho a veinte unidades tributarias mensuales.</a:t>
            </a:r>
            <a:endParaRPr lang="es-CL" dirty="0"/>
          </a:p>
          <a:p>
            <a:pPr marL="0" indent="0">
              <a:buNone/>
            </a:pPr>
            <a:r>
              <a:rPr lang="es-CL" i="1" dirty="0"/>
              <a:t> </a:t>
            </a:r>
            <a:endParaRPr lang="es-CL" dirty="0"/>
          </a:p>
          <a:p>
            <a:pPr marL="0" indent="0">
              <a:buNone/>
            </a:pPr>
            <a:r>
              <a:rPr lang="es-CL" i="1" dirty="0"/>
              <a:t>El tribunal, en todo caso, podrá hacer uso de la facultad que le confiere el inciso final del artículo 196 B.</a:t>
            </a:r>
            <a:endParaRPr lang="es-CL" dirty="0"/>
          </a:p>
          <a:p>
            <a:pPr marL="0" indent="0">
              <a:buNone/>
            </a:pPr>
            <a:r>
              <a:rPr lang="es-CL" dirty="0"/>
              <a:t>Esto es importante porque aun cuando no haya condena por concurrir una eximente de responsabilidad, el juez igualmente puede decretar la inhabilidad temporal o perpetua para conducir vehículos, si las condiciones psíquicas o morales del conductor así lo aconsejan.</a:t>
            </a:r>
          </a:p>
          <a:p>
            <a:pPr marL="0" indent="0">
              <a:buNone/>
            </a:pPr>
            <a:r>
              <a:rPr lang="es-CL" dirty="0"/>
              <a:t> </a:t>
            </a:r>
          </a:p>
          <a:p>
            <a:pPr marL="0" indent="0">
              <a:buNone/>
            </a:pPr>
            <a:r>
              <a:rPr lang="es-CL" i="1" dirty="0"/>
              <a:t>En los delitos previstos en este artículo se aplicará como pena accesoria la suspensión de la licencia para conducir vehículos motorizados por el término de </a:t>
            </a:r>
            <a:r>
              <a:rPr lang="es-CL" i="1" u="sng" dirty="0"/>
              <a:t>seis meses a un año</a:t>
            </a:r>
            <a:r>
              <a:rPr lang="es-CL" i="1" dirty="0"/>
              <a:t>; </a:t>
            </a:r>
            <a:r>
              <a:rPr lang="es-CL" i="1" u="sng" dirty="0"/>
              <a:t>de uno a dos años</a:t>
            </a:r>
            <a:r>
              <a:rPr lang="es-CL" i="1" dirty="0"/>
              <a:t>, si se causaren lesiones menos graves o graves, y de dos a cuatro años, si resultare la muerte. En </a:t>
            </a:r>
            <a:r>
              <a:rPr lang="es-CL" i="1" u="sng" dirty="0"/>
              <a:t>caso de reincidencia</a:t>
            </a:r>
            <a:r>
              <a:rPr lang="es-CL" i="1" dirty="0"/>
              <a:t>, los plazos máximos señalados en este inciso se elevarán al doble, debiendo el juez decretar la cancelación de la licencia cuando estime que la conducción de vehículos por parte del infractor ofrece peligro para el tránsito o para la seguridad pública; lo que fundará en las anotaciones que registre la hoja de vida del conductor o en razones médicas debidamente comprobadas.</a:t>
            </a:r>
            <a:endParaRPr lang="es-CL" dirty="0"/>
          </a:p>
          <a:p>
            <a:pPr marL="0" indent="0">
              <a:buNone/>
            </a:pPr>
            <a:r>
              <a:rPr lang="es-CL" i="1" dirty="0"/>
              <a:t> </a:t>
            </a:r>
            <a:endParaRPr lang="es-CL" dirty="0"/>
          </a:p>
          <a:p>
            <a:pPr marL="0" indent="0">
              <a:buNone/>
            </a:pPr>
            <a:r>
              <a:rPr lang="es-CL" i="1" dirty="0"/>
              <a:t>Las medidas indicadas en el inciso precedente </a:t>
            </a:r>
            <a:r>
              <a:rPr lang="es-CL" b="1" i="1" dirty="0"/>
              <a:t>no podrán ser suspendidas, ni aun cuando el juez hiciere uso de la facultad contemplada en el artículo 398 del Código Procesal Penal</a:t>
            </a:r>
            <a:r>
              <a:rPr lang="es-CL" i="1" dirty="0"/>
              <a:t>. Sin embargo, </a:t>
            </a:r>
            <a:r>
              <a:rPr lang="es-CL" i="1" u="sng" dirty="0"/>
              <a:t>cumplidos a lo menos seis años</a:t>
            </a:r>
            <a:r>
              <a:rPr lang="es-CL" i="1" dirty="0"/>
              <a:t> desde que se canceló la licencia de conducir, el juez podrá alzar esa medida cuando nuevos antecedentes permitan estimar fundadamente que ha desaparecido el peligro para el tránsito o para la seguridad pública que importaba la conducción de vehículos motorizados por el infractor</a:t>
            </a:r>
            <a:r>
              <a:rPr lang="es-CL" dirty="0"/>
              <a:t> </a:t>
            </a:r>
            <a:r>
              <a:rPr lang="es-ES" dirty="0"/>
              <a:t>La calificación de las lesiones no es totalmente objetivo en nuestro sistema porque para diferenciar las lesiones menos graves de las simplemente graves está la distinción en cuanto a si la enfermedad tarda en recuperarse más de treinta días;  y las leves son las que en concepto del tribunal no sean menos graves.  La ley de tránsito toma el concepto de lesión leve en sentido normativo indicando que será aquella que produzca incapacidad hasta siete días y no más de eso.</a:t>
            </a:r>
            <a:endParaRPr lang="es-CL" dirty="0"/>
          </a:p>
          <a:p>
            <a:endParaRPr lang="es-CL" dirty="0"/>
          </a:p>
        </p:txBody>
      </p:sp>
    </p:spTree>
    <p:extLst>
      <p:ext uri="{BB962C8B-B14F-4D97-AF65-F5344CB8AC3E}">
        <p14:creationId xmlns:p14="http://schemas.microsoft.com/office/powerpoint/2010/main" val="3355666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dirty="0" smtClean="0"/>
              <a:t>CLASE </a:t>
            </a:r>
            <a:r>
              <a:rPr lang="es-MX" dirty="0" smtClean="0"/>
              <a:t>28</a:t>
            </a:r>
            <a:endParaRPr lang="es-CL" dirty="0"/>
          </a:p>
        </p:txBody>
      </p:sp>
      <p:sp>
        <p:nvSpPr>
          <p:cNvPr id="5" name="4 Subtítulo"/>
          <p:cNvSpPr>
            <a:spLocks noGrp="1"/>
          </p:cNvSpPr>
          <p:nvPr>
            <p:ph type="subTitle" idx="1"/>
          </p:nvPr>
        </p:nvSpPr>
        <p:spPr/>
        <p:txBody>
          <a:bodyPr>
            <a:normAutofit lnSpcReduction="10000"/>
          </a:bodyPr>
          <a:lstStyle/>
          <a:p>
            <a:r>
              <a:rPr lang="es-MX" dirty="0"/>
              <a:t>V DELITOS DE LA LEY DEL TRASITO VI DELITOS DE LA LEY SOBRE TRAFICO ILICITO  DE ESTUPEFACIENTES Y SUSTANCIAS SICOTROPICAS </a:t>
            </a:r>
            <a:endParaRPr lang="es-CL" dirty="0"/>
          </a:p>
        </p:txBody>
      </p:sp>
    </p:spTree>
    <p:extLst>
      <p:ext uri="{BB962C8B-B14F-4D97-AF65-F5344CB8AC3E}">
        <p14:creationId xmlns:p14="http://schemas.microsoft.com/office/powerpoint/2010/main" val="682325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132856"/>
            <a:ext cx="8183880" cy="1051560"/>
          </a:xfrm>
        </p:spPr>
        <p:txBody>
          <a:bodyPr>
            <a:normAutofit fontScale="90000"/>
          </a:bodyPr>
          <a:lstStyle/>
          <a:p>
            <a:r>
              <a:rPr lang="es-MX" dirty="0"/>
              <a:t>DELITOS DE LA LEY SOBRE TRAFICO ILICITO  DE ESTUPEFACIENTES Y SUSTANCIAS SICOTROPICAS</a:t>
            </a:r>
            <a:endParaRPr lang="es-CL" dirty="0"/>
          </a:p>
        </p:txBody>
      </p:sp>
    </p:spTree>
    <p:extLst>
      <p:ext uri="{BB962C8B-B14F-4D97-AF65-F5344CB8AC3E}">
        <p14:creationId xmlns:p14="http://schemas.microsoft.com/office/powerpoint/2010/main" val="8521757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INTRODUCCIÓN</a:t>
            </a:r>
            <a:endParaRPr lang="es-CL" dirty="0"/>
          </a:p>
        </p:txBody>
      </p:sp>
      <p:sp>
        <p:nvSpPr>
          <p:cNvPr id="3" name="2 Marcador de contenido"/>
          <p:cNvSpPr>
            <a:spLocks noGrp="1"/>
          </p:cNvSpPr>
          <p:nvPr>
            <p:ph idx="1"/>
          </p:nvPr>
        </p:nvSpPr>
        <p:spPr/>
        <p:txBody>
          <a:bodyPr/>
          <a:lstStyle/>
          <a:p>
            <a:pPr marL="0" indent="0">
              <a:buNone/>
            </a:pPr>
            <a:r>
              <a:rPr lang="es-ES" dirty="0"/>
              <a:t>La ley 20.000 sustituyó la Ley 19.366 que regulaba anteriormente la materia.</a:t>
            </a:r>
            <a:endParaRPr lang="es-CL" dirty="0"/>
          </a:p>
          <a:p>
            <a:pPr marL="0" indent="0">
              <a:buNone/>
            </a:pPr>
            <a:r>
              <a:rPr lang="es-ES" dirty="0"/>
              <a:t> </a:t>
            </a:r>
            <a:endParaRPr lang="es-ES" dirty="0" smtClean="0"/>
          </a:p>
          <a:p>
            <a:pPr marL="0" indent="0">
              <a:buNone/>
            </a:pPr>
            <a:r>
              <a:rPr lang="es-ES" dirty="0" smtClean="0"/>
              <a:t>BIEN JURIDICO PROTEGIDO</a:t>
            </a:r>
            <a:endParaRPr lang="es-CL" dirty="0"/>
          </a:p>
          <a:p>
            <a:pPr marL="0" indent="0">
              <a:buNone/>
            </a:pPr>
            <a:endParaRPr lang="es-ES" dirty="0" smtClean="0"/>
          </a:p>
          <a:p>
            <a:pPr marL="0" indent="0">
              <a:buNone/>
            </a:pPr>
            <a:r>
              <a:rPr lang="es-ES" dirty="0" smtClean="0"/>
              <a:t>Estos </a:t>
            </a:r>
            <a:r>
              <a:rPr lang="es-ES" dirty="0"/>
              <a:t>delitos atentan contra la salud pública.</a:t>
            </a:r>
            <a:endParaRPr lang="es-CL" dirty="0"/>
          </a:p>
          <a:p>
            <a:endParaRPr lang="es-CL" dirty="0"/>
          </a:p>
        </p:txBody>
      </p:sp>
    </p:spTree>
    <p:extLst>
      <p:ext uri="{BB962C8B-B14F-4D97-AF65-F5344CB8AC3E}">
        <p14:creationId xmlns:p14="http://schemas.microsoft.com/office/powerpoint/2010/main" val="29138519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92500"/>
          </a:bodyPr>
          <a:lstStyle/>
          <a:p>
            <a:pPr marL="0" indent="0">
              <a:buNone/>
            </a:pPr>
            <a:r>
              <a:rPr lang="es-ES" dirty="0"/>
              <a:t>Son figuras de peligro abstracto, es decir, no se puede alegar como defensa ante tribunales que la droga no produce efectos toxicológicos.  El legislador, por un acto de autoridad, ha determinado que ciertas sustancias estupefacientes o psicotrópicas están fuera del comercio ordinario y, solo algunas, pueden ser objeto de consumo o producción mediando prescripción médica o autorización de los órganos competentes del Estado.</a:t>
            </a:r>
            <a:endParaRPr lang="es-CL" dirty="0"/>
          </a:p>
          <a:p>
            <a:pPr marL="0" indent="0">
              <a:buNone/>
            </a:pPr>
            <a:endParaRPr lang="es-CL" dirty="0"/>
          </a:p>
        </p:txBody>
      </p:sp>
    </p:spTree>
    <p:extLst>
      <p:ext uri="{BB962C8B-B14F-4D97-AF65-F5344CB8AC3E}">
        <p14:creationId xmlns:p14="http://schemas.microsoft.com/office/powerpoint/2010/main" val="31661392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85000" lnSpcReduction="10000"/>
          </a:bodyPr>
          <a:lstStyle/>
          <a:p>
            <a:pPr marL="0" indent="0">
              <a:buNone/>
            </a:pPr>
            <a:r>
              <a:rPr lang="es-ES" dirty="0"/>
              <a:t>La ley de drogas (antes Ley 19.366) fue modificada y sustituida en febrero del 2005 por la Ley 20.000.  Esta ley contiene numerosas modificaciones a las figuras delictivas que antes de señalaban.</a:t>
            </a:r>
            <a:endParaRPr lang="es-CL" dirty="0"/>
          </a:p>
          <a:p>
            <a:pPr marL="0" indent="0">
              <a:buNone/>
            </a:pPr>
            <a:r>
              <a:rPr lang="es-ES" dirty="0"/>
              <a:t> </a:t>
            </a:r>
            <a:endParaRPr lang="es-CL" dirty="0"/>
          </a:p>
          <a:p>
            <a:pPr marL="0" indent="0">
              <a:buNone/>
            </a:pPr>
            <a:r>
              <a:rPr lang="es-ES" dirty="0"/>
              <a:t>El legislador distingue si la droga produce </a:t>
            </a:r>
            <a:r>
              <a:rPr lang="es-ES" dirty="0" smtClean="0"/>
              <a:t>graves efectos </a:t>
            </a:r>
            <a:r>
              <a:rPr lang="es-ES" dirty="0"/>
              <a:t>toxicológicos en la población o no, lo cual se reflejará en la magnitud de la pena.  También se puede acreditar si la sustancia toxicológica que el sujeto lleva consigo está destinada al consumo personal y próximo en el tiempo.</a:t>
            </a:r>
            <a:endParaRPr lang="es-CL" dirty="0"/>
          </a:p>
          <a:p>
            <a:pPr marL="0" indent="0">
              <a:buNone/>
            </a:pPr>
            <a:endParaRPr lang="es-CL" dirty="0"/>
          </a:p>
        </p:txBody>
      </p:sp>
    </p:spTree>
    <p:extLst>
      <p:ext uri="{BB962C8B-B14F-4D97-AF65-F5344CB8AC3E}">
        <p14:creationId xmlns:p14="http://schemas.microsoft.com/office/powerpoint/2010/main" val="35166025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994992"/>
          </a:xfrm>
        </p:spPr>
        <p:txBody>
          <a:bodyPr>
            <a:normAutofit fontScale="55000" lnSpcReduction="20000"/>
          </a:bodyPr>
          <a:lstStyle/>
          <a:p>
            <a:pPr marL="0" indent="0">
              <a:buNone/>
            </a:pPr>
            <a:r>
              <a:rPr lang="es-ES" dirty="0"/>
              <a:t>El consumo de droga tendrá algún tipo de sanción, pero encaminadas a la rehabilitación del sujeto y no su privación de libertad.  Son medidas de seguridad </a:t>
            </a:r>
            <a:r>
              <a:rPr lang="es-ES" dirty="0" err="1"/>
              <a:t>predelictuales</a:t>
            </a:r>
            <a:r>
              <a:rPr lang="es-ES" dirty="0"/>
              <a:t> que se aplicarán al sujeto.</a:t>
            </a:r>
            <a:endParaRPr lang="es-CL" dirty="0"/>
          </a:p>
          <a:p>
            <a:pPr marL="0" indent="0">
              <a:buNone/>
            </a:pPr>
            <a:r>
              <a:rPr lang="es-ES" dirty="0"/>
              <a:t> </a:t>
            </a:r>
            <a:endParaRPr lang="es-CL" dirty="0"/>
          </a:p>
          <a:p>
            <a:pPr marL="0" indent="0">
              <a:buNone/>
            </a:pPr>
            <a:r>
              <a:rPr lang="es-ES" dirty="0"/>
              <a:t>El legislador trata de cerrar toda posibilidad de producción, elaboración, tráfico y consumo de estupefacientes.</a:t>
            </a:r>
            <a:endParaRPr lang="es-CL" dirty="0"/>
          </a:p>
          <a:p>
            <a:pPr marL="0" indent="0">
              <a:buNone/>
            </a:pPr>
            <a:r>
              <a:rPr lang="es-ES" dirty="0"/>
              <a:t> </a:t>
            </a:r>
            <a:endParaRPr lang="es-CL" dirty="0"/>
          </a:p>
          <a:p>
            <a:r>
              <a:rPr lang="es-ES" dirty="0"/>
              <a:t>El tráfico de drogas es una especie de cadena productiva:</a:t>
            </a:r>
            <a:endParaRPr lang="es-CL" dirty="0"/>
          </a:p>
          <a:p>
            <a:r>
              <a:rPr lang="es-ES" dirty="0"/>
              <a:t> </a:t>
            </a:r>
            <a:endParaRPr lang="es-CL" dirty="0"/>
          </a:p>
          <a:p>
            <a:pPr lvl="0"/>
            <a:r>
              <a:rPr lang="es-ES" dirty="0"/>
              <a:t>Algunos producen materias primas, por ejemplo el sujeto que planta las sustancias (marihuana, amapolas).</a:t>
            </a:r>
            <a:endParaRPr lang="es-CL" dirty="0"/>
          </a:p>
          <a:p>
            <a:r>
              <a:rPr lang="es-ES" dirty="0"/>
              <a:t> </a:t>
            </a:r>
            <a:endParaRPr lang="es-CL" dirty="0"/>
          </a:p>
          <a:p>
            <a:pPr lvl="0"/>
            <a:r>
              <a:rPr lang="es-ES" dirty="0"/>
              <a:t>Otros son productores, elaboradores o traficantes de los precursores, por ejemplo para producir cocaína hay que tener acceso a parafina para extraer el polvo en que consiste la droga.</a:t>
            </a:r>
            <a:endParaRPr lang="es-CL" dirty="0"/>
          </a:p>
          <a:p>
            <a:pPr marL="0" indent="0">
              <a:buNone/>
            </a:pPr>
            <a:r>
              <a:rPr lang="es-ES" dirty="0"/>
              <a:t> </a:t>
            </a:r>
            <a:endParaRPr lang="es-CL" dirty="0"/>
          </a:p>
          <a:p>
            <a:pPr lvl="0"/>
            <a:r>
              <a:rPr lang="es-ES" dirty="0"/>
              <a:t>Otros se dedicarán al tráfico propiamente tal.</a:t>
            </a:r>
            <a:endParaRPr lang="es-CL" dirty="0"/>
          </a:p>
          <a:p>
            <a:pPr marL="0" indent="0">
              <a:buNone/>
            </a:pPr>
            <a:endParaRPr lang="es-ES" dirty="0" smtClean="0"/>
          </a:p>
          <a:p>
            <a:pPr marL="0" indent="0">
              <a:buNone/>
            </a:pPr>
            <a:r>
              <a:rPr lang="es-ES" dirty="0"/>
              <a:t>	</a:t>
            </a:r>
            <a:r>
              <a:rPr lang="es-ES" dirty="0" smtClean="0"/>
              <a:t>Las </a:t>
            </a:r>
            <a:r>
              <a:rPr lang="es-ES" dirty="0"/>
              <a:t>medidas de seguridad </a:t>
            </a:r>
            <a:r>
              <a:rPr lang="es-ES" dirty="0" err="1"/>
              <a:t>predelictuales</a:t>
            </a:r>
            <a:r>
              <a:rPr lang="es-ES" dirty="0"/>
              <a:t> implican volver a la época de la Escuela Positiva Italiana, a Von Liszt, en el sentido de proteger a la sociedad de un sujeto peligroso, lo cual en el fondo implica establecer un derecho penal de autor (peligrosidad del sujeto).  Lo mismo ocurre en la Ley de Tránsito respecto de la posibilidad del juez de decretad la inhabilidad del sujeto para conducir, aun cuando concurra respecto de él una eximente de responsabilidad.</a:t>
            </a:r>
            <a:endParaRPr lang="es-CL" dirty="0"/>
          </a:p>
          <a:p>
            <a:endParaRPr lang="es-CL" dirty="0"/>
          </a:p>
        </p:txBody>
      </p:sp>
    </p:spTree>
    <p:extLst>
      <p:ext uri="{BB962C8B-B14F-4D97-AF65-F5344CB8AC3E}">
        <p14:creationId xmlns:p14="http://schemas.microsoft.com/office/powerpoint/2010/main" val="16548534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778968"/>
          </a:xfrm>
        </p:spPr>
        <p:txBody>
          <a:bodyPr>
            <a:normAutofit fontScale="47500" lnSpcReduction="20000"/>
          </a:bodyPr>
          <a:lstStyle/>
          <a:p>
            <a:pPr marL="0" indent="0">
              <a:buNone/>
            </a:pPr>
            <a:r>
              <a:rPr lang="es-ES" b="1" dirty="0"/>
              <a:t>Hipótesis de la Conducta</a:t>
            </a:r>
            <a:r>
              <a:rPr lang="es-ES" b="1" dirty="0" smtClean="0"/>
              <a:t>:</a:t>
            </a:r>
            <a:endParaRPr lang="es-CL" b="1" i="1" dirty="0"/>
          </a:p>
          <a:p>
            <a:pPr marL="0" indent="0">
              <a:buNone/>
            </a:pPr>
            <a:r>
              <a:rPr lang="es-ES" dirty="0"/>
              <a:t> </a:t>
            </a:r>
            <a:endParaRPr lang="es-CL" dirty="0"/>
          </a:p>
          <a:p>
            <a:r>
              <a:rPr lang="es-ES" b="1" dirty="0"/>
              <a:t>Art. 1º Ley 20.000</a:t>
            </a:r>
            <a:r>
              <a:rPr lang="es-ES" b="1" dirty="0" smtClean="0"/>
              <a:t>.</a:t>
            </a:r>
          </a:p>
          <a:p>
            <a:pPr marL="0" indent="0">
              <a:buNone/>
            </a:pPr>
            <a:r>
              <a:rPr lang="es-CL" dirty="0"/>
              <a:t>Esta norma sanciona la elaboración o fabricación de drogas, estupefacientes o psicotrópicas sin la debida autorización, distinguiendo si se trata de:</a:t>
            </a:r>
          </a:p>
          <a:p>
            <a:pPr marL="0" indent="0">
              <a:buNone/>
            </a:pPr>
            <a:r>
              <a:rPr lang="es-CL" dirty="0"/>
              <a:t> </a:t>
            </a:r>
          </a:p>
          <a:p>
            <a:pPr marL="0" lvl="0" indent="0">
              <a:buNone/>
            </a:pPr>
            <a:r>
              <a:rPr lang="es-CL" dirty="0"/>
              <a:t>Aquellas que puedan provocar graves daños o efectos tóxicos en la población.</a:t>
            </a:r>
          </a:p>
          <a:p>
            <a:pPr marL="0" indent="0">
              <a:buNone/>
            </a:pPr>
            <a:r>
              <a:rPr lang="es-CL" dirty="0"/>
              <a:t> </a:t>
            </a:r>
          </a:p>
          <a:p>
            <a:pPr marL="0" lvl="0" indent="0">
              <a:buNone/>
            </a:pPr>
            <a:r>
              <a:rPr lang="es-CL" dirty="0"/>
              <a:t>Otras que no provocan efectos tóxicos o daños en la salud de la población.</a:t>
            </a:r>
          </a:p>
          <a:p>
            <a:pPr marL="0" indent="0">
              <a:buNone/>
            </a:pPr>
            <a:r>
              <a:rPr lang="es-CL" dirty="0"/>
              <a:t> </a:t>
            </a:r>
          </a:p>
          <a:p>
            <a:pPr marL="0" indent="0">
              <a:buNone/>
            </a:pPr>
            <a:r>
              <a:rPr lang="es-CL" dirty="0"/>
              <a:t>La penalidad es </a:t>
            </a:r>
            <a:r>
              <a:rPr lang="es-ES" i="1" dirty="0"/>
              <a:t>presidio mayor en sus grados mínimo a medio y multa de cuarenta a cuatrocientas unidades tributarias mensuales.</a:t>
            </a:r>
            <a:endParaRPr lang="es-CL" dirty="0"/>
          </a:p>
          <a:p>
            <a:r>
              <a:rPr lang="es-ES" b="1" dirty="0"/>
              <a:t>Art. 2º Ley 20.000</a:t>
            </a:r>
            <a:r>
              <a:rPr lang="es-ES" b="1" dirty="0" smtClean="0"/>
              <a:t>.</a:t>
            </a:r>
          </a:p>
          <a:p>
            <a:pPr marL="0" indent="0">
              <a:buNone/>
            </a:pPr>
            <a:endParaRPr lang="es-ES" dirty="0" smtClean="0"/>
          </a:p>
          <a:p>
            <a:pPr marL="0" indent="0">
              <a:buNone/>
            </a:pPr>
            <a:r>
              <a:rPr lang="es-ES" dirty="0" smtClean="0"/>
              <a:t>Sanciona </a:t>
            </a:r>
            <a:r>
              <a:rPr lang="es-ES" dirty="0"/>
              <a:t>la producción o tenencia de precursores, sancionando también su transporte y tráfico.</a:t>
            </a:r>
            <a:endParaRPr lang="es-CL" dirty="0"/>
          </a:p>
          <a:p>
            <a:pPr marL="0" indent="0">
              <a:buNone/>
            </a:pPr>
            <a:r>
              <a:rPr lang="es-ES" dirty="0"/>
              <a:t> </a:t>
            </a:r>
            <a:endParaRPr lang="es-CL" dirty="0"/>
          </a:p>
          <a:p>
            <a:pPr marL="0" indent="0">
              <a:buNone/>
            </a:pPr>
            <a:r>
              <a:rPr lang="es-ES" dirty="0"/>
              <a:t>El legislador trata de sancionar cualquiera de estas conductas en relación con la producción, tráfico de droga o fabricación, sea dentro o fuera del país.</a:t>
            </a:r>
            <a:endParaRPr lang="es-CL" dirty="0"/>
          </a:p>
          <a:p>
            <a:pPr marL="0" indent="0">
              <a:buNone/>
            </a:pPr>
            <a:r>
              <a:rPr lang="es-ES" dirty="0"/>
              <a:t> </a:t>
            </a:r>
            <a:endParaRPr lang="es-CL" dirty="0"/>
          </a:p>
          <a:p>
            <a:pPr marL="0" indent="0">
              <a:buNone/>
            </a:pPr>
            <a:r>
              <a:rPr lang="es-ES" dirty="0"/>
              <a:t>La penalidad es </a:t>
            </a:r>
            <a:r>
              <a:rPr lang="es-ES" i="1" dirty="0"/>
              <a:t>con presidio menor en su grado máximo a presidio mayor en su grado mínimo y multa de cuarenta a cuatrocientas unidades tributarias mensuales.</a:t>
            </a:r>
            <a:endParaRPr lang="es-CL" dirty="0"/>
          </a:p>
          <a:p>
            <a:pPr marL="0" indent="0">
              <a:buNone/>
            </a:pPr>
            <a:r>
              <a:rPr lang="es-ES" dirty="0"/>
              <a:t> </a:t>
            </a:r>
            <a:endParaRPr lang="es-CL" dirty="0"/>
          </a:p>
          <a:p>
            <a:pPr marL="0" indent="0">
              <a:buNone/>
            </a:pPr>
            <a:r>
              <a:rPr lang="es-ES" dirty="0"/>
              <a:t>Para cerrar cualquier tipo de laguna de punibilidad, el legislador sanciona esta conducta en versión culposa o imprudente si se produce por negligencia inexcusable (inciso 2º).  La pena </a:t>
            </a:r>
            <a:r>
              <a:rPr lang="es-ES" i="1" dirty="0"/>
              <a:t>será de presidio menor en sus grados mínimo a medio.</a:t>
            </a:r>
            <a:endParaRPr lang="es-CL" dirty="0"/>
          </a:p>
          <a:p>
            <a:pPr marL="0" indent="0">
              <a:buNone/>
            </a:pPr>
            <a:r>
              <a:rPr lang="es-ES" dirty="0"/>
              <a:t> </a:t>
            </a:r>
            <a:endParaRPr lang="es-CL" dirty="0"/>
          </a:p>
          <a:p>
            <a:pPr marL="0" indent="0">
              <a:buNone/>
            </a:pPr>
            <a:r>
              <a:rPr lang="es-ES" dirty="0"/>
              <a:t>Por la amplitud de la tipificación podrá cometerse con dolo directo o con dolo eventual.</a:t>
            </a:r>
            <a:endParaRPr lang="es-CL" dirty="0"/>
          </a:p>
          <a:p>
            <a:endParaRPr lang="es-CL" dirty="0"/>
          </a:p>
        </p:txBody>
      </p:sp>
    </p:spTree>
    <p:extLst>
      <p:ext uri="{BB962C8B-B14F-4D97-AF65-F5344CB8AC3E}">
        <p14:creationId xmlns:p14="http://schemas.microsoft.com/office/powerpoint/2010/main" val="15714595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994992"/>
          </a:xfrm>
        </p:spPr>
        <p:txBody>
          <a:bodyPr>
            <a:normAutofit fontScale="40000" lnSpcReduction="20000"/>
          </a:bodyPr>
          <a:lstStyle/>
          <a:p>
            <a:r>
              <a:rPr lang="es-ES" b="1" dirty="0"/>
              <a:t>Art. 3º Ley 20.000</a:t>
            </a:r>
            <a:r>
              <a:rPr lang="es-ES" b="1" dirty="0" smtClean="0"/>
              <a:t>.</a:t>
            </a:r>
          </a:p>
          <a:p>
            <a:pPr marL="0" indent="0">
              <a:buNone/>
            </a:pPr>
            <a:endParaRPr lang="es-CL" dirty="0"/>
          </a:p>
          <a:p>
            <a:pPr marL="0" indent="0">
              <a:buNone/>
            </a:pPr>
            <a:r>
              <a:rPr lang="es-ES" dirty="0"/>
              <a:t>Este artículo establece la conducta de </a:t>
            </a:r>
            <a:r>
              <a:rPr lang="es-ES" b="1" dirty="0"/>
              <a:t>tráfico de estupefacientes</a:t>
            </a:r>
            <a:r>
              <a:rPr lang="es-ES" dirty="0"/>
              <a:t> (en la ley antigua se establecía en el </a:t>
            </a:r>
            <a:r>
              <a:rPr lang="es-ES" dirty="0" smtClean="0"/>
              <a:t>Art. 5</a:t>
            </a:r>
            <a:r>
              <a:rPr lang="es-ES" dirty="0"/>
              <a:t>).</a:t>
            </a:r>
            <a:endParaRPr lang="es-CL" dirty="0"/>
          </a:p>
          <a:p>
            <a:pPr marL="0" indent="0">
              <a:buNone/>
            </a:pPr>
            <a:r>
              <a:rPr lang="es-ES" dirty="0"/>
              <a:t> </a:t>
            </a:r>
            <a:endParaRPr lang="es-CL" dirty="0"/>
          </a:p>
          <a:p>
            <a:pPr marL="0" indent="0">
              <a:buNone/>
            </a:pPr>
            <a:r>
              <a:rPr lang="es-ES" dirty="0"/>
              <a:t>El tipo objetivo consiste en traficar drogas, materias primas para su elaboración o precursores o sustancias necesarias para preparar la droga.</a:t>
            </a:r>
            <a:endParaRPr lang="es-CL" dirty="0"/>
          </a:p>
          <a:p>
            <a:pPr marL="0" indent="0">
              <a:buNone/>
            </a:pPr>
            <a:r>
              <a:rPr lang="es-ES" dirty="0"/>
              <a:t> </a:t>
            </a:r>
            <a:endParaRPr lang="es-CL" dirty="0"/>
          </a:p>
          <a:p>
            <a:pPr marL="0" indent="0">
              <a:buNone/>
            </a:pPr>
            <a:r>
              <a:rPr lang="es-ES" dirty="0"/>
              <a:t>La conducta de traficar se desglosa por la ley en varios verbos que tiene vocación omnicomprensiva.  No sólo se comprende la ejecución del delito sino también la participación en el tráfico.  Los verbos se aplican a las drogas, materias primas o precursores, ellos son: </a:t>
            </a:r>
            <a:endParaRPr lang="es-CL" dirty="0"/>
          </a:p>
          <a:p>
            <a:pPr marL="0" indent="0">
              <a:buNone/>
            </a:pPr>
            <a:r>
              <a:rPr lang="es-ES" dirty="0"/>
              <a:t> </a:t>
            </a:r>
            <a:endParaRPr lang="es-CL" dirty="0"/>
          </a:p>
          <a:p>
            <a:pPr lvl="0"/>
            <a:r>
              <a:rPr lang="es-ES" dirty="0"/>
              <a:t>Importar.</a:t>
            </a:r>
            <a:endParaRPr lang="es-CL" dirty="0"/>
          </a:p>
          <a:p>
            <a:pPr lvl="0"/>
            <a:r>
              <a:rPr lang="es-ES" dirty="0"/>
              <a:t>Exportar.</a:t>
            </a:r>
            <a:endParaRPr lang="es-CL" dirty="0"/>
          </a:p>
          <a:p>
            <a:pPr lvl="0"/>
            <a:r>
              <a:rPr lang="es-ES" dirty="0"/>
              <a:t>Transportar.</a:t>
            </a:r>
            <a:endParaRPr lang="es-CL" dirty="0"/>
          </a:p>
          <a:p>
            <a:pPr lvl="0"/>
            <a:r>
              <a:rPr lang="es-ES" dirty="0"/>
              <a:t>Adquirir.</a:t>
            </a:r>
            <a:endParaRPr lang="es-CL" dirty="0"/>
          </a:p>
          <a:p>
            <a:pPr lvl="0"/>
            <a:r>
              <a:rPr lang="es-ES" dirty="0"/>
              <a:t>Transferir.</a:t>
            </a:r>
            <a:endParaRPr lang="es-CL" dirty="0"/>
          </a:p>
          <a:p>
            <a:pPr lvl="0"/>
            <a:r>
              <a:rPr lang="es-ES" dirty="0"/>
              <a:t>Sustraer.</a:t>
            </a:r>
            <a:endParaRPr lang="es-CL" dirty="0"/>
          </a:p>
          <a:p>
            <a:pPr lvl="0"/>
            <a:r>
              <a:rPr lang="es-ES" dirty="0"/>
              <a:t>Poseer.</a:t>
            </a:r>
            <a:endParaRPr lang="es-CL" dirty="0"/>
          </a:p>
          <a:p>
            <a:pPr lvl="0"/>
            <a:r>
              <a:rPr lang="es-ES" dirty="0"/>
              <a:t>Suministrar.</a:t>
            </a:r>
            <a:endParaRPr lang="es-CL" dirty="0"/>
          </a:p>
          <a:p>
            <a:pPr lvl="0"/>
            <a:r>
              <a:rPr lang="es-ES" dirty="0"/>
              <a:t>Guardar.</a:t>
            </a:r>
            <a:endParaRPr lang="es-CL" dirty="0"/>
          </a:p>
          <a:p>
            <a:pPr lvl="0"/>
            <a:r>
              <a:rPr lang="es-ES" dirty="0"/>
              <a:t>Portar consigo.</a:t>
            </a:r>
            <a:endParaRPr lang="es-CL" dirty="0"/>
          </a:p>
          <a:p>
            <a:pPr marL="0" indent="0">
              <a:buNone/>
            </a:pPr>
            <a:r>
              <a:rPr lang="es-ES" dirty="0"/>
              <a:t> </a:t>
            </a:r>
            <a:endParaRPr lang="es-CL" dirty="0"/>
          </a:p>
          <a:p>
            <a:pPr marL="0" indent="0">
              <a:buNone/>
            </a:pPr>
            <a:r>
              <a:rPr lang="es-ES" dirty="0"/>
              <a:t> </a:t>
            </a:r>
            <a:endParaRPr lang="es-CL" dirty="0"/>
          </a:p>
          <a:p>
            <a:r>
              <a:rPr lang="es-ES" dirty="0"/>
              <a:t>Adicionalmente se sanciona en cuanto al uso o consumo de drogas el:</a:t>
            </a:r>
            <a:endParaRPr lang="es-CL" dirty="0"/>
          </a:p>
          <a:p>
            <a:pPr marL="0" indent="0">
              <a:buNone/>
            </a:pPr>
            <a:r>
              <a:rPr lang="es-ES" dirty="0"/>
              <a:t> </a:t>
            </a:r>
            <a:endParaRPr lang="es-CL" dirty="0"/>
          </a:p>
          <a:p>
            <a:pPr lvl="0"/>
            <a:r>
              <a:rPr lang="es-ES" dirty="0"/>
              <a:t>Inducir.</a:t>
            </a:r>
            <a:endParaRPr lang="es-CL" dirty="0"/>
          </a:p>
          <a:p>
            <a:pPr lvl="0"/>
            <a:r>
              <a:rPr lang="es-ES" dirty="0"/>
              <a:t>Promover.</a:t>
            </a:r>
            <a:endParaRPr lang="es-CL" dirty="0"/>
          </a:p>
          <a:p>
            <a:pPr lvl="0"/>
            <a:r>
              <a:rPr lang="es-ES" dirty="0"/>
              <a:t>Facilitar.</a:t>
            </a:r>
            <a:endParaRPr lang="es-CL" dirty="0"/>
          </a:p>
          <a:p>
            <a:pPr marL="0" indent="0">
              <a:buNone/>
            </a:pPr>
            <a:r>
              <a:rPr lang="es-ES" dirty="0"/>
              <a:t> </a:t>
            </a:r>
            <a:endParaRPr lang="es-CL" dirty="0"/>
          </a:p>
          <a:p>
            <a:pPr marL="0" indent="0">
              <a:buNone/>
            </a:pPr>
            <a:r>
              <a:rPr lang="es-ES" dirty="0"/>
              <a:t> </a:t>
            </a:r>
            <a:endParaRPr lang="es-CL" dirty="0"/>
          </a:p>
          <a:p>
            <a:pPr marL="0" indent="0">
              <a:buNone/>
            </a:pPr>
            <a:r>
              <a:rPr lang="es-ES" dirty="0"/>
              <a:t>Es una figura amplísima en cuanto a su alcance.</a:t>
            </a:r>
            <a:endParaRPr lang="es-CL" dirty="0"/>
          </a:p>
          <a:p>
            <a:pPr marL="0" indent="0">
              <a:buNone/>
            </a:pPr>
            <a:endParaRPr lang="es-ES" b="1" dirty="0"/>
          </a:p>
        </p:txBody>
      </p:sp>
    </p:spTree>
    <p:extLst>
      <p:ext uri="{BB962C8B-B14F-4D97-AF65-F5344CB8AC3E}">
        <p14:creationId xmlns:p14="http://schemas.microsoft.com/office/powerpoint/2010/main" val="39744868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850976"/>
          </a:xfrm>
        </p:spPr>
        <p:txBody>
          <a:bodyPr>
            <a:normAutofit fontScale="47500" lnSpcReduction="20000"/>
          </a:bodyPr>
          <a:lstStyle/>
          <a:p>
            <a:r>
              <a:rPr lang="es-ES" b="1" dirty="0"/>
              <a:t>Art. 4º Ley 20.000</a:t>
            </a:r>
            <a:r>
              <a:rPr lang="es-ES" b="1" dirty="0" smtClean="0"/>
              <a:t>.</a:t>
            </a:r>
          </a:p>
          <a:p>
            <a:pPr marL="0" indent="0">
              <a:buNone/>
            </a:pPr>
            <a:r>
              <a:rPr lang="es-ES" dirty="0"/>
              <a:t>El problema principal que se presentaba en la ley antigua era que los traficantes portaban droga en pequeñas cantidades, lo cual provocaba su impunidad, por ejemplo el sujeto llevaba consigo un papelillo y dejaba el resto de la mercancía en un árbol.  ¿Podía sancionárselo o caía dentro del consumo personal?.</a:t>
            </a:r>
            <a:endParaRPr lang="es-CL" dirty="0"/>
          </a:p>
          <a:p>
            <a:pPr marL="0" indent="0">
              <a:buNone/>
            </a:pPr>
            <a:r>
              <a:rPr lang="es-ES" dirty="0"/>
              <a:t> </a:t>
            </a:r>
            <a:endParaRPr lang="es-CL" dirty="0"/>
          </a:p>
          <a:p>
            <a:pPr marL="0" indent="0">
              <a:buNone/>
            </a:pPr>
            <a:r>
              <a:rPr lang="es-ES" dirty="0"/>
              <a:t>La ley 20.000 consagró por ello en su Art. 4 el tipo de </a:t>
            </a:r>
            <a:r>
              <a:rPr lang="es-ES" b="1" dirty="0" err="1"/>
              <a:t>microtráfico</a:t>
            </a:r>
            <a:r>
              <a:rPr lang="es-ES" dirty="0"/>
              <a:t>.</a:t>
            </a:r>
            <a:endParaRPr lang="es-CL" dirty="0"/>
          </a:p>
          <a:p>
            <a:pPr marL="0" indent="0">
              <a:buNone/>
            </a:pPr>
            <a:r>
              <a:rPr lang="es-ES" dirty="0"/>
              <a:t> </a:t>
            </a:r>
            <a:endParaRPr lang="es-CL" dirty="0"/>
          </a:p>
          <a:p>
            <a:pPr marL="0" indent="0">
              <a:buNone/>
            </a:pPr>
            <a:r>
              <a:rPr lang="es-ES" dirty="0"/>
              <a:t>Se refiere a las conductas descritas anteriormente, pero en pequeñas cantidades de droga o materias primas para obtenerlas, sean que produzcan graves efectos tóxicos o no, siempre que produzcan dependencia física o psíquica.</a:t>
            </a:r>
            <a:endParaRPr lang="es-CL" dirty="0"/>
          </a:p>
          <a:p>
            <a:pPr marL="0" indent="0">
              <a:buNone/>
            </a:pPr>
            <a:r>
              <a:rPr lang="es-ES" dirty="0"/>
              <a:t> </a:t>
            </a:r>
            <a:endParaRPr lang="es-CL" dirty="0"/>
          </a:p>
          <a:p>
            <a:pPr marL="0" indent="0">
              <a:buNone/>
            </a:pPr>
            <a:r>
              <a:rPr lang="es-ES" dirty="0"/>
              <a:t>La sanción es </a:t>
            </a:r>
            <a:r>
              <a:rPr lang="es-ES" i="1" dirty="0"/>
              <a:t>presidio menor en sus grados medio a máximo </a:t>
            </a:r>
            <a:r>
              <a:rPr lang="es-ES" i="1" dirty="0" smtClean="0"/>
              <a:t>y multa </a:t>
            </a:r>
            <a:r>
              <a:rPr lang="es-ES" i="1" dirty="0"/>
              <a:t>de diez a cuarenta unidades tributarias mensuales</a:t>
            </a:r>
            <a:r>
              <a:rPr lang="es-ES" dirty="0" smtClean="0"/>
              <a:t>.</a:t>
            </a:r>
          </a:p>
          <a:p>
            <a:pPr marL="0" indent="0">
              <a:buNone/>
            </a:pPr>
            <a:r>
              <a:rPr lang="es-ES" b="1" dirty="0"/>
              <a:t>Art. 5º Ley </a:t>
            </a:r>
            <a:r>
              <a:rPr lang="es-ES" b="1" dirty="0" smtClean="0"/>
              <a:t>20.000</a:t>
            </a:r>
          </a:p>
          <a:p>
            <a:pPr marL="0" indent="0">
              <a:buNone/>
            </a:pPr>
            <a:endParaRPr lang="es-ES" b="1" dirty="0" smtClean="0"/>
          </a:p>
          <a:p>
            <a:pPr marL="0" indent="0">
              <a:buNone/>
            </a:pPr>
            <a:r>
              <a:rPr lang="es-CL" dirty="0"/>
              <a:t>Sanciona al que </a:t>
            </a:r>
            <a:r>
              <a:rPr lang="es-ES" dirty="0"/>
              <a:t>suministre a menores de dieciocho años de edad, a cualquier título, productos que contengan hidrocarburos aromáticos, tales como benceno, tolueno u otras sustancias similares.</a:t>
            </a:r>
            <a:endParaRPr lang="es-CL" dirty="0"/>
          </a:p>
          <a:p>
            <a:pPr marL="0" indent="0">
              <a:buNone/>
            </a:pPr>
            <a:r>
              <a:rPr lang="es-ES" dirty="0"/>
              <a:t> </a:t>
            </a:r>
            <a:endParaRPr lang="es-CL" dirty="0"/>
          </a:p>
          <a:p>
            <a:pPr marL="0" indent="0">
              <a:buNone/>
            </a:pPr>
            <a:r>
              <a:rPr lang="es-ES" dirty="0"/>
              <a:t>La norma no supedita la penalización al hecho que se haga a sabiendas, de modo que puede cometerse con dolo eventual.</a:t>
            </a:r>
            <a:endParaRPr lang="es-CL" dirty="0"/>
          </a:p>
          <a:p>
            <a:pPr marL="0" indent="0">
              <a:buNone/>
            </a:pPr>
            <a:r>
              <a:rPr lang="es-ES" dirty="0"/>
              <a:t> </a:t>
            </a:r>
            <a:endParaRPr lang="es-CL" dirty="0"/>
          </a:p>
          <a:p>
            <a:pPr marL="0" indent="0">
              <a:buNone/>
            </a:pPr>
            <a:r>
              <a:rPr lang="es-ES" dirty="0"/>
              <a:t>Tampoco se fija una proporción mínima del benceno o tolueno.</a:t>
            </a:r>
            <a:endParaRPr lang="es-CL" dirty="0"/>
          </a:p>
          <a:p>
            <a:pPr marL="0" indent="0">
              <a:buNone/>
            </a:pPr>
            <a:r>
              <a:rPr lang="es-ES" dirty="0"/>
              <a:t> </a:t>
            </a:r>
            <a:endParaRPr lang="es-CL" dirty="0"/>
          </a:p>
          <a:p>
            <a:pPr marL="0" indent="0">
              <a:buNone/>
            </a:pPr>
            <a:r>
              <a:rPr lang="es-ES" dirty="0"/>
              <a:t>Por ejemplo si un niño va a comprar tolueno para un trabajo del colegio, el sujeto que se lo vendiera caería dentro de esta hipótesis.</a:t>
            </a:r>
            <a:endParaRPr lang="es-CL" dirty="0"/>
          </a:p>
          <a:p>
            <a:pPr marL="0" indent="0">
              <a:buNone/>
            </a:pPr>
            <a:r>
              <a:rPr lang="es-ES" b="1" dirty="0"/>
              <a:t>Art. 6º Ley </a:t>
            </a:r>
            <a:r>
              <a:rPr lang="es-ES" b="1" dirty="0" smtClean="0"/>
              <a:t>20.000</a:t>
            </a:r>
          </a:p>
          <a:p>
            <a:pPr marL="0" indent="0">
              <a:buNone/>
            </a:pPr>
            <a:endParaRPr lang="es-ES" b="1" dirty="0" smtClean="0"/>
          </a:p>
          <a:p>
            <a:pPr marL="0" indent="0">
              <a:buNone/>
            </a:pPr>
            <a:r>
              <a:rPr lang="es-ES" dirty="0"/>
              <a:t>Sanciona al médico cirujano, odontólogo o veterinario que receta las sustancias señaladas.</a:t>
            </a:r>
            <a:endParaRPr lang="es-CL" dirty="0"/>
          </a:p>
          <a:p>
            <a:pPr marL="0" indent="0">
              <a:buNone/>
            </a:pPr>
            <a:endParaRPr lang="es-CL" dirty="0"/>
          </a:p>
          <a:p>
            <a:pPr marL="0" indent="0">
              <a:buNone/>
            </a:pPr>
            <a:endParaRPr lang="es-CL" dirty="0"/>
          </a:p>
        </p:txBody>
      </p:sp>
    </p:spTree>
    <p:extLst>
      <p:ext uri="{BB962C8B-B14F-4D97-AF65-F5344CB8AC3E}">
        <p14:creationId xmlns:p14="http://schemas.microsoft.com/office/powerpoint/2010/main" val="11769308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40000" lnSpcReduction="20000"/>
          </a:bodyPr>
          <a:lstStyle/>
          <a:p>
            <a:r>
              <a:rPr lang="es-ES" b="1" dirty="0"/>
              <a:t>Art. 7º Ley 20.000</a:t>
            </a:r>
            <a:r>
              <a:rPr lang="es-ES" b="1" dirty="0" smtClean="0"/>
              <a:t>.</a:t>
            </a:r>
          </a:p>
          <a:p>
            <a:pPr marL="0" indent="0">
              <a:buNone/>
            </a:pPr>
            <a:r>
              <a:rPr lang="es-ES" dirty="0"/>
              <a:t>Sanciona al que estando autorizado para suministrar droga, lo haga en contravención a las normas que regulan la materia.</a:t>
            </a:r>
            <a:endParaRPr lang="es-CL" dirty="0"/>
          </a:p>
          <a:p>
            <a:pPr marL="0" indent="0">
              <a:buNone/>
            </a:pPr>
            <a:r>
              <a:rPr lang="es-ES" dirty="0"/>
              <a:t> </a:t>
            </a:r>
            <a:endParaRPr lang="es-CL" dirty="0"/>
          </a:p>
          <a:p>
            <a:pPr marL="0" indent="0">
              <a:buNone/>
            </a:pPr>
            <a:r>
              <a:rPr lang="es-ES" dirty="0"/>
              <a:t>Por ejemplo si el funcionario de una farmacia vende drogas sin receta médica.</a:t>
            </a:r>
            <a:endParaRPr lang="es-CL" dirty="0"/>
          </a:p>
          <a:p>
            <a:pPr marL="0" indent="0">
              <a:buNone/>
            </a:pPr>
            <a:r>
              <a:rPr lang="es-ES" dirty="0"/>
              <a:t> </a:t>
            </a:r>
            <a:endParaRPr lang="es-CL" dirty="0"/>
          </a:p>
          <a:p>
            <a:pPr marL="0" indent="0">
              <a:buNone/>
            </a:pPr>
            <a:r>
              <a:rPr lang="es-ES" dirty="0"/>
              <a:t>La pena para el autor directo es </a:t>
            </a:r>
            <a:r>
              <a:rPr lang="es-ES" i="1" dirty="0"/>
              <a:t>presidio mayor en sus grados mínimo a medio y multa de cuarenta a cuatrocientas unidades tributarias mensuales</a:t>
            </a:r>
            <a:r>
              <a:rPr lang="es-ES" dirty="0"/>
              <a:t>.</a:t>
            </a:r>
            <a:endParaRPr lang="es-CL" dirty="0"/>
          </a:p>
          <a:p>
            <a:pPr marL="0" indent="0">
              <a:buNone/>
            </a:pPr>
            <a:r>
              <a:rPr lang="es-ES" dirty="0"/>
              <a:t> </a:t>
            </a:r>
            <a:endParaRPr lang="es-CL" dirty="0"/>
          </a:p>
          <a:p>
            <a:pPr marL="0" indent="0">
              <a:buNone/>
            </a:pPr>
            <a:r>
              <a:rPr lang="es-ES" dirty="0"/>
              <a:t>Además se establece una pena adicional que será la </a:t>
            </a:r>
            <a:r>
              <a:rPr lang="es-ES" i="1" dirty="0"/>
              <a:t>medida de</a:t>
            </a:r>
            <a:r>
              <a:rPr lang="es-ES" dirty="0"/>
              <a:t> </a:t>
            </a:r>
            <a:r>
              <a:rPr lang="es-ES" i="1" dirty="0"/>
              <a:t>clausura temporal del establecimiento por un plazo no inferior a sesenta días ni superior a ciento veinte días, aun cuando el autor del hecho sea empleado o dependiente de cualquier modo en dicho establecimiento</a:t>
            </a:r>
            <a:r>
              <a:rPr lang="es-ES" dirty="0"/>
              <a:t>, y no el dueño</a:t>
            </a:r>
            <a:r>
              <a:rPr lang="es-ES" dirty="0" smtClean="0"/>
              <a:t>.</a:t>
            </a:r>
            <a:r>
              <a:rPr lang="es-ES" dirty="0"/>
              <a:t> </a:t>
            </a:r>
            <a:endParaRPr lang="es-CL" dirty="0"/>
          </a:p>
          <a:p>
            <a:r>
              <a:rPr lang="es-ES" b="1" dirty="0"/>
              <a:t>Art. 8º Ley </a:t>
            </a:r>
            <a:r>
              <a:rPr lang="es-ES" b="1" dirty="0" smtClean="0"/>
              <a:t>20.000</a:t>
            </a:r>
          </a:p>
          <a:p>
            <a:pPr marL="0" indent="0">
              <a:buNone/>
            </a:pPr>
            <a:r>
              <a:rPr lang="es-ES" dirty="0"/>
              <a:t>Este artículo sanciona al que sin autorización plantan o cultivan especies del género cannabis u otros productos de estupefacientes o sustancias psicotrópicas;  por ejemplo que un sujeto tenga una planta en su casa.</a:t>
            </a:r>
            <a:endParaRPr lang="es-CL" dirty="0"/>
          </a:p>
          <a:p>
            <a:pPr marL="0" indent="0">
              <a:buNone/>
            </a:pPr>
            <a:r>
              <a:rPr lang="es-ES" dirty="0"/>
              <a:t> </a:t>
            </a:r>
            <a:endParaRPr lang="es-CL" dirty="0"/>
          </a:p>
          <a:p>
            <a:pPr marL="0" indent="0">
              <a:buNone/>
            </a:pPr>
            <a:r>
              <a:rPr lang="es-ES" dirty="0"/>
              <a:t>La pena es </a:t>
            </a:r>
            <a:r>
              <a:rPr lang="es-ES" i="1" dirty="0"/>
              <a:t>presidio menor en su grado máximo a presidio mayor en su grado mínimo y multa de </a:t>
            </a:r>
            <a:r>
              <a:rPr lang="es-ES" i="1" dirty="0" smtClean="0"/>
              <a:t>cuarenta a </a:t>
            </a:r>
            <a:r>
              <a:rPr lang="es-ES" i="1" dirty="0"/>
              <a:t>cuatrocientas unidades tributarias mensuales</a:t>
            </a:r>
            <a:r>
              <a:rPr lang="es-ES" dirty="0"/>
              <a:t>.</a:t>
            </a:r>
            <a:endParaRPr lang="es-CL" dirty="0"/>
          </a:p>
          <a:p>
            <a:pPr marL="0" indent="0">
              <a:buNone/>
            </a:pPr>
            <a:r>
              <a:rPr lang="es-ES" dirty="0"/>
              <a:t> </a:t>
            </a:r>
            <a:endParaRPr lang="es-CL" dirty="0"/>
          </a:p>
          <a:p>
            <a:pPr marL="0" indent="0">
              <a:buNone/>
            </a:pPr>
            <a:r>
              <a:rPr lang="es-ES" dirty="0"/>
              <a:t>Sin embargo, se puede acreditar que la planta está destinada al uso o consumo personal y próximo en el tiempo, en cuyo caso igualmente el sentenciador puede aplicar penas como la asistencia obligatoria a programas de rehabilitación, multas o actividades en beneficio de la comunidad.</a:t>
            </a:r>
            <a:endParaRPr lang="es-CL" dirty="0"/>
          </a:p>
          <a:p>
            <a:r>
              <a:rPr lang="es-ES" b="1" dirty="0"/>
              <a:t>Art. </a:t>
            </a:r>
            <a:r>
              <a:rPr lang="es-ES" b="1" dirty="0" smtClean="0"/>
              <a:t>9º, 10° </a:t>
            </a:r>
            <a:r>
              <a:rPr lang="es-ES" b="1" dirty="0"/>
              <a:t>Ley 20.000</a:t>
            </a:r>
            <a:r>
              <a:rPr lang="es-ES" b="1" dirty="0" smtClean="0"/>
              <a:t>.</a:t>
            </a:r>
          </a:p>
          <a:p>
            <a:endParaRPr lang="es-CL" dirty="0"/>
          </a:p>
        </p:txBody>
      </p:sp>
    </p:spTree>
    <p:extLst>
      <p:ext uri="{BB962C8B-B14F-4D97-AF65-F5344CB8AC3E}">
        <p14:creationId xmlns:p14="http://schemas.microsoft.com/office/powerpoint/2010/main" val="6164424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62500" lnSpcReduction="20000"/>
          </a:bodyPr>
          <a:lstStyle/>
          <a:p>
            <a:r>
              <a:rPr lang="es-ES" b="1" dirty="0"/>
              <a:t>Art. 11 Ley 20.000</a:t>
            </a:r>
            <a:r>
              <a:rPr lang="es-ES" b="1" dirty="0" smtClean="0"/>
              <a:t>.</a:t>
            </a:r>
          </a:p>
          <a:p>
            <a:pPr marL="0" indent="0">
              <a:buNone/>
            </a:pPr>
            <a:r>
              <a:rPr lang="es-ES" dirty="0"/>
              <a:t>Sanciona al propietario, poseedor o mero tenedor que facilita un bien inmueble o mueble para que sean destinados a la comisión de alguno de estos delitos.</a:t>
            </a:r>
            <a:endParaRPr lang="es-CL" dirty="0"/>
          </a:p>
          <a:p>
            <a:pPr marL="0" indent="0">
              <a:buNone/>
            </a:pPr>
            <a:r>
              <a:rPr lang="es-ES" dirty="0"/>
              <a:t> </a:t>
            </a:r>
            <a:endParaRPr lang="es-CL" dirty="0"/>
          </a:p>
          <a:p>
            <a:pPr marL="0" indent="0">
              <a:buNone/>
            </a:pPr>
            <a:r>
              <a:rPr lang="es-ES" dirty="0"/>
              <a:t>La pena es igual a la que corresponde al autor del delito de que se trate.</a:t>
            </a:r>
            <a:endParaRPr lang="es-CL" dirty="0"/>
          </a:p>
          <a:p>
            <a:r>
              <a:rPr lang="es-ES" b="1" dirty="0"/>
              <a:t>Art. 12 Ley 20.000</a:t>
            </a:r>
            <a:r>
              <a:rPr lang="es-ES" b="1" dirty="0" smtClean="0"/>
              <a:t>.</a:t>
            </a:r>
          </a:p>
          <a:p>
            <a:pPr marL="0" indent="0">
              <a:buNone/>
            </a:pPr>
            <a:r>
              <a:rPr lang="es-ES" dirty="0"/>
              <a:t>El sujeto activo es el administrador de un bar o de un recinto educacional o deportivo que permita el tráfico o consumo.</a:t>
            </a:r>
            <a:endParaRPr lang="es-CL" dirty="0"/>
          </a:p>
          <a:p>
            <a:pPr marL="0" indent="0">
              <a:buNone/>
            </a:pPr>
            <a:r>
              <a:rPr lang="es-ES" dirty="0"/>
              <a:t> </a:t>
            </a:r>
            <a:endParaRPr lang="es-CL" dirty="0"/>
          </a:p>
          <a:p>
            <a:pPr marL="0" indent="0">
              <a:buNone/>
            </a:pPr>
            <a:r>
              <a:rPr lang="es-ES" dirty="0"/>
              <a:t>La sanción es </a:t>
            </a:r>
            <a:r>
              <a:rPr lang="es-ES" i="1" dirty="0"/>
              <a:t>con presidio menor en sus grados medio a máximo y multa de cuarenta a doscientas unidades tributarias mensuales, a menos que le corresponda una sanción mayor por su participación en el hecho.</a:t>
            </a:r>
            <a:r>
              <a:rPr lang="es-ES" dirty="0"/>
              <a:t>  El tribunal además puede </a:t>
            </a:r>
            <a:r>
              <a:rPr lang="es-ES" i="1" dirty="0"/>
              <a:t>imponer las medidas de clausura temporal del establecimiento por un plazo no inferior a sesenta días ni superior a ciento veinte días.</a:t>
            </a:r>
            <a:endParaRPr lang="es-CL" dirty="0"/>
          </a:p>
          <a:p>
            <a:endParaRPr lang="es-CL" dirty="0"/>
          </a:p>
        </p:txBody>
      </p:sp>
    </p:spTree>
    <p:extLst>
      <p:ext uri="{BB962C8B-B14F-4D97-AF65-F5344CB8AC3E}">
        <p14:creationId xmlns:p14="http://schemas.microsoft.com/office/powerpoint/2010/main" val="4275147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204864"/>
            <a:ext cx="8183880" cy="1051560"/>
          </a:xfrm>
        </p:spPr>
        <p:txBody>
          <a:bodyPr>
            <a:normAutofit fontScale="90000"/>
          </a:bodyPr>
          <a:lstStyle/>
          <a:p>
            <a:r>
              <a:rPr lang="es-CL" dirty="0" smtClean="0"/>
              <a:t>DELITOS DE LA LEY DEL TRANSITO</a:t>
            </a:r>
            <a:endParaRPr lang="es-CL" dirty="0"/>
          </a:p>
        </p:txBody>
      </p:sp>
    </p:spTree>
    <p:extLst>
      <p:ext uri="{BB962C8B-B14F-4D97-AF65-F5344CB8AC3E}">
        <p14:creationId xmlns:p14="http://schemas.microsoft.com/office/powerpoint/2010/main" val="20505911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dirty="0" smtClean="0"/>
              <a:t>CLASE </a:t>
            </a:r>
            <a:r>
              <a:rPr lang="es-MX" dirty="0" smtClean="0"/>
              <a:t>29</a:t>
            </a:r>
            <a:endParaRPr lang="es-CL" dirty="0"/>
          </a:p>
        </p:txBody>
      </p:sp>
      <p:sp>
        <p:nvSpPr>
          <p:cNvPr id="5" name="4 Subtítulo"/>
          <p:cNvSpPr>
            <a:spLocks noGrp="1"/>
          </p:cNvSpPr>
          <p:nvPr>
            <p:ph type="subTitle" idx="1"/>
          </p:nvPr>
        </p:nvSpPr>
        <p:spPr/>
        <p:txBody>
          <a:bodyPr>
            <a:normAutofit/>
          </a:bodyPr>
          <a:lstStyle/>
          <a:p>
            <a:pPr algn="ctr"/>
            <a:r>
              <a:rPr lang="es-MX" dirty="0"/>
              <a:t>VII DELITOS CONTRA EL HONOR 1. Injurias </a:t>
            </a:r>
            <a:endParaRPr lang="es-CL" dirty="0"/>
          </a:p>
        </p:txBody>
      </p:sp>
    </p:spTree>
    <p:extLst>
      <p:ext uri="{BB962C8B-B14F-4D97-AF65-F5344CB8AC3E}">
        <p14:creationId xmlns:p14="http://schemas.microsoft.com/office/powerpoint/2010/main" val="10959170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77500" lnSpcReduction="20000"/>
          </a:bodyPr>
          <a:lstStyle/>
          <a:p>
            <a:pPr marL="0" indent="0">
              <a:buNone/>
            </a:pPr>
            <a:r>
              <a:rPr lang="es-CL" b="1" u="sng" dirty="0"/>
              <a:t>Bien Jurídico Protegido</a:t>
            </a:r>
          </a:p>
          <a:p>
            <a:pPr marL="0" indent="0">
              <a:buNone/>
            </a:pPr>
            <a:r>
              <a:rPr lang="es-ES" dirty="0"/>
              <a:t> </a:t>
            </a:r>
            <a:endParaRPr lang="es-CL" dirty="0"/>
          </a:p>
          <a:p>
            <a:pPr marL="0" indent="0">
              <a:buNone/>
            </a:pPr>
            <a:r>
              <a:rPr lang="es-ES" dirty="0" smtClean="0"/>
              <a:t>El </a:t>
            </a:r>
            <a:r>
              <a:rPr lang="es-ES" dirty="0"/>
              <a:t>honor actualmente, a diferencia de la Constitución de 1925, se reconoce en la Constitución de 1980 en el Art. 19 Nº 4, donde se señala el respeto y protección a la vida privada y pública, y a la honra de la persona y de su familia.</a:t>
            </a:r>
            <a:endParaRPr lang="es-CL" dirty="0"/>
          </a:p>
          <a:p>
            <a:pPr marL="0" indent="0">
              <a:buNone/>
            </a:pPr>
            <a:r>
              <a:rPr lang="es-ES" dirty="0"/>
              <a:t>De la redacción de este artículo se confunden dos derechos que en doctrina son distintos:</a:t>
            </a:r>
            <a:endParaRPr lang="es-CL" dirty="0"/>
          </a:p>
          <a:p>
            <a:pPr marL="0" indent="0">
              <a:buNone/>
            </a:pPr>
            <a:r>
              <a:rPr lang="es-ES" dirty="0"/>
              <a:t> </a:t>
            </a:r>
            <a:endParaRPr lang="es-CL" dirty="0"/>
          </a:p>
          <a:p>
            <a:pPr lvl="0"/>
            <a:r>
              <a:rPr lang="es-ES" dirty="0"/>
              <a:t>El derecho al Honor.</a:t>
            </a:r>
            <a:endParaRPr lang="es-CL" dirty="0"/>
          </a:p>
          <a:p>
            <a:pPr marL="0" indent="0">
              <a:buNone/>
            </a:pPr>
            <a:r>
              <a:rPr lang="es-ES" dirty="0"/>
              <a:t> </a:t>
            </a:r>
            <a:endParaRPr lang="es-CL" dirty="0"/>
          </a:p>
          <a:p>
            <a:pPr lvl="0"/>
            <a:r>
              <a:rPr lang="es-ES" dirty="0"/>
              <a:t>El derecho a la vida privada o derecho a la intimidad.</a:t>
            </a:r>
            <a:endParaRPr lang="es-CL" dirty="0"/>
          </a:p>
          <a:p>
            <a:pPr marL="0" indent="0">
              <a:buNone/>
            </a:pPr>
            <a:endParaRPr lang="es-CL" dirty="0"/>
          </a:p>
        </p:txBody>
      </p:sp>
    </p:spTree>
    <p:extLst>
      <p:ext uri="{BB962C8B-B14F-4D97-AF65-F5344CB8AC3E}">
        <p14:creationId xmlns:p14="http://schemas.microsoft.com/office/powerpoint/2010/main" val="27009210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476672"/>
            <a:ext cx="8183880" cy="5922984"/>
          </a:xfrm>
        </p:spPr>
        <p:txBody>
          <a:bodyPr>
            <a:normAutofit fontScale="62500" lnSpcReduction="20000"/>
          </a:bodyPr>
          <a:lstStyle/>
          <a:p>
            <a:pPr marL="0" indent="0">
              <a:buNone/>
            </a:pPr>
            <a:r>
              <a:rPr lang="es-ES" dirty="0"/>
              <a:t>Respecto al Honor como concepto, existen dos formas de verlo</a:t>
            </a:r>
            <a:r>
              <a:rPr lang="es-ES" dirty="0" smtClean="0"/>
              <a:t>:</a:t>
            </a:r>
          </a:p>
          <a:p>
            <a:pPr lvl="0"/>
            <a:endParaRPr lang="es-CL" b="1" u="sng" dirty="0" smtClean="0"/>
          </a:p>
          <a:p>
            <a:pPr lvl="0"/>
            <a:r>
              <a:rPr lang="es-CL" b="1" u="sng" dirty="0" smtClean="0"/>
              <a:t>1 Honor </a:t>
            </a:r>
            <a:r>
              <a:rPr lang="es-CL" b="1" u="sng" dirty="0"/>
              <a:t>Subjetivo.</a:t>
            </a:r>
          </a:p>
          <a:p>
            <a:pPr marL="0" indent="0">
              <a:buNone/>
            </a:pPr>
            <a:r>
              <a:rPr lang="es-CL" dirty="0"/>
              <a:t> </a:t>
            </a:r>
          </a:p>
          <a:p>
            <a:pPr marL="0" indent="0">
              <a:buNone/>
            </a:pPr>
            <a:r>
              <a:rPr lang="es-ES" dirty="0"/>
              <a:t>Se entiende como cualidad moral referida al cumplimiento de deberes. Puede corresponder a tres aspectos:</a:t>
            </a:r>
            <a:endParaRPr lang="es-CL" dirty="0"/>
          </a:p>
          <a:p>
            <a:pPr marL="0" indent="0">
              <a:buNone/>
            </a:pPr>
            <a:r>
              <a:rPr lang="es-ES" dirty="0"/>
              <a:t> </a:t>
            </a:r>
            <a:endParaRPr lang="es-CL" dirty="0"/>
          </a:p>
          <a:p>
            <a:pPr lvl="0"/>
            <a:r>
              <a:rPr lang="es-ES" dirty="0"/>
              <a:t>Lo que la persona vale realmente: metafísicamente hablando.</a:t>
            </a:r>
            <a:endParaRPr lang="es-CL" dirty="0"/>
          </a:p>
          <a:p>
            <a:pPr marL="0" indent="0">
              <a:buNone/>
            </a:pPr>
            <a:r>
              <a:rPr lang="es-ES" dirty="0"/>
              <a:t> </a:t>
            </a:r>
            <a:endParaRPr lang="es-CL" dirty="0"/>
          </a:p>
          <a:p>
            <a:pPr lvl="0"/>
            <a:r>
              <a:rPr lang="es-ES" dirty="0"/>
              <a:t>La autovaloración que la persona tiene de sí misma: lo que ella vale.</a:t>
            </a:r>
            <a:endParaRPr lang="es-CL" dirty="0"/>
          </a:p>
          <a:p>
            <a:pPr marL="0" indent="0">
              <a:buNone/>
            </a:pPr>
            <a:r>
              <a:rPr lang="es-ES" dirty="0"/>
              <a:t> </a:t>
            </a:r>
            <a:endParaRPr lang="es-CL" dirty="0"/>
          </a:p>
          <a:p>
            <a:pPr lvl="0"/>
            <a:r>
              <a:rPr lang="es-ES" dirty="0"/>
              <a:t>El sentimiento del honor: la voluntad de reafirmar su propio honor.</a:t>
            </a:r>
            <a:endParaRPr lang="es-CL" dirty="0"/>
          </a:p>
          <a:p>
            <a:pPr marL="0" indent="0">
              <a:buNone/>
            </a:pPr>
            <a:r>
              <a:rPr lang="es-ES" dirty="0"/>
              <a:t> </a:t>
            </a:r>
            <a:endParaRPr lang="es-CL" dirty="0"/>
          </a:p>
          <a:p>
            <a:pPr marL="0" indent="0">
              <a:buNone/>
            </a:pPr>
            <a:r>
              <a:rPr lang="es-ES" dirty="0"/>
              <a:t>	Los dos primeros aspectos una tercera persona no los puede atacar,  sin embargo la propia autoestima si puede ser atacada por un tercero ya que es personal.  Lo que se ataca es el sentimiento del honor mediante manifestaciones de menosprecio, así, en el honor subjetivo, la sola manifestación de desprecio al ofendido perfecciona al delito ya que a la víctima se le genera una mortificación espiritual.</a:t>
            </a:r>
            <a:endParaRPr lang="es-CL" dirty="0"/>
          </a:p>
          <a:p>
            <a:pPr marL="0" indent="0">
              <a:buNone/>
            </a:pPr>
            <a:endParaRPr lang="es-CL" dirty="0"/>
          </a:p>
        </p:txBody>
      </p:sp>
    </p:spTree>
    <p:extLst>
      <p:ext uri="{BB962C8B-B14F-4D97-AF65-F5344CB8AC3E}">
        <p14:creationId xmlns:p14="http://schemas.microsoft.com/office/powerpoint/2010/main" val="34487028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418928"/>
          </a:xfrm>
        </p:spPr>
        <p:txBody>
          <a:bodyPr>
            <a:normAutofit fontScale="55000" lnSpcReduction="20000"/>
          </a:bodyPr>
          <a:lstStyle/>
          <a:p>
            <a:pPr lvl="0"/>
            <a:r>
              <a:rPr lang="es-CL" b="1" u="sng" dirty="0" smtClean="0"/>
              <a:t>2 Honor </a:t>
            </a:r>
            <a:r>
              <a:rPr lang="es-CL" b="1" u="sng" dirty="0"/>
              <a:t>Objetivo.</a:t>
            </a:r>
          </a:p>
          <a:p>
            <a:endParaRPr lang="es-CL" dirty="0"/>
          </a:p>
          <a:p>
            <a:pPr marL="0" indent="0">
              <a:buNone/>
            </a:pPr>
            <a:r>
              <a:rPr lang="es-ES" dirty="0"/>
              <a:t>Se vincula con la reputación, es decir, lo que los terceros piensan de una persona, ya sea que esto afecte la propia satisfacción de la víctima de sentirse honrado o que se manifieste en una consecuencia económica o patrimonial que derive de esta forma.</a:t>
            </a:r>
            <a:endParaRPr lang="es-CL" dirty="0"/>
          </a:p>
          <a:p>
            <a:pPr marL="0" indent="0">
              <a:buNone/>
            </a:pPr>
            <a:r>
              <a:rPr lang="es-ES" dirty="0"/>
              <a:t> </a:t>
            </a:r>
            <a:endParaRPr lang="es-CL" dirty="0"/>
          </a:p>
          <a:p>
            <a:pPr marL="0" indent="0">
              <a:buNone/>
            </a:pPr>
            <a:r>
              <a:rPr lang="es-ES" dirty="0"/>
              <a:t>	En el honor subjetivo es difícil establecer límite, en cambio al honor objetivo la sociedad le fija límite, ya que ésta tiene derecho a poner en evidencia las incorrecciones personales que gravitan en el desempeño social.</a:t>
            </a:r>
            <a:endParaRPr lang="es-CL" dirty="0"/>
          </a:p>
          <a:p>
            <a:pPr marL="0" indent="0">
              <a:buNone/>
            </a:pPr>
            <a:r>
              <a:rPr lang="es-ES" dirty="0"/>
              <a:t> </a:t>
            </a:r>
            <a:endParaRPr lang="es-CL" dirty="0"/>
          </a:p>
          <a:p>
            <a:pPr lvl="0"/>
            <a:r>
              <a:rPr lang="es-ES" dirty="0"/>
              <a:t>Cuando se habla de honor subjetivo se trata de la injuria contumeliosa.  </a:t>
            </a:r>
            <a:endParaRPr lang="es-CL" dirty="0"/>
          </a:p>
          <a:p>
            <a:pPr marL="0" indent="0">
              <a:buNone/>
            </a:pPr>
            <a:r>
              <a:rPr lang="es-ES" dirty="0"/>
              <a:t> </a:t>
            </a:r>
            <a:endParaRPr lang="es-CL" dirty="0"/>
          </a:p>
          <a:p>
            <a:pPr lvl="0"/>
            <a:r>
              <a:rPr lang="es-ES" dirty="0"/>
              <a:t>Cuando se habla de honor objetivo se trata de la injuria difamatoria, algunos códigos penales hablan de delitos de difamación.  </a:t>
            </a:r>
            <a:endParaRPr lang="es-CL" dirty="0"/>
          </a:p>
          <a:p>
            <a:pPr marL="0" indent="0">
              <a:buNone/>
            </a:pPr>
            <a:r>
              <a:rPr lang="es-ES" dirty="0"/>
              <a:t> </a:t>
            </a:r>
            <a:endParaRPr lang="es-CL" dirty="0"/>
          </a:p>
          <a:p>
            <a:pPr marL="0" indent="0">
              <a:buNone/>
            </a:pPr>
            <a:r>
              <a:rPr lang="es-ES" dirty="0"/>
              <a:t>En nuestro código penal se sancionan conductas que lesionan ambos  tipos de honor.</a:t>
            </a:r>
            <a:endParaRPr lang="es-CL" dirty="0"/>
          </a:p>
          <a:p>
            <a:pPr marL="0" indent="0">
              <a:buNone/>
            </a:pPr>
            <a:r>
              <a:rPr lang="es-ES" dirty="0"/>
              <a:t> </a:t>
            </a:r>
            <a:endParaRPr lang="es-CL" dirty="0"/>
          </a:p>
          <a:p>
            <a:pPr marL="0" indent="0">
              <a:buNone/>
            </a:pPr>
            <a:r>
              <a:rPr lang="es-ES" dirty="0"/>
              <a:t>	Sistemáticamente se trata primero la calumnia y luego la injuria, sin embargo, debiera ser al revés porque calumnia es una forma de injuria difamatoria, es decir, existe una relación de género-especie.</a:t>
            </a:r>
            <a:endParaRPr lang="es-CL" dirty="0"/>
          </a:p>
          <a:p>
            <a:pPr marL="0" indent="0">
              <a:buNone/>
            </a:pPr>
            <a:r>
              <a:rPr lang="es-ES" dirty="0"/>
              <a:t> </a:t>
            </a:r>
            <a:endParaRPr lang="es-CL" dirty="0"/>
          </a:p>
          <a:p>
            <a:r>
              <a:rPr lang="es-ES" b="1" dirty="0"/>
              <a:t>Difamar:</a:t>
            </a:r>
            <a:r>
              <a:rPr lang="es-ES" dirty="0"/>
              <a:t> quitar fama // Desacreditar a una persona publicando cosas contra su buena fama.</a:t>
            </a:r>
            <a:endParaRPr lang="es-CL" dirty="0"/>
          </a:p>
          <a:p>
            <a:endParaRPr lang="es-CL" dirty="0"/>
          </a:p>
        </p:txBody>
      </p:sp>
    </p:spTree>
    <p:extLst>
      <p:ext uri="{BB962C8B-B14F-4D97-AF65-F5344CB8AC3E}">
        <p14:creationId xmlns:p14="http://schemas.microsoft.com/office/powerpoint/2010/main" val="81540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INJURIAS</a:t>
            </a:r>
            <a:endParaRPr lang="es-CL" dirty="0"/>
          </a:p>
        </p:txBody>
      </p:sp>
      <p:sp>
        <p:nvSpPr>
          <p:cNvPr id="3" name="2 Marcador de contenido"/>
          <p:cNvSpPr>
            <a:spLocks noGrp="1"/>
          </p:cNvSpPr>
          <p:nvPr>
            <p:ph idx="1"/>
          </p:nvPr>
        </p:nvSpPr>
        <p:spPr/>
        <p:txBody>
          <a:bodyPr>
            <a:normAutofit fontScale="47500" lnSpcReduction="20000"/>
          </a:bodyPr>
          <a:lstStyle/>
          <a:p>
            <a:r>
              <a:rPr lang="es-ES" b="1" dirty="0"/>
              <a:t>Art. 416.</a:t>
            </a:r>
            <a:r>
              <a:rPr lang="es-ES" b="1" i="1" dirty="0"/>
              <a:t> </a:t>
            </a:r>
            <a:r>
              <a:rPr lang="es-ES" i="1" dirty="0"/>
              <a:t>Es injuria toda expresión proferida o acción ejecutada en deshonra, descrédito o menosprecio de otra persona</a:t>
            </a:r>
            <a:r>
              <a:rPr lang="es-ES" i="1" dirty="0" smtClean="0"/>
              <a:t>.</a:t>
            </a:r>
          </a:p>
          <a:p>
            <a:pPr marL="0" indent="0">
              <a:buNone/>
            </a:pPr>
            <a:endParaRPr lang="es-CL" dirty="0"/>
          </a:p>
          <a:p>
            <a:r>
              <a:rPr lang="es-ES" b="1" dirty="0"/>
              <a:t>Sujeto Activo: </a:t>
            </a:r>
            <a:endParaRPr lang="es-CL" b="1" i="1" dirty="0"/>
          </a:p>
          <a:p>
            <a:pPr marL="0" indent="0">
              <a:buNone/>
            </a:pPr>
            <a:r>
              <a:rPr lang="es-ES" dirty="0"/>
              <a:t> </a:t>
            </a:r>
            <a:endParaRPr lang="es-CL" dirty="0"/>
          </a:p>
          <a:p>
            <a:pPr marL="0" indent="0">
              <a:buNone/>
            </a:pPr>
            <a:r>
              <a:rPr lang="es-ES" dirty="0"/>
              <a:t>Cualquier persona, no existe un requerimiento especial.  </a:t>
            </a:r>
            <a:endParaRPr lang="es-CL" dirty="0"/>
          </a:p>
          <a:p>
            <a:pPr marL="0" indent="0">
              <a:buNone/>
            </a:pPr>
            <a:r>
              <a:rPr lang="es-ES" dirty="0"/>
              <a:t> </a:t>
            </a:r>
            <a:endParaRPr lang="es-CL" dirty="0"/>
          </a:p>
          <a:p>
            <a:pPr marL="0" indent="0">
              <a:buNone/>
            </a:pPr>
            <a:r>
              <a:rPr lang="es-ES" dirty="0"/>
              <a:t> </a:t>
            </a:r>
            <a:endParaRPr lang="es-CL" dirty="0"/>
          </a:p>
          <a:p>
            <a:r>
              <a:rPr lang="es-ES" b="1" dirty="0" smtClean="0"/>
              <a:t>Sujeto </a:t>
            </a:r>
            <a:r>
              <a:rPr lang="es-ES" b="1" dirty="0"/>
              <a:t>Pasivo: </a:t>
            </a:r>
            <a:endParaRPr lang="es-CL" b="1" i="1" dirty="0"/>
          </a:p>
          <a:p>
            <a:pPr marL="0" indent="0">
              <a:buNone/>
            </a:pPr>
            <a:r>
              <a:rPr lang="es-ES" dirty="0"/>
              <a:t> </a:t>
            </a:r>
            <a:endParaRPr lang="es-CL" dirty="0"/>
          </a:p>
          <a:p>
            <a:pPr marL="0" indent="0">
              <a:buNone/>
            </a:pPr>
            <a:r>
              <a:rPr lang="es-ES" dirty="0"/>
              <a:t>Requiere determinadas precisiones:</a:t>
            </a:r>
            <a:endParaRPr lang="es-CL" dirty="0"/>
          </a:p>
          <a:p>
            <a:pPr marL="0" indent="0">
              <a:buNone/>
            </a:pPr>
            <a:r>
              <a:rPr lang="es-ES" dirty="0"/>
              <a:t> </a:t>
            </a:r>
            <a:endParaRPr lang="es-CL" dirty="0"/>
          </a:p>
          <a:p>
            <a:pPr marL="0" indent="0">
              <a:buNone/>
            </a:pPr>
            <a:r>
              <a:rPr lang="es-ES" i="1" dirty="0"/>
              <a:t>Debe tratarse de una persona natural</a:t>
            </a:r>
            <a:r>
              <a:rPr lang="es-ES" dirty="0"/>
              <a:t>.  Se discute si existen personas sin honra;  la respuesta es no, porque la Constitución y los tratados aseguran a todas las personas el derecho a la honra, por lo tanto por mucho que la persona sea cuestionable en sus conductas igualmente tendrá algún grado de honra.  Lo que ocurre es que el poder injuriante queda limitado o es nulo respecto a determinadas personas, por ejemplo no se configura este delito al decirle prostituta a una mujer que ejerce el comercio sexual.</a:t>
            </a:r>
            <a:endParaRPr lang="es-CL" dirty="0"/>
          </a:p>
          <a:p>
            <a:pPr marL="0" indent="0">
              <a:buNone/>
            </a:pPr>
            <a:r>
              <a:rPr lang="es-ES" dirty="0"/>
              <a:t> </a:t>
            </a:r>
            <a:endParaRPr lang="es-CL" dirty="0"/>
          </a:p>
          <a:p>
            <a:pPr marL="0" indent="0">
              <a:buNone/>
            </a:pPr>
            <a:r>
              <a:rPr lang="es-ES" dirty="0" smtClean="0"/>
              <a:t>Con </a:t>
            </a:r>
            <a:r>
              <a:rPr lang="es-ES" dirty="0"/>
              <a:t>los regímenes democráticos la honra se relaciona con la dignidad humana. </a:t>
            </a:r>
            <a:endParaRPr lang="es-CL" dirty="0"/>
          </a:p>
          <a:p>
            <a:endParaRPr lang="es-CL" dirty="0"/>
          </a:p>
        </p:txBody>
      </p:sp>
    </p:spTree>
    <p:extLst>
      <p:ext uri="{BB962C8B-B14F-4D97-AF65-F5344CB8AC3E}">
        <p14:creationId xmlns:p14="http://schemas.microsoft.com/office/powerpoint/2010/main" val="3438537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013176"/>
            <a:ext cx="8183880" cy="1051560"/>
          </a:xfrm>
        </p:spPr>
        <p:txBody>
          <a:bodyPr/>
          <a:lstStyle/>
          <a:p>
            <a:endParaRPr lang="es-CL"/>
          </a:p>
        </p:txBody>
      </p:sp>
      <p:sp>
        <p:nvSpPr>
          <p:cNvPr id="3" name="2 Marcador de contenido"/>
          <p:cNvSpPr>
            <a:spLocks noGrp="1"/>
          </p:cNvSpPr>
          <p:nvPr>
            <p:ph idx="1"/>
          </p:nvPr>
        </p:nvSpPr>
        <p:spPr/>
        <p:txBody>
          <a:bodyPr>
            <a:normAutofit fontScale="32500" lnSpcReduction="20000"/>
          </a:bodyPr>
          <a:lstStyle/>
          <a:p>
            <a:pPr marL="0" indent="0">
              <a:buNone/>
            </a:pPr>
            <a:r>
              <a:rPr lang="es-ES" dirty="0" smtClean="0"/>
              <a:t>* En </a:t>
            </a:r>
            <a:r>
              <a:rPr lang="es-ES" dirty="0"/>
              <a:t>general, las personas jurídicas no pueden ser sujetos pasivos de este delito por las siguientes razones:  </a:t>
            </a:r>
            <a:endParaRPr lang="es-CL" dirty="0"/>
          </a:p>
          <a:p>
            <a:pPr marL="0" indent="0">
              <a:buNone/>
            </a:pPr>
            <a:r>
              <a:rPr lang="es-ES" dirty="0"/>
              <a:t> </a:t>
            </a:r>
            <a:endParaRPr lang="es-CL" dirty="0"/>
          </a:p>
          <a:p>
            <a:pPr marL="0" lvl="0" indent="0">
              <a:buNone/>
            </a:pPr>
            <a:r>
              <a:rPr lang="es-ES" dirty="0"/>
              <a:t>El legislador no se planteó este problema.</a:t>
            </a:r>
            <a:endParaRPr lang="es-CL" dirty="0"/>
          </a:p>
          <a:p>
            <a:pPr marL="0" indent="0">
              <a:buNone/>
            </a:pPr>
            <a:r>
              <a:rPr lang="es-ES" dirty="0"/>
              <a:t> </a:t>
            </a:r>
            <a:endParaRPr lang="es-CL" dirty="0"/>
          </a:p>
          <a:p>
            <a:pPr marL="0" lvl="0" indent="0">
              <a:buNone/>
            </a:pPr>
            <a:r>
              <a:rPr lang="es-ES" dirty="0"/>
              <a:t>El epígrafe se refiere a delitos contra las personas naturales.</a:t>
            </a:r>
            <a:endParaRPr lang="es-CL" dirty="0"/>
          </a:p>
          <a:p>
            <a:pPr marL="0" indent="0">
              <a:buNone/>
            </a:pPr>
            <a:r>
              <a:rPr lang="es-ES" dirty="0"/>
              <a:t> </a:t>
            </a:r>
            <a:endParaRPr lang="es-CL" dirty="0"/>
          </a:p>
          <a:p>
            <a:pPr marL="0" lvl="0" indent="0">
              <a:buNone/>
            </a:pPr>
            <a:r>
              <a:rPr lang="es-ES" dirty="0"/>
              <a:t>Porque en las tipificaciones del Código Penal:</a:t>
            </a:r>
            <a:endParaRPr lang="es-CL" dirty="0"/>
          </a:p>
          <a:p>
            <a:pPr lvl="2"/>
            <a:r>
              <a:rPr lang="es-ES" sz="2400" dirty="0"/>
              <a:t>La calumnia es la imputación de un delito falso y sabemos que sólo se pueden imputar delitos a personas naturales, así mismo las injurias graves se refieren a delitos prescritos que solo los pueden cometer personas naturales.</a:t>
            </a:r>
            <a:endParaRPr lang="es-CL" sz="2400" dirty="0"/>
          </a:p>
          <a:p>
            <a:pPr lvl="2"/>
            <a:r>
              <a:rPr lang="es-ES" sz="2400" dirty="0"/>
              <a:t>Respecto a determinadas injurias que se refieren a la imputación de vicios o falta de moralidad ambas expresiones denotan la actividad de una persona natural.  </a:t>
            </a:r>
            <a:endParaRPr lang="es-CL" sz="2400" dirty="0"/>
          </a:p>
          <a:p>
            <a:pPr marL="0" indent="0">
              <a:buNone/>
            </a:pPr>
            <a:endParaRPr lang="es-ES" i="1" dirty="0" smtClean="0"/>
          </a:p>
          <a:p>
            <a:pPr marL="0" indent="0">
              <a:buNone/>
            </a:pPr>
            <a:r>
              <a:rPr lang="es-ES" i="1" dirty="0" smtClean="0"/>
              <a:t>* Las </a:t>
            </a:r>
            <a:r>
              <a:rPr lang="es-ES" i="1" dirty="0"/>
              <a:t>personas deben estar en situación de comprender la expresión injuriante</a:t>
            </a:r>
            <a:r>
              <a:rPr lang="es-ES" dirty="0"/>
              <a:t>.  La persona que dado a su estado o condición no están en situación de comprender las expresiones injuriantes podrían ver configurado el delito con algunas variantes:</a:t>
            </a:r>
            <a:endParaRPr lang="es-CL" dirty="0"/>
          </a:p>
          <a:p>
            <a:pPr marL="0" indent="0">
              <a:buNone/>
            </a:pPr>
            <a:r>
              <a:rPr lang="es-ES" dirty="0"/>
              <a:t> </a:t>
            </a:r>
            <a:endParaRPr lang="es-CL" dirty="0"/>
          </a:p>
          <a:p>
            <a:pPr lvl="1"/>
            <a:r>
              <a:rPr lang="es-ES" dirty="0"/>
              <a:t>Si se trata de la injuria contumeliosa (mortificación espiritual que afecta al honor subjetivo): no se podría injuriar a un bebé, a un loco o demente, porque será difícil que tengan mortificación espiritual dada su condición.  </a:t>
            </a:r>
            <a:r>
              <a:rPr lang="es-ES" dirty="0" smtClean="0"/>
              <a:t>Se trata </a:t>
            </a:r>
            <a:r>
              <a:rPr lang="es-ES" dirty="0"/>
              <a:t>de una situación de hecho que debe resolverse en el caso concreto.  </a:t>
            </a:r>
            <a:endParaRPr lang="es-CL" dirty="0"/>
          </a:p>
          <a:p>
            <a:endParaRPr lang="es-CL" dirty="0"/>
          </a:p>
          <a:p>
            <a:pPr lvl="1"/>
            <a:r>
              <a:rPr lang="es-ES" dirty="0"/>
              <a:t>Respecto de la injuria difamatoria, siempre se podrá llevar a cabo contra éstas personas porque se comete incluso cuando el ofendido no tiene conocimiento de éstos, basta que los terceros lo sepan.  Por ejemplo decirle deforme a un bebé.</a:t>
            </a:r>
            <a:endParaRPr lang="es-CL" dirty="0"/>
          </a:p>
          <a:p>
            <a:pPr marL="0" indent="0">
              <a:buNone/>
            </a:pPr>
            <a:endParaRPr lang="es-ES" dirty="0" smtClean="0"/>
          </a:p>
          <a:p>
            <a:pPr marL="0" indent="0">
              <a:buNone/>
            </a:pPr>
            <a:r>
              <a:rPr lang="es-ES" dirty="0" smtClean="0"/>
              <a:t>* </a:t>
            </a:r>
            <a:r>
              <a:rPr lang="es-ES" i="1" dirty="0"/>
              <a:t>Respecto de las personas fallecidas.  </a:t>
            </a:r>
            <a:r>
              <a:rPr lang="es-ES" dirty="0"/>
              <a:t>Antes el Art. 424 CP se prestaba a dudas, pero se derogó de modo que hoy se entiende que el muerto no es persona por lo tanto no puede tener mortificación espiritual, sin perjuicio que indirectamente se pueda afectar a la familia situación que debe verse en el caso concreto pero el sujeto pasivo ya no será el muerto.</a:t>
            </a:r>
            <a:endParaRPr lang="es-CL" dirty="0"/>
          </a:p>
          <a:p>
            <a:pPr marL="0" indent="0">
              <a:buNone/>
            </a:pPr>
            <a:r>
              <a:rPr lang="es-ES" dirty="0"/>
              <a:t>	</a:t>
            </a:r>
            <a:endParaRPr lang="es-CL" dirty="0"/>
          </a:p>
          <a:p>
            <a:pPr marL="0" indent="0">
              <a:buNone/>
            </a:pPr>
            <a:r>
              <a:rPr lang="es-ES" dirty="0"/>
              <a:t>	</a:t>
            </a:r>
            <a:r>
              <a:rPr lang="es-ES" i="1" dirty="0"/>
              <a:t>Hay figuras que hacen desplazar un delito contra el honor a un delito contra la seguridad y el orden,  </a:t>
            </a:r>
            <a:r>
              <a:rPr lang="es-ES" dirty="0"/>
              <a:t>por ejemplo el Art. 264 Nº3 respecto del desacato.  Ante ello la  Corte Interamericana sobre Derechos Humanos dice que éste artículo debiera ser derogado porque va en contra de los tratados firmados por Chile.</a:t>
            </a:r>
            <a:endParaRPr lang="es-CL" dirty="0"/>
          </a:p>
          <a:p>
            <a:pPr marL="0" indent="0">
              <a:buNone/>
            </a:pPr>
            <a:r>
              <a:rPr lang="es-ES" dirty="0"/>
              <a:t> </a:t>
            </a:r>
            <a:endParaRPr lang="es-CL" dirty="0"/>
          </a:p>
          <a:p>
            <a:endParaRPr lang="es-CL" dirty="0"/>
          </a:p>
        </p:txBody>
      </p:sp>
    </p:spTree>
    <p:extLst>
      <p:ext uri="{BB962C8B-B14F-4D97-AF65-F5344CB8AC3E}">
        <p14:creationId xmlns:p14="http://schemas.microsoft.com/office/powerpoint/2010/main" val="7979344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922984"/>
          </a:xfrm>
        </p:spPr>
        <p:txBody>
          <a:bodyPr>
            <a:normAutofit fontScale="40000" lnSpcReduction="20000"/>
          </a:bodyPr>
          <a:lstStyle/>
          <a:p>
            <a:r>
              <a:rPr lang="es-ES" b="1" dirty="0"/>
              <a:t>Verbo Rector: </a:t>
            </a:r>
            <a:endParaRPr lang="es-CL" sz="3200" b="1" i="1" dirty="0"/>
          </a:p>
          <a:p>
            <a:pPr marL="0" indent="0">
              <a:buNone/>
            </a:pPr>
            <a:r>
              <a:rPr lang="es-ES" b="1" dirty="0"/>
              <a:t> </a:t>
            </a:r>
            <a:endParaRPr lang="es-CL" dirty="0"/>
          </a:p>
          <a:p>
            <a:pPr marL="0" indent="0">
              <a:buNone/>
            </a:pPr>
            <a:r>
              <a:rPr lang="es-ES" dirty="0"/>
              <a:t>“</a:t>
            </a:r>
            <a:r>
              <a:rPr lang="es-ES" i="1" dirty="0"/>
              <a:t>Toda expresión proferida o acción ejecutada</a:t>
            </a:r>
            <a:r>
              <a:rPr lang="es-ES" dirty="0"/>
              <a:t>”</a:t>
            </a:r>
            <a:endParaRPr lang="es-CL" dirty="0"/>
          </a:p>
          <a:p>
            <a:pPr marL="0" indent="0">
              <a:buNone/>
            </a:pPr>
            <a:r>
              <a:rPr lang="es-ES" dirty="0"/>
              <a:t> </a:t>
            </a:r>
            <a:endParaRPr lang="es-CL" dirty="0"/>
          </a:p>
          <a:p>
            <a:pPr marL="0" indent="0">
              <a:buNone/>
            </a:pPr>
            <a:r>
              <a:rPr lang="es-ES" dirty="0"/>
              <a:t>	Incluye palabras, dibujos, gestos, expresiones, etc., que puedan expresar deshonra, desprecio, etc.</a:t>
            </a:r>
            <a:endParaRPr lang="es-CL" dirty="0"/>
          </a:p>
          <a:p>
            <a:pPr marL="0" indent="0">
              <a:buNone/>
            </a:pPr>
            <a:r>
              <a:rPr lang="es-ES" dirty="0"/>
              <a:t> </a:t>
            </a:r>
            <a:endParaRPr lang="es-CL" dirty="0"/>
          </a:p>
          <a:p>
            <a:pPr marL="0" indent="0">
              <a:buNone/>
            </a:pPr>
            <a:r>
              <a:rPr lang="es-ES" dirty="0"/>
              <a:t>	Este delito no se puede cometer por omisión ya que el Art. 416 dice: “</a:t>
            </a:r>
            <a:r>
              <a:rPr lang="es-ES" i="1" dirty="0"/>
              <a:t>toda </a:t>
            </a:r>
            <a:r>
              <a:rPr lang="es-ES" b="1" i="1" dirty="0"/>
              <a:t>expresión</a:t>
            </a:r>
            <a:r>
              <a:rPr lang="es-ES" i="1" dirty="0"/>
              <a:t> proferida o </a:t>
            </a:r>
            <a:r>
              <a:rPr lang="es-ES" b="1" i="1" dirty="0"/>
              <a:t>acción</a:t>
            </a:r>
            <a:r>
              <a:rPr lang="es-ES" i="1" dirty="0"/>
              <a:t> ejecutada</a:t>
            </a:r>
            <a:r>
              <a:rPr lang="es-ES" dirty="0"/>
              <a:t>”.  La acción se refiere a acción </a:t>
            </a:r>
            <a:r>
              <a:rPr lang="es-ES" dirty="0" smtClean="0"/>
              <a:t>u omisión</a:t>
            </a:r>
            <a:r>
              <a:rPr lang="es-ES" dirty="0"/>
              <a:t>, sin embargo el código cuando habla de omisiones habla de “incurrir”. </a:t>
            </a:r>
            <a:endParaRPr lang="es-CL" dirty="0"/>
          </a:p>
          <a:p>
            <a:pPr marL="0" indent="0">
              <a:buNone/>
            </a:pPr>
            <a:r>
              <a:rPr lang="es-ES" dirty="0"/>
              <a:t> </a:t>
            </a:r>
            <a:endParaRPr lang="es-CL" dirty="0"/>
          </a:p>
          <a:p>
            <a:pPr marL="0" indent="0">
              <a:buNone/>
            </a:pPr>
            <a:r>
              <a:rPr lang="es-ES" dirty="0"/>
              <a:t>	Es difícil que se comprenda la omisión, por lo cual en términos generales se entiende que se refiere acción en sentido estricto.  Sin embargo, podemos imaginar casos de omisiones, por ejemplo:</a:t>
            </a:r>
            <a:endParaRPr lang="es-CL" dirty="0"/>
          </a:p>
          <a:p>
            <a:pPr marL="0" indent="0">
              <a:buNone/>
            </a:pPr>
            <a:r>
              <a:rPr lang="es-ES" dirty="0"/>
              <a:t> </a:t>
            </a:r>
            <a:endParaRPr lang="es-CL" dirty="0"/>
          </a:p>
          <a:p>
            <a:pPr lvl="1"/>
            <a:r>
              <a:rPr lang="es-ES" dirty="0"/>
              <a:t>La persona obligada a rendir tributo u honor a un tercero que origina una posición de garante, si esta persona no rinde tal tributo podría cometerse el delito por omisión. </a:t>
            </a:r>
            <a:endParaRPr lang="es-CL" dirty="0"/>
          </a:p>
          <a:p>
            <a:pPr lvl="1"/>
            <a:r>
              <a:rPr lang="es-ES" dirty="0"/>
              <a:t>La persona que tenía la obligación de aclarar una situación y no dice nada ante las </a:t>
            </a:r>
            <a:r>
              <a:rPr lang="es-ES" dirty="0" smtClean="0"/>
              <a:t>imputaciones</a:t>
            </a:r>
            <a:endParaRPr lang="es-ES" dirty="0"/>
          </a:p>
          <a:p>
            <a:pPr lvl="1"/>
            <a:endParaRPr lang="es-ES" dirty="0" smtClean="0"/>
          </a:p>
          <a:p>
            <a:pPr marL="0" indent="0">
              <a:buNone/>
            </a:pPr>
            <a:r>
              <a:rPr lang="es-ES" dirty="0"/>
              <a:t> </a:t>
            </a:r>
            <a:endParaRPr lang="es-CL" dirty="0"/>
          </a:p>
          <a:p>
            <a:pPr marL="0" indent="0">
              <a:buNone/>
            </a:pPr>
            <a:r>
              <a:rPr lang="es-ES" dirty="0"/>
              <a:t>	Pueden ser:</a:t>
            </a:r>
            <a:endParaRPr lang="es-CL" dirty="0"/>
          </a:p>
          <a:p>
            <a:pPr lvl="1"/>
            <a:r>
              <a:rPr lang="es-ES" dirty="0"/>
              <a:t>Manifiestas o encubiertas, simbólicas o larvadas, por ejemplo tratar a alguien como si fuese otro.  </a:t>
            </a:r>
            <a:endParaRPr lang="es-CL" dirty="0"/>
          </a:p>
          <a:p>
            <a:pPr lvl="1"/>
            <a:r>
              <a:rPr lang="es-ES" dirty="0"/>
              <a:t>Oblicuas o indirectas.</a:t>
            </a:r>
            <a:endParaRPr lang="es-CL" dirty="0"/>
          </a:p>
          <a:p>
            <a:pPr marL="0" indent="0">
              <a:buNone/>
            </a:pPr>
            <a:r>
              <a:rPr lang="es-ES" b="1" dirty="0"/>
              <a:t>Art. 423.</a:t>
            </a:r>
            <a:r>
              <a:rPr lang="es-ES" dirty="0"/>
              <a:t>   </a:t>
            </a:r>
            <a:r>
              <a:rPr lang="es-ES" i="1" dirty="0"/>
              <a:t>El acusado de calumnia o injuria encubierta o equívoca que rehusare dar en juicio explicaciones satisfactorias acerca de ella, será castigado como reo de calumnia o injuria manifiesta.</a:t>
            </a:r>
            <a:endParaRPr lang="es-CL" dirty="0"/>
          </a:p>
          <a:p>
            <a:pPr marL="0" indent="0">
              <a:buNone/>
            </a:pPr>
            <a:r>
              <a:rPr lang="es-ES" dirty="0"/>
              <a:t> </a:t>
            </a:r>
            <a:endParaRPr lang="es-CL" dirty="0"/>
          </a:p>
          <a:p>
            <a:pPr marL="0" indent="0">
              <a:buNone/>
            </a:pPr>
            <a:r>
              <a:rPr lang="es-ES" dirty="0"/>
              <a:t> </a:t>
            </a:r>
            <a:endParaRPr lang="es-CL" dirty="0"/>
          </a:p>
          <a:p>
            <a:r>
              <a:rPr lang="es-ES" dirty="0"/>
              <a:t>	“</a:t>
            </a:r>
            <a:r>
              <a:rPr lang="es-ES" i="1" dirty="0"/>
              <a:t>En deshonra</a:t>
            </a:r>
            <a:r>
              <a:rPr lang="es-ES" dirty="0"/>
              <a:t>”: puede afectar el honor tanto subjetivo como objetivo.  Consiste en negar a alguien el valor moral, sea por sus vicios o faltas en el cumplimiento de deberes.</a:t>
            </a:r>
            <a:endParaRPr lang="es-CL" dirty="0"/>
          </a:p>
          <a:p>
            <a:pPr marL="0" indent="0">
              <a:buNone/>
            </a:pPr>
            <a:r>
              <a:rPr lang="es-ES" dirty="0"/>
              <a:t> </a:t>
            </a:r>
            <a:endParaRPr lang="es-CL" dirty="0"/>
          </a:p>
          <a:p>
            <a:r>
              <a:rPr lang="es-ES" dirty="0"/>
              <a:t>	“</a:t>
            </a:r>
            <a:r>
              <a:rPr lang="es-ES" i="1" dirty="0"/>
              <a:t>El descrédito</a:t>
            </a:r>
            <a:r>
              <a:rPr lang="es-ES" dirty="0"/>
              <a:t>” se relaciona con la fama y por lo tanto con el honor objetivo.</a:t>
            </a:r>
            <a:endParaRPr lang="es-CL" dirty="0"/>
          </a:p>
          <a:p>
            <a:pPr marL="0" indent="0">
              <a:buNone/>
            </a:pPr>
            <a:r>
              <a:rPr lang="es-ES" dirty="0"/>
              <a:t> </a:t>
            </a:r>
            <a:endParaRPr lang="es-CL" dirty="0"/>
          </a:p>
          <a:p>
            <a:r>
              <a:rPr lang="es-ES" dirty="0"/>
              <a:t>	“</a:t>
            </a:r>
            <a:r>
              <a:rPr lang="es-ES" i="1" dirty="0"/>
              <a:t>El menosprecio</a:t>
            </a:r>
            <a:r>
              <a:rPr lang="es-ES" dirty="0"/>
              <a:t>” se relaciona con el honor subjetivo y puede atacarse con:</a:t>
            </a:r>
            <a:endParaRPr lang="es-CL" dirty="0"/>
          </a:p>
          <a:p>
            <a:pPr lvl="1"/>
            <a:r>
              <a:rPr lang="es-ES" dirty="0"/>
              <a:t>Agresiones al intelecto: por ejemplo tratar a un a persona de ignorante.</a:t>
            </a:r>
            <a:endParaRPr lang="es-CL" dirty="0"/>
          </a:p>
          <a:p>
            <a:pPr lvl="1"/>
            <a:r>
              <a:rPr lang="es-ES" dirty="0"/>
              <a:t>Agresiones al aspecto físico: por ejemplo tratar a una persona de feo.</a:t>
            </a:r>
            <a:endParaRPr lang="es-CL" dirty="0"/>
          </a:p>
          <a:p>
            <a:pPr lvl="1"/>
            <a:r>
              <a:rPr lang="es-ES" dirty="0"/>
              <a:t>Agresiones a su capacidad</a:t>
            </a:r>
            <a:endParaRPr lang="es-CL" dirty="0"/>
          </a:p>
          <a:p>
            <a:pPr lvl="1"/>
            <a:r>
              <a:rPr lang="es-ES" dirty="0"/>
              <a:t>Hacer ver la inferioridad de una persona por su sexo, raza, etc.</a:t>
            </a:r>
            <a:endParaRPr lang="es-CL" dirty="0"/>
          </a:p>
          <a:p>
            <a:pPr lvl="1"/>
            <a:endParaRPr lang="es-CL" dirty="0"/>
          </a:p>
        </p:txBody>
      </p:sp>
    </p:spTree>
    <p:extLst>
      <p:ext uri="{BB962C8B-B14F-4D97-AF65-F5344CB8AC3E}">
        <p14:creationId xmlns:p14="http://schemas.microsoft.com/office/powerpoint/2010/main" val="4722247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706960"/>
          </a:xfrm>
        </p:spPr>
        <p:txBody>
          <a:bodyPr>
            <a:normAutofit fontScale="62500" lnSpcReduction="20000"/>
          </a:bodyPr>
          <a:lstStyle/>
          <a:p>
            <a:r>
              <a:rPr lang="es-ES" b="1" dirty="0"/>
              <a:t>Injuria Contumeliosa: </a:t>
            </a:r>
            <a:endParaRPr lang="es-CL" b="1" i="1" dirty="0"/>
          </a:p>
          <a:p>
            <a:pPr marL="0" indent="0">
              <a:buNone/>
            </a:pPr>
            <a:endParaRPr lang="es-CL" dirty="0"/>
          </a:p>
          <a:p>
            <a:r>
              <a:rPr lang="es-ES" dirty="0"/>
              <a:t>Se refiere al honor subjetivo y a la mortificación espiritual que causa. El delito se entiende consumado cuando el ofendido toma conocimiento de las expresiones injuriosas.  Se trata de un delito de daño, que será precisamente la mortificación causada.  </a:t>
            </a:r>
            <a:endParaRPr lang="es-CL" dirty="0"/>
          </a:p>
          <a:p>
            <a:pPr marL="0" indent="0">
              <a:buNone/>
            </a:pPr>
            <a:r>
              <a:rPr lang="es-ES" dirty="0"/>
              <a:t> </a:t>
            </a:r>
            <a:endParaRPr lang="es-CL" dirty="0"/>
          </a:p>
          <a:p>
            <a:pPr marL="0" indent="0">
              <a:buNone/>
            </a:pPr>
            <a:r>
              <a:rPr lang="es-ES" dirty="0"/>
              <a:t> </a:t>
            </a:r>
            <a:endParaRPr lang="es-CL" dirty="0"/>
          </a:p>
          <a:p>
            <a:r>
              <a:rPr lang="es-ES" b="1" dirty="0" smtClean="0"/>
              <a:t>Injuria </a:t>
            </a:r>
            <a:r>
              <a:rPr lang="es-ES" b="1" dirty="0"/>
              <a:t>Difamatoria: </a:t>
            </a:r>
            <a:endParaRPr lang="es-CL" b="1" i="1" dirty="0"/>
          </a:p>
          <a:p>
            <a:pPr marL="0" indent="0">
              <a:buNone/>
            </a:pPr>
            <a:r>
              <a:rPr lang="es-ES" dirty="0"/>
              <a:t> </a:t>
            </a:r>
            <a:endParaRPr lang="es-CL" dirty="0"/>
          </a:p>
          <a:p>
            <a:r>
              <a:rPr lang="es-ES" dirty="0"/>
              <a:t>Ataca el honor objetivo y se relaciona con el descrédito.  El Art. 417 Nº3 CP dice “</a:t>
            </a:r>
            <a:r>
              <a:rPr lang="es-ES" i="1" dirty="0"/>
              <a:t>que </a:t>
            </a:r>
            <a:r>
              <a:rPr lang="es-ES" b="1" i="1" dirty="0"/>
              <a:t>puedan</a:t>
            </a:r>
            <a:r>
              <a:rPr lang="es-ES" i="1" dirty="0"/>
              <a:t> perjudicar la fama, crédito o intereses</a:t>
            </a:r>
            <a:r>
              <a:rPr lang="es-ES" dirty="0"/>
              <a:t>”, de ahí que por lo general se refiere a aspectos patrimoniales con connotaciones económicas, por ejemplo un cirujano que le dicen que el malo enfrente de todas las personas que se encontraban en su clínica.  En este tipo de injuria el delito se consuma cuando terceros distintos del ofensor y ofendido toman conocimiento de las expresiones injuriosas, por lo tanto, no se requiere que exista realmente una merma en el crédito o fama del injuriado (daño), sino basta que objetivamente las expresiones sean aptas para producir injuria, por lo que se trata de un delito de peligro. </a:t>
            </a:r>
            <a:endParaRPr lang="es-CL" dirty="0"/>
          </a:p>
          <a:p>
            <a:endParaRPr lang="es-CL" dirty="0"/>
          </a:p>
        </p:txBody>
      </p:sp>
    </p:spTree>
    <p:extLst>
      <p:ext uri="{BB962C8B-B14F-4D97-AF65-F5344CB8AC3E}">
        <p14:creationId xmlns:p14="http://schemas.microsoft.com/office/powerpoint/2010/main" val="20765383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70000" lnSpcReduction="20000"/>
          </a:bodyPr>
          <a:lstStyle/>
          <a:p>
            <a:r>
              <a:rPr lang="es-ES" b="1" dirty="0"/>
              <a:t>Antijuridicidad: </a:t>
            </a:r>
            <a:endParaRPr lang="es-CL" b="1" i="1" dirty="0"/>
          </a:p>
          <a:p>
            <a:pPr marL="0" indent="0">
              <a:buNone/>
            </a:pPr>
            <a:r>
              <a:rPr lang="es-ES" dirty="0"/>
              <a:t> </a:t>
            </a:r>
            <a:endParaRPr lang="es-CL" dirty="0"/>
          </a:p>
          <a:p>
            <a:pPr marL="0" indent="0">
              <a:buNone/>
            </a:pPr>
            <a:r>
              <a:rPr lang="es-ES" dirty="0"/>
              <a:t>	La honra desde el punto de vista de la antijuridicidad, se puede renunciar parcialmente.  Es un derecho disponible por lo cual el consentimiento del interesado opera como eximente de responsabilidad.  El perdón del ofendido también extingue el delito.</a:t>
            </a:r>
            <a:endParaRPr lang="es-CL" dirty="0"/>
          </a:p>
          <a:p>
            <a:pPr marL="0" indent="0">
              <a:buNone/>
            </a:pPr>
            <a:r>
              <a:rPr lang="es-ES" dirty="0"/>
              <a:t> </a:t>
            </a:r>
            <a:endParaRPr lang="es-CL" dirty="0"/>
          </a:p>
          <a:p>
            <a:pPr marL="0" indent="0">
              <a:buNone/>
            </a:pPr>
            <a:r>
              <a:rPr lang="es-ES" dirty="0"/>
              <a:t>	En principio, la veracidad de la imputación injuriosa resulta totalmente indiferente para esta figura penal, lo que se denomina la </a:t>
            </a:r>
            <a:r>
              <a:rPr lang="es-ES" i="1" dirty="0" err="1"/>
              <a:t>exceptio</a:t>
            </a:r>
            <a:r>
              <a:rPr lang="es-ES" i="1" dirty="0"/>
              <a:t> </a:t>
            </a:r>
            <a:r>
              <a:rPr lang="es-ES" i="1" dirty="0" err="1"/>
              <a:t>veritatis</a:t>
            </a:r>
            <a:r>
              <a:rPr lang="es-ES" dirty="0"/>
              <a:t> (excepción de verdad) no opera a propósito de este delito.  Ello queda establecido en la primera parte del   420 CP, que señala que no se acepta excepción de veracidad respecto del hecho imputado.</a:t>
            </a:r>
            <a:endParaRPr lang="es-CL" dirty="0"/>
          </a:p>
          <a:p>
            <a:endParaRPr lang="es-CL" dirty="0"/>
          </a:p>
        </p:txBody>
      </p:sp>
    </p:spTree>
    <p:extLst>
      <p:ext uri="{BB962C8B-B14F-4D97-AF65-F5344CB8AC3E}">
        <p14:creationId xmlns:p14="http://schemas.microsoft.com/office/powerpoint/2010/main" val="8768671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778968"/>
          </a:xfrm>
        </p:spPr>
        <p:txBody>
          <a:bodyPr>
            <a:normAutofit fontScale="47500" lnSpcReduction="20000"/>
          </a:bodyPr>
          <a:lstStyle/>
          <a:p>
            <a:r>
              <a:rPr lang="es-CL" b="1" i="1" dirty="0"/>
              <a:t> </a:t>
            </a:r>
            <a:r>
              <a:rPr lang="es-ES" b="1" dirty="0" smtClean="0"/>
              <a:t>Tipo </a:t>
            </a:r>
            <a:r>
              <a:rPr lang="es-ES" b="1" dirty="0"/>
              <a:t>Subjetivo: </a:t>
            </a:r>
            <a:endParaRPr lang="es-CL" b="1" i="1" dirty="0"/>
          </a:p>
          <a:p>
            <a:pPr marL="0" indent="0">
              <a:buNone/>
            </a:pPr>
            <a:endParaRPr lang="es-CL" dirty="0"/>
          </a:p>
          <a:p>
            <a:pPr marL="0" indent="0">
              <a:buNone/>
            </a:pPr>
            <a:r>
              <a:rPr lang="es-ES" dirty="0"/>
              <a:t>La gran discusión que se da en materia de injurias se relaciona con la culpabilidad (aspecto subjetivo).  En opinión de </a:t>
            </a:r>
            <a:r>
              <a:rPr lang="es-ES" dirty="0" err="1"/>
              <a:t>Etcheberry</a:t>
            </a:r>
            <a:r>
              <a:rPr lang="es-ES" dirty="0"/>
              <a:t>, en general el dolo supone el conocimiento de los hechos constitutivos del tipo, acompañados de la conciencia de antijuridicidad y la intención (dolo directo) o aceptación (dolo eventual) del posible resultado.</a:t>
            </a:r>
            <a:endParaRPr lang="es-CL" dirty="0"/>
          </a:p>
          <a:p>
            <a:pPr marL="0" indent="0">
              <a:buNone/>
            </a:pPr>
            <a:r>
              <a:rPr lang="es-ES" dirty="0"/>
              <a:t> </a:t>
            </a:r>
            <a:endParaRPr lang="es-CL" dirty="0"/>
          </a:p>
          <a:p>
            <a:pPr marL="0" indent="0">
              <a:buNone/>
            </a:pPr>
            <a:r>
              <a:rPr lang="es-ES" dirty="0" smtClean="0"/>
              <a:t>Llevado </a:t>
            </a:r>
            <a:r>
              <a:rPr lang="es-ES" dirty="0"/>
              <a:t>lo anterior a la injuria el dolo pasa a ser el conocimiento del carácter ofensivo de las acciones o expresiones y de que ellas llegarán a conocimiento del ofendido (injuria contumeliosa) y de terceros (injuria difamatoria). </a:t>
            </a:r>
            <a:endParaRPr lang="es-CL" dirty="0"/>
          </a:p>
          <a:p>
            <a:pPr marL="0" indent="0">
              <a:buNone/>
            </a:pPr>
            <a:r>
              <a:rPr lang="es-ES" dirty="0"/>
              <a:t> </a:t>
            </a:r>
            <a:endParaRPr lang="es-CL" dirty="0"/>
          </a:p>
          <a:p>
            <a:pPr marL="0" indent="0">
              <a:buNone/>
            </a:pPr>
            <a:r>
              <a:rPr lang="es-ES" dirty="0" smtClean="0"/>
              <a:t>Existe </a:t>
            </a:r>
            <a:r>
              <a:rPr lang="es-ES" dirty="0"/>
              <a:t>parte importante de la doctrina nacional, como Novoa y </a:t>
            </a:r>
            <a:r>
              <a:rPr lang="es-ES" dirty="0" err="1"/>
              <a:t>Labatut</a:t>
            </a:r>
            <a:r>
              <a:rPr lang="es-ES" dirty="0"/>
              <a:t>, que exigen un elemento adicional distinto al dolo de cualquier figura, que es el </a:t>
            </a:r>
            <a:r>
              <a:rPr lang="es-ES" i="1" dirty="0"/>
              <a:t>animus </a:t>
            </a:r>
            <a:r>
              <a:rPr lang="es-ES" i="1" dirty="0" err="1"/>
              <a:t>injuriandi</a:t>
            </a:r>
            <a:r>
              <a:rPr lang="es-ES" dirty="0"/>
              <a:t>.  También encontramos referencias a este ánimo en la jurisprudencia de la Corte Suprema y en la doctrina extranjera, exigiendo un elemento adicional distinto al dolo común pasando a ser un propósito específico de injuriar.</a:t>
            </a:r>
            <a:endParaRPr lang="es-CL" dirty="0"/>
          </a:p>
          <a:p>
            <a:pPr marL="0" indent="0">
              <a:buNone/>
            </a:pPr>
            <a:r>
              <a:rPr lang="es-ES" dirty="0"/>
              <a:t> </a:t>
            </a:r>
            <a:endParaRPr lang="es-CL" dirty="0"/>
          </a:p>
          <a:p>
            <a:pPr marL="0" indent="0">
              <a:buNone/>
            </a:pPr>
            <a:r>
              <a:rPr lang="es-ES" dirty="0"/>
              <a:t>Este </a:t>
            </a:r>
            <a:r>
              <a:rPr lang="es-ES" i="1" dirty="0"/>
              <a:t>animus </a:t>
            </a:r>
            <a:r>
              <a:rPr lang="es-ES" i="1" dirty="0" err="1"/>
              <a:t>injuriandi</a:t>
            </a:r>
            <a:r>
              <a:rPr lang="es-ES" i="1" dirty="0"/>
              <a:t> </a:t>
            </a:r>
            <a:r>
              <a:rPr lang="es-ES" dirty="0"/>
              <a:t>sería una intención que va más allá del dolo.</a:t>
            </a:r>
            <a:endParaRPr lang="es-CL" dirty="0"/>
          </a:p>
          <a:p>
            <a:pPr marL="0" indent="0">
              <a:buNone/>
            </a:pPr>
            <a:r>
              <a:rPr lang="es-ES" dirty="0"/>
              <a:t> </a:t>
            </a:r>
            <a:endParaRPr lang="es-CL" dirty="0"/>
          </a:p>
          <a:p>
            <a:pPr marL="0" indent="0">
              <a:buNone/>
            </a:pPr>
            <a:r>
              <a:rPr lang="es-ES" dirty="0" smtClean="0"/>
              <a:t>El </a:t>
            </a:r>
            <a:r>
              <a:rPr lang="es-ES" dirty="0"/>
              <a:t>fundamento filosófico es defender la libertad de expresión, pero el fundamento legal o dogmático es la expresión </a:t>
            </a:r>
            <a:r>
              <a:rPr lang="es-ES" i="1" dirty="0"/>
              <a:t>“en”</a:t>
            </a:r>
            <a:r>
              <a:rPr lang="es-ES" dirty="0"/>
              <a:t> del Art. 416 CP </a:t>
            </a:r>
            <a:r>
              <a:rPr lang="es-ES" i="1" dirty="0"/>
              <a:t>“Es injuria toda expresión proferida o acción ejecutada </a:t>
            </a:r>
            <a:r>
              <a:rPr lang="es-ES" b="1" i="1" dirty="0"/>
              <a:t>en</a:t>
            </a:r>
            <a:r>
              <a:rPr lang="es-ES" i="1" dirty="0"/>
              <a:t>...”</a:t>
            </a:r>
            <a:r>
              <a:rPr lang="es-ES" dirty="0"/>
              <a:t>  Sería algo parecido al animus </a:t>
            </a:r>
            <a:r>
              <a:rPr lang="es-ES" dirty="0" err="1"/>
              <a:t>necandi</a:t>
            </a:r>
            <a:r>
              <a:rPr lang="es-ES" dirty="0"/>
              <a:t> o ánimo de dañar o perjudicar.</a:t>
            </a:r>
            <a:endParaRPr lang="es-CL" dirty="0"/>
          </a:p>
          <a:p>
            <a:pPr marL="0" indent="0">
              <a:buNone/>
            </a:pPr>
            <a:r>
              <a:rPr lang="es-ES" dirty="0"/>
              <a:t> </a:t>
            </a:r>
            <a:endParaRPr lang="es-CL" dirty="0"/>
          </a:p>
          <a:p>
            <a:pPr marL="0" indent="0">
              <a:buNone/>
            </a:pPr>
            <a:r>
              <a:rPr lang="es-ES" dirty="0" smtClean="0"/>
              <a:t>El </a:t>
            </a:r>
            <a:r>
              <a:rPr lang="es-ES" dirty="0"/>
              <a:t>efecto práctico de esta postura es que si se tiene algún ánimo distinto al de injuriar la figura deja de ser dolosa (culpabilidad), y si se trata de un ánimo tendiente a hacer reír, criticar, enseñar, </a:t>
            </a:r>
            <a:r>
              <a:rPr lang="es-ES" dirty="0" err="1"/>
              <a:t>etc</a:t>
            </a:r>
            <a:r>
              <a:rPr lang="es-ES" dirty="0"/>
              <a:t>, distinto al ánimo de perjudicar a través de la injuria, ésta dejaría de ser delito.   </a:t>
            </a:r>
            <a:endParaRPr lang="es-CL" dirty="0"/>
          </a:p>
          <a:p>
            <a:endParaRPr lang="es-CL" dirty="0"/>
          </a:p>
        </p:txBody>
      </p:sp>
    </p:spTree>
    <p:extLst>
      <p:ext uri="{BB962C8B-B14F-4D97-AF65-F5344CB8AC3E}">
        <p14:creationId xmlns:p14="http://schemas.microsoft.com/office/powerpoint/2010/main" val="1103153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Materias a estudiar:</a:t>
            </a:r>
            <a:endParaRPr lang="es-CL" dirty="0"/>
          </a:p>
        </p:txBody>
      </p:sp>
      <p:sp>
        <p:nvSpPr>
          <p:cNvPr id="3" name="2 Marcador de contenido"/>
          <p:cNvSpPr>
            <a:spLocks noGrp="1"/>
          </p:cNvSpPr>
          <p:nvPr>
            <p:ph idx="1"/>
          </p:nvPr>
        </p:nvSpPr>
        <p:spPr/>
        <p:txBody>
          <a:bodyPr>
            <a:normAutofit fontScale="77500" lnSpcReduction="20000"/>
          </a:bodyPr>
          <a:lstStyle/>
          <a:p>
            <a:r>
              <a:rPr lang="es-ES" dirty="0"/>
              <a:t>Esta ley contempla delitos funcionarios y otros delitos que pueden ser cometidos por particulares.</a:t>
            </a:r>
            <a:endParaRPr lang="es-CL" dirty="0"/>
          </a:p>
          <a:p>
            <a:endParaRPr lang="es-ES" dirty="0" smtClean="0"/>
          </a:p>
          <a:p>
            <a:r>
              <a:rPr lang="es-ES" dirty="0" smtClean="0"/>
              <a:t>Contiene </a:t>
            </a:r>
            <a:r>
              <a:rPr lang="es-ES" dirty="0"/>
              <a:t>tipos de peligro y se contemplan en los Arts. 196 A </a:t>
            </a:r>
            <a:r>
              <a:rPr lang="es-ES" dirty="0" err="1"/>
              <a:t>a</a:t>
            </a:r>
            <a:r>
              <a:rPr lang="es-ES" dirty="0"/>
              <a:t> 196 G de la Ley de Tránsito 18.290</a:t>
            </a:r>
            <a:r>
              <a:rPr lang="es-ES" dirty="0" smtClean="0"/>
              <a:t>.</a:t>
            </a:r>
          </a:p>
          <a:p>
            <a:endParaRPr lang="es-CL" dirty="0"/>
          </a:p>
          <a:p>
            <a:r>
              <a:rPr lang="es-CL" dirty="0" smtClean="0"/>
              <a:t>Distinguiremos:</a:t>
            </a:r>
          </a:p>
          <a:p>
            <a:pPr marL="0" indent="0">
              <a:buNone/>
            </a:pPr>
            <a:r>
              <a:rPr lang="es-CL" dirty="0"/>
              <a:t> </a:t>
            </a:r>
          </a:p>
          <a:p>
            <a:pPr lvl="0"/>
            <a:r>
              <a:rPr lang="es-ES" b="1" i="1" u="sng" dirty="0"/>
              <a:t>Delitos Funcionarios.</a:t>
            </a:r>
            <a:endParaRPr lang="es-CL" b="1" u="sng" dirty="0"/>
          </a:p>
          <a:p>
            <a:pPr lvl="0"/>
            <a:r>
              <a:rPr lang="es-ES" b="1" i="1" u="sng" dirty="0"/>
              <a:t>Delitos Cometidos Por Particulares.</a:t>
            </a:r>
            <a:endParaRPr lang="es-CL" b="1" u="sng" dirty="0"/>
          </a:p>
          <a:p>
            <a:pPr lvl="0"/>
            <a:r>
              <a:rPr lang="es-ES" b="1" i="1" u="sng" dirty="0"/>
              <a:t>Manejo en Estado de Ebriedad.</a:t>
            </a:r>
            <a:endParaRPr lang="es-CL" b="1" u="sng" dirty="0"/>
          </a:p>
          <a:p>
            <a:endParaRPr lang="es-CL" dirty="0" smtClean="0"/>
          </a:p>
          <a:p>
            <a:endParaRPr lang="es-CL" dirty="0"/>
          </a:p>
        </p:txBody>
      </p:sp>
    </p:spTree>
    <p:extLst>
      <p:ext uri="{BB962C8B-B14F-4D97-AF65-F5344CB8AC3E}">
        <p14:creationId xmlns:p14="http://schemas.microsoft.com/office/powerpoint/2010/main" val="11229211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6067000"/>
          </a:xfrm>
        </p:spPr>
        <p:txBody>
          <a:bodyPr>
            <a:normAutofit fontScale="25000" lnSpcReduction="20000"/>
          </a:bodyPr>
          <a:lstStyle/>
          <a:p>
            <a:pPr lvl="0"/>
            <a:r>
              <a:rPr lang="es-ES" b="1" dirty="0"/>
              <a:t>Injurias Graves</a:t>
            </a:r>
            <a:r>
              <a:rPr lang="es-ES" b="1" dirty="0" smtClean="0"/>
              <a:t>.</a:t>
            </a:r>
            <a:r>
              <a:rPr lang="fr-FR" b="1" i="1" dirty="0"/>
              <a:t> Art. 417 CP</a:t>
            </a:r>
            <a:endParaRPr lang="es-CL" b="1" i="1" dirty="0"/>
          </a:p>
          <a:p>
            <a:pPr marL="0" indent="0">
              <a:buNone/>
            </a:pPr>
            <a:endParaRPr lang="es-CL" dirty="0"/>
          </a:p>
          <a:p>
            <a:pPr marL="0" indent="0">
              <a:buNone/>
            </a:pPr>
            <a:r>
              <a:rPr lang="es-ES" dirty="0" smtClean="0"/>
              <a:t>Son excepcionales.</a:t>
            </a:r>
            <a:r>
              <a:rPr lang="fr-FR" b="1" i="1" dirty="0" smtClean="0"/>
              <a:t> :</a:t>
            </a:r>
            <a:r>
              <a:rPr lang="fr-FR" i="1" dirty="0" smtClean="0"/>
              <a:t> </a:t>
            </a:r>
            <a:r>
              <a:rPr lang="fr-FR" i="1" dirty="0"/>
              <a:t>Son injurias graves:</a:t>
            </a:r>
            <a:endParaRPr lang="es-CL" dirty="0"/>
          </a:p>
          <a:p>
            <a:pPr marL="0" indent="0">
              <a:buNone/>
            </a:pPr>
            <a:endParaRPr lang="es-CL" dirty="0"/>
          </a:p>
          <a:p>
            <a:pPr marL="0" indent="0">
              <a:buNone/>
            </a:pPr>
            <a:r>
              <a:rPr lang="es-ES" b="1" i="1" dirty="0"/>
              <a:t>Nº1:</a:t>
            </a:r>
            <a:r>
              <a:rPr lang="es-ES" i="1" dirty="0"/>
              <a:t> La imputación de un crimen o simple delito de los que no dan lugar a procedimiento de oficio.</a:t>
            </a:r>
            <a:endParaRPr lang="es-CL" dirty="0"/>
          </a:p>
          <a:p>
            <a:pPr marL="0" indent="0">
              <a:buNone/>
            </a:pPr>
            <a:r>
              <a:rPr lang="es-ES" dirty="0"/>
              <a:t>	</a:t>
            </a:r>
            <a:endParaRPr lang="es-CL" dirty="0"/>
          </a:p>
          <a:p>
            <a:pPr marL="0" indent="0">
              <a:buNone/>
            </a:pPr>
            <a:r>
              <a:rPr lang="es-ES" dirty="0"/>
              <a:t>En este caso se descarta la imputación de una falta, pero podría ser una injuria liviana.  </a:t>
            </a:r>
            <a:endParaRPr lang="es-CL" dirty="0"/>
          </a:p>
          <a:p>
            <a:pPr marL="0" indent="0">
              <a:buNone/>
            </a:pPr>
            <a:r>
              <a:rPr lang="es-ES" dirty="0"/>
              <a:t> </a:t>
            </a:r>
            <a:endParaRPr lang="es-CL" dirty="0"/>
          </a:p>
          <a:p>
            <a:pPr marL="0" indent="0">
              <a:buNone/>
            </a:pPr>
            <a:r>
              <a:rPr lang="es-ES" dirty="0"/>
              <a:t>Sólo se considerarán graves aquellas por delitos que no dan lugar a procedimientos de oficio, por lo cual se descartan los delitos de acción pública.</a:t>
            </a:r>
            <a:endParaRPr lang="es-CL" dirty="0"/>
          </a:p>
          <a:p>
            <a:pPr marL="0" indent="0">
              <a:buNone/>
            </a:pPr>
            <a:r>
              <a:rPr lang="es-ES" i="1" dirty="0"/>
              <a:t> </a:t>
            </a:r>
            <a:endParaRPr lang="es-CL" dirty="0"/>
          </a:p>
          <a:p>
            <a:pPr marL="0" indent="0">
              <a:buNone/>
            </a:pPr>
            <a:r>
              <a:rPr lang="es-ES" dirty="0"/>
              <a:t>En los delitos de previa instancia de particulares, si ya se hizo la denuncia, la figura se desplaza a la calumnia.  Si no se ha hecho la denuncia, no se podrá perseguir de oficio.</a:t>
            </a:r>
            <a:endParaRPr lang="es-CL" dirty="0"/>
          </a:p>
          <a:p>
            <a:pPr marL="0" indent="0">
              <a:buNone/>
            </a:pPr>
            <a:r>
              <a:rPr lang="es-ES" dirty="0"/>
              <a:t> </a:t>
            </a:r>
            <a:endParaRPr lang="es-CL" dirty="0"/>
          </a:p>
          <a:p>
            <a:pPr marL="0" indent="0">
              <a:buNone/>
            </a:pPr>
            <a:r>
              <a:rPr lang="es-ES" dirty="0"/>
              <a:t> </a:t>
            </a:r>
            <a:endParaRPr lang="es-CL" dirty="0"/>
          </a:p>
          <a:p>
            <a:pPr marL="0" indent="0">
              <a:buNone/>
            </a:pPr>
            <a:r>
              <a:rPr lang="es-ES" b="1" i="1" dirty="0"/>
              <a:t>Nº2:</a:t>
            </a:r>
            <a:r>
              <a:rPr lang="es-ES" i="1" dirty="0"/>
              <a:t> La imputación de un crimen o simple delito penado o prescrito.</a:t>
            </a:r>
            <a:endParaRPr lang="es-CL" dirty="0"/>
          </a:p>
          <a:p>
            <a:pPr marL="0" indent="0">
              <a:buNone/>
            </a:pPr>
            <a:r>
              <a:rPr lang="es-ES" i="1" dirty="0"/>
              <a:t> </a:t>
            </a:r>
            <a:endParaRPr lang="es-CL" dirty="0"/>
          </a:p>
          <a:p>
            <a:pPr marL="0" indent="0">
              <a:buNone/>
            </a:pPr>
            <a:r>
              <a:rPr lang="es-ES" i="1" dirty="0"/>
              <a:t> </a:t>
            </a:r>
            <a:endParaRPr lang="es-CL" dirty="0"/>
          </a:p>
          <a:p>
            <a:pPr marL="0" indent="0">
              <a:buNone/>
            </a:pPr>
            <a:r>
              <a:rPr lang="es-ES" b="1" i="1" dirty="0"/>
              <a:t>Nº3:</a:t>
            </a:r>
            <a:r>
              <a:rPr lang="es-ES" i="1" dirty="0"/>
              <a:t> La de un vicio o falta de moralidad cuyas consecuencias puedan perjudicar considerablemente la fama, crédito o intereses del agraviado.</a:t>
            </a:r>
            <a:r>
              <a:rPr lang="es-ES" dirty="0"/>
              <a:t>  </a:t>
            </a:r>
            <a:endParaRPr lang="es-CL" dirty="0"/>
          </a:p>
          <a:p>
            <a:pPr marL="0" indent="0">
              <a:buNone/>
            </a:pPr>
            <a:r>
              <a:rPr lang="es-ES" dirty="0"/>
              <a:t> </a:t>
            </a:r>
            <a:endParaRPr lang="es-CL" dirty="0"/>
          </a:p>
          <a:p>
            <a:pPr marL="0" indent="0">
              <a:buNone/>
            </a:pPr>
            <a:r>
              <a:rPr lang="es-ES" dirty="0"/>
              <a:t>Cuando se habla de vicio, se refiere a una conducta habitual; en cambio, la falta de moralidad se refiere a hechos aislados.</a:t>
            </a:r>
            <a:endParaRPr lang="es-CL" dirty="0"/>
          </a:p>
          <a:p>
            <a:pPr marL="0" indent="0">
              <a:buNone/>
            </a:pPr>
            <a:r>
              <a:rPr lang="es-ES" dirty="0"/>
              <a:t> </a:t>
            </a:r>
            <a:endParaRPr lang="es-CL" dirty="0"/>
          </a:p>
          <a:p>
            <a:pPr marL="0" indent="0">
              <a:buNone/>
            </a:pPr>
            <a:r>
              <a:rPr lang="es-ES" dirty="0"/>
              <a:t> </a:t>
            </a:r>
            <a:endParaRPr lang="es-CL" dirty="0"/>
          </a:p>
          <a:p>
            <a:pPr marL="0" indent="0">
              <a:buNone/>
            </a:pPr>
            <a:r>
              <a:rPr lang="es-ES" b="1" dirty="0"/>
              <a:t>Nº4:</a:t>
            </a:r>
            <a:r>
              <a:rPr lang="es-ES" dirty="0"/>
              <a:t> </a:t>
            </a:r>
            <a:r>
              <a:rPr lang="es-ES" i="1" dirty="0"/>
              <a:t>Las injurias que por su naturaleza, ocasión o circunstancias fueren tenidas en el concepto público por afrentas.  </a:t>
            </a:r>
            <a:endParaRPr lang="es-CL" dirty="0"/>
          </a:p>
          <a:p>
            <a:pPr marL="0" indent="0">
              <a:buNone/>
            </a:pPr>
            <a:r>
              <a:rPr lang="es-ES" i="1" dirty="0"/>
              <a:t> </a:t>
            </a:r>
            <a:endParaRPr lang="es-CL" dirty="0"/>
          </a:p>
          <a:p>
            <a:pPr marL="0" indent="0">
              <a:buNone/>
            </a:pPr>
            <a:r>
              <a:rPr lang="es-ES" dirty="0"/>
              <a:t>El concepto “público” se refiere a la apreciación general, lo cual es determinado por el juez en el caso concreto.  </a:t>
            </a:r>
            <a:endParaRPr lang="es-CL" dirty="0"/>
          </a:p>
          <a:p>
            <a:pPr marL="0" indent="0">
              <a:buNone/>
            </a:pPr>
            <a:r>
              <a:rPr lang="es-ES" dirty="0"/>
              <a:t> </a:t>
            </a:r>
            <a:endParaRPr lang="es-CL" dirty="0"/>
          </a:p>
          <a:p>
            <a:pPr marL="0" indent="0">
              <a:buNone/>
            </a:pPr>
            <a:r>
              <a:rPr lang="es-ES" dirty="0"/>
              <a:t>“Afrentoso” es un grado de vergüenza mayor a la mortificación.</a:t>
            </a:r>
            <a:endParaRPr lang="es-CL" dirty="0"/>
          </a:p>
          <a:p>
            <a:pPr marL="0" indent="0">
              <a:buNone/>
            </a:pPr>
            <a:r>
              <a:rPr lang="es-ES" dirty="0"/>
              <a:t> </a:t>
            </a:r>
            <a:endParaRPr lang="es-CL" dirty="0"/>
          </a:p>
          <a:p>
            <a:pPr marL="0" indent="0">
              <a:buNone/>
            </a:pPr>
            <a:r>
              <a:rPr lang="es-ES" dirty="0"/>
              <a:t> </a:t>
            </a:r>
            <a:endParaRPr lang="es-CL" dirty="0"/>
          </a:p>
          <a:p>
            <a:pPr marL="0" indent="0">
              <a:buNone/>
            </a:pPr>
            <a:r>
              <a:rPr lang="es-ES" b="1" dirty="0"/>
              <a:t>Nº5:</a:t>
            </a:r>
            <a:r>
              <a:rPr lang="es-ES" dirty="0"/>
              <a:t> </a:t>
            </a:r>
            <a:r>
              <a:rPr lang="es-ES" i="1" dirty="0"/>
              <a:t>Las que racionalmente merezcan la calificación de graves atendido el estado, dignidad y circunstancias del ofendido y del ofensor.</a:t>
            </a:r>
            <a:r>
              <a:rPr lang="es-ES" dirty="0"/>
              <a:t> </a:t>
            </a:r>
            <a:r>
              <a:rPr lang="es-ES" i="1" dirty="0"/>
              <a:t> </a:t>
            </a:r>
            <a:endParaRPr lang="es-CL" dirty="0"/>
          </a:p>
          <a:p>
            <a:pPr marL="0" indent="0">
              <a:buNone/>
            </a:pPr>
            <a:r>
              <a:rPr lang="es-ES" i="1" dirty="0"/>
              <a:t> </a:t>
            </a:r>
            <a:endParaRPr lang="es-CL" dirty="0"/>
          </a:p>
          <a:p>
            <a:pPr marL="0" indent="0">
              <a:buNone/>
            </a:pPr>
            <a:r>
              <a:rPr lang="es-ES" dirty="0"/>
              <a:t>Se refiere a la injuria contumeliosa, puede atacar tanto el honor objetivo como subjetivo.</a:t>
            </a:r>
            <a:endParaRPr lang="es-CL" dirty="0"/>
          </a:p>
          <a:p>
            <a:pPr marL="0" indent="0">
              <a:buNone/>
            </a:pPr>
            <a:r>
              <a:rPr lang="es-ES" dirty="0"/>
              <a:t> </a:t>
            </a:r>
            <a:endParaRPr lang="es-CL" dirty="0"/>
          </a:p>
          <a:p>
            <a:pPr marL="0" indent="0">
              <a:buNone/>
            </a:pPr>
            <a:r>
              <a:rPr lang="es-ES" dirty="0"/>
              <a:t>Cuando la norma utiliza la expresión “atendido el estado, dignidad y circunstancias del ofendido y del ofensor” se está consagrando una ley penal en blanco.</a:t>
            </a:r>
            <a:endParaRPr lang="es-CL" dirty="0"/>
          </a:p>
          <a:p>
            <a:pPr marL="0" indent="0">
              <a:buNone/>
            </a:pPr>
            <a:r>
              <a:rPr lang="es-ES" dirty="0"/>
              <a:t> </a:t>
            </a:r>
            <a:endParaRPr lang="es-CL" dirty="0"/>
          </a:p>
          <a:p>
            <a:pPr marL="0" indent="0">
              <a:buNone/>
            </a:pPr>
            <a:r>
              <a:rPr lang="es-ES" dirty="0"/>
              <a:t>La penalidad de esta figura se establece en el Art. 418 CP en base a la forma de comisión, distinguiendo:</a:t>
            </a:r>
            <a:endParaRPr lang="es-CL" dirty="0"/>
          </a:p>
          <a:p>
            <a:pPr marL="0" indent="0">
              <a:buNone/>
            </a:pPr>
            <a:r>
              <a:rPr lang="es-ES" i="1" dirty="0"/>
              <a:t> </a:t>
            </a:r>
            <a:endParaRPr lang="es-CL" dirty="0"/>
          </a:p>
          <a:p>
            <a:pPr marL="0" lvl="0" indent="0">
              <a:buNone/>
            </a:pPr>
            <a:r>
              <a:rPr lang="es-ES" dirty="0"/>
              <a:t>Si se hace por escrito y con publicidad (por regla general por los medios de comunicación social que establece la Ley 19.733).</a:t>
            </a:r>
            <a:endParaRPr lang="es-CL" dirty="0"/>
          </a:p>
          <a:p>
            <a:pPr marL="0" indent="0">
              <a:buNone/>
            </a:pPr>
            <a:r>
              <a:rPr lang="es-ES" dirty="0"/>
              <a:t> </a:t>
            </a:r>
            <a:endParaRPr lang="es-CL" dirty="0"/>
          </a:p>
          <a:p>
            <a:pPr marL="0" lvl="0" indent="0">
              <a:buNone/>
            </a:pPr>
            <a:r>
              <a:rPr lang="es-ES" dirty="0"/>
              <a:t>Si no se hace por escrito y con publicidad</a:t>
            </a:r>
            <a:r>
              <a:rPr lang="es-ES" dirty="0" smtClean="0"/>
              <a:t>.</a:t>
            </a:r>
            <a:r>
              <a:rPr lang="es-ES" i="1" dirty="0"/>
              <a:t> </a:t>
            </a:r>
            <a:endParaRPr lang="es-CL" dirty="0"/>
          </a:p>
        </p:txBody>
      </p:sp>
    </p:spTree>
    <p:extLst>
      <p:ext uri="{BB962C8B-B14F-4D97-AF65-F5344CB8AC3E}">
        <p14:creationId xmlns:p14="http://schemas.microsoft.com/office/powerpoint/2010/main" val="18090616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85000" lnSpcReduction="20000"/>
          </a:bodyPr>
          <a:lstStyle/>
          <a:p>
            <a:pPr lvl="0"/>
            <a:r>
              <a:rPr lang="es-ES" b="1" dirty="0"/>
              <a:t>Injurias Leves.</a:t>
            </a:r>
            <a:endParaRPr lang="es-CL" b="1" i="1" dirty="0"/>
          </a:p>
          <a:p>
            <a:endParaRPr lang="es-CL" dirty="0"/>
          </a:p>
          <a:p>
            <a:pPr marL="0" indent="0">
              <a:buNone/>
            </a:pPr>
            <a:r>
              <a:rPr lang="es-ES" b="1" dirty="0"/>
              <a:t>Art. 419.</a:t>
            </a:r>
            <a:r>
              <a:rPr lang="es-ES" i="1" dirty="0"/>
              <a:t> Las injurias leves se castigarán con las penas de reclusión menor en su grado mínimo y multa de seis a diez unidades tributarias mensuales cuando fueren hechas por escrito y con publicidad. No concurriendo estas circunstancias se penarán como faltas. </a:t>
            </a:r>
            <a:endParaRPr lang="es-CL" dirty="0"/>
          </a:p>
          <a:p>
            <a:pPr marL="0" indent="0">
              <a:buNone/>
            </a:pPr>
            <a:r>
              <a:rPr lang="es-ES" i="1" dirty="0"/>
              <a:t> </a:t>
            </a:r>
            <a:endParaRPr lang="es-CL" dirty="0"/>
          </a:p>
          <a:p>
            <a:pPr marL="0" indent="0">
              <a:buNone/>
            </a:pPr>
            <a:r>
              <a:rPr lang="es-ES" dirty="0"/>
              <a:t>Se distinguen de las graves solamente respecto al hecho de que si se realizó por escrito y con publicidad o no.  De acuerdo a ello la penalidad varía también.</a:t>
            </a:r>
            <a:endParaRPr lang="es-CL" dirty="0"/>
          </a:p>
          <a:p>
            <a:endParaRPr lang="es-CL" dirty="0"/>
          </a:p>
        </p:txBody>
      </p:sp>
    </p:spTree>
    <p:extLst>
      <p:ext uri="{BB962C8B-B14F-4D97-AF65-F5344CB8AC3E}">
        <p14:creationId xmlns:p14="http://schemas.microsoft.com/office/powerpoint/2010/main" val="39824210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77500" lnSpcReduction="20000"/>
          </a:bodyPr>
          <a:lstStyle/>
          <a:p>
            <a:pPr lvl="0"/>
            <a:r>
              <a:rPr lang="es-ES" b="1" dirty="0"/>
              <a:t>Injurias Livianas.</a:t>
            </a:r>
            <a:endParaRPr lang="es-CL" b="1" i="1" dirty="0"/>
          </a:p>
          <a:p>
            <a:endParaRPr lang="es-CL" dirty="0"/>
          </a:p>
          <a:p>
            <a:pPr marL="0" indent="0">
              <a:buNone/>
            </a:pPr>
            <a:r>
              <a:rPr lang="es-ES" dirty="0"/>
              <a:t>Se trata de un delito falta</a:t>
            </a:r>
            <a:r>
              <a:rPr lang="es-ES" i="1" dirty="0"/>
              <a:t>.</a:t>
            </a:r>
            <a:endParaRPr lang="es-CL" dirty="0"/>
          </a:p>
          <a:p>
            <a:pPr marL="0" indent="0">
              <a:buNone/>
            </a:pPr>
            <a:r>
              <a:rPr lang="es-ES" i="1" dirty="0"/>
              <a:t> </a:t>
            </a:r>
            <a:endParaRPr lang="es-CL" dirty="0"/>
          </a:p>
          <a:p>
            <a:pPr marL="0" indent="0">
              <a:buNone/>
            </a:pPr>
            <a:r>
              <a:rPr lang="es-ES" b="1" dirty="0"/>
              <a:t>Art. 496.</a:t>
            </a:r>
            <a:r>
              <a:rPr lang="es-ES" i="1" dirty="0"/>
              <a:t>  Sufrirán la pena de multa de una a cuatro unidades tributarias mensuales:</a:t>
            </a:r>
            <a:endParaRPr lang="es-CL" dirty="0"/>
          </a:p>
          <a:p>
            <a:pPr marL="0" indent="0">
              <a:buNone/>
            </a:pPr>
            <a:r>
              <a:rPr lang="es-ES" b="1" dirty="0"/>
              <a:t>Nº11</a:t>
            </a:r>
            <a:r>
              <a:rPr lang="es-ES" dirty="0"/>
              <a:t>.</a:t>
            </a:r>
            <a:r>
              <a:rPr lang="es-ES" i="1" dirty="0"/>
              <a:t> El que injuriare a otro livianamente de obra o de palabra, no siendo por escrito y con publicidad.</a:t>
            </a:r>
            <a:endParaRPr lang="es-CL" dirty="0"/>
          </a:p>
          <a:p>
            <a:pPr marL="0" indent="0">
              <a:buNone/>
            </a:pPr>
            <a:r>
              <a:rPr lang="es-ES" i="1" dirty="0"/>
              <a:t> </a:t>
            </a:r>
            <a:endParaRPr lang="es-CL" dirty="0"/>
          </a:p>
          <a:p>
            <a:pPr marL="0" indent="0">
              <a:buNone/>
            </a:pPr>
            <a:r>
              <a:rPr lang="es-ES" dirty="0"/>
              <a:t>Será discrecional del juez determinar lo que será injuria liviana o leve.  Lo primero es descartar que sea grave, y si es falta o no.  El profesor </a:t>
            </a:r>
            <a:r>
              <a:rPr lang="es-ES" dirty="0" err="1"/>
              <a:t>Rosso</a:t>
            </a:r>
            <a:r>
              <a:rPr lang="es-ES" dirty="0"/>
              <a:t> dice que se atenderá al </a:t>
            </a:r>
            <a:endParaRPr lang="es-CL" dirty="0"/>
          </a:p>
        </p:txBody>
      </p:sp>
    </p:spTree>
    <p:extLst>
      <p:ext uri="{BB962C8B-B14F-4D97-AF65-F5344CB8AC3E}">
        <p14:creationId xmlns:p14="http://schemas.microsoft.com/office/powerpoint/2010/main" val="35567550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dirty="0" smtClean="0"/>
              <a:t>CLASE </a:t>
            </a:r>
            <a:r>
              <a:rPr lang="es-MX" dirty="0" smtClean="0"/>
              <a:t>31</a:t>
            </a:r>
            <a:endParaRPr lang="es-CL" dirty="0"/>
          </a:p>
        </p:txBody>
      </p:sp>
      <p:sp>
        <p:nvSpPr>
          <p:cNvPr id="5" name="4 Subtítulo"/>
          <p:cNvSpPr>
            <a:spLocks noGrp="1"/>
          </p:cNvSpPr>
          <p:nvPr>
            <p:ph type="subTitle" idx="1"/>
          </p:nvPr>
        </p:nvSpPr>
        <p:spPr/>
        <p:txBody>
          <a:bodyPr>
            <a:normAutofit/>
          </a:bodyPr>
          <a:lstStyle/>
          <a:p>
            <a:r>
              <a:rPr lang="es-MX" dirty="0"/>
              <a:t>2. calumnias </a:t>
            </a:r>
            <a:endParaRPr lang="es-CL" dirty="0"/>
          </a:p>
        </p:txBody>
      </p:sp>
    </p:spTree>
    <p:extLst>
      <p:ext uri="{BB962C8B-B14F-4D97-AF65-F5344CB8AC3E}">
        <p14:creationId xmlns:p14="http://schemas.microsoft.com/office/powerpoint/2010/main" val="42423100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70000" lnSpcReduction="20000"/>
          </a:bodyPr>
          <a:lstStyle/>
          <a:p>
            <a:pPr lvl="0"/>
            <a:r>
              <a:rPr lang="es-ES" b="1" i="1" u="sng" dirty="0"/>
              <a:t>Calumnias.</a:t>
            </a:r>
            <a:endParaRPr lang="es-CL" b="1" u="sng" dirty="0"/>
          </a:p>
          <a:p>
            <a:pPr marL="0" indent="0">
              <a:buNone/>
            </a:pPr>
            <a:r>
              <a:rPr lang="es-ES" b="1" dirty="0"/>
              <a:t> </a:t>
            </a:r>
            <a:endParaRPr lang="es-CL" dirty="0"/>
          </a:p>
          <a:p>
            <a:pPr marL="0" indent="0">
              <a:buNone/>
            </a:pPr>
            <a:r>
              <a:rPr lang="es-ES" b="1" dirty="0"/>
              <a:t>Art. 412.</a:t>
            </a:r>
            <a:r>
              <a:rPr lang="es-ES" i="1" dirty="0"/>
              <a:t> Es calumnia la imputación de un delito determinado pero falso y que pueda actualmente perseguirse de oficio.</a:t>
            </a:r>
            <a:endParaRPr lang="es-CL" dirty="0"/>
          </a:p>
          <a:p>
            <a:pPr marL="0" indent="0">
              <a:buNone/>
            </a:pPr>
            <a:r>
              <a:rPr lang="es-ES" dirty="0"/>
              <a:t> </a:t>
            </a:r>
            <a:endParaRPr lang="es-CL" dirty="0"/>
          </a:p>
          <a:p>
            <a:pPr marL="0" indent="0">
              <a:buNone/>
            </a:pPr>
            <a:r>
              <a:rPr lang="es-ES" dirty="0"/>
              <a:t>Se trata de una injuria difamatoria específica.  Se distingue del delito de acusación calumniosa y del falso testimonio porque éstos se vierten en juicio.</a:t>
            </a:r>
            <a:endParaRPr lang="es-CL" dirty="0"/>
          </a:p>
          <a:p>
            <a:pPr marL="0" indent="0">
              <a:buNone/>
            </a:pPr>
            <a:r>
              <a:rPr lang="es-ES" dirty="0"/>
              <a:t> </a:t>
            </a:r>
            <a:endParaRPr lang="es-CL" dirty="0"/>
          </a:p>
          <a:p>
            <a:pPr marL="0" indent="0">
              <a:buNone/>
            </a:pPr>
            <a:r>
              <a:rPr lang="es-ES" dirty="0"/>
              <a:t>	</a:t>
            </a:r>
            <a:endParaRPr lang="es-CL" dirty="0"/>
          </a:p>
          <a:p>
            <a:r>
              <a:rPr lang="es-ES" b="1" i="1" dirty="0"/>
              <a:t>	</a:t>
            </a:r>
            <a:r>
              <a:rPr lang="es-ES" b="1" dirty="0"/>
              <a:t>Sujeto Activo y Sujeto Pasivo: </a:t>
            </a:r>
            <a:endParaRPr lang="es-CL" b="1" i="1" dirty="0"/>
          </a:p>
          <a:p>
            <a:pPr marL="0" indent="0">
              <a:buNone/>
            </a:pPr>
            <a:r>
              <a:rPr lang="es-ES" dirty="0"/>
              <a:t> </a:t>
            </a:r>
            <a:endParaRPr lang="es-CL" dirty="0"/>
          </a:p>
          <a:p>
            <a:pPr marL="0" indent="0">
              <a:buNone/>
            </a:pPr>
            <a:r>
              <a:rPr lang="es-ES" dirty="0"/>
              <a:t>Pueden ser cualquier persona.  </a:t>
            </a:r>
            <a:endParaRPr lang="es-CL" dirty="0"/>
          </a:p>
        </p:txBody>
      </p:sp>
    </p:spTree>
    <p:extLst>
      <p:ext uri="{BB962C8B-B14F-4D97-AF65-F5344CB8AC3E}">
        <p14:creationId xmlns:p14="http://schemas.microsoft.com/office/powerpoint/2010/main" val="28887165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562944"/>
          </a:xfrm>
        </p:spPr>
        <p:txBody>
          <a:bodyPr>
            <a:normAutofit fontScale="55000" lnSpcReduction="20000"/>
          </a:bodyPr>
          <a:lstStyle/>
          <a:p>
            <a:r>
              <a:rPr lang="es-ES" b="1" dirty="0"/>
              <a:t>Conducta Típica: </a:t>
            </a:r>
            <a:endParaRPr lang="es-CL" b="1" i="1" dirty="0"/>
          </a:p>
          <a:p>
            <a:pPr marL="0" indent="0">
              <a:buNone/>
            </a:pPr>
            <a:endParaRPr lang="es-CL" dirty="0"/>
          </a:p>
          <a:p>
            <a:pPr marL="0" indent="0">
              <a:buNone/>
            </a:pPr>
            <a:r>
              <a:rPr lang="es-ES" dirty="0"/>
              <a:t>El núcleo central de esta figura es que se trata de la imputación de un hecho, el cual debe versar sobre la comisión de un delito.  Lo que se imputa no es la figura delictiva, sino un hecho delictivo que de ser cierto sería constitutivo de delito.  </a:t>
            </a:r>
            <a:endParaRPr lang="es-CL" dirty="0"/>
          </a:p>
          <a:p>
            <a:pPr marL="0" indent="0">
              <a:buNone/>
            </a:pPr>
            <a:r>
              <a:rPr lang="es-ES" dirty="0"/>
              <a:t> </a:t>
            </a:r>
            <a:endParaRPr lang="es-CL" dirty="0"/>
          </a:p>
          <a:p>
            <a:pPr marL="0" indent="0">
              <a:buNone/>
            </a:pPr>
            <a:r>
              <a:rPr lang="es-ES" dirty="0"/>
              <a:t>Por ejemplo si un sujeto le dice a otro “!ladrón!, ¡asesino!, etc.”, no se trata de una calumnia sino de una injuria.</a:t>
            </a:r>
            <a:endParaRPr lang="es-CL" dirty="0"/>
          </a:p>
          <a:p>
            <a:pPr marL="0" indent="0">
              <a:buNone/>
            </a:pPr>
            <a:endParaRPr lang="es-ES" dirty="0" smtClean="0"/>
          </a:p>
          <a:p>
            <a:pPr marL="0" indent="0">
              <a:buNone/>
            </a:pPr>
            <a:r>
              <a:rPr lang="es-ES" dirty="0"/>
              <a:t>La afirmación debe ser definida, es decir, se requiere una imputación directa.  Por ejemplo, no hay imputación directa si un sujeto dice “</a:t>
            </a:r>
            <a:r>
              <a:rPr lang="es-ES" b="1" i="1" dirty="0"/>
              <a:t>parece </a:t>
            </a:r>
            <a:r>
              <a:rPr lang="es-ES" dirty="0"/>
              <a:t>que el alcalde le roba dinero a la municipalidad”, siendo este un caso de injuria</a:t>
            </a:r>
            <a:r>
              <a:rPr lang="es-ES" dirty="0" smtClean="0"/>
              <a:t>.</a:t>
            </a:r>
          </a:p>
          <a:p>
            <a:pPr marL="0" indent="0">
              <a:buNone/>
            </a:pPr>
            <a:endParaRPr lang="es-ES" dirty="0" smtClean="0"/>
          </a:p>
          <a:p>
            <a:pPr marL="0" indent="0">
              <a:buNone/>
            </a:pPr>
            <a:r>
              <a:rPr lang="es-ES" dirty="0" smtClean="0"/>
              <a:t>El </a:t>
            </a:r>
            <a:r>
              <a:rPr lang="es-ES" dirty="0"/>
              <a:t>delito que se imputa debe ser falso, porque si es verdadero no hay delito.  El problema se da cuando el delito es parcialmente falso, por ejemplo se dice que Juan mató a Pedro de 50 puñaladas, y en realidad le dio un solo balazo, e incluso, puede ser legítima defensa.  </a:t>
            </a:r>
            <a:endParaRPr lang="es-CL" dirty="0"/>
          </a:p>
          <a:p>
            <a:pPr marL="0" indent="0">
              <a:buNone/>
            </a:pPr>
            <a:r>
              <a:rPr lang="es-ES" dirty="0"/>
              <a:t> </a:t>
            </a:r>
            <a:endParaRPr lang="es-CL" dirty="0"/>
          </a:p>
          <a:p>
            <a:pPr marL="0" indent="0">
              <a:buNone/>
            </a:pPr>
            <a:r>
              <a:rPr lang="es-ES" dirty="0" smtClean="0"/>
              <a:t>Respecto </a:t>
            </a:r>
            <a:r>
              <a:rPr lang="es-ES" dirty="0"/>
              <a:t>a la antijuridicidad basta que el hecho sea típico para que no haya delito de calumnia, en caso de haber existido realmente el hecho.  El problema se genera si siendo típico el hecho se silencia el haber actuado bajo causal de justificación, por ejemplo en legítima defensa</a:t>
            </a:r>
            <a:endParaRPr lang="es-CL" dirty="0"/>
          </a:p>
          <a:p>
            <a:pPr marL="0" indent="0">
              <a:buNone/>
            </a:pPr>
            <a:r>
              <a:rPr lang="es-ES" dirty="0"/>
              <a:t> </a:t>
            </a:r>
            <a:endParaRPr lang="es-CL" dirty="0"/>
          </a:p>
          <a:p>
            <a:endParaRPr lang="es-CL" dirty="0"/>
          </a:p>
        </p:txBody>
      </p:sp>
    </p:spTree>
    <p:extLst>
      <p:ext uri="{BB962C8B-B14F-4D97-AF65-F5344CB8AC3E}">
        <p14:creationId xmlns:p14="http://schemas.microsoft.com/office/powerpoint/2010/main" val="27182681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70000" lnSpcReduction="20000"/>
          </a:bodyPr>
          <a:lstStyle/>
          <a:p>
            <a:r>
              <a:rPr lang="es-ES" b="1" dirty="0"/>
              <a:t>Tipo Subjetivo: </a:t>
            </a:r>
            <a:endParaRPr lang="es-CL" b="1" i="1" dirty="0"/>
          </a:p>
          <a:p>
            <a:pPr marL="0" indent="0">
              <a:buNone/>
            </a:pPr>
            <a:r>
              <a:rPr lang="es-ES" dirty="0"/>
              <a:t> </a:t>
            </a:r>
            <a:endParaRPr lang="es-CL" dirty="0"/>
          </a:p>
          <a:p>
            <a:pPr marL="0" indent="0">
              <a:buNone/>
            </a:pPr>
            <a:r>
              <a:rPr lang="es-ES" dirty="0"/>
              <a:t>No hay reglas especiales.  No se exige animus especial.  Sí es importante que el sujeto activo deba tener la conciencia de la falsedad de la imputación, porque esta falsedad es parte del delito.</a:t>
            </a:r>
            <a:endParaRPr lang="es-CL" dirty="0"/>
          </a:p>
          <a:p>
            <a:pPr marL="0" indent="0">
              <a:buNone/>
            </a:pPr>
            <a:r>
              <a:rPr lang="es-ES" dirty="0"/>
              <a:t> </a:t>
            </a:r>
            <a:endParaRPr lang="es-CL" dirty="0"/>
          </a:p>
          <a:p>
            <a:pPr marL="0" indent="0">
              <a:buNone/>
            </a:pPr>
            <a:r>
              <a:rPr lang="es-ES" dirty="0"/>
              <a:t>Existe una causal de justificación especial en el artículo 427 CP.  Conforme a este artículo, las calumnias consignadas en un “documento oficial, no destinado a la publicidad, sobre asuntos del servicio público no dan derecho para acusar criminalmente al que las consignó”, de modo que no serían constitutivas de delito.  El Prof. </a:t>
            </a:r>
            <a:r>
              <a:rPr lang="es-ES" dirty="0" err="1"/>
              <a:t>Rosso</a:t>
            </a:r>
            <a:r>
              <a:rPr lang="es-ES" dirty="0"/>
              <a:t> dice que este artículo es inconstitucional ya que el hechor puede tener conocimiento que la imputación es falsa.</a:t>
            </a:r>
            <a:endParaRPr lang="es-CL" dirty="0"/>
          </a:p>
          <a:p>
            <a:endParaRPr lang="es-CL" dirty="0"/>
          </a:p>
        </p:txBody>
      </p:sp>
    </p:spTree>
    <p:extLst>
      <p:ext uri="{BB962C8B-B14F-4D97-AF65-F5344CB8AC3E}">
        <p14:creationId xmlns:p14="http://schemas.microsoft.com/office/powerpoint/2010/main" val="3657825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DELITOS FUNCIONARIOS</a:t>
            </a:r>
            <a:endParaRPr lang="es-CL" dirty="0"/>
          </a:p>
        </p:txBody>
      </p:sp>
      <p:sp>
        <p:nvSpPr>
          <p:cNvPr id="3" name="2 Marcador de contenido"/>
          <p:cNvSpPr>
            <a:spLocks noGrp="1"/>
          </p:cNvSpPr>
          <p:nvPr>
            <p:ph idx="1"/>
          </p:nvPr>
        </p:nvSpPr>
        <p:spPr/>
        <p:txBody>
          <a:bodyPr>
            <a:normAutofit fontScale="85000" lnSpcReduction="20000"/>
          </a:bodyPr>
          <a:lstStyle/>
          <a:p>
            <a:r>
              <a:rPr lang="es-CL" dirty="0" smtClean="0"/>
              <a:t>SUJETO ACTIVO.</a:t>
            </a:r>
          </a:p>
          <a:p>
            <a:pPr marL="0" indent="0">
              <a:buNone/>
            </a:pPr>
            <a:endParaRPr lang="es-CL" dirty="0" smtClean="0"/>
          </a:p>
          <a:p>
            <a:pPr marL="0" indent="0">
              <a:buNone/>
            </a:pPr>
            <a:r>
              <a:rPr lang="es-CL" dirty="0" smtClean="0"/>
              <a:t>El </a:t>
            </a:r>
            <a:r>
              <a:rPr lang="es-CL" dirty="0"/>
              <a:t>sujeto activo es un funcionario público.</a:t>
            </a:r>
          </a:p>
          <a:p>
            <a:pPr marL="0" indent="0">
              <a:buNone/>
            </a:pPr>
            <a:endParaRPr lang="es-CL" dirty="0" smtClean="0"/>
          </a:p>
          <a:p>
            <a:pPr marL="0" indent="0">
              <a:buNone/>
            </a:pPr>
            <a:r>
              <a:rPr lang="es-CL" dirty="0"/>
              <a:t>	</a:t>
            </a:r>
            <a:r>
              <a:rPr lang="es-CL" dirty="0" smtClean="0"/>
              <a:t>Se </a:t>
            </a:r>
            <a:r>
              <a:rPr lang="es-CL" dirty="0"/>
              <a:t>trata en general de particularizaciones de las hipótesis delictivas vistas (CP) como la falsedad o las infracciones a deberes funcionarios.  Sin embargo, están singularizadas respecto de funcionarios públicos que dentro de sus atribuciones están encargados de la entrega, otorgamiento, certificación de registros o, en su caso, custodia de licencias de conducir, permisos de circulación.</a:t>
            </a:r>
          </a:p>
          <a:p>
            <a:pPr marL="0" indent="0">
              <a:buNone/>
            </a:pPr>
            <a:endParaRPr lang="es-CL" dirty="0"/>
          </a:p>
        </p:txBody>
      </p:sp>
    </p:spTree>
    <p:extLst>
      <p:ext uri="{BB962C8B-B14F-4D97-AF65-F5344CB8AC3E}">
        <p14:creationId xmlns:p14="http://schemas.microsoft.com/office/powerpoint/2010/main" val="865497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DISTINCIONES</a:t>
            </a:r>
            <a:endParaRPr lang="es-CL" dirty="0"/>
          </a:p>
        </p:txBody>
      </p:sp>
      <p:sp>
        <p:nvSpPr>
          <p:cNvPr id="3" name="2 Marcador de contenido"/>
          <p:cNvSpPr>
            <a:spLocks noGrp="1"/>
          </p:cNvSpPr>
          <p:nvPr>
            <p:ph idx="1"/>
          </p:nvPr>
        </p:nvSpPr>
        <p:spPr/>
        <p:txBody>
          <a:bodyPr>
            <a:normAutofit fontScale="92500" lnSpcReduction="10000"/>
          </a:bodyPr>
          <a:lstStyle/>
          <a:p>
            <a:r>
              <a:rPr lang="es-CL" b="1" dirty="0"/>
              <a:t>Art. 196 A, Ley de Tránsito.</a:t>
            </a:r>
            <a:r>
              <a:rPr lang="es-CL" dirty="0"/>
              <a:t>  </a:t>
            </a:r>
            <a:r>
              <a:rPr lang="es-CL" i="1" dirty="0"/>
              <a:t>Será castigado con presidio menor en su grado máximo a presidio mayor en su grado mínimo y las penas accesorias que correspondan el empleado público que abusando de su oficio:</a:t>
            </a:r>
            <a:endParaRPr lang="es-CL" dirty="0"/>
          </a:p>
          <a:p>
            <a:pPr marL="0" indent="0">
              <a:buNone/>
            </a:pPr>
            <a:endParaRPr lang="es-CL" dirty="0" smtClean="0"/>
          </a:p>
          <a:p>
            <a:pPr marL="0" indent="0">
              <a:buNone/>
            </a:pPr>
            <a:r>
              <a:rPr lang="es-CL" b="1" i="1" dirty="0"/>
              <a:t>a)</a:t>
            </a:r>
            <a:r>
              <a:rPr lang="es-CL" i="1" dirty="0"/>
              <a:t> Otorgue indebidamente una licencia de conductor o boleta de citación o un permiso provisorio de conducir o cualquier certificado o documento que permita obtenerlos;</a:t>
            </a:r>
            <a:endParaRPr lang="es-CL" dirty="0"/>
          </a:p>
          <a:p>
            <a:pPr marL="0" indent="0">
              <a:buNone/>
            </a:pPr>
            <a:endParaRPr lang="es-CL" dirty="0"/>
          </a:p>
        </p:txBody>
      </p:sp>
    </p:spTree>
    <p:extLst>
      <p:ext uri="{BB962C8B-B14F-4D97-AF65-F5344CB8AC3E}">
        <p14:creationId xmlns:p14="http://schemas.microsoft.com/office/powerpoint/2010/main" val="1218770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706960"/>
          </a:xfrm>
        </p:spPr>
        <p:txBody>
          <a:bodyPr>
            <a:normAutofit fontScale="70000" lnSpcReduction="20000"/>
          </a:bodyPr>
          <a:lstStyle/>
          <a:p>
            <a:pPr marL="0" indent="0">
              <a:buNone/>
            </a:pPr>
            <a:r>
              <a:rPr lang="es-CL" b="1" i="1" dirty="0"/>
              <a:t>b)</a:t>
            </a:r>
            <a:r>
              <a:rPr lang="es-CL" i="1" dirty="0"/>
              <a:t> Otorgue falsamente certificados que permitan obtener una licencia de conductor;</a:t>
            </a:r>
            <a:endParaRPr lang="es-CL" dirty="0"/>
          </a:p>
          <a:p>
            <a:pPr marL="0" indent="0">
              <a:buNone/>
            </a:pPr>
            <a:r>
              <a:rPr lang="es-CL" dirty="0"/>
              <a:t> </a:t>
            </a:r>
          </a:p>
          <a:p>
            <a:pPr marL="0" indent="0">
              <a:buNone/>
            </a:pPr>
            <a:r>
              <a:rPr lang="es-CL" dirty="0"/>
              <a:t> </a:t>
            </a:r>
          </a:p>
          <a:p>
            <a:pPr marL="0" indent="0">
              <a:buNone/>
            </a:pPr>
            <a:r>
              <a:rPr lang="es-CL" b="1" i="1" dirty="0"/>
              <a:t>c)</a:t>
            </a:r>
            <a:r>
              <a:rPr lang="es-CL" i="1" dirty="0"/>
              <a:t> Cometiere alguna de las falsedades descritas en el artículo 193 del Código Penal en las inscripciones a que se refieren los artículos 34, 35 y 39 de esta ley, en la certificación de ellas, o en el otorgamiento del padrón, y </a:t>
            </a:r>
            <a:endParaRPr lang="es-CL" dirty="0"/>
          </a:p>
          <a:p>
            <a:pPr marL="0" indent="0">
              <a:buNone/>
            </a:pPr>
            <a:r>
              <a:rPr lang="es-CL" dirty="0"/>
              <a:t> </a:t>
            </a:r>
          </a:p>
          <a:p>
            <a:pPr marL="0" indent="0">
              <a:buNone/>
            </a:pPr>
            <a:r>
              <a:rPr lang="es-CL" dirty="0"/>
              <a:t>Se refiere a la falsedad de instrumento público (Art. 193) en las inscripciones de dominio de vehículos, remolques o en las variaciones de dominio de los mismos.</a:t>
            </a:r>
          </a:p>
          <a:p>
            <a:pPr marL="0" indent="0">
              <a:buNone/>
            </a:pPr>
            <a:r>
              <a:rPr lang="es-CL" dirty="0"/>
              <a:t> </a:t>
            </a:r>
          </a:p>
          <a:p>
            <a:pPr marL="0" indent="0">
              <a:buNone/>
            </a:pPr>
            <a:r>
              <a:rPr lang="es-CL" dirty="0"/>
              <a:t>Por ejemplo si un sujeto compra un auto usado tiene que preocuparse de obtener los documentos pertinentes y realizar las correspondientes inscripciones para así acreditar que el vehículo ha cambiado de propietario.</a:t>
            </a:r>
          </a:p>
          <a:p>
            <a:pPr marL="0" indent="0">
              <a:buNone/>
            </a:pPr>
            <a:endParaRPr lang="es-ES" dirty="0" smtClean="0"/>
          </a:p>
          <a:p>
            <a:pPr marL="0" indent="0">
              <a:buNone/>
            </a:pPr>
            <a:r>
              <a:rPr lang="es-ES" dirty="0" smtClean="0"/>
              <a:t>El </a:t>
            </a:r>
            <a:r>
              <a:rPr lang="es-ES" dirty="0"/>
              <a:t>registro nacional de vehículos motorizados depende del Registro Civil.</a:t>
            </a:r>
            <a:endParaRPr lang="es-CL" dirty="0"/>
          </a:p>
          <a:p>
            <a:endParaRPr lang="es-CL" dirty="0"/>
          </a:p>
        </p:txBody>
      </p:sp>
    </p:spTree>
    <p:extLst>
      <p:ext uri="{BB962C8B-B14F-4D97-AF65-F5344CB8AC3E}">
        <p14:creationId xmlns:p14="http://schemas.microsoft.com/office/powerpoint/2010/main" val="1967031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706960"/>
          </a:xfrm>
        </p:spPr>
        <p:txBody>
          <a:bodyPr>
            <a:normAutofit fontScale="92500" lnSpcReduction="10000"/>
          </a:bodyPr>
          <a:lstStyle/>
          <a:p>
            <a:pPr marL="0" indent="0">
              <a:buNone/>
            </a:pPr>
            <a:r>
              <a:rPr lang="es-CL" b="1" i="1" dirty="0"/>
              <a:t>d)</a:t>
            </a:r>
            <a:r>
              <a:rPr lang="es-CL" i="1" dirty="0"/>
              <a:t> Infrinja las normas que la ley establece para el otorgamiento de placa patente.</a:t>
            </a:r>
            <a:endParaRPr lang="es-CL" dirty="0"/>
          </a:p>
          <a:p>
            <a:pPr marL="0" indent="0">
              <a:buNone/>
            </a:pPr>
            <a:r>
              <a:rPr lang="es-CL" dirty="0"/>
              <a:t> </a:t>
            </a:r>
          </a:p>
          <a:p>
            <a:pPr marL="0" indent="0">
              <a:buNone/>
            </a:pPr>
            <a:r>
              <a:rPr lang="es-CL" dirty="0"/>
              <a:t> </a:t>
            </a:r>
          </a:p>
          <a:p>
            <a:pPr marL="0" indent="0">
              <a:buNone/>
            </a:pPr>
            <a:r>
              <a:rPr lang="es-CL" dirty="0"/>
              <a:t>La ley exige al funcionario que se abusando de su oficio, lo que la doctrina lo entiende como una exigencia de antijuridicidad, sin embargo por la propia naturaleza de la conducta parece que se refiere más a una disposición anímica del sujeto, en cuanto exigencia de dolo directo, excluyendo cualquier posibilidad de error y de dolo eventual, ya que se requiere una infracción ostensible o grosera a sus deberes funcionarios.</a:t>
            </a:r>
          </a:p>
          <a:p>
            <a:pPr marL="0" indent="0">
              <a:buNone/>
            </a:pPr>
            <a:r>
              <a:rPr lang="es-CL" dirty="0"/>
              <a:t> </a:t>
            </a:r>
          </a:p>
          <a:p>
            <a:endParaRPr lang="es-CL" dirty="0"/>
          </a:p>
        </p:txBody>
      </p:sp>
    </p:spTree>
    <p:extLst>
      <p:ext uri="{BB962C8B-B14F-4D97-AF65-F5344CB8AC3E}">
        <p14:creationId xmlns:p14="http://schemas.microsoft.com/office/powerpoint/2010/main" val="2485337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L" dirty="0" smtClean="0"/>
              <a:t>DELITOS COMETIDOS POR PARTICULARES</a:t>
            </a:r>
            <a:endParaRPr lang="es-CL" dirty="0"/>
          </a:p>
        </p:txBody>
      </p:sp>
      <p:sp>
        <p:nvSpPr>
          <p:cNvPr id="3" name="2 Marcador de contenido"/>
          <p:cNvSpPr>
            <a:spLocks noGrp="1"/>
          </p:cNvSpPr>
          <p:nvPr>
            <p:ph idx="1"/>
          </p:nvPr>
        </p:nvSpPr>
        <p:spPr/>
        <p:txBody>
          <a:bodyPr>
            <a:normAutofit fontScale="92500" lnSpcReduction="20000"/>
          </a:bodyPr>
          <a:lstStyle/>
          <a:p>
            <a:r>
              <a:rPr lang="es-CL" dirty="0" smtClean="0"/>
              <a:t>SUJETO ACTIVO</a:t>
            </a:r>
          </a:p>
          <a:p>
            <a:pPr marL="0" indent="0">
              <a:buNone/>
            </a:pPr>
            <a:r>
              <a:rPr lang="es-ES" dirty="0"/>
              <a:t>El sujeto activo es un particular.</a:t>
            </a:r>
            <a:endParaRPr lang="es-CL" dirty="0"/>
          </a:p>
          <a:p>
            <a:pPr marL="0" indent="0">
              <a:buNone/>
            </a:pPr>
            <a:endParaRPr lang="es-ES" dirty="0" smtClean="0"/>
          </a:p>
          <a:p>
            <a:pPr marL="0" indent="0">
              <a:buNone/>
            </a:pPr>
            <a:r>
              <a:rPr lang="es-ES" dirty="0"/>
              <a:t>	</a:t>
            </a:r>
            <a:r>
              <a:rPr lang="es-ES" dirty="0" smtClean="0"/>
              <a:t>Se </a:t>
            </a:r>
            <a:r>
              <a:rPr lang="es-ES" dirty="0"/>
              <a:t>refieren a infracciones a la fe pública o al correcto ejercicio de las actividades de la administración relativos al tránsito vehicular.</a:t>
            </a:r>
            <a:endParaRPr lang="es-CL" dirty="0"/>
          </a:p>
          <a:p>
            <a:pPr marL="0" indent="0">
              <a:buNone/>
            </a:pPr>
            <a:r>
              <a:rPr lang="es-CL" dirty="0" smtClean="0"/>
              <a:t>	</a:t>
            </a:r>
          </a:p>
          <a:p>
            <a:pPr marL="0" indent="0">
              <a:buNone/>
            </a:pPr>
            <a:r>
              <a:rPr lang="es-CL" dirty="0"/>
              <a:t>	</a:t>
            </a:r>
            <a:r>
              <a:rPr lang="es-ES" dirty="0" smtClean="0"/>
              <a:t>En </a:t>
            </a:r>
            <a:r>
              <a:rPr lang="es-ES" dirty="0"/>
              <a:t>general son figuras de peligro que además de estar en relación con los bienes jurídicos señalados, también se refieren a un bien jurídico que la doctrina española denomina la seguridad del tránsito.</a:t>
            </a:r>
            <a:endParaRPr lang="es-CL" dirty="0"/>
          </a:p>
          <a:p>
            <a:pPr marL="0" indent="0">
              <a:buNone/>
            </a:pPr>
            <a:endParaRPr lang="es-CL" dirty="0"/>
          </a:p>
        </p:txBody>
      </p:sp>
    </p:spTree>
    <p:extLst>
      <p:ext uri="{BB962C8B-B14F-4D97-AF65-F5344CB8AC3E}">
        <p14:creationId xmlns:p14="http://schemas.microsoft.com/office/powerpoint/2010/main" val="5060440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187</TotalTime>
  <Words>1752</Words>
  <Application>Microsoft Office PowerPoint</Application>
  <PresentationFormat>Presentación en pantalla (4:3)</PresentationFormat>
  <Paragraphs>460</Paragraphs>
  <Slides>46</Slides>
  <Notes>0</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Aspecto</vt:lpstr>
      <vt:lpstr>Derecho Penal III Parte especial</vt:lpstr>
      <vt:lpstr>CLASE 28</vt:lpstr>
      <vt:lpstr>DELITOS DE LA LEY DEL TRANSITO</vt:lpstr>
      <vt:lpstr>Materias a estudiar:</vt:lpstr>
      <vt:lpstr>DELITOS FUNCIONARIOS</vt:lpstr>
      <vt:lpstr>DISTINCIONES</vt:lpstr>
      <vt:lpstr>Presentación de PowerPoint</vt:lpstr>
      <vt:lpstr>Presentación de PowerPoint</vt:lpstr>
      <vt:lpstr>DELITOS COMETIDOS POR PARTICULARES</vt:lpstr>
      <vt:lpstr>DISTINCIONES  </vt:lpstr>
      <vt:lpstr>Presentación de PowerPoint</vt:lpstr>
      <vt:lpstr>Presentación de PowerPoint</vt:lpstr>
      <vt:lpstr>MANEJO EN ESTADO DE EBRIEDAD</vt:lpstr>
      <vt:lpstr>Presentación de PowerPoint</vt:lpstr>
      <vt:lpstr>A. Conducir Bajo la Influencia del Alcohol.</vt:lpstr>
      <vt:lpstr>Presentación de PowerPoint</vt:lpstr>
      <vt:lpstr>B. Conducir sin la Licencia Requerida. </vt:lpstr>
      <vt:lpstr>Presentación de PowerPoint</vt:lpstr>
      <vt:lpstr>C. Conducir en Estado de Ebriedad. </vt:lpstr>
      <vt:lpstr>DELITOS DE LA LEY SOBRE TRAFICO ILICITO  DE ESTUPEFACIENTES Y SUSTANCIAS SICOTROPICAS</vt:lpstr>
      <vt:lpstr>INTRODUCCIÓN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CLASE 29</vt:lpstr>
      <vt:lpstr>Presentación de PowerPoint</vt:lpstr>
      <vt:lpstr>Presentación de PowerPoint</vt:lpstr>
      <vt:lpstr>Presentación de PowerPoint</vt:lpstr>
      <vt:lpstr>INJURIAS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CLASE 31</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 Penal III Parte especial</dc:title>
  <dc:creator>héctor</dc:creator>
  <cp:lastModifiedBy>barbara</cp:lastModifiedBy>
  <cp:revision>19</cp:revision>
  <dcterms:created xsi:type="dcterms:W3CDTF">2013-03-10T07:48:28Z</dcterms:created>
  <dcterms:modified xsi:type="dcterms:W3CDTF">2013-07-22T09:35:17Z</dcterms:modified>
</cp:coreProperties>
</file>