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70" r:id="rId6"/>
    <p:sldId id="271" r:id="rId7"/>
    <p:sldId id="279" r:id="rId8"/>
    <p:sldId id="277" r:id="rId9"/>
    <p:sldId id="260" r:id="rId10"/>
    <p:sldId id="275" r:id="rId11"/>
    <p:sldId id="276" r:id="rId12"/>
    <p:sldId id="273" r:id="rId13"/>
    <p:sldId id="278" r:id="rId14"/>
    <p:sldId id="274" r:id="rId15"/>
    <p:sldId id="265" r:id="rId16"/>
    <p:sldId id="264" r:id="rId17"/>
    <p:sldId id="266" r:id="rId18"/>
    <p:sldId id="268" r:id="rId19"/>
    <p:sldId id="269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D2F97-2057-495D-830F-489914BE70C7}" type="datetimeFigureOut">
              <a:rPr lang="es-ES" smtClean="0"/>
              <a:pPr/>
              <a:t>26/09/2012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F0CC1-6212-4A58-B6F1-142260AE727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037977"/>
          </a:xfrm>
        </p:spPr>
        <p:txBody>
          <a:bodyPr/>
          <a:lstStyle/>
          <a:p>
            <a:r>
              <a:rPr lang="es-ES" smtClean="0"/>
              <a:t>Pornografía </a:t>
            </a:r>
            <a:r>
              <a:rPr lang="es-ES" smtClean="0"/>
              <a:t>femicida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5877272"/>
            <a:ext cx="6728792" cy="504056"/>
          </a:xfrm>
        </p:spPr>
        <p:txBody>
          <a:bodyPr>
            <a:normAutofit fontScale="92500" lnSpcReduction="10000"/>
          </a:bodyPr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4" name="3 Imagen" descr="Sadomasoquism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484784"/>
            <a:ext cx="4762500" cy="385762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Pornografía = Publicidad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s-ES" dirty="0" smtClean="0"/>
              <a:t>	“La función central de la publicidad moderna es crear deseos, hacer nacer deseos que antes no existían” (John Kenneth </a:t>
            </a:r>
            <a:r>
              <a:rPr lang="es-ES" dirty="0" err="1" smtClean="0"/>
              <a:t>Galbraih</a:t>
            </a:r>
            <a:r>
              <a:rPr lang="es-ES" dirty="0" smtClean="0"/>
              <a:t>)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	“No busca presentar a la realidad sino a la realidad como debería de ser; la vida y las vidas que vale la pena emular” (</a:t>
            </a:r>
            <a:r>
              <a:rPr lang="es-ES" dirty="0" err="1" smtClean="0"/>
              <a:t>Roland</a:t>
            </a:r>
            <a:r>
              <a:rPr lang="es-ES" dirty="0" smtClean="0"/>
              <a:t> Marchand)</a:t>
            </a: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Asesinato y mutilación pueden ser actos sexuales en la representación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  <p:pic>
        <p:nvPicPr>
          <p:cNvPr id="5" name="4 Imagen" descr="psicosis_3_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204864"/>
            <a:ext cx="3744416" cy="2496277"/>
          </a:xfrm>
          <a:prstGeom prst="rect">
            <a:avLst/>
          </a:prstGeom>
        </p:spPr>
      </p:pic>
      <p:pic>
        <p:nvPicPr>
          <p:cNvPr id="6" name="5 Imagen" descr="414415_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204864"/>
            <a:ext cx="3810000" cy="249555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395536" y="5085184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“Psicosis” Alfred </a:t>
            </a:r>
            <a:r>
              <a:rPr lang="es-ES" sz="2400" dirty="0" err="1" smtClean="0"/>
              <a:t>Hitchcock</a:t>
            </a:r>
            <a:r>
              <a:rPr lang="es-ES" sz="2400" dirty="0" smtClean="0"/>
              <a:t> (1960)</a:t>
            </a:r>
            <a:endParaRPr lang="es-ES" sz="2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4860032" y="5229200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“Mujer con la garganta cortada” Alberto </a:t>
            </a:r>
            <a:r>
              <a:rPr lang="es-ES" sz="2400" dirty="0" err="1" smtClean="0"/>
              <a:t>Giacommetti</a:t>
            </a:r>
            <a:r>
              <a:rPr lang="es-ES" sz="2400" dirty="0" smtClean="0"/>
              <a:t> (1932)</a:t>
            </a:r>
            <a:endParaRPr lang="es-E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snuff po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4104456" cy="6238772"/>
          </a:xfrm>
          <a:prstGeom prst="rect">
            <a:avLst/>
          </a:prstGeo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76056" y="332656"/>
            <a:ext cx="375476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Film “</a:t>
            </a:r>
            <a:r>
              <a:rPr lang="es-ES" dirty="0" err="1" smtClean="0"/>
              <a:t>Snuff</a:t>
            </a:r>
            <a:r>
              <a:rPr lang="es-ES" dirty="0" smtClean="0"/>
              <a:t>” (1979)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5868144" y="2348880"/>
            <a:ext cx="24482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“La cosa más sangrienta que nunca antes había sucedido ante una cámara”</a:t>
            </a:r>
            <a:endParaRPr lang="es-E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976664"/>
          </a:xfrm>
        </p:spPr>
        <p:txBody>
          <a:bodyPr>
            <a:normAutofit/>
          </a:bodyPr>
          <a:lstStyle/>
          <a:p>
            <a:pPr algn="l"/>
            <a:r>
              <a:rPr lang="es-ES" sz="3600" dirty="0" smtClean="0"/>
              <a:t>El asunto no es si la muerte de la película “</a:t>
            </a:r>
            <a:r>
              <a:rPr lang="es-ES" sz="3600" dirty="0" err="1" smtClean="0"/>
              <a:t>Snuff</a:t>
            </a:r>
            <a:r>
              <a:rPr lang="es-ES" sz="3600" dirty="0" smtClean="0"/>
              <a:t>” es real o simulada. El problema es que la violencia sexual se presenta como entretenimiento sexual; la molestia es que el asesinato y el desmembramiento del cuerpo de una mujer sean material de filmación comercial (Panfleto de una organización feminista repartido durante la exhibición del filme en Nueva York)</a:t>
            </a:r>
            <a:endParaRPr lang="es-ES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" name="2 Imagen" descr="Holocausto Canib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548680"/>
            <a:ext cx="4176464" cy="5846318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6300192" y="2132856"/>
            <a:ext cx="25202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Film “Holocausto Caníbal”</a:t>
            </a:r>
          </a:p>
          <a:p>
            <a:r>
              <a:rPr lang="es-ES" sz="3600" dirty="0" smtClean="0"/>
              <a:t>(1980)</a:t>
            </a:r>
          </a:p>
          <a:p>
            <a:r>
              <a:rPr lang="es-ES" sz="3600" dirty="0" smtClean="0"/>
              <a:t>Dirigida por </a:t>
            </a:r>
            <a:r>
              <a:rPr lang="es-ES" sz="3600" dirty="0" err="1" smtClean="0"/>
              <a:t>Ruggero</a:t>
            </a:r>
            <a:r>
              <a:rPr lang="es-ES" sz="3600" dirty="0" smtClean="0"/>
              <a:t> </a:t>
            </a:r>
            <a:r>
              <a:rPr lang="es-ES" sz="3600" dirty="0" err="1" smtClean="0"/>
              <a:t>Deodato</a:t>
            </a:r>
            <a:r>
              <a:rPr lang="es-ES" sz="3600" dirty="0" smtClean="0"/>
              <a:t>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2160240"/>
          </a:xfrm>
        </p:spPr>
        <p:txBody>
          <a:bodyPr>
            <a:normAutofit fontScale="90000"/>
          </a:bodyPr>
          <a:lstStyle/>
          <a:p>
            <a:pPr algn="l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Linda </a:t>
            </a:r>
            <a:r>
              <a:rPr lang="es-ES" dirty="0" err="1" smtClean="0"/>
              <a:t>Lovelace</a:t>
            </a:r>
            <a:r>
              <a:rPr lang="es-ES" dirty="0" smtClean="0"/>
              <a:t> </a:t>
            </a:r>
            <a:r>
              <a:rPr lang="es-ES" dirty="0" smtClean="0">
                <a:sym typeface="Wingdings" pitchFamily="2" charset="2"/>
              </a:rPr>
              <a:t> “Garganta profunda”</a:t>
            </a:r>
            <a:br>
              <a:rPr lang="es-ES" dirty="0" smtClean="0">
                <a:sym typeface="Wingdings" pitchFamily="2" charset="2"/>
              </a:rPr>
            </a:br>
            <a:r>
              <a:rPr lang="es-ES" dirty="0" smtClean="0">
                <a:sym typeface="Wingdings" pitchFamily="2" charset="2"/>
              </a:rPr>
              <a:t/>
            </a:r>
            <a:br>
              <a:rPr lang="es-ES" dirty="0" smtClean="0">
                <a:sym typeface="Wingdings" pitchFamily="2" charset="2"/>
              </a:rPr>
            </a:br>
            <a:r>
              <a:rPr lang="es-ES" dirty="0" smtClean="0"/>
              <a:t>Caso Productora “</a:t>
            </a:r>
            <a:r>
              <a:rPr lang="es-ES" dirty="0" err="1" smtClean="0"/>
              <a:t>Mood</a:t>
            </a:r>
            <a:r>
              <a:rPr lang="es-ES" dirty="0" smtClean="0"/>
              <a:t> </a:t>
            </a:r>
            <a:r>
              <a:rPr lang="es-ES" dirty="0" err="1" smtClean="0"/>
              <a:t>Pictures</a:t>
            </a:r>
            <a:r>
              <a:rPr lang="es-ES" dirty="0" smtClean="0"/>
              <a:t>”. Budapest, 2010 </a:t>
            </a:r>
            <a:r>
              <a:rPr lang="es-ES" dirty="0" smtClean="0">
                <a:solidFill>
                  <a:schemeClr val="tx1"/>
                </a:solidFill>
              </a:rPr>
              <a:t/>
            </a:r>
            <a:br>
              <a:rPr lang="es-ES" dirty="0" smtClean="0">
                <a:solidFill>
                  <a:schemeClr val="tx1"/>
                </a:solidFill>
              </a:rPr>
            </a:b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4005064"/>
            <a:ext cx="8229600" cy="2121099"/>
          </a:xfrm>
        </p:spPr>
        <p:txBody>
          <a:bodyPr>
            <a:normAutofit/>
          </a:bodyPr>
          <a:lstStyle/>
          <a:p>
            <a:r>
              <a:rPr lang="es-ES" dirty="0" smtClean="0"/>
              <a:t>Realidad </a:t>
            </a:r>
            <a:r>
              <a:rPr lang="es-ES" dirty="0" smtClean="0">
                <a:sym typeface="Wingdings" pitchFamily="2" charset="2"/>
              </a:rPr>
              <a:t> Crimen</a:t>
            </a:r>
          </a:p>
          <a:p>
            <a:r>
              <a:rPr lang="es-ES" dirty="0" smtClean="0">
                <a:sym typeface="Wingdings" pitchFamily="2" charset="2"/>
              </a:rPr>
              <a:t>Representación  Entretención</a:t>
            </a:r>
          </a:p>
          <a:p>
            <a:r>
              <a:rPr lang="es-ES" dirty="0" smtClean="0">
                <a:sym typeface="Wingdings" pitchFamily="2" charset="2"/>
              </a:rPr>
              <a:t>¿Y las otras violencias?</a:t>
            </a:r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SNUFF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lnSpcReduction="10000"/>
          </a:bodyPr>
          <a:lstStyle/>
          <a:p>
            <a:r>
              <a:rPr lang="es-ES" b="1" dirty="0" err="1" smtClean="0">
                <a:sym typeface="Wingdings" pitchFamily="2" charset="2"/>
              </a:rPr>
              <a:t>Snuffout</a:t>
            </a:r>
            <a:r>
              <a:rPr lang="es-ES" dirty="0" smtClean="0">
                <a:sym typeface="Wingdings" pitchFamily="2" charset="2"/>
              </a:rPr>
              <a:t>  apagar</a:t>
            </a:r>
            <a:endParaRPr lang="es-ES" dirty="0" smtClean="0"/>
          </a:p>
          <a:p>
            <a:r>
              <a:rPr lang="es-ES" dirty="0" smtClean="0"/>
              <a:t>Películas clandestinas pornográficas en plano secuencia: “Eligen a una persona cualquiera, la raptan, la torturan, la matan y lo graban todo con una cámara” (Yolanda)</a:t>
            </a:r>
          </a:p>
          <a:p>
            <a:r>
              <a:rPr lang="es-ES" dirty="0" smtClean="0"/>
              <a:t>Comercialización a grandes costos</a:t>
            </a:r>
          </a:p>
          <a:p>
            <a:r>
              <a:rPr lang="es-ES" dirty="0" smtClean="0"/>
              <a:t>Desaparece la línea entre realidad femicida y pornografía </a:t>
            </a:r>
          </a:p>
          <a:p>
            <a:r>
              <a:rPr lang="es-ES" dirty="0" smtClean="0"/>
              <a:t>Pornógrafo  </a:t>
            </a:r>
            <a:r>
              <a:rPr lang="es-ES" dirty="0" smtClean="0">
                <a:sym typeface="Wingdings" pitchFamily="2" charset="2"/>
              </a:rPr>
              <a:t>  Asesino sexual : Bosco 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Mutilación femenina = Taquilla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“Sí, mutilamos mujeres, pero no las degradamos. Tampoco hice un homenaje a las personas que sí lo hicieron. Mutilé mujeres en nuestras películas porque sentí que era la mejor taquilla” (</a:t>
            </a:r>
            <a:r>
              <a:rPr lang="es-ES" dirty="0" err="1" smtClean="0"/>
              <a:t>Herschell</a:t>
            </a:r>
            <a:r>
              <a:rPr lang="es-ES" dirty="0" smtClean="0"/>
              <a:t> Gordon Lewis)</a:t>
            </a:r>
          </a:p>
          <a:p>
            <a:endParaRPr lang="es-ES" dirty="0" smtClean="0"/>
          </a:p>
          <a:p>
            <a:r>
              <a:rPr lang="es-ES" dirty="0" smtClean="0"/>
              <a:t>“¿Qué es el cine? Es dinero (…)Hay que darle al público lo que quiere ver” (Prof. Jorge Castro en </a:t>
            </a:r>
            <a:r>
              <a:rPr lang="es-ES" i="1" dirty="0" smtClean="0"/>
              <a:t>Tesis</a:t>
            </a:r>
            <a:r>
              <a:rPr lang="es-ES" dirty="0" smtClean="0"/>
              <a:t>)</a:t>
            </a:r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552728" cy="70609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TESIS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1340768"/>
            <a:ext cx="8003232" cy="4785395"/>
          </a:xfrm>
        </p:spPr>
        <p:txBody>
          <a:bodyPr>
            <a:normAutofit/>
          </a:bodyPr>
          <a:lstStyle/>
          <a:p>
            <a:r>
              <a:rPr lang="es-ES" dirty="0" smtClean="0"/>
              <a:t>Atracción hacia la violencia </a:t>
            </a:r>
            <a:r>
              <a:rPr lang="es-ES" dirty="0" smtClean="0">
                <a:sym typeface="Wingdings" pitchFamily="2" charset="2"/>
              </a:rPr>
              <a:t> “no queremos ver pero miramos” / “nos atraen las cosas con un lado violento”(Ana </a:t>
            </a:r>
            <a:r>
              <a:rPr lang="es-ES" dirty="0" err="1" smtClean="0">
                <a:sym typeface="Wingdings" pitchFamily="2" charset="2"/>
              </a:rPr>
              <a:t>Torrent</a:t>
            </a:r>
            <a:r>
              <a:rPr lang="es-ES" dirty="0" smtClean="0">
                <a:sym typeface="Wingdings" pitchFamily="2" charset="2"/>
              </a:rPr>
              <a:t>) /</a:t>
            </a:r>
          </a:p>
          <a:p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r>
              <a:rPr lang="es-ES" dirty="0" smtClean="0">
                <a:sym typeface="Wingdings" pitchFamily="2" charset="2"/>
              </a:rPr>
              <a:t>- La violencia es algo innato a todos nosotros. </a:t>
            </a:r>
          </a:p>
          <a:p>
            <a:pPr>
              <a:buNone/>
            </a:pPr>
            <a:r>
              <a:rPr lang="es-ES" dirty="0" smtClean="0">
                <a:sym typeface="Wingdings" pitchFamily="2" charset="2"/>
              </a:rPr>
              <a:t>- El realizador debiera ser consciente</a:t>
            </a:r>
          </a:p>
          <a:p>
            <a:pPr>
              <a:buNone/>
            </a:pPr>
            <a:r>
              <a:rPr lang="es-ES" dirty="0" smtClean="0">
                <a:sym typeface="Wingdings" pitchFamily="2" charset="2"/>
              </a:rPr>
              <a:t>- El realizador no debe hacer otra cosa que lo que el público le pide (Ángela y Castro)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3002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es-ES" dirty="0" smtClean="0">
                <a:sym typeface="Wingdings" pitchFamily="2" charset="2"/>
              </a:rPr>
              <a:t>Reacción de Chema/Ángela</a:t>
            </a: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r>
              <a:rPr lang="es-ES" dirty="0" smtClean="0">
                <a:sym typeface="Wingdings" pitchFamily="2" charset="2"/>
              </a:rPr>
              <a:t>Omisión de imágenes  Metro / </a:t>
            </a:r>
            <a:r>
              <a:rPr lang="es-ES" dirty="0" err="1" smtClean="0">
                <a:sym typeface="Wingdings" pitchFamily="2" charset="2"/>
              </a:rPr>
              <a:t>Snuff</a:t>
            </a:r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r>
              <a:rPr lang="es-ES" dirty="0" smtClean="0">
                <a:sym typeface="Wingdings" pitchFamily="2" charset="2"/>
              </a:rPr>
              <a:t>	“Lo que no se puede olvidar no son las imágenes, son los gritos de aquella chica” (Alejandro Amenábar)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sado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476672"/>
            <a:ext cx="3197156" cy="5328592"/>
          </a:xfrm>
          <a:prstGeom prst="rect">
            <a:avLst/>
          </a:prstGeom>
        </p:spPr>
      </p:pic>
      <p:pic>
        <p:nvPicPr>
          <p:cNvPr id="5" name="4 Imagen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548680"/>
            <a:ext cx="3477298" cy="51125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12465620757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772816"/>
            <a:ext cx="3528392" cy="4704522"/>
          </a:xfrm>
          <a:prstGeom prst="rect">
            <a:avLst/>
          </a:prstGeo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smtClean="0"/>
              <a:t>¿La dramatización visual y audiovisual de la violencia es inofensiva?</a:t>
            </a:r>
            <a:endParaRPr lang="es-E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202034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En muchos casos, la pornografía </a:t>
            </a:r>
            <a:r>
              <a:rPr lang="es-ES" i="1" dirty="0" smtClean="0"/>
              <a:t>es</a:t>
            </a:r>
            <a:r>
              <a:rPr lang="es-ES" dirty="0" smtClean="0"/>
              <a:t> violencia sexual, un documento de degradación, violación, tortura e inclusive muerte.</a:t>
            </a:r>
          </a:p>
          <a:p>
            <a:r>
              <a:rPr lang="es-ES" dirty="0" smtClean="0"/>
              <a:t>La pornografía se emplea como una forma de manipulación para minar la capacidad de las mujeres y de los niños para evitar o resistirse a un abuso</a:t>
            </a:r>
          </a:p>
          <a:p>
            <a:r>
              <a:rPr lang="es-ES" dirty="0" smtClean="0"/>
              <a:t>La pornografía causa violencia sexual por su capacidad para normalizar dicha violencia, por dar ideas a observadores masculinos receptivos y por romper algunas inhibiciones personales y sociales que impiden a los hombres comportarse de manera violenta.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PORNOGRAFÍA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“La pornografía es propaganda sexual explícitamente sexista” (Jane </a:t>
            </a:r>
            <a:r>
              <a:rPr lang="es-ES" dirty="0" err="1" smtClean="0"/>
              <a:t>Caputi</a:t>
            </a:r>
            <a:r>
              <a:rPr lang="es-ES" dirty="0" smtClean="0"/>
              <a:t>)</a:t>
            </a:r>
          </a:p>
          <a:p>
            <a:r>
              <a:rPr lang="es-ES" dirty="0" smtClean="0"/>
              <a:t>“Material sexual explícito que representa o describe comportamientos sexuales degradantes o abusivos, tanto para aprobar como para recomendar la conducta descrita” (Helen </a:t>
            </a:r>
            <a:r>
              <a:rPr lang="es-ES" dirty="0" err="1" smtClean="0"/>
              <a:t>Longino</a:t>
            </a:r>
            <a:r>
              <a:rPr lang="es-ES" dirty="0" smtClean="0"/>
              <a:t> 1960)</a:t>
            </a:r>
          </a:p>
          <a:p>
            <a:pPr>
              <a:buNone/>
            </a:pPr>
            <a:r>
              <a:rPr lang="es-ES" dirty="0" smtClean="0">
                <a:sym typeface="Wingdings" pitchFamily="2" charset="2"/>
              </a:rPr>
              <a:t> Concepción de la vida que legitima y permite el asesinato sexual a través de la erotización sistemática de la violencia y de convertir en objeto a las mujeres y ridiculizarlas.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	“La pornografía predispone a algunos hombres a querer violar mujeres o intensifica esta predisposición en otros hombres ya predispuestos, destruye las inhibiciones internas que impiden a algunos hombres llevar a cabo sus deseos de violar y destruye las restricciones sociales que los obstaculizan para llevar a cabo las violaciones” (Diana Russell)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 descr="sriimg20080919_9748468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11382" cy="622523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Portadas </a:t>
            </a:r>
            <a:r>
              <a:rPr lang="es-ES" dirty="0" err="1" smtClean="0"/>
              <a:t>Hustler</a:t>
            </a:r>
            <a:endParaRPr lang="es-ES" dirty="0"/>
          </a:p>
        </p:txBody>
      </p:sp>
      <p:pic>
        <p:nvPicPr>
          <p:cNvPr id="4" name="3 Marcador de contenido" descr="20080327l40l40not_1_Ies_LC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1" y="1412776"/>
            <a:ext cx="1830519" cy="2576286"/>
          </a:xfrm>
        </p:spPr>
      </p:pic>
      <p:pic>
        <p:nvPicPr>
          <p:cNvPr id="5" name="4 Imagen" descr="2919468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12776"/>
            <a:ext cx="1944216" cy="2560675"/>
          </a:xfrm>
          <a:prstGeom prst="rect">
            <a:avLst/>
          </a:prstGeom>
        </p:spPr>
      </p:pic>
      <p:pic>
        <p:nvPicPr>
          <p:cNvPr id="6" name="5 Imagen" descr="112011478_8e83b4ec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4149080"/>
            <a:ext cx="1800200" cy="2475920"/>
          </a:xfrm>
          <a:prstGeom prst="rect">
            <a:avLst/>
          </a:prstGeom>
        </p:spPr>
      </p:pic>
      <p:pic>
        <p:nvPicPr>
          <p:cNvPr id="7" name="6 Imagen" descr="revista-xxx-hustler-n172-espana-no-playboy_MLA-O-126540026_84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4005064"/>
            <a:ext cx="2001962" cy="2669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652120" y="764704"/>
            <a:ext cx="3034680" cy="14401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Revista “</a:t>
            </a:r>
            <a:r>
              <a:rPr lang="es-ES" dirty="0" err="1" smtClean="0"/>
              <a:t>Hustler</a:t>
            </a:r>
            <a:r>
              <a:rPr lang="es-ES" dirty="0" smtClean="0"/>
              <a:t>” (1978)</a:t>
            </a:r>
            <a:endParaRPr lang="es-ES" dirty="0"/>
          </a:p>
        </p:txBody>
      </p:sp>
      <p:pic>
        <p:nvPicPr>
          <p:cNvPr id="3" name="2 Imagen" descr="hustler_june_197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4626248" cy="6359104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5868144" y="4365104"/>
            <a:ext cx="28083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“Nunca más pondremos a las mujeres como pedazos de carne” (Larry </a:t>
            </a:r>
            <a:r>
              <a:rPr lang="es-ES" sz="2400" dirty="0" err="1" smtClean="0"/>
              <a:t>Flynt</a:t>
            </a:r>
            <a:r>
              <a:rPr lang="es-ES" sz="2400" dirty="0" smtClean="0"/>
              <a:t>)</a:t>
            </a:r>
            <a:endParaRPr lang="es-ES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5940152" y="2780928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“La última edición con pura carne”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1055</TotalTime>
  <Words>553</Words>
  <Application>Microsoft Office PowerPoint</Application>
  <PresentationFormat>Presentación en pantalla (4:3)</PresentationFormat>
  <Paragraphs>54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Pornografía femicida</vt:lpstr>
      <vt:lpstr>Diapositiva 2</vt:lpstr>
      <vt:lpstr>¿La dramatización visual y audiovisual de la violencia es inofensiva?</vt:lpstr>
      <vt:lpstr>Diapositiva 4</vt:lpstr>
      <vt:lpstr>PORNOGRAFÍA</vt:lpstr>
      <vt:lpstr>Diapositiva 6</vt:lpstr>
      <vt:lpstr>Diapositiva 7</vt:lpstr>
      <vt:lpstr>Portadas Hustler</vt:lpstr>
      <vt:lpstr>Revista “Hustler” (1978)</vt:lpstr>
      <vt:lpstr>Pornografía = Publicidad</vt:lpstr>
      <vt:lpstr>Asesinato y mutilación pueden ser actos sexuales en la representación</vt:lpstr>
      <vt:lpstr>Film “Snuff” (1979)</vt:lpstr>
      <vt:lpstr>El asunto no es si la muerte de la película “Snuff” es real o simulada. El problema es que la violencia sexual se presenta como entretenimiento sexual; la molestia es que el asesinato y el desmembramiento del cuerpo de una mujer sean material de filmación comercial (Panfleto de una organización feminista repartido durante la exhibición del filme en Nueva York)</vt:lpstr>
      <vt:lpstr>Diapositiva 14</vt:lpstr>
      <vt:lpstr> Linda Lovelace  “Garganta profunda”  Caso Productora “Mood Pictures”. Budapest, 2010  </vt:lpstr>
      <vt:lpstr>SNUFF</vt:lpstr>
      <vt:lpstr>Mutilación femenina = Taquilla</vt:lpstr>
      <vt:lpstr>TESIS</vt:lpstr>
      <vt:lpstr>Diapositiva 19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Ainhoa Montserrat Vásquez Mejías</dc:creator>
  <cp:lastModifiedBy>Ainhoa Montserrat Vásquez Mejías</cp:lastModifiedBy>
  <cp:revision>58</cp:revision>
  <dcterms:created xsi:type="dcterms:W3CDTF">2011-12-21T00:09:57Z</dcterms:created>
  <dcterms:modified xsi:type="dcterms:W3CDTF">2012-09-26T17:26:12Z</dcterms:modified>
</cp:coreProperties>
</file>