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BFC67-522A-4EAB-8BDB-C0ECE5B85589}" type="datetimeFigureOut">
              <a:rPr lang="es-ES" smtClean="0"/>
              <a:pPr/>
              <a:t>10/10/2012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963C3-BBD9-4DBD-B27F-7D300D18B20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43B8-825C-487A-9E4D-CEA8AE78BC11}" type="datetimeFigureOut">
              <a:rPr lang="es-ES" smtClean="0"/>
              <a:pPr/>
              <a:t>10/10/2012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AF7C7-2879-4150-BBAA-6A080B786C8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43B8-825C-487A-9E4D-CEA8AE78BC11}" type="datetimeFigureOut">
              <a:rPr lang="es-ES" smtClean="0"/>
              <a:pPr/>
              <a:t>10/10/2012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AF7C7-2879-4150-BBAA-6A080B786C8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43B8-825C-487A-9E4D-CEA8AE78BC11}" type="datetimeFigureOut">
              <a:rPr lang="es-ES" smtClean="0"/>
              <a:pPr/>
              <a:t>10/10/2012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AF7C7-2879-4150-BBAA-6A080B786C8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43B8-825C-487A-9E4D-CEA8AE78BC11}" type="datetimeFigureOut">
              <a:rPr lang="es-ES" smtClean="0"/>
              <a:pPr/>
              <a:t>10/10/2012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AF7C7-2879-4150-BBAA-6A080B786C8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43B8-825C-487A-9E4D-CEA8AE78BC11}" type="datetimeFigureOut">
              <a:rPr lang="es-ES" smtClean="0"/>
              <a:pPr/>
              <a:t>10/10/2012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AF7C7-2879-4150-BBAA-6A080B786C8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43B8-825C-487A-9E4D-CEA8AE78BC11}" type="datetimeFigureOut">
              <a:rPr lang="es-ES" smtClean="0"/>
              <a:pPr/>
              <a:t>10/10/2012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AF7C7-2879-4150-BBAA-6A080B786C8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43B8-825C-487A-9E4D-CEA8AE78BC11}" type="datetimeFigureOut">
              <a:rPr lang="es-ES" smtClean="0"/>
              <a:pPr/>
              <a:t>10/10/2012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AF7C7-2879-4150-BBAA-6A080B786C8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43B8-825C-487A-9E4D-CEA8AE78BC11}" type="datetimeFigureOut">
              <a:rPr lang="es-ES" smtClean="0"/>
              <a:pPr/>
              <a:t>10/10/2012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AF7C7-2879-4150-BBAA-6A080B786C8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43B8-825C-487A-9E4D-CEA8AE78BC11}" type="datetimeFigureOut">
              <a:rPr lang="es-ES" smtClean="0"/>
              <a:pPr/>
              <a:t>10/10/2012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AF7C7-2879-4150-BBAA-6A080B786C8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43B8-825C-487A-9E4D-CEA8AE78BC11}" type="datetimeFigureOut">
              <a:rPr lang="es-ES" smtClean="0"/>
              <a:pPr/>
              <a:t>10/10/2012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AF7C7-2879-4150-BBAA-6A080B786C8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43B8-825C-487A-9E4D-CEA8AE78BC11}" type="datetimeFigureOut">
              <a:rPr lang="es-ES" smtClean="0"/>
              <a:pPr/>
              <a:t>10/10/2012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AF7C7-2879-4150-BBAA-6A080B786C8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943B8-825C-487A-9E4D-CEA8AE78BC11}" type="datetimeFigureOut">
              <a:rPr lang="es-ES" smtClean="0"/>
              <a:pPr/>
              <a:t>10/10/2012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AF7C7-2879-4150-BBAA-6A080B786C8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500034" y="142852"/>
            <a:ext cx="7816382" cy="1341932"/>
          </a:xfrm>
        </p:spPr>
        <p:txBody>
          <a:bodyPr>
            <a:normAutofit/>
          </a:bodyPr>
          <a:lstStyle/>
          <a:p>
            <a:r>
              <a:rPr lang="es-ES" dirty="0" smtClean="0"/>
              <a:t>ROBERTO </a:t>
            </a:r>
            <a:r>
              <a:rPr lang="es-ES" dirty="0" smtClean="0"/>
              <a:t>BOLAÑO</a:t>
            </a:r>
            <a:endParaRPr lang="es-ES" dirty="0"/>
          </a:p>
        </p:txBody>
      </p:sp>
      <p:pic>
        <p:nvPicPr>
          <p:cNvPr id="5" name="4 Imagen" descr="bolan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1975051"/>
            <a:ext cx="4680520" cy="43501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infras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714356"/>
            <a:ext cx="6929486" cy="500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m_5a3f6b8ccb798884b0d8395e29f780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1000108"/>
            <a:ext cx="3286148" cy="4552965"/>
          </a:xfrm>
          <a:prstGeom prst="rect">
            <a:avLst/>
          </a:prstGeom>
        </p:spPr>
      </p:pic>
      <p:pic>
        <p:nvPicPr>
          <p:cNvPr id="3" name="2 Imagen" descr="bolano+jov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1500174"/>
            <a:ext cx="4357718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" dirty="0"/>
              <a:t>ESTUDIO GENERACIONAL LITERARIO</a:t>
            </a:r>
            <a:br>
              <a:rPr lang="es-ES" dirty="0"/>
            </a:br>
            <a:endParaRPr lang="es-ES" dirty="0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>
          <a:xfrm>
            <a:off x="428596" y="4077072"/>
            <a:ext cx="8429684" cy="2495200"/>
          </a:xfrm>
        </p:spPr>
        <p:txBody>
          <a:bodyPr>
            <a:normAutofit/>
          </a:bodyPr>
          <a:lstStyle/>
          <a:p>
            <a:pPr algn="just"/>
            <a:endParaRPr lang="es-ES" sz="4500" dirty="0" smtClean="0">
              <a:solidFill>
                <a:schemeClr val="tx1"/>
              </a:solidFill>
            </a:endParaRPr>
          </a:p>
          <a:p>
            <a:pPr algn="just"/>
            <a:r>
              <a:rPr lang="es-ES" sz="4500" dirty="0" smtClean="0">
                <a:solidFill>
                  <a:schemeClr val="tx1"/>
                </a:solidFill>
              </a:rPr>
              <a:t>Contemporáneos</a:t>
            </a:r>
          </a:p>
          <a:p>
            <a:pPr algn="just"/>
            <a:r>
              <a:rPr lang="es-ES" sz="4500" dirty="0" smtClean="0">
                <a:solidFill>
                  <a:schemeClr val="tx1"/>
                </a:solidFill>
              </a:rPr>
              <a:t>Coetáneos</a:t>
            </a:r>
            <a:r>
              <a:rPr lang="es-ES" sz="4500" dirty="0">
                <a:solidFill>
                  <a:schemeClr val="tx1"/>
                </a:solidFill>
              </a:rPr>
              <a:t>: </a:t>
            </a:r>
            <a:r>
              <a:rPr lang="es-ES" sz="4500" i="1" dirty="0" smtClean="0">
                <a:solidFill>
                  <a:schemeClr val="tx1"/>
                </a:solidFill>
              </a:rPr>
              <a:t>Zona </a:t>
            </a:r>
            <a:r>
              <a:rPr lang="es-ES" sz="4500" i="1" dirty="0">
                <a:solidFill>
                  <a:schemeClr val="tx1"/>
                </a:solidFill>
              </a:rPr>
              <a:t>de fechas</a:t>
            </a:r>
            <a:r>
              <a:rPr lang="es-ES" sz="4500" dirty="0">
                <a:solidFill>
                  <a:schemeClr val="tx1"/>
                </a:solidFill>
              </a:rPr>
              <a:t>.</a:t>
            </a:r>
          </a:p>
          <a:p>
            <a:endParaRPr lang="es-ES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267744" y="1556792"/>
            <a:ext cx="532859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José Ortega y Gasset</a:t>
            </a:r>
            <a:endParaRPr kumimoji="0" lang="es-ES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67544" y="3068960"/>
            <a:ext cx="600079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i="1" dirty="0"/>
              <a:t>El tema de nuestro tiempo</a:t>
            </a:r>
            <a:r>
              <a:rPr lang="es-ES" sz="3200" dirty="0"/>
              <a:t> (1923) </a:t>
            </a:r>
            <a:endParaRPr lang="es-ES" sz="3200" dirty="0" smtClean="0"/>
          </a:p>
          <a:p>
            <a:r>
              <a:rPr lang="es-ES" sz="3200" i="1" dirty="0" smtClean="0"/>
              <a:t>En </a:t>
            </a:r>
            <a:r>
              <a:rPr lang="es-ES" sz="3200" i="1" dirty="0"/>
              <a:t>torno a Galileo</a:t>
            </a:r>
            <a:r>
              <a:rPr lang="es-ES" sz="3200" dirty="0"/>
              <a:t> (1933)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643050"/>
          </a:xfrm>
        </p:spPr>
        <p:txBody>
          <a:bodyPr>
            <a:normAutofit fontScale="90000"/>
          </a:bodyPr>
          <a:lstStyle/>
          <a:p>
            <a:r>
              <a:rPr lang="es-ES" dirty="0"/>
              <a:t>ESTUDIO GENERACIONAL LITERARIO EN CHILE</a:t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571612"/>
            <a:ext cx="8501122" cy="5072098"/>
          </a:xfrm>
        </p:spPr>
        <p:txBody>
          <a:bodyPr>
            <a:normAutofit/>
          </a:bodyPr>
          <a:lstStyle/>
          <a:p>
            <a:pPr algn="just"/>
            <a:r>
              <a:rPr lang="es-ES" sz="2200" dirty="0" err="1"/>
              <a:t>Cedomil</a:t>
            </a:r>
            <a:r>
              <a:rPr lang="es-ES" sz="2200" dirty="0"/>
              <a:t> </a:t>
            </a:r>
            <a:r>
              <a:rPr lang="es-ES" sz="2200" dirty="0" err="1"/>
              <a:t>Goic</a:t>
            </a:r>
            <a:r>
              <a:rPr lang="es-ES" sz="2200" dirty="0"/>
              <a:t>:</a:t>
            </a:r>
          </a:p>
          <a:p>
            <a:pPr algn="just">
              <a:buNone/>
            </a:pPr>
            <a:r>
              <a:rPr lang="es-ES" sz="2200" dirty="0" smtClean="0"/>
              <a:t>	“Las </a:t>
            </a:r>
            <a:r>
              <a:rPr lang="es-ES" sz="2200" dirty="0"/>
              <a:t>generaciones son concebidas como estructuras de preferencias de un grupo de edad. El grupo diferenciado corresponde a los nacidos en una zona de fechas de quince años. Su participación histórica lleva a distinguir en ellos quince años de </a:t>
            </a:r>
            <a:r>
              <a:rPr lang="es-ES" sz="2200" i="1" dirty="0"/>
              <a:t>gestación</a:t>
            </a:r>
            <a:r>
              <a:rPr lang="es-ES" sz="2200" dirty="0"/>
              <a:t>, de los treinta a los cuarenta y cinco y quince años de </a:t>
            </a:r>
            <a:r>
              <a:rPr lang="es-ES" sz="2200" i="1" dirty="0"/>
              <a:t>vigencia</a:t>
            </a:r>
            <a:r>
              <a:rPr lang="es-ES" sz="2200" dirty="0"/>
              <a:t>, de los cuarenta y cinco a los </a:t>
            </a:r>
            <a:r>
              <a:rPr lang="es-ES" sz="2200" dirty="0" smtClean="0"/>
              <a:t>sesenta” (En Cánovas, 19).</a:t>
            </a:r>
          </a:p>
          <a:p>
            <a:pPr algn="just">
              <a:buNone/>
            </a:pPr>
            <a:endParaRPr lang="es-ES" sz="2200" dirty="0"/>
          </a:p>
          <a:p>
            <a:pPr algn="just"/>
            <a:r>
              <a:rPr lang="es-ES" sz="2200" dirty="0"/>
              <a:t>Rodrigo Cánovas:</a:t>
            </a:r>
          </a:p>
          <a:p>
            <a:pPr algn="just">
              <a:buNone/>
            </a:pPr>
            <a:r>
              <a:rPr lang="es-ES" sz="2200" dirty="0" smtClean="0"/>
              <a:t>	“Siguiendo </a:t>
            </a:r>
            <a:r>
              <a:rPr lang="es-ES" sz="2200" dirty="0"/>
              <a:t>el método generacional de </a:t>
            </a:r>
            <a:r>
              <a:rPr lang="es-ES" sz="2200" dirty="0" err="1"/>
              <a:t>Goic</a:t>
            </a:r>
            <a:r>
              <a:rPr lang="es-ES" sz="2200" dirty="0"/>
              <a:t>, se puede enunciar una generación literaria compuesta por escritores nacidos entre 1950 y 1964, gestada entre 1980 y 1995 y cuya vigencia recién se </a:t>
            </a:r>
            <a:r>
              <a:rPr lang="es-ES" sz="2200" dirty="0" smtClean="0"/>
              <a:t>inicia” (Cánovas, 33).</a:t>
            </a:r>
            <a:endParaRPr lang="es-ES" sz="2200" dirty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500198"/>
          </a:xfrm>
        </p:spPr>
        <p:txBody>
          <a:bodyPr>
            <a:normAutofit fontScale="90000"/>
          </a:bodyPr>
          <a:lstStyle/>
          <a:p>
            <a:r>
              <a:rPr lang="es-ES" dirty="0"/>
              <a:t>ROBERTO BOLAÑO Y LA GENERACIÓN DE LA ORFANDAD</a:t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2276872"/>
            <a:ext cx="8572560" cy="4320769"/>
          </a:xfrm>
        </p:spPr>
        <p:txBody>
          <a:bodyPr>
            <a:normAutofit/>
          </a:bodyPr>
          <a:lstStyle/>
          <a:p>
            <a:pPr algn="just"/>
            <a:r>
              <a:rPr lang="es-ES" dirty="0"/>
              <a:t>Generación Marginal o Generación N.N.</a:t>
            </a:r>
          </a:p>
          <a:p>
            <a:pPr algn="just"/>
            <a:r>
              <a:rPr lang="es-ES" i="1" dirty="0"/>
              <a:t>Contando el cuento: Antología joven narrativa chilena</a:t>
            </a:r>
            <a:r>
              <a:rPr lang="es-ES" dirty="0"/>
              <a:t>. Ramón Díaz </a:t>
            </a:r>
            <a:r>
              <a:rPr lang="es-ES" dirty="0" err="1"/>
              <a:t>Eterovic</a:t>
            </a:r>
            <a:r>
              <a:rPr lang="es-ES" dirty="0"/>
              <a:t> y Diego Muñoz Valenzuela (1986)</a:t>
            </a:r>
          </a:p>
          <a:p>
            <a:pPr algn="just"/>
            <a:r>
              <a:rPr lang="es-ES" dirty="0"/>
              <a:t>Escritores: Pía Barros, Ana María del Río, Carlos Franz y Gregory Cohen. </a:t>
            </a:r>
          </a:p>
          <a:p>
            <a:pPr algn="just"/>
            <a:r>
              <a:rPr lang="es-ES" dirty="0" smtClean="0"/>
              <a:t>Orfandad </a:t>
            </a:r>
            <a:r>
              <a:rPr lang="es-ES" dirty="0"/>
              <a:t>ontológica.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85720" y="620688"/>
            <a:ext cx="857256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dirty="0" smtClean="0"/>
              <a:t>Tópicos </a:t>
            </a:r>
            <a:r>
              <a:rPr lang="es-ES" sz="2800" dirty="0" smtClean="0">
                <a:sym typeface="Wingdings" pitchFamily="2" charset="2"/>
              </a:rPr>
              <a:t></a:t>
            </a:r>
            <a:r>
              <a:rPr lang="es-ES" sz="2800" dirty="0" smtClean="0"/>
              <a:t> </a:t>
            </a:r>
            <a:r>
              <a:rPr lang="es-ES" sz="2800" dirty="0"/>
              <a:t>nostalgia, </a:t>
            </a:r>
            <a:r>
              <a:rPr lang="es-ES" sz="2800" dirty="0" smtClean="0"/>
              <a:t>incomunicación</a:t>
            </a:r>
            <a:r>
              <a:rPr lang="es-ES" sz="2800" dirty="0"/>
              <a:t>, </a:t>
            </a:r>
            <a:r>
              <a:rPr lang="es-ES" sz="2800" dirty="0" smtClean="0"/>
              <a:t>sentimiento </a:t>
            </a:r>
            <a:r>
              <a:rPr lang="es-ES" sz="2800" dirty="0"/>
              <a:t>de exclusión, el </a:t>
            </a:r>
            <a:r>
              <a:rPr lang="es-ES" sz="2800" dirty="0" smtClean="0"/>
              <a:t>desencanto</a:t>
            </a:r>
            <a:endParaRPr lang="es-ES" sz="2800" dirty="0"/>
          </a:p>
          <a:p>
            <a:pPr algn="just"/>
            <a:endParaRPr lang="es-ES" sz="2800" i="1" dirty="0" smtClean="0"/>
          </a:p>
          <a:p>
            <a:pPr algn="just"/>
            <a:r>
              <a:rPr lang="es-ES" sz="2800" dirty="0" smtClean="0"/>
              <a:t>“</a:t>
            </a:r>
            <a:r>
              <a:rPr lang="es-ES" sz="2800" dirty="0"/>
              <a:t>Novela de la orfandad”: Personajes vulnerables, seres </a:t>
            </a:r>
            <a:r>
              <a:rPr lang="es-ES" sz="2800" dirty="0" smtClean="0"/>
              <a:t>precarios</a:t>
            </a:r>
            <a:endParaRPr lang="es-ES" sz="2800" dirty="0"/>
          </a:p>
          <a:p>
            <a:pPr algn="just"/>
            <a:endParaRPr lang="es-ES" sz="2800" dirty="0" smtClean="0"/>
          </a:p>
          <a:p>
            <a:pPr algn="just"/>
            <a:endParaRPr lang="es-ES" sz="2800" dirty="0"/>
          </a:p>
          <a:p>
            <a:pPr algn="just"/>
            <a:r>
              <a:rPr lang="es-ES" sz="2800" dirty="0" smtClean="0"/>
              <a:t>Víctimas </a:t>
            </a:r>
            <a:r>
              <a:rPr lang="es-ES" sz="2800" dirty="0"/>
              <a:t>sacrificiales / </a:t>
            </a:r>
            <a:r>
              <a:rPr lang="es-ES" sz="2800" dirty="0" smtClean="0"/>
              <a:t>Asesinos</a:t>
            </a:r>
            <a:endParaRPr lang="es-ES" sz="2800" dirty="0"/>
          </a:p>
          <a:p>
            <a:pPr algn="just"/>
            <a:endParaRPr lang="es-ES" sz="2800" dirty="0" smtClean="0"/>
          </a:p>
          <a:p>
            <a:pPr algn="just"/>
            <a:endParaRPr lang="es-ES" sz="2800" dirty="0"/>
          </a:p>
          <a:p>
            <a:pPr algn="just"/>
            <a:r>
              <a:rPr lang="es-ES" sz="2800" dirty="0" smtClean="0"/>
              <a:t>Impunidad</a:t>
            </a:r>
            <a:endParaRPr lang="es-ES" sz="2800" dirty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500041"/>
            <a:ext cx="7772400" cy="1285885"/>
          </a:xfrm>
        </p:spPr>
        <p:txBody>
          <a:bodyPr>
            <a:normAutofit fontScale="90000"/>
          </a:bodyPr>
          <a:lstStyle/>
          <a:p>
            <a:r>
              <a:rPr lang="es-ES" dirty="0"/>
              <a:t>ROBERTO BOLAÑO Y LA GENERACIÓN INFRARREALISTA </a:t>
            </a:r>
            <a:br>
              <a:rPr lang="es-ES" dirty="0"/>
            </a:b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85720" y="1928802"/>
            <a:ext cx="8501122" cy="457203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ES" sz="2800" dirty="0">
                <a:solidFill>
                  <a:schemeClr val="tx1"/>
                </a:solidFill>
              </a:rPr>
              <a:t>“El movimiento </a:t>
            </a:r>
            <a:r>
              <a:rPr lang="es-ES" sz="2800" dirty="0" err="1">
                <a:solidFill>
                  <a:schemeClr val="tx1"/>
                </a:solidFill>
              </a:rPr>
              <a:t>infrarrealista</a:t>
            </a:r>
            <a:r>
              <a:rPr lang="es-ES" sz="2800" dirty="0">
                <a:solidFill>
                  <a:schemeClr val="tx1"/>
                </a:solidFill>
              </a:rPr>
              <a:t> surge entre fines de 1975 y comienzos de 1976, en México DF, y lo conforman Mario Santiago, Ramón Méndez y Héctor Apolinar, que venían del fracasado taller de poesía de Difusión Cultural de la UNAM, coordinado por el poeta y académico Juan Bañuelos” (Patricia Espinoza</a:t>
            </a:r>
            <a:r>
              <a:rPr lang="es-ES" sz="2800" dirty="0" smtClean="0">
                <a:solidFill>
                  <a:schemeClr val="tx1"/>
                </a:solidFill>
              </a:rPr>
              <a:t>).</a:t>
            </a:r>
          </a:p>
          <a:p>
            <a:pPr algn="just"/>
            <a:endParaRPr lang="es-ES" sz="2800" dirty="0">
              <a:solidFill>
                <a:schemeClr val="tx1"/>
              </a:solidFill>
            </a:endParaRPr>
          </a:p>
          <a:p>
            <a:pPr algn="just"/>
            <a:r>
              <a:rPr lang="es-ES" sz="2800" dirty="0">
                <a:solidFill>
                  <a:schemeClr val="tx1"/>
                </a:solidFill>
              </a:rPr>
              <a:t>Primer encuentro: Año 1975 en el Café La Habana. Mario Santiago y Roberto Bolaño</a:t>
            </a:r>
            <a:r>
              <a:rPr lang="es-ES" sz="28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endParaRPr lang="es-ES" sz="2800" dirty="0">
              <a:solidFill>
                <a:schemeClr val="tx1"/>
              </a:solidFill>
            </a:endParaRPr>
          </a:p>
          <a:p>
            <a:pPr algn="just"/>
            <a:r>
              <a:rPr lang="es-ES" sz="2800" dirty="0">
                <a:solidFill>
                  <a:schemeClr val="tx1"/>
                </a:solidFill>
              </a:rPr>
              <a:t>Lugares de reunión: Café La Habana</a:t>
            </a:r>
            <a:r>
              <a:rPr lang="es-ES" sz="2800">
                <a:solidFill>
                  <a:schemeClr val="tx1"/>
                </a:solidFill>
              </a:rPr>
              <a:t>, </a:t>
            </a:r>
            <a:r>
              <a:rPr lang="es-ES" sz="2800" smtClean="0">
                <a:solidFill>
                  <a:schemeClr val="tx1"/>
                </a:solidFill>
              </a:rPr>
              <a:t>Bar </a:t>
            </a:r>
            <a:r>
              <a:rPr lang="es-ES" sz="2800" dirty="0" err="1">
                <a:solidFill>
                  <a:schemeClr val="tx1"/>
                </a:solidFill>
              </a:rPr>
              <a:t>Bucareli</a:t>
            </a:r>
            <a:r>
              <a:rPr lang="es-ES" sz="2800" dirty="0">
                <a:solidFill>
                  <a:schemeClr val="tx1"/>
                </a:solidFill>
              </a:rPr>
              <a:t>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857255"/>
          </a:xfrm>
        </p:spPr>
        <p:txBody>
          <a:bodyPr>
            <a:normAutofit fontScale="90000"/>
          </a:bodyPr>
          <a:lstStyle/>
          <a:p>
            <a:r>
              <a:rPr lang="es-ES" dirty="0"/>
              <a:t>DÉJENLO TODO NUEVAMENTE</a:t>
            </a:r>
            <a:br>
              <a:rPr lang="es-ES" dirty="0"/>
            </a:br>
            <a:endParaRPr lang="es-ES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8429684" cy="535785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ES" dirty="0">
                <a:solidFill>
                  <a:schemeClr val="tx1"/>
                </a:solidFill>
              </a:rPr>
              <a:t>S</a:t>
            </a:r>
            <a:r>
              <a:rPr lang="es-ES" dirty="0" smtClean="0">
                <a:solidFill>
                  <a:schemeClr val="tx1"/>
                </a:solidFill>
              </a:rPr>
              <a:t>e </a:t>
            </a:r>
            <a:r>
              <a:rPr lang="es-ES" dirty="0">
                <a:solidFill>
                  <a:schemeClr val="tx1"/>
                </a:solidFill>
              </a:rPr>
              <a:t>lee por primera vez en una Librería Gandhi en el año 1976.</a:t>
            </a:r>
          </a:p>
          <a:p>
            <a:pPr algn="just"/>
            <a:endParaRPr lang="es-ES" dirty="0" smtClean="0">
              <a:solidFill>
                <a:schemeClr val="tx1"/>
              </a:solidFill>
            </a:endParaRPr>
          </a:p>
          <a:p>
            <a:pPr algn="just"/>
            <a:r>
              <a:rPr lang="es-ES" dirty="0" smtClean="0">
                <a:solidFill>
                  <a:schemeClr val="tx1"/>
                </a:solidFill>
              </a:rPr>
              <a:t>Metáfora </a:t>
            </a:r>
            <a:r>
              <a:rPr lang="es-ES" dirty="0" err="1">
                <a:solidFill>
                  <a:schemeClr val="tx1"/>
                </a:solidFill>
              </a:rPr>
              <a:t>Infrarrealista</a:t>
            </a:r>
            <a:r>
              <a:rPr lang="es-ES" dirty="0">
                <a:solidFill>
                  <a:schemeClr val="tx1"/>
                </a:solidFill>
              </a:rPr>
              <a:t>: “Planetas oscuros calentados desde adentro y en cuyo interior generan su vida propia independientemente de un exterior que no puede verlos” (Andrea Cobas)</a:t>
            </a:r>
          </a:p>
          <a:p>
            <a:pPr algn="just"/>
            <a:endParaRPr lang="es-ES" dirty="0" smtClean="0">
              <a:solidFill>
                <a:schemeClr val="tx1"/>
              </a:solidFill>
            </a:endParaRPr>
          </a:p>
          <a:p>
            <a:pPr algn="just"/>
            <a:r>
              <a:rPr lang="es-ES" dirty="0" smtClean="0">
                <a:solidFill>
                  <a:schemeClr val="tx1"/>
                </a:solidFill>
              </a:rPr>
              <a:t>“</a:t>
            </a:r>
            <a:r>
              <a:rPr lang="es-ES" dirty="0">
                <a:solidFill>
                  <a:schemeClr val="tx1"/>
                </a:solidFill>
              </a:rPr>
              <a:t>Hasta los confines del sistema solar hay cuatro horas-luz; hasta la estrella más cercana, cuatro años-luz. Un desmedido océano de vacío. Pero ¿estamos realmente seguros de que sólo haya  un vacío? Únicamente sabemos que en este espacio no hay estrellas luminosas; de existir, ¿serían visibles? ¿Y si existiesen cuerpos no luminosos u oscuros? ¿No podría suceder en los mapas celestes, al igual que en los de la tierra, que estén indicadas las estrellas-ciudades y omitidas las estrellas-pueblos?” 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714348" y="928670"/>
            <a:ext cx="792961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“Nuestra </a:t>
            </a:r>
            <a:r>
              <a:rPr lang="es-ES" sz="2400" b="1" dirty="0"/>
              <a:t>ética es la Revolución, nuestra estética la Vida: </a:t>
            </a:r>
            <a:r>
              <a:rPr lang="es-ES" sz="2400" b="1" dirty="0" smtClean="0"/>
              <a:t>una-sola-cosa”</a:t>
            </a:r>
            <a:r>
              <a:rPr lang="es-ES" sz="2400" dirty="0" smtClean="0"/>
              <a:t>.</a:t>
            </a:r>
          </a:p>
          <a:p>
            <a:pPr algn="just"/>
            <a:endParaRPr lang="es-ES" sz="2400" dirty="0"/>
          </a:p>
          <a:p>
            <a:pPr algn="just"/>
            <a:r>
              <a:rPr lang="es-ES" sz="2400" b="1" dirty="0" smtClean="0"/>
              <a:t>“La </a:t>
            </a:r>
            <a:r>
              <a:rPr lang="es-ES" sz="2400" b="1" dirty="0"/>
              <a:t>verdadera imaginación es aquella que dinamita, elucida, inyecta microbios esmeraldas en otras imaginaciones. En poesía y en lo que sea, la entrada en materia tiene que ser ya la entrada en aventura. Crear las herramientas para la subversión </a:t>
            </a:r>
            <a:r>
              <a:rPr lang="es-ES" sz="2400" b="1" dirty="0" smtClean="0"/>
              <a:t>cotidiana”.</a:t>
            </a:r>
          </a:p>
          <a:p>
            <a:pPr algn="just"/>
            <a:endParaRPr lang="es-ES" sz="2400" dirty="0"/>
          </a:p>
          <a:p>
            <a:pPr algn="just"/>
            <a:r>
              <a:rPr lang="es-ES" sz="2400" b="1" dirty="0" smtClean="0"/>
              <a:t>“El </a:t>
            </a:r>
            <a:r>
              <a:rPr lang="es-ES" sz="2400" b="1" dirty="0"/>
              <a:t>riesgo siempre está en otra parte. El verdadero poeta es el que siempre está abandonándose. Nunca demasiado tiempo en un mismo lugar, como los </a:t>
            </a:r>
            <a:r>
              <a:rPr lang="es-ES" sz="2400" b="1" dirty="0" smtClean="0"/>
              <a:t>guerrilleros”.</a:t>
            </a:r>
            <a:endParaRPr lang="es-ES" sz="2400" b="1" dirty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00034" y="500042"/>
            <a:ext cx="8429684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dirty="0" smtClean="0"/>
              <a:t>“Hacer </a:t>
            </a:r>
            <a:r>
              <a:rPr lang="es-ES" sz="2800" dirty="0"/>
              <a:t>aparecer  las nuevas sensaciones -Subvertir la </a:t>
            </a:r>
            <a:r>
              <a:rPr lang="es-ES" sz="2800" dirty="0" smtClean="0"/>
              <a:t>cotidianeidad”</a:t>
            </a:r>
          </a:p>
          <a:p>
            <a:endParaRPr lang="es-ES" sz="2800" dirty="0"/>
          </a:p>
          <a:p>
            <a:r>
              <a:rPr lang="es-ES" sz="2800" dirty="0"/>
              <a:t>O.K.</a:t>
            </a:r>
            <a:br>
              <a:rPr lang="es-ES" sz="2800" dirty="0"/>
            </a:br>
            <a:r>
              <a:rPr lang="es-ES" sz="2800" dirty="0"/>
              <a:t>DÉJENLO TODO, NUEVAMENTE</a:t>
            </a:r>
            <a:br>
              <a:rPr lang="es-ES" sz="2800" dirty="0"/>
            </a:br>
            <a:r>
              <a:rPr lang="es-ES" sz="2800" dirty="0"/>
              <a:t>LÁNCENSE A LOS </a:t>
            </a:r>
            <a:r>
              <a:rPr lang="es-ES" sz="2800" dirty="0" smtClean="0"/>
              <a:t>CAMINOS</a:t>
            </a:r>
          </a:p>
          <a:p>
            <a:endParaRPr lang="es-ES" sz="2800" dirty="0"/>
          </a:p>
          <a:p>
            <a:pPr algn="just"/>
            <a:r>
              <a:rPr lang="es-ES" sz="2800" dirty="0"/>
              <a:t>“Mi interés básico era ése, vivir como poeta. Para mí, ser poeta era, al mismo tiempo, ser revolucionario y estar totalmente abierto a cualquier manifestación cultural, a cualquier expresión sexual [...]. La tolerancia era... Más que tolerancia, palabra que no nos gustaba mucho, era hermandad universal</a:t>
            </a:r>
            <a:r>
              <a:rPr lang="es-ES" sz="2800" dirty="0" smtClean="0"/>
              <a:t>” (Bolaño en </a:t>
            </a:r>
            <a:r>
              <a:rPr lang="es-ES_tradnl" sz="2800" dirty="0" err="1" smtClean="0"/>
              <a:t>Braithwaite</a:t>
            </a:r>
            <a:r>
              <a:rPr lang="es-ES_tradnl" sz="2800" dirty="0" smtClean="0"/>
              <a:t>, 38</a:t>
            </a:r>
            <a:r>
              <a:rPr lang="es-ES" sz="2800" dirty="0" smtClean="0"/>
              <a:t>)</a:t>
            </a:r>
            <a:endParaRPr lang="es-ES" sz="2800" dirty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387</Words>
  <Application>Microsoft Office PowerPoint</Application>
  <PresentationFormat>Presentación en pantalla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ROBERTO BOLAÑO</vt:lpstr>
      <vt:lpstr>ESTUDIO GENERACIONAL LITERARIO </vt:lpstr>
      <vt:lpstr>ESTUDIO GENERACIONAL LITERARIO EN CHILE </vt:lpstr>
      <vt:lpstr>ROBERTO BOLAÑO Y LA GENERACIÓN DE LA ORFANDAD </vt:lpstr>
      <vt:lpstr>Diapositiva 5</vt:lpstr>
      <vt:lpstr>ROBERTO BOLAÑO Y LA GENERACIÓN INFRARREALISTA  </vt:lpstr>
      <vt:lpstr>DÉJENLO TODO NUEVAMENTE </vt:lpstr>
      <vt:lpstr>Diapositiva 8</vt:lpstr>
      <vt:lpstr>Diapositiva 9</vt:lpstr>
      <vt:lpstr>Diapositiva 10</vt:lpstr>
      <vt:lpstr>Diapositiva 11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FEMICIDIO Y CHIVO EXPIATORIO EN LA NOVELA ESTRELLA DISTANTE DE ROBERTO BOLAÑO</dc:title>
  <dc:creator>Ainhoa Montserrat Vásquez Mejías</dc:creator>
  <cp:lastModifiedBy>Ainhoa Montserrat Vásquez Mejías</cp:lastModifiedBy>
  <cp:revision>44</cp:revision>
  <dcterms:created xsi:type="dcterms:W3CDTF">2010-11-08T15:37:46Z</dcterms:created>
  <dcterms:modified xsi:type="dcterms:W3CDTF">2012-10-10T16:47:27Z</dcterms:modified>
</cp:coreProperties>
</file>