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78" r:id="rId10"/>
    <p:sldId id="263" r:id="rId11"/>
    <p:sldId id="264" r:id="rId12"/>
    <p:sldId id="265" r:id="rId13"/>
    <p:sldId id="277" r:id="rId14"/>
    <p:sldId id="266" r:id="rId15"/>
    <p:sldId id="279" r:id="rId16"/>
    <p:sldId id="268" r:id="rId17"/>
    <p:sldId id="269" r:id="rId18"/>
    <p:sldId id="271" r:id="rId19"/>
    <p:sldId id="272" r:id="rId20"/>
    <p:sldId id="274" r:id="rId21"/>
    <p:sldId id="275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3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ED43C-F74D-4319-BC0F-EABEC47EBE12}" type="datetimeFigureOut">
              <a:rPr lang="es-ES" smtClean="0"/>
              <a:pPr/>
              <a:t>06/09/2012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385D5-6BB8-43AF-A6E3-5DA01101BA6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FEMICIDIO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F</a:t>
            </a:r>
            <a:r>
              <a:rPr lang="es-CL" dirty="0" smtClean="0"/>
              <a:t>emicidio íntimo/ Femicidio de pareja íntima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36504"/>
          </a:xfrm>
        </p:spPr>
        <p:txBody>
          <a:bodyPr>
            <a:normAutofit fontScale="92500" lnSpcReduction="20000"/>
          </a:bodyPr>
          <a:lstStyle/>
          <a:p>
            <a:r>
              <a:rPr lang="es-CL" dirty="0" smtClean="0"/>
              <a:t>Tribunal </a:t>
            </a:r>
            <a:r>
              <a:rPr lang="es-CL" dirty="0"/>
              <a:t>Internacional de Crímenes contra las </a:t>
            </a:r>
            <a:r>
              <a:rPr lang="es-CL" dirty="0" smtClean="0"/>
              <a:t>Mujeres (1976) </a:t>
            </a:r>
            <a:r>
              <a:rPr lang="es-CL" dirty="0" smtClean="0">
                <a:sym typeface="Wingdings" pitchFamily="2" charset="2"/>
              </a:rPr>
              <a:t></a:t>
            </a:r>
            <a:r>
              <a:rPr lang="es-CL" dirty="0" smtClean="0"/>
              <a:t> </a:t>
            </a:r>
            <a:r>
              <a:rPr lang="es-CL" dirty="0"/>
              <a:t>Dawson y </a:t>
            </a:r>
            <a:r>
              <a:rPr lang="es-CL" dirty="0" err="1" smtClean="0"/>
              <a:t>Gartner</a:t>
            </a:r>
            <a:r>
              <a:rPr lang="es-CL" dirty="0" smtClean="0"/>
              <a:t>: “El </a:t>
            </a:r>
            <a:r>
              <a:rPr lang="es-CL" dirty="0"/>
              <a:t>asesinato de mujeres por sus parejas íntimas masculinas es decir, esposos actuales o anteriores, parejas en unión libre, o novios</a:t>
            </a:r>
            <a:r>
              <a:rPr lang="es-CL" dirty="0" smtClean="0"/>
              <a:t>” (En Russell, Diana</a:t>
            </a:r>
            <a:r>
              <a:rPr lang="es-ES" dirty="0" smtClean="0"/>
              <a:t> y </a:t>
            </a:r>
            <a:r>
              <a:rPr lang="es-ES" dirty="0" err="1" smtClean="0"/>
              <a:t>Harmes</a:t>
            </a:r>
            <a:r>
              <a:rPr lang="es-ES" dirty="0" smtClean="0"/>
              <a:t>, Roberta (eds.). </a:t>
            </a:r>
            <a:r>
              <a:rPr lang="es-ES_tradnl" i="1" dirty="0" err="1" smtClean="0"/>
              <a:t>op</a:t>
            </a:r>
            <a:r>
              <a:rPr lang="es-ES_tradnl" i="1" dirty="0" smtClean="0"/>
              <a:t>. cit.</a:t>
            </a:r>
            <a:r>
              <a:rPr lang="es-ES_tradnl" dirty="0" smtClean="0"/>
              <a:t> p.83</a:t>
            </a:r>
            <a:r>
              <a:rPr lang="es-CL" dirty="0" smtClean="0"/>
              <a:t>)</a:t>
            </a:r>
          </a:p>
          <a:p>
            <a:r>
              <a:rPr lang="es-CL" dirty="0" smtClean="0"/>
              <a:t>“Comprende </a:t>
            </a:r>
            <a:r>
              <a:rPr lang="es-CL" dirty="0"/>
              <a:t>asesinatos cometidos por hombres con quien la víctima tenía o tuvo una relación íntima, familiar, de convivencia u otras afines</a:t>
            </a:r>
            <a:r>
              <a:rPr lang="es-CL" dirty="0" smtClean="0"/>
              <a:t>” (</a:t>
            </a:r>
            <a:r>
              <a:rPr lang="es-ES_tradnl" dirty="0" smtClean="0"/>
              <a:t>Rojas, Soledad (coord.). </a:t>
            </a:r>
            <a:r>
              <a:rPr lang="es-ES_tradnl" i="1" dirty="0" err="1"/>
              <a:t>o</a:t>
            </a:r>
            <a:r>
              <a:rPr lang="es-ES_tradnl" i="1" dirty="0" err="1" smtClean="0"/>
              <a:t>p</a:t>
            </a:r>
            <a:r>
              <a:rPr lang="es-ES_tradnl" i="1" dirty="0" smtClean="0"/>
              <a:t>. cit. </a:t>
            </a:r>
            <a:r>
              <a:rPr lang="es-ES_tradnl" dirty="0" smtClean="0"/>
              <a:t>p.23) </a:t>
            </a:r>
            <a:endParaRPr lang="es-E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Femicidio no íntimo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“Se </a:t>
            </a:r>
            <a:r>
              <a:rPr lang="es-CL" dirty="0"/>
              <a:t>refiere a los asesinatos cometidos por hombres con quienes la víctima nunca tuvo relaciones íntimas, familiares, de convivencia u otras afines. Estos casos de femicidio involucran frecuentemente el ataque sexual de la víctima. Aquí se comprenden crímenes que incluyen la violación como los así llamados asesinatos sexuales, asesinatos seriales y otros</a:t>
            </a:r>
            <a:r>
              <a:rPr lang="es-CL" dirty="0" smtClean="0"/>
              <a:t>” (</a:t>
            </a:r>
            <a:r>
              <a:rPr lang="es-ES_tradnl" dirty="0" smtClean="0"/>
              <a:t>Rojas, Soledad (coord.). </a:t>
            </a:r>
            <a:r>
              <a:rPr lang="es-ES_tradnl" i="1" dirty="0" err="1" smtClean="0"/>
              <a:t>op</a:t>
            </a:r>
            <a:r>
              <a:rPr lang="es-ES_tradnl" i="1" dirty="0" smtClean="0"/>
              <a:t>. cit. </a:t>
            </a:r>
            <a:r>
              <a:rPr lang="es-ES_tradnl" dirty="0" smtClean="0"/>
              <a:t>p.23) </a:t>
            </a:r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Femicidio por conexión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“Mujeres </a:t>
            </a:r>
            <a:r>
              <a:rPr lang="es-CL" dirty="0"/>
              <a:t>que fueron asesinadas en la “línea de fuego” de un hombre tratando de matar a una mujer. Es el caso de mujeres y/o niñas u otras que trataron de intervenir o que simplemente fueron atrapadas en la acción del </a:t>
            </a:r>
            <a:r>
              <a:rPr lang="es-CL" dirty="0" smtClean="0"/>
              <a:t>femicida” (</a:t>
            </a:r>
            <a:r>
              <a:rPr lang="es-ES_tradnl" dirty="0" smtClean="0"/>
              <a:t>Rojas, Soledad (coord.). </a:t>
            </a:r>
            <a:r>
              <a:rPr lang="es-ES_tradnl" i="1" dirty="0" err="1" smtClean="0"/>
              <a:t>op</a:t>
            </a:r>
            <a:r>
              <a:rPr lang="es-ES_tradnl" i="1" dirty="0" smtClean="0"/>
              <a:t>. cit. </a:t>
            </a:r>
            <a:r>
              <a:rPr lang="es-ES_tradnl" dirty="0" smtClean="0"/>
              <a:t>p.23) 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Otras tipologías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Femicidios masivos por ideología</a:t>
            </a:r>
          </a:p>
          <a:p>
            <a:r>
              <a:rPr lang="es-ES" dirty="0" smtClean="0"/>
              <a:t>Femicidios sexuales</a:t>
            </a:r>
          </a:p>
          <a:p>
            <a:r>
              <a:rPr lang="es-ES" dirty="0" smtClean="0"/>
              <a:t>Femicidios infantiles (infanticidio)</a:t>
            </a:r>
          </a:p>
          <a:p>
            <a:r>
              <a:rPr lang="es-ES" dirty="0" smtClean="0"/>
              <a:t>Femicidio por VIH</a:t>
            </a:r>
          </a:p>
          <a:p>
            <a:r>
              <a:rPr lang="es-ES" dirty="0" smtClean="0"/>
              <a:t>Femicidio de citas</a:t>
            </a:r>
          </a:p>
          <a:p>
            <a:r>
              <a:rPr lang="es-ES" dirty="0" smtClean="0"/>
              <a:t>Femicidio perpetrado por mujeres (agentes y cómplices del patriarcado o sus parejas y aquellas que actúan por sus propios motivos)</a:t>
            </a:r>
          </a:p>
          <a:p>
            <a:r>
              <a:rPr lang="es-ES" dirty="0" smtClean="0"/>
              <a:t>Suicidio femicida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Medios de comunicación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Mujer </a:t>
            </a:r>
            <a:r>
              <a:rPr lang="es-ES" dirty="0" smtClean="0">
                <a:sym typeface="Wingdings" pitchFamily="2" charset="2"/>
              </a:rPr>
              <a:t> P</a:t>
            </a:r>
            <a:r>
              <a:rPr lang="es-ES" dirty="0" smtClean="0"/>
              <a:t>rostituta</a:t>
            </a:r>
          </a:p>
          <a:p>
            <a:r>
              <a:rPr lang="es-ES" dirty="0" smtClean="0"/>
              <a:t>Hombre </a:t>
            </a:r>
            <a:r>
              <a:rPr lang="es-ES" dirty="0" smtClean="0">
                <a:sym typeface="Wingdings" pitchFamily="2" charset="2"/>
              </a:rPr>
              <a:t> Amante salvador/ Animal  Víctima del deseo femenino (o de la madre)/ Educador</a:t>
            </a:r>
          </a:p>
          <a:p>
            <a:pPr>
              <a:buNone/>
            </a:pPr>
            <a:endParaRPr lang="es-ES" dirty="0">
              <a:sym typeface="Wingdings" pitchFamily="2" charset="2"/>
            </a:endParaRPr>
          </a:p>
          <a:p>
            <a:pPr>
              <a:buNone/>
            </a:pPr>
            <a:endParaRPr lang="es-ES" dirty="0" smtClean="0">
              <a:sym typeface="Wingdings" pitchFamily="2" charset="2"/>
            </a:endParaRPr>
          </a:p>
          <a:p>
            <a:pPr>
              <a:buNone/>
            </a:pPr>
            <a:r>
              <a:rPr lang="es-ES" dirty="0" smtClean="0">
                <a:sym typeface="Wingdings" pitchFamily="2" charset="2"/>
              </a:rPr>
              <a:t>	“Mito </a:t>
            </a:r>
            <a:r>
              <a:rPr lang="es-ES" dirty="0" err="1" smtClean="0">
                <a:sym typeface="Wingdings" pitchFamily="2" charset="2"/>
              </a:rPr>
              <a:t>victimológico</a:t>
            </a:r>
            <a:r>
              <a:rPr lang="es-ES" dirty="0" smtClean="0">
                <a:sym typeface="Wingdings" pitchFamily="2" charset="2"/>
              </a:rPr>
              <a:t>”  La mujer desea y disfruta la violencia</a:t>
            </a:r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>
              <a:buNone/>
            </a:pPr>
            <a:r>
              <a:rPr lang="es-CL" dirty="0" smtClean="0"/>
              <a:t>	“La base de la defensa es la idea de que un “hombre razonable” puede ser provocado hasta llegar a matar por la insubordinación de la mujer. En otras palabras, la mujer provoca su propia muerte” (Russell y Radford, 516)</a:t>
            </a:r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4392487"/>
          </a:xfrm>
        </p:spPr>
        <p:txBody>
          <a:bodyPr>
            <a:normAutofit/>
          </a:bodyPr>
          <a:lstStyle/>
          <a:p>
            <a:r>
              <a:rPr lang="es-ES" sz="3600" b="1" dirty="0"/>
              <a:t>Modifica el Código Penal y la Ley Nº 20.066 sobre</a:t>
            </a:r>
            <a:br>
              <a:rPr lang="es-ES" sz="3600" b="1" dirty="0"/>
            </a:br>
            <a:r>
              <a:rPr lang="es-ES" sz="3600" b="1" dirty="0"/>
              <a:t>Violencia Intrafamiliar, estableciendo el "Femicidio",</a:t>
            </a:r>
            <a:br>
              <a:rPr lang="es-ES" sz="3600" b="1" dirty="0"/>
            </a:br>
            <a:r>
              <a:rPr lang="es-ES" sz="3600" b="1" dirty="0"/>
              <a:t>aumentando las penas aplicables a este delito y reforma</a:t>
            </a:r>
            <a:br>
              <a:rPr lang="es-ES" sz="3600" b="1" dirty="0"/>
            </a:br>
            <a:r>
              <a:rPr lang="es-ES" sz="3600" b="1" dirty="0"/>
              <a:t>las normas sobre Parricidio</a:t>
            </a:r>
            <a:endParaRPr lang="es-ES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792088"/>
          </a:xfrm>
        </p:spPr>
        <p:txBody>
          <a:bodyPr>
            <a:normAutofit/>
          </a:bodyPr>
          <a:lstStyle/>
          <a:p>
            <a:r>
              <a:rPr lang="es-ES" b="1" dirty="0">
                <a:solidFill>
                  <a:schemeClr val="tx1"/>
                </a:solidFill>
              </a:rPr>
              <a:t>D. Oficial 18 de diciembre, 2010</a:t>
            </a: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	</a:t>
            </a:r>
            <a:r>
              <a:rPr lang="es-ES" dirty="0" smtClean="0"/>
              <a:t>Proponemos </a:t>
            </a:r>
            <a:r>
              <a:rPr lang="es-ES" dirty="0"/>
              <a:t>modificaciones legales que</a:t>
            </a:r>
          </a:p>
          <a:p>
            <a:pPr>
              <a:buNone/>
            </a:pPr>
            <a:r>
              <a:rPr lang="es-ES" dirty="0"/>
              <a:t>apuntan en tres sentidos principales</a:t>
            </a:r>
            <a:r>
              <a:rPr lang="es-ES" dirty="0" smtClean="0"/>
              <a:t>:</a:t>
            </a:r>
          </a:p>
          <a:p>
            <a:pPr>
              <a:buNone/>
            </a:pPr>
            <a:endParaRPr lang="es-ES" dirty="0"/>
          </a:p>
          <a:p>
            <a:pPr>
              <a:buNone/>
            </a:pPr>
            <a:r>
              <a:rPr lang="es-ES" b="1" i="1" dirty="0" smtClean="0"/>
              <a:t>	a</a:t>
            </a:r>
            <a:r>
              <a:rPr lang="es-ES" b="1" i="1" dirty="0"/>
              <a:t>.- Incorporar, conceptualmente, el tipo de femicidio, como </a:t>
            </a:r>
            <a:r>
              <a:rPr lang="es-ES" b="1" i="1" dirty="0" smtClean="0"/>
              <a:t>todo asesinato </a:t>
            </a:r>
            <a:r>
              <a:rPr lang="es-ES" b="1" i="1" dirty="0"/>
              <a:t>en que la víctima sea la cónyuge, conviviente o </a:t>
            </a:r>
            <a:r>
              <a:rPr lang="es-ES" b="1" i="1" dirty="0" smtClean="0"/>
              <a:t>cualquier mujer </a:t>
            </a:r>
            <a:r>
              <a:rPr lang="es-ES" b="1" i="1" dirty="0"/>
              <a:t>con la que el agresor está o haya estado ligado por </a:t>
            </a:r>
            <a:r>
              <a:rPr lang="es-ES" b="1" i="1" dirty="0" smtClean="0"/>
              <a:t>alguna relación </a:t>
            </a:r>
            <a:r>
              <a:rPr lang="es-ES" b="1" i="1" dirty="0"/>
              <a:t>afectiva.</a:t>
            </a:r>
            <a:endParaRPr lang="es-E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	En </a:t>
            </a:r>
            <a:r>
              <a:rPr lang="es-ES" dirty="0"/>
              <a:t>efecto, en el plano teórico la división del parricidio, </a:t>
            </a:r>
            <a:r>
              <a:rPr lang="es-ES" dirty="0" smtClean="0"/>
              <a:t>distinguiendo específicamente </a:t>
            </a:r>
            <a:r>
              <a:rPr lang="es-ES" dirty="0"/>
              <a:t>como femicidio las conductas contra la mujer, permitirá </a:t>
            </a:r>
            <a:r>
              <a:rPr lang="es-ES" dirty="0" smtClean="0"/>
              <a:t>una mejor </a:t>
            </a:r>
            <a:r>
              <a:rPr lang="es-ES" dirty="0"/>
              <a:t>comprensión del problema, una adecuada difusión de sus implicancias </a:t>
            </a:r>
            <a:r>
              <a:rPr lang="es-ES" dirty="0" smtClean="0"/>
              <a:t>y constituirá </a:t>
            </a:r>
            <a:r>
              <a:rPr lang="es-ES" dirty="0"/>
              <a:t>una señal mediática y cultural que apunte decididamente a evitar </a:t>
            </a:r>
            <a:r>
              <a:rPr lang="es-ES" dirty="0" smtClean="0"/>
              <a:t>su ocurrencia</a:t>
            </a:r>
            <a:r>
              <a:rPr lang="es-ES" dirty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b="1" i="1" dirty="0" smtClean="0">
                <a:solidFill>
                  <a:schemeClr val="bg1"/>
                </a:solidFill>
              </a:rPr>
              <a:t>	</a:t>
            </a:r>
            <a:r>
              <a:rPr lang="es-ES" b="1" i="1" dirty="0" smtClean="0"/>
              <a:t>b</a:t>
            </a:r>
            <a:r>
              <a:rPr lang="es-ES" b="1" i="1" dirty="0"/>
              <a:t>.- Disminuir las posibilidades de aplicar la atenuante de obrar </a:t>
            </a:r>
            <a:r>
              <a:rPr lang="es-ES" b="1" i="1" dirty="0" smtClean="0"/>
              <a:t>por estímulos </a:t>
            </a:r>
            <a:r>
              <a:rPr lang="es-ES" b="1" i="1" dirty="0"/>
              <a:t>tan poderosos que naturalmente hayan producido arrebato </a:t>
            </a:r>
            <a:r>
              <a:rPr lang="es-ES" b="1" i="1" dirty="0" smtClean="0"/>
              <a:t>y obcecación </a:t>
            </a:r>
            <a:r>
              <a:rPr lang="es-ES" b="1" i="1" dirty="0"/>
              <a:t>en algunos delitos cuando el agresor ha sido </a:t>
            </a:r>
            <a:r>
              <a:rPr lang="es-ES" b="1" i="1" dirty="0" smtClean="0"/>
              <a:t>sancionado previamente </a:t>
            </a:r>
            <a:r>
              <a:rPr lang="es-ES" b="1" i="1" dirty="0"/>
              <a:t>por violencia intrafamiliar</a:t>
            </a:r>
            <a:r>
              <a:rPr lang="es-ES" b="1" i="1" dirty="0" smtClean="0"/>
              <a:t>.</a:t>
            </a:r>
          </a:p>
          <a:p>
            <a:pPr>
              <a:buNone/>
            </a:pPr>
            <a:endParaRPr lang="es-ES" b="1" i="1" dirty="0"/>
          </a:p>
          <a:p>
            <a:r>
              <a:rPr lang="es-ES" b="1" i="1" dirty="0"/>
              <a:t>c.- Eliminar la posibilidad de acceder a </a:t>
            </a:r>
            <a:r>
              <a:rPr lang="es-ES" b="1" i="1" dirty="0" smtClean="0"/>
              <a:t>la libertad </a:t>
            </a:r>
            <a:r>
              <a:rPr lang="es-ES" b="1" i="1" dirty="0"/>
              <a:t>condicional a </a:t>
            </a:r>
            <a:r>
              <a:rPr lang="es-ES" b="1" i="1" dirty="0" smtClean="0"/>
              <a:t>los condenados </a:t>
            </a:r>
            <a:r>
              <a:rPr lang="es-ES" b="1" i="1" dirty="0"/>
              <a:t>por delitos especialmente graves de connotación </a:t>
            </a:r>
            <a:r>
              <a:rPr lang="es-ES" b="1" i="1" dirty="0" smtClean="0"/>
              <a:t>familiar.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Mito </a:t>
            </a:r>
            <a:r>
              <a:rPr lang="es-ES" dirty="0" err="1" smtClean="0"/>
              <a:t>Baruya</a:t>
            </a:r>
            <a:r>
              <a:rPr lang="es-ES" dirty="0" smtClean="0"/>
              <a:t> (Nueva Guinea)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CL" dirty="0" smtClean="0"/>
              <a:t>	“El </a:t>
            </a:r>
            <a:r>
              <a:rPr lang="es-CL" dirty="0"/>
              <a:t>elemento más sagrado de la casa de los hombres, el que representa la masculinidad misma </a:t>
            </a:r>
            <a:r>
              <a:rPr lang="es-CL" dirty="0" smtClean="0"/>
              <a:t>– las </a:t>
            </a:r>
            <a:r>
              <a:rPr lang="es-CL" dirty="0"/>
              <a:t>flautas bien guardadas e </a:t>
            </a:r>
            <a:r>
              <a:rPr lang="es-CL" dirty="0" err="1"/>
              <a:t>interdictas</a:t>
            </a:r>
            <a:r>
              <a:rPr lang="es-CL" dirty="0"/>
              <a:t> protegidas de la visión de las mujeres y los </a:t>
            </a:r>
            <a:r>
              <a:rPr lang="es-CL" dirty="0" smtClean="0"/>
              <a:t>niños – </a:t>
            </a:r>
            <a:r>
              <a:rPr lang="es-CL" dirty="0"/>
              <a:t>fuera construido en tiempos originarios por las mujeres y perteneciera a éstas</a:t>
            </a:r>
            <a:r>
              <a:rPr lang="es-CL" dirty="0" smtClean="0"/>
              <a:t>” (</a:t>
            </a:r>
            <a:r>
              <a:rPr lang="es-ES_tradnl" dirty="0" err="1" smtClean="0"/>
              <a:t>Segato</a:t>
            </a:r>
            <a:r>
              <a:rPr lang="es-ES_tradnl" dirty="0" smtClean="0"/>
              <a:t>, Laura Rita. </a:t>
            </a:r>
            <a:r>
              <a:rPr lang="es-ES_tradnl" i="1" dirty="0"/>
              <a:t>Las estructuras elementales de la violencia</a:t>
            </a:r>
            <a:r>
              <a:rPr lang="es-ES_tradnl" dirty="0"/>
              <a:t>, Universidad Nacional de Quilmes, Buenos Aires, 2003, p. </a:t>
            </a:r>
            <a:r>
              <a:rPr lang="es-ES_tradnl" dirty="0" smtClean="0"/>
              <a:t>100)</a:t>
            </a:r>
            <a:endParaRPr lang="es-ES" dirty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597666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	</a:t>
            </a:r>
            <a:r>
              <a:rPr lang="es-ES" dirty="0" smtClean="0"/>
              <a:t>a</a:t>
            </a:r>
            <a:r>
              <a:rPr lang="es-ES" dirty="0"/>
              <a:t>) Incorpórese el siguiente inciso segundo a su artículo 11</a:t>
            </a:r>
            <a:r>
              <a:rPr lang="es-ES" dirty="0" smtClean="0"/>
              <a:t>°:</a:t>
            </a:r>
          </a:p>
          <a:p>
            <a:pPr>
              <a:buNone/>
            </a:pPr>
            <a:r>
              <a:rPr lang="es-ES" b="1" i="1" dirty="0" smtClean="0"/>
              <a:t>	"</a:t>
            </a:r>
            <a:r>
              <a:rPr lang="es-ES" b="1" i="1" dirty="0"/>
              <a:t>La atenuante señalada en el numeral 5 no favorecerá al autor </a:t>
            </a:r>
            <a:r>
              <a:rPr lang="es-ES" b="1" i="1" dirty="0" smtClean="0"/>
              <a:t>del delito </a:t>
            </a:r>
            <a:r>
              <a:rPr lang="es-ES" b="1" i="1" dirty="0"/>
              <a:t>de homicidio, en cualquiera de sus formas, secuestro, robo </a:t>
            </a:r>
            <a:r>
              <a:rPr lang="es-ES" b="1" i="1" dirty="0" smtClean="0"/>
              <a:t>con violencia </a:t>
            </a:r>
            <a:r>
              <a:rPr lang="es-ES" b="1" i="1" dirty="0"/>
              <a:t>o intimidación en las personas o fuerza en las </a:t>
            </a:r>
            <a:r>
              <a:rPr lang="es-ES" b="1" i="1" dirty="0" smtClean="0"/>
              <a:t>cosas, sustracción </a:t>
            </a:r>
            <a:r>
              <a:rPr lang="es-ES" b="1" i="1" dirty="0"/>
              <a:t>o corrupción de menores, violación, abusos </a:t>
            </a:r>
            <a:r>
              <a:rPr lang="es-ES" b="1" i="1" dirty="0" smtClean="0"/>
              <a:t>deshonestos, sodomía </a:t>
            </a:r>
            <a:r>
              <a:rPr lang="es-ES" b="1" i="1" dirty="0"/>
              <a:t>y los contemplados en los artículos 361 a 367, que hayan </a:t>
            </a:r>
            <a:r>
              <a:rPr lang="es-ES" b="1" i="1" dirty="0" smtClean="0"/>
              <a:t>sido condenados </a:t>
            </a:r>
            <a:r>
              <a:rPr lang="es-ES" b="1" i="1" dirty="0"/>
              <a:t>previamente de acuerdo a los artículos 8° ó 14° de la </a:t>
            </a:r>
            <a:r>
              <a:rPr lang="es-ES" b="1" i="1" dirty="0" smtClean="0"/>
              <a:t>ley 20.066</a:t>
            </a:r>
            <a:r>
              <a:rPr lang="es-ES" b="1" i="1" dirty="0"/>
              <a:t>, por hechos cometidos contra la misma víctima, </a:t>
            </a:r>
            <a:r>
              <a:rPr lang="es-ES" b="1" i="1" dirty="0" smtClean="0"/>
              <a:t>sus ascendientes </a:t>
            </a:r>
            <a:r>
              <a:rPr lang="es-ES" b="1" i="1" dirty="0"/>
              <a:t>o descendientes. Tratándose del último de los </a:t>
            </a:r>
            <a:r>
              <a:rPr lang="es-ES" b="1" i="1" dirty="0" smtClean="0"/>
              <a:t>preceptos citados </a:t>
            </a:r>
            <a:r>
              <a:rPr lang="es-ES" b="1" i="1" dirty="0"/>
              <a:t>deberá entenderse cumplida esta condición si, en virtud de </a:t>
            </a:r>
            <a:r>
              <a:rPr lang="es-ES" b="1" i="1" dirty="0" smtClean="0"/>
              <a:t>la misma</a:t>
            </a:r>
            <a:r>
              <a:rPr lang="es-ES" b="1" i="1" dirty="0"/>
              <a:t>, se le ha impuesto una pena mayor en razón de otro </a:t>
            </a:r>
            <a:r>
              <a:rPr lang="es-ES" b="1" i="1" dirty="0" smtClean="0"/>
              <a:t>tipo penal</a:t>
            </a:r>
            <a:r>
              <a:rPr lang="es-ES" b="1" i="1" dirty="0"/>
              <a:t>."</a:t>
            </a:r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	</a:t>
            </a:r>
            <a:r>
              <a:rPr lang="es-ES" dirty="0" smtClean="0"/>
              <a:t>b</a:t>
            </a:r>
            <a:r>
              <a:rPr lang="es-ES" dirty="0"/>
              <a:t>) Reemplácese el artículo 390 por el siguiente:</a:t>
            </a:r>
          </a:p>
          <a:p>
            <a:pPr>
              <a:buNone/>
            </a:pPr>
            <a:r>
              <a:rPr lang="es-ES" b="1" i="1" dirty="0" smtClean="0"/>
              <a:t>	"</a:t>
            </a:r>
            <a:r>
              <a:rPr lang="es-ES" b="1" i="1" dirty="0"/>
              <a:t>Art. 390. El que, conociendo las relaciones que los ligan, mate a </a:t>
            </a:r>
            <a:r>
              <a:rPr lang="es-ES" b="1" i="1" dirty="0" smtClean="0"/>
              <a:t>su padre</a:t>
            </a:r>
            <a:r>
              <a:rPr lang="es-ES" b="1" i="1" dirty="0"/>
              <a:t>, madre o hijo, a cualquier otro de sus ascendientes </a:t>
            </a:r>
            <a:r>
              <a:rPr lang="es-ES" b="1" i="1" dirty="0" smtClean="0"/>
              <a:t>o descendientes </a:t>
            </a:r>
            <a:r>
              <a:rPr lang="es-ES" b="1" i="1" dirty="0"/>
              <a:t>o la que de muerte al varón con que esté o haya </a:t>
            </a:r>
            <a:r>
              <a:rPr lang="es-ES" b="1" i="1" dirty="0" smtClean="0"/>
              <a:t>estado ligada </a:t>
            </a:r>
            <a:r>
              <a:rPr lang="es-ES" b="1" i="1" dirty="0"/>
              <a:t>como cónyuge, conviviente o a través de otra relación </a:t>
            </a:r>
            <a:r>
              <a:rPr lang="es-ES" b="1" i="1" dirty="0" smtClean="0"/>
              <a:t>afectiva, incurrirá </a:t>
            </a:r>
            <a:r>
              <a:rPr lang="es-ES" b="1" i="1" dirty="0"/>
              <a:t>en el delito de parricidio y será castigado con la pena </a:t>
            </a:r>
            <a:r>
              <a:rPr lang="es-ES" b="1" i="1" dirty="0" smtClean="0"/>
              <a:t>de presidio </a:t>
            </a:r>
            <a:r>
              <a:rPr lang="es-ES" b="1" i="1" dirty="0"/>
              <a:t>mayor en su grado máximo a presidio perpetuo calificado.</a:t>
            </a:r>
          </a:p>
          <a:p>
            <a:pPr>
              <a:buNone/>
            </a:pPr>
            <a:r>
              <a:rPr lang="es-ES" i="1" dirty="0" smtClean="0"/>
              <a:t>	</a:t>
            </a:r>
          </a:p>
          <a:p>
            <a:pPr>
              <a:buNone/>
            </a:pPr>
            <a:r>
              <a:rPr lang="es-ES" i="1" dirty="0" smtClean="0"/>
              <a:t>	Asimismo</a:t>
            </a:r>
            <a:r>
              <a:rPr lang="es-ES" i="1" dirty="0"/>
              <a:t>, con la misma pena </a:t>
            </a:r>
            <a:r>
              <a:rPr lang="es-ES" i="1" dirty="0" smtClean="0"/>
              <a:t>será </a:t>
            </a:r>
            <a:r>
              <a:rPr lang="es-ES" i="1" dirty="0"/>
              <a:t>sancionado, como </a:t>
            </a:r>
            <a:r>
              <a:rPr lang="es-ES" i="1" dirty="0" smtClean="0"/>
              <a:t> femicida</a:t>
            </a:r>
            <a:r>
              <a:rPr lang="es-ES" i="1" dirty="0"/>
              <a:t>, el </a:t>
            </a:r>
            <a:r>
              <a:rPr lang="es-ES" i="1" dirty="0" smtClean="0"/>
              <a:t>que, conociendo </a:t>
            </a:r>
            <a:r>
              <a:rPr lang="es-ES" i="1" dirty="0"/>
              <a:t>las relaciones que los ligan, mate a la mujer con la que </a:t>
            </a:r>
            <a:r>
              <a:rPr lang="es-ES" i="1" dirty="0" smtClean="0"/>
              <a:t>esté </a:t>
            </a:r>
            <a:r>
              <a:rPr lang="es-ES" i="1" dirty="0"/>
              <a:t>o </a:t>
            </a:r>
            <a:r>
              <a:rPr lang="es-ES" i="1" dirty="0" smtClean="0"/>
              <a:t>haya estado </a:t>
            </a:r>
            <a:r>
              <a:rPr lang="es-ES" i="1" dirty="0"/>
              <a:t>ligado como </a:t>
            </a:r>
            <a:r>
              <a:rPr lang="es-ES" i="1" dirty="0" smtClean="0"/>
              <a:t>cónyuge</a:t>
            </a:r>
            <a:r>
              <a:rPr lang="es-ES" i="1" dirty="0"/>
              <a:t>, conviviente o a </a:t>
            </a:r>
            <a:r>
              <a:rPr lang="es-ES" i="1" dirty="0" smtClean="0"/>
              <a:t>través de cualquiera </a:t>
            </a:r>
            <a:r>
              <a:rPr lang="es-ES" i="1" dirty="0"/>
              <a:t>otra </a:t>
            </a:r>
            <a:r>
              <a:rPr lang="es-ES" i="1" dirty="0" smtClean="0"/>
              <a:t>relación afectiva</a:t>
            </a:r>
            <a:r>
              <a:rPr lang="es-ES" i="1" dirty="0"/>
              <a:t>."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i="1" dirty="0" err="1" smtClean="0"/>
              <a:t>Femicide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L" i="1" dirty="0" smtClean="0"/>
              <a:t>	A </a:t>
            </a:r>
            <a:r>
              <a:rPr lang="es-CL" i="1" dirty="0" err="1"/>
              <a:t>satirical</a:t>
            </a:r>
            <a:r>
              <a:rPr lang="es-CL" i="1" dirty="0"/>
              <a:t> View of London at </a:t>
            </a:r>
            <a:r>
              <a:rPr lang="es-CL" i="1" dirty="0" err="1"/>
              <a:t>the</a:t>
            </a:r>
            <a:r>
              <a:rPr lang="es-CL" i="1" dirty="0"/>
              <a:t> </a:t>
            </a:r>
            <a:r>
              <a:rPr lang="es-CL" i="1" dirty="0" err="1"/>
              <a:t>Commencement</a:t>
            </a:r>
            <a:r>
              <a:rPr lang="es-CL" i="1" dirty="0"/>
              <a:t> of </a:t>
            </a:r>
            <a:r>
              <a:rPr lang="es-CL" i="1" dirty="0" err="1"/>
              <a:t>the</a:t>
            </a:r>
            <a:r>
              <a:rPr lang="es-CL" i="1" dirty="0"/>
              <a:t> </a:t>
            </a:r>
            <a:r>
              <a:rPr lang="es-CL" i="1" dirty="0" err="1"/>
              <a:t>Nineteenth</a:t>
            </a:r>
            <a:r>
              <a:rPr lang="es-CL" i="1" dirty="0"/>
              <a:t> </a:t>
            </a:r>
            <a:r>
              <a:rPr lang="es-CL" i="1" dirty="0" err="1"/>
              <a:t>Century</a:t>
            </a:r>
            <a:r>
              <a:rPr lang="es-CL" dirty="0"/>
              <a:t> </a:t>
            </a:r>
            <a:r>
              <a:rPr lang="es-CL" dirty="0" smtClean="0"/>
              <a:t>(1801) </a:t>
            </a:r>
            <a:r>
              <a:rPr lang="es-CL" dirty="0" smtClean="0">
                <a:sym typeface="Wingdings" pitchFamily="2" charset="2"/>
              </a:rPr>
              <a:t> Asesinato de mujer</a:t>
            </a:r>
            <a:endParaRPr lang="es-CL" dirty="0" smtClean="0"/>
          </a:p>
          <a:p>
            <a:pPr>
              <a:buNone/>
            </a:pPr>
            <a:endParaRPr lang="es-CL" dirty="0"/>
          </a:p>
          <a:p>
            <a:pPr>
              <a:buNone/>
            </a:pPr>
            <a:r>
              <a:rPr lang="es-CL" dirty="0" smtClean="0"/>
              <a:t>	</a:t>
            </a:r>
            <a:r>
              <a:rPr lang="es-CL" i="1" dirty="0"/>
              <a:t> </a:t>
            </a:r>
            <a:r>
              <a:rPr lang="es-CL" i="1" dirty="0" err="1"/>
              <a:t>The</a:t>
            </a:r>
            <a:r>
              <a:rPr lang="es-CL" i="1" dirty="0"/>
              <a:t> Oxford </a:t>
            </a:r>
            <a:r>
              <a:rPr lang="es-CL" i="1" dirty="0" err="1"/>
              <a:t>English</a:t>
            </a:r>
            <a:r>
              <a:rPr lang="es-CL" i="1" dirty="0"/>
              <a:t> </a:t>
            </a:r>
            <a:r>
              <a:rPr lang="es-CL" i="1" dirty="0" err="1"/>
              <a:t>Dictionary</a:t>
            </a:r>
            <a:r>
              <a:rPr lang="es-CL" i="1" dirty="0"/>
              <a:t> </a:t>
            </a:r>
            <a:r>
              <a:rPr lang="es-CL" i="1" dirty="0" err="1"/>
              <a:t>Law</a:t>
            </a:r>
            <a:r>
              <a:rPr lang="es-CL" i="1" dirty="0"/>
              <a:t> </a:t>
            </a:r>
            <a:r>
              <a:rPr lang="es-CL" i="1" dirty="0" err="1"/>
              <a:t>Lexicon</a:t>
            </a:r>
            <a:r>
              <a:rPr lang="es-CL" i="1" dirty="0"/>
              <a:t> de </a:t>
            </a:r>
            <a:r>
              <a:rPr lang="es-CL" i="1" dirty="0" err="1" smtClean="0"/>
              <a:t>Wharton</a:t>
            </a:r>
            <a:r>
              <a:rPr lang="es-CL" i="1" dirty="0" smtClean="0"/>
              <a:t> </a:t>
            </a:r>
            <a:r>
              <a:rPr lang="es-CL" dirty="0" smtClean="0"/>
              <a:t>(1848) </a:t>
            </a:r>
            <a:r>
              <a:rPr lang="es-CL" dirty="0" smtClean="0">
                <a:sym typeface="Wingdings" pitchFamily="2" charset="2"/>
              </a:rPr>
              <a:t> D</a:t>
            </a:r>
            <a:r>
              <a:rPr lang="es-CL" dirty="0" smtClean="0"/>
              <a:t>elito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Definiciones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24536"/>
          </a:xfrm>
        </p:spPr>
        <p:txBody>
          <a:bodyPr>
            <a:normAutofit fontScale="92500"/>
          </a:bodyPr>
          <a:lstStyle/>
          <a:p>
            <a:r>
              <a:rPr lang="es-CL" dirty="0" smtClean="0"/>
              <a:t>“El </a:t>
            </a:r>
            <a:r>
              <a:rPr lang="es-CL" dirty="0"/>
              <a:t>asesinato de mujeres como resultado extremo de la violencia de género que ocurre tanto en el ámbito privado como en el espacio público</a:t>
            </a:r>
            <a:r>
              <a:rPr lang="es-CL" dirty="0" smtClean="0"/>
              <a:t>” (</a:t>
            </a:r>
            <a:r>
              <a:rPr lang="es-ES_tradnl" dirty="0" smtClean="0"/>
              <a:t>Rojas, Soledad (coord.). </a:t>
            </a:r>
            <a:r>
              <a:rPr lang="es-ES_tradnl" i="1" dirty="0"/>
              <a:t>Femicidio en Chile</a:t>
            </a:r>
            <a:r>
              <a:rPr lang="es-ES_tradnl" dirty="0"/>
              <a:t>, OIT, Santiago de Chile, 2004, </a:t>
            </a:r>
            <a:r>
              <a:rPr lang="es-ES_tradnl" dirty="0" smtClean="0"/>
              <a:t>p.7) </a:t>
            </a:r>
            <a:endParaRPr lang="es-CL" dirty="0" smtClean="0"/>
          </a:p>
          <a:p>
            <a:r>
              <a:rPr lang="es-CL" dirty="0" smtClean="0"/>
              <a:t>“El </a:t>
            </a:r>
            <a:r>
              <a:rPr lang="es-CL" dirty="0"/>
              <a:t>asesinato de mujeres realizado por hombres motivado por odio, desprecio, placer o un sentido de propiedad de las mujeres</a:t>
            </a:r>
            <a:r>
              <a:rPr lang="es-CL" dirty="0" smtClean="0"/>
              <a:t>” (</a:t>
            </a:r>
            <a:r>
              <a:rPr lang="es-CL" dirty="0" err="1" smtClean="0"/>
              <a:t>Caputti</a:t>
            </a:r>
            <a:r>
              <a:rPr lang="es-CL" dirty="0" smtClean="0"/>
              <a:t> en Russell, Diana</a:t>
            </a:r>
            <a:r>
              <a:rPr lang="es-ES" dirty="0" smtClean="0"/>
              <a:t> </a:t>
            </a:r>
            <a:r>
              <a:rPr lang="es-ES" dirty="0"/>
              <a:t>y </a:t>
            </a:r>
            <a:r>
              <a:rPr lang="es-ES" dirty="0" err="1" smtClean="0"/>
              <a:t>Harmes</a:t>
            </a:r>
            <a:r>
              <a:rPr lang="es-ES" dirty="0" smtClean="0"/>
              <a:t>, Roberta </a:t>
            </a:r>
            <a:r>
              <a:rPr lang="es-ES" dirty="0"/>
              <a:t>(</a:t>
            </a:r>
            <a:r>
              <a:rPr lang="es-ES" dirty="0" smtClean="0"/>
              <a:t>eds.). </a:t>
            </a:r>
            <a:r>
              <a:rPr lang="es-ES" i="1" dirty="0"/>
              <a:t>Feminicidio: Una perspectiva global</a:t>
            </a:r>
            <a:r>
              <a:rPr lang="es-ES" dirty="0"/>
              <a:t>. </a:t>
            </a:r>
            <a:r>
              <a:rPr lang="es-ES_tradnl" dirty="0" smtClean="0"/>
              <a:t>UNAM, 2006, p.77)</a:t>
            </a:r>
            <a:endParaRPr lang="es-CL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“Crímenes </a:t>
            </a:r>
            <a:r>
              <a:rPr lang="es-CL" dirty="0"/>
              <a:t>de odio mortales</a:t>
            </a:r>
            <a:r>
              <a:rPr lang="es-CL" dirty="0" smtClean="0"/>
              <a:t>” (Russell, Diana</a:t>
            </a:r>
            <a:r>
              <a:rPr lang="es-ES" dirty="0" smtClean="0"/>
              <a:t> y </a:t>
            </a:r>
            <a:r>
              <a:rPr lang="es-ES" dirty="0" err="1" smtClean="0"/>
              <a:t>Harmes</a:t>
            </a:r>
            <a:r>
              <a:rPr lang="es-ES" dirty="0" smtClean="0"/>
              <a:t>, Roberta (eds.). </a:t>
            </a:r>
            <a:r>
              <a:rPr lang="es-ES" i="1" dirty="0" smtClean="0"/>
              <a:t>Feminicidio: Una perspectiva global</a:t>
            </a:r>
            <a:r>
              <a:rPr lang="es-ES" dirty="0" smtClean="0"/>
              <a:t>. </a:t>
            </a:r>
            <a:r>
              <a:rPr lang="es-ES_tradnl" dirty="0" smtClean="0"/>
              <a:t>UNAM, 2006, p.77)</a:t>
            </a:r>
            <a:endParaRPr lang="es-CL" dirty="0" smtClean="0"/>
          </a:p>
          <a:p>
            <a:r>
              <a:rPr lang="es-CL" dirty="0" smtClean="0"/>
              <a:t>“Asesinato </a:t>
            </a:r>
            <a:r>
              <a:rPr lang="es-CL" dirty="0"/>
              <a:t>misógino de mujeres cometido por hombres</a:t>
            </a:r>
            <a:r>
              <a:rPr lang="es-CL" dirty="0" smtClean="0"/>
              <a:t>” (Russell, </a:t>
            </a:r>
            <a:r>
              <a:rPr lang="es-ES_tradnl" dirty="0" smtClean="0"/>
              <a:t>Diana y Radford, Jill (eds.). </a:t>
            </a:r>
            <a:r>
              <a:rPr lang="es-ES_tradnl" i="1" dirty="0"/>
              <a:t>Femicidio: La política del asesinato de las mujeres</a:t>
            </a:r>
            <a:r>
              <a:rPr lang="es-ES_tradnl" dirty="0"/>
              <a:t>, UNAM, </a:t>
            </a:r>
            <a:r>
              <a:rPr lang="es-ES_tradnl" dirty="0" smtClean="0"/>
              <a:t>2006</a:t>
            </a:r>
            <a:r>
              <a:rPr lang="es-ES_tradnl" dirty="0"/>
              <a:t>, p. </a:t>
            </a:r>
            <a:r>
              <a:rPr lang="es-ES_tradnl" dirty="0" smtClean="0"/>
              <a:t>33)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41805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>
            <a:normAutofit fontScale="92500" lnSpcReduction="10000"/>
          </a:bodyPr>
          <a:lstStyle/>
          <a:p>
            <a:r>
              <a:rPr lang="es-CL" dirty="0"/>
              <a:t>Jill </a:t>
            </a:r>
            <a:r>
              <a:rPr lang="es-CL" dirty="0" smtClean="0"/>
              <a:t>Radford </a:t>
            </a:r>
            <a:r>
              <a:rPr lang="es-CL" dirty="0" smtClean="0">
                <a:sym typeface="Wingdings" pitchFamily="2" charset="2"/>
              </a:rPr>
              <a:t> “</a:t>
            </a:r>
            <a:r>
              <a:rPr lang="es-CL" dirty="0">
                <a:sym typeface="Wingdings" pitchFamily="2" charset="2"/>
              </a:rPr>
              <a:t>S</a:t>
            </a:r>
            <a:r>
              <a:rPr lang="es-CL" dirty="0" smtClean="0"/>
              <a:t>ituaciones </a:t>
            </a:r>
            <a:r>
              <a:rPr lang="es-CL" dirty="0"/>
              <a:t>en las cuales se acepta que las mujeres mueran como resultado de actitudes misóginas o de prácticas sociales</a:t>
            </a:r>
            <a:r>
              <a:rPr lang="es-CL" dirty="0" smtClean="0"/>
              <a:t>”. (Russell, </a:t>
            </a:r>
            <a:r>
              <a:rPr lang="es-ES_tradnl" dirty="0" smtClean="0"/>
              <a:t>Diana y Radford, Jill (eds.). </a:t>
            </a:r>
            <a:r>
              <a:rPr lang="es-ES_tradnl" i="1" dirty="0" err="1"/>
              <a:t>o</a:t>
            </a:r>
            <a:r>
              <a:rPr lang="es-ES_tradnl" i="1" dirty="0" err="1" smtClean="0"/>
              <a:t>p</a:t>
            </a:r>
            <a:r>
              <a:rPr lang="es-ES_tradnl" i="1" dirty="0" smtClean="0"/>
              <a:t>. cit.</a:t>
            </a:r>
            <a:r>
              <a:rPr lang="es-ES_tradnl" dirty="0" smtClean="0"/>
              <a:t> p. 41)</a:t>
            </a:r>
            <a:endParaRPr lang="es-CL" dirty="0" smtClean="0"/>
          </a:p>
          <a:p>
            <a:r>
              <a:rPr lang="es-CL" dirty="0" smtClean="0"/>
              <a:t>Diana Russell </a:t>
            </a:r>
            <a:r>
              <a:rPr lang="es-CL" dirty="0" smtClean="0">
                <a:sym typeface="Wingdings" pitchFamily="2" charset="2"/>
              </a:rPr>
              <a:t> </a:t>
            </a:r>
            <a:r>
              <a:rPr lang="es-CL" dirty="0"/>
              <a:t>“Los asesinatos misóginos se limitan a </a:t>
            </a:r>
            <a:r>
              <a:rPr lang="es-CL" dirty="0" smtClean="0"/>
              <a:t>aquellos </a:t>
            </a:r>
            <a:r>
              <a:rPr lang="es-CL" dirty="0"/>
              <a:t>motivados por el odio hacia las mujeres, en tanto, que los asesinatos sexistas incluyen a los asesinatos realizados por varones motivados por un sentido de tener derecho a ello o superioridad sobre las mujeres, por el placer o deseos sádicos hacia ellas, o por la suposición de propiedad sobre las mujeres</a:t>
            </a:r>
            <a:r>
              <a:rPr lang="es-CL" dirty="0" smtClean="0"/>
              <a:t>” (Russell, Diana</a:t>
            </a:r>
            <a:r>
              <a:rPr lang="es-ES" dirty="0" smtClean="0"/>
              <a:t> y </a:t>
            </a:r>
            <a:r>
              <a:rPr lang="es-ES" dirty="0" err="1" smtClean="0"/>
              <a:t>Harmes</a:t>
            </a:r>
            <a:r>
              <a:rPr lang="es-ES" dirty="0" smtClean="0"/>
              <a:t>, Roberta (eds.). </a:t>
            </a:r>
            <a:r>
              <a:rPr lang="es-ES_tradnl" i="1" dirty="0" err="1" smtClean="0"/>
              <a:t>op</a:t>
            </a:r>
            <a:r>
              <a:rPr lang="es-ES_tradnl" i="1" dirty="0" smtClean="0"/>
              <a:t>. cit.</a:t>
            </a:r>
            <a:r>
              <a:rPr lang="es-ES_tradnl" dirty="0" smtClean="0"/>
              <a:t> p.78)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Femicidio/ Feminicidio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es-CL" dirty="0"/>
              <a:t>Diana Russell </a:t>
            </a:r>
            <a:r>
              <a:rPr lang="es-CL" dirty="0" smtClean="0">
                <a:sym typeface="Wingdings" pitchFamily="2" charset="2"/>
              </a:rPr>
              <a:t> </a:t>
            </a:r>
            <a:r>
              <a:rPr lang="es-CL" dirty="0" smtClean="0"/>
              <a:t>Seminario </a:t>
            </a:r>
            <a:r>
              <a:rPr lang="es-CL" dirty="0"/>
              <a:t>Internacional </a:t>
            </a:r>
            <a:r>
              <a:rPr lang="es-CL" dirty="0" smtClean="0"/>
              <a:t>Feminicidio </a:t>
            </a:r>
            <a:r>
              <a:rPr lang="es-CL" dirty="0"/>
              <a:t>Justicia y Derecho, </a:t>
            </a:r>
            <a:r>
              <a:rPr lang="es-CL" dirty="0" smtClean="0"/>
              <a:t>(Comisión Especial 2005) </a:t>
            </a:r>
            <a:r>
              <a:rPr lang="es-CL" dirty="0" smtClean="0">
                <a:sym typeface="Wingdings" pitchFamily="2" charset="2"/>
              </a:rPr>
              <a:t> Violencia de género</a:t>
            </a:r>
          </a:p>
          <a:p>
            <a:r>
              <a:rPr lang="es-CL" dirty="0"/>
              <a:t>Marcela </a:t>
            </a:r>
            <a:r>
              <a:rPr lang="es-CL" dirty="0" smtClean="0"/>
              <a:t>Lagarde </a:t>
            </a:r>
            <a:r>
              <a:rPr lang="es-CL" dirty="0" smtClean="0">
                <a:sym typeface="Wingdings" pitchFamily="2" charset="2"/>
              </a:rPr>
              <a:t> “C</a:t>
            </a:r>
            <a:r>
              <a:rPr lang="es-CL" dirty="0" smtClean="0"/>
              <a:t>onjunto </a:t>
            </a:r>
            <a:r>
              <a:rPr lang="es-CL" dirty="0"/>
              <a:t>de delitos de lesa humanidad que contienen los crímenes, los secuestros y las desapariciones de niñas y mujeres en un cuadro de colapso institucional. Se trata de una fractura del Estado de derecho que favorece la impunidad. El feminicidio es un crimen de estado</a:t>
            </a:r>
            <a:r>
              <a:rPr lang="es-CL" dirty="0" smtClean="0"/>
              <a:t>” (En Russell, Diana</a:t>
            </a:r>
            <a:r>
              <a:rPr lang="es-ES" dirty="0" smtClean="0"/>
              <a:t> y </a:t>
            </a:r>
            <a:r>
              <a:rPr lang="es-ES" dirty="0" err="1" smtClean="0"/>
              <a:t>Harmes</a:t>
            </a:r>
            <a:r>
              <a:rPr lang="es-ES" dirty="0" smtClean="0"/>
              <a:t>, Roberta (eds.). </a:t>
            </a:r>
            <a:r>
              <a:rPr lang="es-ES_tradnl" i="1" dirty="0" err="1" smtClean="0"/>
              <a:t>op</a:t>
            </a:r>
            <a:r>
              <a:rPr lang="es-ES_tradnl" i="1" dirty="0" smtClean="0"/>
              <a:t>. cit.</a:t>
            </a:r>
            <a:r>
              <a:rPr lang="es-ES_tradnl" dirty="0" smtClean="0"/>
              <a:t> p.20</a:t>
            </a:r>
            <a:r>
              <a:rPr lang="es-CL" dirty="0" smtClean="0"/>
              <a:t>)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s-ES" dirty="0" smtClean="0"/>
              <a:t>Feminicidio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1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Normalización y tolerancia de la violencia de género</a:t>
            </a:r>
          </a:p>
          <a:p>
            <a:r>
              <a:rPr lang="es-ES" dirty="0" smtClean="0"/>
              <a:t>Violencia institucional sobre las familias</a:t>
            </a:r>
          </a:p>
          <a:p>
            <a:r>
              <a:rPr lang="es-ES" dirty="0" err="1" smtClean="0"/>
              <a:t>Culpabilización</a:t>
            </a:r>
            <a:r>
              <a:rPr lang="es-ES" dirty="0" smtClean="0"/>
              <a:t> de las víctimas</a:t>
            </a:r>
          </a:p>
          <a:p>
            <a:r>
              <a:rPr lang="es-ES" dirty="0" smtClean="0"/>
              <a:t>Trato discriminatorio, autoritario y negligente por parte de las autoridades</a:t>
            </a:r>
          </a:p>
          <a:p>
            <a:r>
              <a:rPr lang="es-ES" dirty="0" smtClean="0"/>
              <a:t>No esclarecimiento de los casos</a:t>
            </a:r>
          </a:p>
          <a:p>
            <a:r>
              <a:rPr lang="es-ES" dirty="0" smtClean="0"/>
              <a:t>Sin reparación del daño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	FRACTURA DEL ESTADO DEMOCRÁTICO DE DERECHO</a:t>
            </a:r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2204864"/>
            <a:ext cx="8229600" cy="1143000"/>
          </a:xfrm>
        </p:spPr>
        <p:txBody>
          <a:bodyPr>
            <a:normAutofit/>
          </a:bodyPr>
          <a:lstStyle/>
          <a:p>
            <a:r>
              <a:rPr lang="es-ES" b="1" dirty="0" smtClean="0"/>
              <a:t>TIPOLOGÍA</a:t>
            </a:r>
            <a:endParaRPr lang="es-ES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757</Words>
  <Application>Microsoft Office PowerPoint</Application>
  <PresentationFormat>Presentación en pantalla (4:3)</PresentationFormat>
  <Paragraphs>65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FEMICIDIO</vt:lpstr>
      <vt:lpstr>Mito Baruya (Nueva Guinea)</vt:lpstr>
      <vt:lpstr>Femicide</vt:lpstr>
      <vt:lpstr>Definiciones</vt:lpstr>
      <vt:lpstr>Diapositiva 5</vt:lpstr>
      <vt:lpstr>Diapositiva 6</vt:lpstr>
      <vt:lpstr>Femicidio/ Feminicidio</vt:lpstr>
      <vt:lpstr>Feminicidio</vt:lpstr>
      <vt:lpstr>TIPOLOGÍA</vt:lpstr>
      <vt:lpstr>Femicidio íntimo/ Femicidio de pareja íntima</vt:lpstr>
      <vt:lpstr>Femicidio no íntimo</vt:lpstr>
      <vt:lpstr>Femicidio por conexión</vt:lpstr>
      <vt:lpstr>Otras tipologías</vt:lpstr>
      <vt:lpstr>Medios de comunicación</vt:lpstr>
      <vt:lpstr>Diapositiva 15</vt:lpstr>
      <vt:lpstr>Modifica el Código Penal y la Ley Nº 20.066 sobre Violencia Intrafamiliar, estableciendo el "Femicidio", aumentando las penas aplicables a este delito y reforma las normas sobre Parricidio</vt:lpstr>
      <vt:lpstr>Diapositiva 17</vt:lpstr>
      <vt:lpstr>Diapositiva 18</vt:lpstr>
      <vt:lpstr>Diapositiva 19</vt:lpstr>
      <vt:lpstr>Diapositiva 20</vt:lpstr>
      <vt:lpstr>Diapositiva 21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FEMICIDIO</dc:title>
  <dc:creator>Ainhoa Montserrat Vásquez Mejías</dc:creator>
  <cp:lastModifiedBy>Ainhoa Montserrat Vásquez Mejías</cp:lastModifiedBy>
  <cp:revision>26</cp:revision>
  <dcterms:created xsi:type="dcterms:W3CDTF">2011-11-27T23:36:07Z</dcterms:created>
  <dcterms:modified xsi:type="dcterms:W3CDTF">2012-09-06T14:57:15Z</dcterms:modified>
</cp:coreProperties>
</file>