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57" r:id="rId5"/>
    <p:sldId id="262" r:id="rId6"/>
    <p:sldId id="278" r:id="rId7"/>
    <p:sldId id="259" r:id="rId8"/>
    <p:sldId id="260" r:id="rId9"/>
    <p:sldId id="267" r:id="rId10"/>
    <p:sldId id="277" r:id="rId11"/>
    <p:sldId id="275" r:id="rId12"/>
    <p:sldId id="27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FA5A2-42F8-458B-98A0-BD5ADDFEAF63}" type="datetimeFigureOut">
              <a:rPr lang="es-ES" smtClean="0"/>
              <a:pPr/>
              <a:t>22/08/2012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C26D3-7B8F-4BC5-818B-05D17F94504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r>
              <a:rPr lang="es-ES" dirty="0" smtClean="0"/>
              <a:t>APUNTES PARA LA HISTORIA DEL GÉNERO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Imagen" descr="elite siglo XI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348880"/>
            <a:ext cx="2724522" cy="3999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20203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33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26611">
                <a:tc>
                  <a:txBody>
                    <a:bodyPr/>
                    <a:lstStyle/>
                    <a:p>
                      <a:r>
                        <a:rPr lang="es-ES" sz="4000" dirty="0" smtClean="0"/>
                        <a:t>SEXO</a:t>
                      </a:r>
                      <a:endParaRPr lang="es-E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4000" dirty="0" smtClean="0"/>
                        <a:t>GÉNERO</a:t>
                      </a:r>
                      <a:endParaRPr lang="es-ES" sz="4000" dirty="0"/>
                    </a:p>
                  </a:txBody>
                  <a:tcPr/>
                </a:tc>
              </a:tr>
              <a:tr h="826611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Biológico 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Cultural</a:t>
                      </a:r>
                      <a:endParaRPr lang="es-ES" sz="2400" dirty="0"/>
                    </a:p>
                  </a:txBody>
                  <a:tcPr/>
                </a:tc>
              </a:tr>
              <a:tr h="826611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Innato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Aprendido</a:t>
                      </a:r>
                      <a:endParaRPr lang="es-ES" sz="2400" dirty="0"/>
                    </a:p>
                  </a:txBody>
                  <a:tcPr/>
                </a:tc>
              </a:tr>
              <a:tr h="826611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Inmutable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Mutable</a:t>
                      </a:r>
                      <a:endParaRPr lang="es-ES" sz="2400" dirty="0"/>
                    </a:p>
                  </a:txBody>
                  <a:tcPr/>
                </a:tc>
              </a:tr>
              <a:tr h="826611"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Universal</a:t>
                      </a:r>
                      <a:endParaRPr lang="es-E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 smtClean="0"/>
                        <a:t>Variable</a:t>
                      </a:r>
                      <a:endParaRPr lang="es-E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Críticas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Ghettización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Estudio realizado sólo por mujeres</a:t>
            </a:r>
          </a:p>
          <a:p>
            <a:r>
              <a:rPr lang="es-ES" dirty="0" smtClean="0">
                <a:sym typeface="Wingdings" pitchFamily="2" charset="2"/>
              </a:rPr>
              <a:t>Universalización  Se universaliza el concepto de “mujer” sin diferenciar entre ellas</a:t>
            </a:r>
          </a:p>
          <a:p>
            <a:r>
              <a:rPr lang="es-ES" dirty="0" smtClean="0">
                <a:sym typeface="Wingdings" pitchFamily="2" charset="2"/>
              </a:rPr>
              <a:t>Esencialismo  Creencia en una “Esencia femenina”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20688"/>
            <a:ext cx="8352928" cy="5976664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>
                <a:sym typeface="Wingdings" pitchFamily="2" charset="2"/>
              </a:rPr>
              <a:t>Tercera Ola: 1990 hasta ahora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No esencialista </a:t>
            </a:r>
            <a:r>
              <a:rPr lang="es-ES" dirty="0" smtClean="0">
                <a:sym typeface="Wingdings" pitchFamily="2" charset="2"/>
              </a:rPr>
              <a:t> Variabilidad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Relacional </a:t>
            </a:r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Multiplicidad </a:t>
            </a:r>
            <a:r>
              <a:rPr lang="es-ES" dirty="0" smtClean="0">
                <a:sym typeface="Wingdings" pitchFamily="2" charset="2"/>
              </a:rPr>
              <a:t> 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Posicionamiento (desplazamiento a través de las jerarquías)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r>
              <a:rPr lang="es-ES" b="1" dirty="0"/>
              <a:t>Diferencia </a:t>
            </a:r>
            <a:r>
              <a:rPr lang="es-ES" b="1" dirty="0" smtClean="0"/>
              <a:t>NO es equivalente a </a:t>
            </a:r>
            <a:r>
              <a:rPr lang="es-ES" b="1" dirty="0"/>
              <a:t>Desigualdad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Construcción de identidades de género en América Latina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Construcción de identidades genéricas ligado a la reproducción de valores femeninos</a:t>
            </a:r>
          </a:p>
          <a:p>
            <a:endParaRPr lang="es-ES" dirty="0"/>
          </a:p>
          <a:p>
            <a:r>
              <a:rPr lang="es-ES" dirty="0" smtClean="0"/>
              <a:t>Virgen María </a:t>
            </a:r>
            <a:r>
              <a:rPr lang="es-ES" dirty="0" smtClean="0">
                <a:sym typeface="Wingdings" pitchFamily="2" charset="2"/>
              </a:rPr>
              <a:t> imagen para pobres y ricos/ Asociada al machismo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smtClean="0">
                <a:sym typeface="Wingdings" pitchFamily="2" charset="2"/>
              </a:rPr>
              <a:t>Madre  </a:t>
            </a:r>
            <a:r>
              <a:rPr lang="es-ES" dirty="0" smtClean="0">
                <a:sym typeface="Wingdings" pitchFamily="2" charset="2"/>
              </a:rPr>
              <a:t>liberación de la condición de mestizos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“La chingada”/ “Lo chingón” </a:t>
            </a:r>
            <a:r>
              <a:rPr lang="es-ES" dirty="0" smtClean="0">
                <a:sym typeface="Wingdings" pitchFamily="2" charset="2"/>
              </a:rPr>
              <a:t> VIOLENCIA</a:t>
            </a:r>
          </a:p>
          <a:p>
            <a:r>
              <a:rPr lang="es-ES" dirty="0" smtClean="0"/>
              <a:t>Conquistador/Conquistada</a:t>
            </a:r>
          </a:p>
          <a:p>
            <a:pPr>
              <a:buNone/>
            </a:pPr>
            <a:r>
              <a:rPr lang="es-ES" dirty="0" smtClean="0"/>
              <a:t>				</a:t>
            </a:r>
            <a:endParaRPr lang="es-ES" dirty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Ser Madre/ Ser </a:t>
            </a:r>
            <a:r>
              <a:rPr lang="es-ES" dirty="0" err="1" smtClean="0"/>
              <a:t>Hjio</a:t>
            </a:r>
            <a:endParaRPr lang="es-ES" dirty="0" smtClean="0"/>
          </a:p>
          <a:p>
            <a:r>
              <a:rPr lang="es-ES" dirty="0" smtClean="0"/>
              <a:t>Mujer = Madre</a:t>
            </a:r>
          </a:p>
          <a:p>
            <a:r>
              <a:rPr lang="es-ES" dirty="0" smtClean="0"/>
              <a:t>Hombre = Hijo/ Lacho</a:t>
            </a:r>
          </a:p>
          <a:p>
            <a:r>
              <a:rPr lang="es-ES" dirty="0" smtClean="0"/>
              <a:t>Padre ausente = </a:t>
            </a:r>
            <a:r>
              <a:rPr lang="es-ES" i="1" dirty="0" err="1" smtClean="0"/>
              <a:t>Pater</a:t>
            </a:r>
            <a:r>
              <a:rPr lang="es-ES" dirty="0" smtClean="0"/>
              <a:t> = Militar, caudillo, guerrillero</a:t>
            </a:r>
          </a:p>
          <a:p>
            <a:r>
              <a:rPr lang="es-ES" dirty="0" smtClean="0"/>
              <a:t>IMAGEN DE LA VIRGEN </a:t>
            </a:r>
            <a:r>
              <a:rPr lang="es-ES" dirty="0" smtClean="0">
                <a:sym typeface="Wingdings" pitchFamily="2" charset="2"/>
              </a:rPr>
              <a:t> GUADALUPE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346050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r>
              <a:rPr lang="es-CL" dirty="0" smtClean="0"/>
              <a:t>	“</a:t>
            </a:r>
            <a:r>
              <a:rPr lang="es-CL" dirty="0"/>
              <a:t>La mujer es el Enigma. A semejanza del hombre de raza o nacionalidad extraña, incita y repele. Es la imagen de la fecundidad, pero asimismo de la muerte [...] la mujer ¿esconde la muerte o la vida?, ¿en qué piensa?, ¿piensa acaso?, ¿siente de veras?, ¿es igual a nosotros</a:t>
            </a:r>
            <a:r>
              <a:rPr lang="es-CL" dirty="0" smtClean="0"/>
              <a:t>?” (Paz, Octavio. </a:t>
            </a:r>
            <a:r>
              <a:rPr lang="es-CL" i="1" dirty="0"/>
              <a:t>El laberinto de la soledad</a:t>
            </a:r>
            <a:r>
              <a:rPr lang="es-CL" dirty="0"/>
              <a:t>, Fondo de Cultura Económica, México, 2004, p. 73.</a:t>
            </a:r>
            <a:r>
              <a:rPr lang="es-CL" dirty="0" smtClean="0"/>
              <a:t>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1810544" cy="13002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/>
          </a:bodyPr>
          <a:lstStyle/>
          <a:p>
            <a:r>
              <a:rPr lang="es-ES" sz="3900" dirty="0" smtClean="0"/>
              <a:t>Sadismo</a:t>
            </a:r>
          </a:p>
          <a:p>
            <a:r>
              <a:rPr lang="es-ES" sz="3900" dirty="0" smtClean="0"/>
              <a:t>Violencia epistémica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CL" dirty="0" smtClean="0"/>
              <a:t>	“</a:t>
            </a:r>
            <a:r>
              <a:rPr lang="es-CL" dirty="0"/>
              <a:t>Adscribir significados a lo femenino es, en esencia, una modalidad de la </a:t>
            </a:r>
            <a:r>
              <a:rPr lang="es-CL" dirty="0" err="1"/>
              <a:t>territorialización</a:t>
            </a:r>
            <a:r>
              <a:rPr lang="es-CL" dirty="0"/>
              <a:t>, un acto de posesión a través del lenguaje realizado por un Sujeto masculino que intenta perpetuar la subyugación de Otro</a:t>
            </a:r>
            <a:r>
              <a:rPr lang="es-CL" dirty="0" smtClean="0"/>
              <a:t>” (Guerra, Lucía</a:t>
            </a:r>
            <a:r>
              <a:rPr lang="es-ES" dirty="0" smtClean="0"/>
              <a:t>. </a:t>
            </a:r>
            <a:r>
              <a:rPr lang="es-ES" i="1" dirty="0"/>
              <a:t>La mujer fragmentada: Historias de un signo</a:t>
            </a:r>
            <a:r>
              <a:rPr lang="es-ES" dirty="0"/>
              <a:t>. Cuarto Propio, Santiago de Chile, 2006, p. </a:t>
            </a:r>
            <a:r>
              <a:rPr lang="es-ES" dirty="0" smtClean="0"/>
              <a:t>14.</a:t>
            </a:r>
            <a:r>
              <a:rPr lang="es-CL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FEMINISMO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/>
          </a:bodyPr>
          <a:lstStyle/>
          <a:p>
            <a:r>
              <a:rPr lang="es-ES" dirty="0" smtClean="0"/>
              <a:t>Primera Ola: Inglaterra y EEUU </a:t>
            </a:r>
            <a:r>
              <a:rPr lang="es-ES" dirty="0" smtClean="0">
                <a:sym typeface="Wingdings" pitchFamily="2" charset="2"/>
              </a:rPr>
              <a:t> </a:t>
            </a:r>
            <a:r>
              <a:rPr lang="es-ES" dirty="0" smtClean="0"/>
              <a:t>Finales del S.XIX y principios del XX </a:t>
            </a:r>
            <a:r>
              <a:rPr lang="es-ES" dirty="0" smtClean="0">
                <a:sym typeface="Wingdings" pitchFamily="2" charset="2"/>
              </a:rPr>
              <a:t> Sufragio y derechos matrimoniales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endParaRPr lang="es-ES" dirty="0" smtClean="0">
              <a:sym typeface="Wingdings" pitchFamily="2" charset="2"/>
            </a:endParaRPr>
          </a:p>
        </p:txBody>
      </p:sp>
      <p:pic>
        <p:nvPicPr>
          <p:cNvPr id="4" name="3 Imagen" descr="manifestacionfemen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501008"/>
            <a:ext cx="381000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s-ES" dirty="0" smtClean="0"/>
              <a:t>	</a:t>
            </a:r>
            <a:r>
              <a:rPr lang="es-ES" sz="8000" dirty="0" smtClean="0"/>
              <a:t>“NO SE NACE MUJER, SE LLEGA A SERLO”</a:t>
            </a:r>
          </a:p>
          <a:p>
            <a:pPr algn="ctr">
              <a:buNone/>
            </a:pPr>
            <a:r>
              <a:rPr lang="es-ES" sz="6000" dirty="0" smtClean="0"/>
              <a:t>(</a:t>
            </a:r>
            <a:r>
              <a:rPr lang="es-ES" sz="6000" dirty="0" err="1" smtClean="0"/>
              <a:t>Simone</a:t>
            </a:r>
            <a:r>
              <a:rPr lang="es-ES" sz="6000" dirty="0" smtClean="0"/>
              <a:t> de </a:t>
            </a:r>
            <a:r>
              <a:rPr lang="es-ES" sz="6000" dirty="0" err="1" smtClean="0"/>
              <a:t>Beauvoir</a:t>
            </a:r>
            <a:r>
              <a:rPr lang="es-ES" sz="6000" dirty="0" smtClean="0"/>
              <a:t>, 1949)</a:t>
            </a:r>
            <a:endParaRPr lang="es-E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GÉNERO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>
                <a:sym typeface="Wingdings" pitchFamily="2" charset="2"/>
              </a:rPr>
              <a:t>Segunda Ola: ‘60 y ’70  Se amplían las demandas laborales, sexuales, familiares…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err="1" smtClean="0"/>
              <a:t>Stoller</a:t>
            </a:r>
            <a:r>
              <a:rPr lang="es-ES" dirty="0" smtClean="0"/>
              <a:t> y Money </a:t>
            </a:r>
            <a:r>
              <a:rPr lang="es-ES" dirty="0" smtClean="0">
                <a:sym typeface="Wingdings" pitchFamily="2" charset="2"/>
              </a:rPr>
              <a:t> Hermafroditismo  Cultural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Sexo / Género  Se hereda / Se adquiere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“El género es la construcción social y cultural de las diferencias sexuales”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es-CL" dirty="0" smtClean="0"/>
              <a:t>	“La opinión generalizada de los biólogos es que el papel de la biología en determinar la identidad de género (vivir como hombre o mujer) es mínima, ya que la predisposición biológica del género de hombres o de mujeres, puede ser invalidada de forma definitiva y decisiva por el aprendizaje cultural” (</a:t>
            </a:r>
            <a:r>
              <a:rPr lang="es-CL" dirty="0" err="1" smtClean="0"/>
              <a:t>Kirkwood</a:t>
            </a:r>
            <a:r>
              <a:rPr lang="es-CL" dirty="0" smtClean="0"/>
              <a:t>, Julieta. </a:t>
            </a:r>
            <a:r>
              <a:rPr lang="es-CL" i="1" dirty="0" err="1" smtClean="0"/>
              <a:t>Feminarios</a:t>
            </a:r>
            <a:r>
              <a:rPr lang="es-CL" dirty="0" smtClean="0"/>
              <a:t>. </a:t>
            </a:r>
            <a:r>
              <a:rPr lang="es-ES_tradnl" dirty="0" smtClean="0"/>
              <a:t>Documentas, Santiago de Chile, 1987, p. 25.)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2016224"/>
          </a:xfrm>
        </p:spPr>
        <p:txBody>
          <a:bodyPr>
            <a:normAutofit fontScale="90000"/>
          </a:bodyPr>
          <a:lstStyle/>
          <a:p>
            <a:pPr algn="l">
              <a:buFont typeface="Arial" pitchFamily="34" charset="0"/>
              <a:buChar char="•"/>
            </a:pPr>
            <a:r>
              <a:rPr lang="es-ES" sz="3600" dirty="0" smtClean="0">
                <a:latin typeface="+mn-lt"/>
                <a:sym typeface="Wingdings" pitchFamily="2" charset="2"/>
              </a:rPr>
              <a:t>  </a:t>
            </a:r>
            <a:r>
              <a:rPr lang="es-ES" sz="3600" dirty="0" err="1" smtClean="0">
                <a:latin typeface="+mn-lt"/>
                <a:sym typeface="Wingdings" pitchFamily="2" charset="2"/>
              </a:rPr>
              <a:t>Gayle</a:t>
            </a:r>
            <a:r>
              <a:rPr lang="es-ES" sz="3600" dirty="0" smtClean="0">
                <a:latin typeface="+mn-lt"/>
                <a:sym typeface="Wingdings" pitchFamily="2" charset="2"/>
              </a:rPr>
              <a:t> </a:t>
            </a:r>
            <a:r>
              <a:rPr lang="es-ES" sz="3600" dirty="0" err="1" smtClean="0">
                <a:latin typeface="+mn-lt"/>
                <a:sym typeface="Wingdings" pitchFamily="2" charset="2"/>
              </a:rPr>
              <a:t>Rubin</a:t>
            </a:r>
            <a:r>
              <a:rPr lang="es-ES" sz="3600" dirty="0" smtClean="0">
                <a:latin typeface="+mn-lt"/>
                <a:sym typeface="Wingdings" pitchFamily="2" charset="2"/>
              </a:rPr>
              <a:t>  “Sistema que varía de sociedad en sociedad”  Sistema Sexo/Género</a:t>
            </a:r>
            <a:br>
              <a:rPr lang="es-ES" sz="3600" dirty="0" smtClean="0">
                <a:latin typeface="+mn-lt"/>
                <a:sym typeface="Wingdings" pitchFamily="2" charset="2"/>
              </a:rPr>
            </a:br>
            <a:r>
              <a:rPr lang="es-ES" sz="3600" dirty="0" smtClean="0">
                <a:latin typeface="+mn-lt"/>
                <a:sym typeface="Wingdings" pitchFamily="2" charset="2"/>
              </a:rPr>
              <a:t/>
            </a:r>
            <a:br>
              <a:rPr lang="es-ES" sz="3600" dirty="0" smtClean="0">
                <a:latin typeface="+mn-lt"/>
                <a:sym typeface="Wingdings" pitchFamily="2" charset="2"/>
              </a:rPr>
            </a:br>
            <a:r>
              <a:rPr lang="es-ES" sz="3600" dirty="0" smtClean="0">
                <a:latin typeface="+mn-lt"/>
                <a:sym typeface="Wingdings" pitchFamily="2" charset="2"/>
              </a:rPr>
              <a:t>Mujer </a:t>
            </a:r>
            <a:r>
              <a:rPr lang="es-ES" sz="3600" dirty="0" err="1" smtClean="0">
                <a:latin typeface="+mn-lt"/>
                <a:sym typeface="Wingdings" pitchFamily="2" charset="2"/>
              </a:rPr>
              <a:t>invisibilizada</a:t>
            </a:r>
            <a:r>
              <a:rPr lang="es-ES" sz="3600" dirty="0" smtClean="0">
                <a:latin typeface="+mn-lt"/>
                <a:sym typeface="Wingdings" pitchFamily="2" charset="2"/>
              </a:rPr>
              <a:t> por:</a:t>
            </a:r>
            <a:r>
              <a:rPr lang="es-ES" dirty="0" smtClean="0">
                <a:sym typeface="Wingdings" pitchFamily="2" charset="2"/>
              </a:rPr>
              <a:t/>
            </a:r>
            <a:br>
              <a:rPr lang="es-ES" dirty="0" smtClean="0">
                <a:sym typeface="Wingdings" pitchFamily="2" charset="2"/>
              </a:rPr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r>
              <a:rPr lang="es-ES" dirty="0" smtClean="0"/>
              <a:t>Androcentrismo </a:t>
            </a:r>
            <a:r>
              <a:rPr lang="es-ES" dirty="0" smtClean="0">
                <a:sym typeface="Wingdings" pitchFamily="2" charset="2"/>
              </a:rPr>
              <a:t> Se observa la realidad </a:t>
            </a:r>
            <a:r>
              <a:rPr lang="es-ES" dirty="0" smtClean="0">
                <a:sym typeface="Wingdings" pitchFamily="2" charset="2"/>
              </a:rPr>
              <a:t>en y desde </a:t>
            </a:r>
            <a:r>
              <a:rPr lang="es-ES" dirty="0" smtClean="0">
                <a:sym typeface="Wingdings" pitchFamily="2" charset="2"/>
              </a:rPr>
              <a:t>la perspectiva masculina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Etnocentrismo  Se observa la cultura bajo el cristal de la propia  Implica una posición de superioridad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800" dirty="0" smtClean="0"/>
              <a:t>Género como construcción simbólica</a:t>
            </a:r>
            <a:endParaRPr lang="es-ES" sz="3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Sherry </a:t>
            </a:r>
            <a:r>
              <a:rPr lang="es-ES" dirty="0" err="1" smtClean="0"/>
              <a:t>Ormer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ideologías de género y valores simbólicos  Inferioridad asociada a la naturaleza</a:t>
            </a:r>
          </a:p>
          <a:p>
            <a:r>
              <a:rPr lang="es-ES" dirty="0" smtClean="0">
                <a:sym typeface="Wingdings" pitchFamily="2" charset="2"/>
              </a:rPr>
              <a:t>Sistema de oposiciones:</a:t>
            </a:r>
          </a:p>
          <a:p>
            <a:pPr>
              <a:buNone/>
            </a:pPr>
            <a:r>
              <a:rPr lang="es-ES" dirty="0" smtClean="0"/>
              <a:t>			Lo público/Lo privado</a:t>
            </a:r>
          </a:p>
          <a:p>
            <a:pPr>
              <a:buNone/>
            </a:pPr>
            <a:r>
              <a:rPr lang="es-ES" dirty="0" smtClean="0"/>
              <a:t>			Producción/ Reproducción</a:t>
            </a:r>
          </a:p>
          <a:p>
            <a:pPr>
              <a:buNone/>
            </a:pPr>
            <a:r>
              <a:rPr lang="es-ES" dirty="0" smtClean="0"/>
              <a:t>			Racional/ Irracional</a:t>
            </a:r>
          </a:p>
          <a:p>
            <a:pPr>
              <a:buNone/>
            </a:pPr>
            <a:r>
              <a:rPr lang="es-ES" dirty="0" smtClean="0"/>
              <a:t>			“Uno”/ “Otro”</a:t>
            </a:r>
          </a:p>
          <a:p>
            <a:r>
              <a:rPr lang="es-ES" dirty="0" smtClean="0"/>
              <a:t>Construcción social y cultural “hegemónica” y “Esencialista”</a:t>
            </a:r>
          </a:p>
          <a:p>
            <a:endParaRPr lang="es-E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800" dirty="0" smtClean="0"/>
              <a:t>Género como construcción social</a:t>
            </a:r>
            <a:endParaRPr lang="es-ES" sz="3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Teoría Marxista </a:t>
            </a:r>
            <a:r>
              <a:rPr lang="es-ES" dirty="0" smtClean="0">
                <a:sym typeface="Wingdings" pitchFamily="2" charset="2"/>
              </a:rPr>
              <a:t> </a:t>
            </a:r>
            <a:r>
              <a:rPr lang="es-ES" dirty="0" err="1" smtClean="0">
                <a:sym typeface="Wingdings" pitchFamily="2" charset="2"/>
              </a:rPr>
              <a:t>Leacock</a:t>
            </a:r>
            <a:r>
              <a:rPr lang="es-ES" dirty="0" smtClean="0">
                <a:sym typeface="Wingdings" pitchFamily="2" charset="2"/>
              </a:rPr>
              <a:t>  División sexual del trabajo  lo que “Hacen” hombres y mujeres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Complementariedad de los sexos en las comunidades cazadoras – recolectoras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Contribución económica de la mujer  Relaciones de producción</a:t>
            </a:r>
            <a:endParaRPr lang="es-ES" dirty="0" smtClean="0"/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3096344"/>
          </a:xfrm>
        </p:spPr>
        <p:txBody>
          <a:bodyPr/>
          <a:lstStyle/>
          <a:p>
            <a:pPr>
              <a:buNone/>
            </a:pPr>
            <a:r>
              <a:rPr lang="es-CL" dirty="0" smtClean="0"/>
              <a:t>	Mujer =  Naturaleza = No productora</a:t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Hombre = Civilización = Cazador</a:t>
            </a:r>
            <a:endParaRPr lang="es-ES" dirty="0"/>
          </a:p>
        </p:txBody>
      </p:sp>
      <p:pic>
        <p:nvPicPr>
          <p:cNvPr id="4" name="3 Imagen" descr="foto de un empresar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780928"/>
            <a:ext cx="2643756" cy="3734119"/>
          </a:xfrm>
          <a:prstGeom prst="rect">
            <a:avLst/>
          </a:prstGeom>
        </p:spPr>
      </p:pic>
      <p:pic>
        <p:nvPicPr>
          <p:cNvPr id="5" name="4 Imagen" descr="embaraza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780927"/>
            <a:ext cx="2448272" cy="3663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306</Words>
  <Application>Microsoft Office PowerPoint</Application>
  <PresentationFormat>Presentación en pantalla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APUNTES PARA LA HISTORIA DEL GÉNERO</vt:lpstr>
      <vt:lpstr>FEMINISMO</vt:lpstr>
      <vt:lpstr>Diapositiva 3</vt:lpstr>
      <vt:lpstr>GÉNERO</vt:lpstr>
      <vt:lpstr>Diapositiva 5</vt:lpstr>
      <vt:lpstr>  Gayle Rubin  “Sistema que varía de sociedad en sociedad”  Sistema Sexo/Género  Mujer invisibilizada por: </vt:lpstr>
      <vt:lpstr>Género como construcción simbólica</vt:lpstr>
      <vt:lpstr>Género como construcción social</vt:lpstr>
      <vt:lpstr>Diapositiva 9</vt:lpstr>
      <vt:lpstr>Diapositiva 10</vt:lpstr>
      <vt:lpstr>Críticas</vt:lpstr>
      <vt:lpstr>Diapositiva 12</vt:lpstr>
      <vt:lpstr>Construcción de identidades de género en América Latina</vt:lpstr>
      <vt:lpstr>Diapositiva 14</vt:lpstr>
      <vt:lpstr>Diapositiva 15</vt:lpstr>
      <vt:lpstr>Diapositiva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APUNTES PARA LA HISTORIA DEL GÉNERO</dc:title>
  <dc:creator>Ainhoa Montserrat Vásquez Mejías</dc:creator>
  <cp:lastModifiedBy>Ainhoa Montserrat Vásquez Mejías</cp:lastModifiedBy>
  <cp:revision>51</cp:revision>
  <dcterms:created xsi:type="dcterms:W3CDTF">2012-03-18T21:21:08Z</dcterms:created>
  <dcterms:modified xsi:type="dcterms:W3CDTF">2012-08-22T18:09:17Z</dcterms:modified>
</cp:coreProperties>
</file>