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3" r:id="rId3"/>
    <p:sldId id="264" r:id="rId4"/>
    <p:sldId id="265" r:id="rId5"/>
    <p:sldId id="266" r:id="rId6"/>
    <p:sldId id="257" r:id="rId7"/>
    <p:sldId id="258" r:id="rId8"/>
    <p:sldId id="267" r:id="rId9"/>
    <p:sldId id="262" r:id="rId10"/>
    <p:sldId id="259" r:id="rId11"/>
    <p:sldId id="260" r:id="rId12"/>
    <p:sldId id="261" r:id="rId13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CFC465-2A69-4252-9470-A3434ACC585F}" type="datetimeFigureOut">
              <a:rPr lang="es-ES" smtClean="0"/>
              <a:pPr/>
              <a:t>28/03/2012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998BB4-71D7-4286-9E96-C44C3991B6B1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b="1" dirty="0" smtClean="0"/>
              <a:t>EROTISMO Y VIOLENCIA</a:t>
            </a:r>
            <a:endParaRPr lang="es-ES" b="1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Marqués de </a:t>
            </a:r>
            <a:r>
              <a:rPr lang="es-CL" dirty="0" err="1"/>
              <a:t>Sade</a:t>
            </a:r>
            <a:r>
              <a:rPr lang="es-CL" dirty="0"/>
              <a:t> 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67544" y="1772816"/>
            <a:ext cx="8229600" cy="468052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s-CL" sz="3600" dirty="0" smtClean="0"/>
              <a:t>Sujeto soberano </a:t>
            </a:r>
            <a:r>
              <a:rPr lang="es-CL" sz="3600" dirty="0" smtClean="0">
                <a:sym typeface="Wingdings" pitchFamily="2" charset="2"/>
              </a:rPr>
              <a:t> Negación del otro</a:t>
            </a:r>
          </a:p>
          <a:p>
            <a:pPr>
              <a:buNone/>
            </a:pPr>
            <a:r>
              <a:rPr lang="es-CL" sz="3600" dirty="0" smtClean="0">
                <a:sym typeface="Wingdings" pitchFamily="2" charset="2"/>
              </a:rPr>
              <a:t>Víctima </a:t>
            </a:r>
            <a:r>
              <a:rPr lang="es-CL" sz="3600" smtClean="0">
                <a:sym typeface="Wingdings" pitchFamily="2" charset="2"/>
              </a:rPr>
              <a:t>/ Victimario</a:t>
            </a:r>
            <a:r>
              <a:rPr lang="es-CL" sz="3600" dirty="0" smtClean="0"/>
              <a:t>	</a:t>
            </a:r>
          </a:p>
          <a:p>
            <a:pPr>
              <a:buNone/>
            </a:pPr>
            <a:endParaRPr lang="es-CL" dirty="0" smtClean="0"/>
          </a:p>
          <a:p>
            <a:pPr>
              <a:buNone/>
            </a:pPr>
            <a:r>
              <a:rPr lang="es-CL" dirty="0"/>
              <a:t>	</a:t>
            </a:r>
            <a:r>
              <a:rPr lang="es-CL" dirty="0" smtClean="0"/>
              <a:t>“</a:t>
            </a:r>
            <a:r>
              <a:rPr lang="es-CL" dirty="0"/>
              <a:t>Hombres lujuriosos: </a:t>
            </a:r>
            <a:r>
              <a:rPr lang="es-CL" dirty="0" smtClean="0"/>
              <a:t>acepten </a:t>
            </a:r>
            <a:r>
              <a:rPr lang="es-CL" dirty="0"/>
              <a:t>sólo el gobierno de sus deseos, únicamente los límites de la imaginación; y aprendan de él, porque sólo explorando y ensanchando la esfera de sus aficiones y caprichos hallarán el verdadero placer</a:t>
            </a:r>
            <a:r>
              <a:rPr lang="es-CL" dirty="0" smtClean="0"/>
              <a:t>” (</a:t>
            </a:r>
            <a:r>
              <a:rPr lang="es-CL" dirty="0" err="1" smtClean="0"/>
              <a:t>Sade</a:t>
            </a:r>
            <a:r>
              <a:rPr lang="es-CL" dirty="0" smtClean="0"/>
              <a:t>, </a:t>
            </a:r>
            <a:r>
              <a:rPr lang="es-ES_tradnl" i="1" dirty="0"/>
              <a:t>La filosofía del tocador</a:t>
            </a:r>
            <a:r>
              <a:rPr lang="es-ES_tradnl" dirty="0"/>
              <a:t>, Grupo Editorial Tomo, México, 2008, p. </a:t>
            </a:r>
            <a:r>
              <a:rPr lang="es-ES_tradnl" dirty="0" smtClean="0"/>
              <a:t>17)</a:t>
            </a:r>
            <a:endParaRPr lang="es-E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6635080" cy="418058"/>
          </a:xfrm>
        </p:spPr>
        <p:txBody>
          <a:bodyPr>
            <a:normAutofit fontScale="90000"/>
          </a:bodyPr>
          <a:lstStyle/>
          <a:p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67544" y="1196752"/>
            <a:ext cx="8229600" cy="45259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s-CL" dirty="0" smtClean="0"/>
              <a:t>	“Debería </a:t>
            </a:r>
            <a:r>
              <a:rPr lang="es-CL" dirty="0"/>
              <a:t>existir una declaración estatal que promulgara que las mujeres pertenecen a todos los </a:t>
            </a:r>
            <a:r>
              <a:rPr lang="es-CL" dirty="0" smtClean="0"/>
              <a:t>hombres. No </a:t>
            </a:r>
            <a:r>
              <a:rPr lang="es-CL" dirty="0"/>
              <a:t>como propiedad, sino como instrumento de placer [...] según leyes justas, no tendría yo derecho a </a:t>
            </a:r>
            <a:r>
              <a:rPr lang="es-CL" i="1" dirty="0"/>
              <a:t>poseer</a:t>
            </a:r>
            <a:r>
              <a:rPr lang="es-CL" dirty="0"/>
              <a:t> esta mujer o aquélla, pero mi derecho irrefutable sería disfrutar de ella; además, podría obligarla a someterse a mis deseos si ella, por cualquier razón, presentara resistencia</a:t>
            </a:r>
            <a:r>
              <a:rPr lang="es-CL" dirty="0" smtClean="0"/>
              <a:t>”</a:t>
            </a:r>
            <a:r>
              <a:rPr lang="es-ES" dirty="0" smtClean="0"/>
              <a:t> (</a:t>
            </a:r>
            <a:r>
              <a:rPr lang="es-ES_tradnl" i="1" dirty="0" err="1" smtClean="0"/>
              <a:t>Íbid</a:t>
            </a:r>
            <a:r>
              <a:rPr lang="es-ES_tradnl" dirty="0" smtClean="0"/>
              <a:t>, </a:t>
            </a:r>
            <a:r>
              <a:rPr lang="es-ES_tradnl" dirty="0"/>
              <a:t>p. </a:t>
            </a:r>
            <a:r>
              <a:rPr lang="es-ES_tradnl" dirty="0" smtClean="0"/>
              <a:t>121)</a:t>
            </a:r>
            <a:endParaRPr lang="es-ES" dirty="0"/>
          </a:p>
          <a:p>
            <a:endParaRPr lang="es-E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René Girard 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67544" y="2132856"/>
            <a:ext cx="8229600" cy="3456384"/>
          </a:xfrm>
        </p:spPr>
        <p:txBody>
          <a:bodyPr/>
          <a:lstStyle/>
          <a:p>
            <a:r>
              <a:rPr lang="es-CL" dirty="0" smtClean="0"/>
              <a:t>Sexualidad </a:t>
            </a:r>
            <a:r>
              <a:rPr lang="es-CL" dirty="0"/>
              <a:t>y violencia </a:t>
            </a:r>
            <a:r>
              <a:rPr lang="es-CL" dirty="0" smtClean="0">
                <a:sym typeface="Wingdings" pitchFamily="2" charset="2"/>
              </a:rPr>
              <a:t> Caos y </a:t>
            </a:r>
            <a:r>
              <a:rPr lang="es-CL" i="1" dirty="0" smtClean="0"/>
              <a:t>Crisis </a:t>
            </a:r>
            <a:r>
              <a:rPr lang="es-CL" i="1" dirty="0"/>
              <a:t>de las </a:t>
            </a:r>
            <a:r>
              <a:rPr lang="es-CL" i="1" dirty="0" smtClean="0"/>
              <a:t>diferencias</a:t>
            </a:r>
          </a:p>
          <a:p>
            <a:r>
              <a:rPr lang="es-CL" i="1" dirty="0" smtClean="0"/>
              <a:t>Chivo Expiatorio </a:t>
            </a:r>
            <a:r>
              <a:rPr lang="es-CL" dirty="0" smtClean="0">
                <a:sym typeface="Wingdings" pitchFamily="2" charset="2"/>
              </a:rPr>
              <a:t> Unanimidad violenta / Marginal / Agente dual (bondad y maldad)</a:t>
            </a:r>
          </a:p>
          <a:p>
            <a:r>
              <a:rPr lang="es-CL" i="1" dirty="0" smtClean="0"/>
              <a:t>Pharmakos</a:t>
            </a:r>
            <a:endParaRPr lang="es-CL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dirty="0" smtClean="0"/>
              <a:t>Construcción de identidades de género en América Latina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2060848"/>
            <a:ext cx="8229600" cy="4065315"/>
          </a:xfrm>
        </p:spPr>
        <p:txBody>
          <a:bodyPr>
            <a:normAutofit lnSpcReduction="10000"/>
          </a:bodyPr>
          <a:lstStyle/>
          <a:p>
            <a:r>
              <a:rPr lang="es-ES" dirty="0" smtClean="0"/>
              <a:t>Construcción de identidades genéricas ligado a la reproducción de valores femeninos</a:t>
            </a:r>
          </a:p>
          <a:p>
            <a:endParaRPr lang="es-ES" dirty="0"/>
          </a:p>
          <a:p>
            <a:r>
              <a:rPr lang="es-ES" dirty="0" smtClean="0"/>
              <a:t>Virgen María </a:t>
            </a:r>
            <a:r>
              <a:rPr lang="es-ES" dirty="0" smtClean="0">
                <a:sym typeface="Wingdings" pitchFamily="2" charset="2"/>
              </a:rPr>
              <a:t> imagen para pobres y ricos/ Asociada al machismo</a:t>
            </a:r>
          </a:p>
          <a:p>
            <a:endParaRPr lang="es-ES" dirty="0">
              <a:sym typeface="Wingdings" pitchFamily="2" charset="2"/>
            </a:endParaRPr>
          </a:p>
          <a:p>
            <a:r>
              <a:rPr lang="es-ES" smtClean="0">
                <a:sym typeface="Wingdings" pitchFamily="2" charset="2"/>
              </a:rPr>
              <a:t>Madre  </a:t>
            </a:r>
            <a:r>
              <a:rPr lang="es-ES" dirty="0" smtClean="0">
                <a:sym typeface="Wingdings" pitchFamily="2" charset="2"/>
              </a:rPr>
              <a:t>liberación de la condición de mestizos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505475"/>
          </a:xfrm>
        </p:spPr>
        <p:txBody>
          <a:bodyPr>
            <a:normAutofit lnSpcReduction="10000"/>
          </a:bodyPr>
          <a:lstStyle/>
          <a:p>
            <a:r>
              <a:rPr lang="es-ES" dirty="0" smtClean="0"/>
              <a:t>“La chingada”/ “Lo chingón” </a:t>
            </a:r>
            <a:r>
              <a:rPr lang="es-ES" dirty="0" smtClean="0">
                <a:sym typeface="Wingdings" pitchFamily="2" charset="2"/>
              </a:rPr>
              <a:t> VIOLENCIA</a:t>
            </a:r>
          </a:p>
          <a:p>
            <a:r>
              <a:rPr lang="es-ES" dirty="0" smtClean="0"/>
              <a:t>Conquistador/Conquistada</a:t>
            </a:r>
          </a:p>
          <a:p>
            <a:pPr>
              <a:buNone/>
            </a:pPr>
            <a:r>
              <a:rPr lang="es-ES" dirty="0" smtClean="0"/>
              <a:t>				</a:t>
            </a:r>
            <a:endParaRPr lang="es-ES" dirty="0"/>
          </a:p>
          <a:p>
            <a:pPr>
              <a:buNone/>
            </a:pPr>
            <a:endParaRPr lang="es-ES" dirty="0" smtClean="0"/>
          </a:p>
          <a:p>
            <a:r>
              <a:rPr lang="es-ES" dirty="0" smtClean="0"/>
              <a:t>Ser Madre/ Ser </a:t>
            </a:r>
            <a:r>
              <a:rPr lang="es-ES" dirty="0" err="1" smtClean="0"/>
              <a:t>Hjio</a:t>
            </a:r>
            <a:endParaRPr lang="es-ES" dirty="0" smtClean="0"/>
          </a:p>
          <a:p>
            <a:r>
              <a:rPr lang="es-ES" dirty="0" smtClean="0"/>
              <a:t>Mujer = Madre</a:t>
            </a:r>
          </a:p>
          <a:p>
            <a:r>
              <a:rPr lang="es-ES" dirty="0" smtClean="0"/>
              <a:t>Hombre = Hijo/ Lacho</a:t>
            </a:r>
          </a:p>
          <a:p>
            <a:r>
              <a:rPr lang="es-ES" dirty="0" smtClean="0"/>
              <a:t>Padre ausente = </a:t>
            </a:r>
            <a:r>
              <a:rPr lang="es-ES" i="1" dirty="0" err="1" smtClean="0"/>
              <a:t>Pater</a:t>
            </a:r>
            <a:r>
              <a:rPr lang="es-ES" dirty="0" smtClean="0"/>
              <a:t> = Militar, caudillo, guerrillero</a:t>
            </a:r>
          </a:p>
          <a:p>
            <a:r>
              <a:rPr lang="es-ES" dirty="0" smtClean="0"/>
              <a:t>IMAGEN DE LA VIRGEN </a:t>
            </a:r>
            <a:r>
              <a:rPr lang="es-ES" dirty="0" smtClean="0">
                <a:sym typeface="Wingdings" pitchFamily="2" charset="2"/>
              </a:rPr>
              <a:t> GUADALUPE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3394720" cy="346050"/>
          </a:xfrm>
        </p:spPr>
        <p:txBody>
          <a:bodyPr>
            <a:normAutofit fontScale="90000"/>
          </a:bodyPr>
          <a:lstStyle/>
          <a:p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/>
          <a:lstStyle/>
          <a:p>
            <a:pPr>
              <a:buNone/>
            </a:pPr>
            <a:r>
              <a:rPr lang="es-CL" dirty="0" smtClean="0"/>
              <a:t>	“</a:t>
            </a:r>
            <a:r>
              <a:rPr lang="es-CL" dirty="0"/>
              <a:t>La mujer es el Enigma. A semejanza del hombre de raza o nacionalidad extraña, incita y repele. Es la imagen de la fecundidad, pero asimismo de la muerte [...] la mujer ¿esconde la muerte o la vida?, ¿en qué piensa?, ¿piensa acaso?, ¿siente de veras?, ¿es igual a nosotros</a:t>
            </a:r>
            <a:r>
              <a:rPr lang="es-CL" dirty="0" smtClean="0"/>
              <a:t>?” (Paz, Octavio. </a:t>
            </a:r>
            <a:r>
              <a:rPr lang="es-CL" i="1" dirty="0"/>
              <a:t>El laberinto de la soledad</a:t>
            </a:r>
            <a:r>
              <a:rPr lang="es-CL" dirty="0"/>
              <a:t>, Fondo de Cultura Económica, México, 2004, p. 73.</a:t>
            </a:r>
            <a:r>
              <a:rPr lang="es-CL" dirty="0" smtClean="0"/>
              <a:t>)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1810544" cy="130026"/>
          </a:xfrm>
        </p:spPr>
        <p:txBody>
          <a:bodyPr>
            <a:normAutofit fontScale="90000"/>
          </a:bodyPr>
          <a:lstStyle/>
          <a:p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rmAutofit fontScale="92500"/>
          </a:bodyPr>
          <a:lstStyle/>
          <a:p>
            <a:r>
              <a:rPr lang="es-ES" sz="3900" dirty="0" smtClean="0"/>
              <a:t>Sadismo</a:t>
            </a:r>
          </a:p>
          <a:p>
            <a:r>
              <a:rPr lang="es-ES" sz="3900" dirty="0" smtClean="0"/>
              <a:t>Violencia epistémica</a:t>
            </a:r>
          </a:p>
          <a:p>
            <a:pPr>
              <a:buNone/>
            </a:pPr>
            <a:endParaRPr lang="es-ES" dirty="0"/>
          </a:p>
          <a:p>
            <a:pPr>
              <a:buNone/>
            </a:pPr>
            <a:r>
              <a:rPr lang="es-CL" dirty="0" smtClean="0"/>
              <a:t>	“</a:t>
            </a:r>
            <a:r>
              <a:rPr lang="es-CL" dirty="0"/>
              <a:t>Adscribir significados a lo femenino es, en esencia, una modalidad de la </a:t>
            </a:r>
            <a:r>
              <a:rPr lang="es-CL" dirty="0" err="1"/>
              <a:t>territorialización</a:t>
            </a:r>
            <a:r>
              <a:rPr lang="es-CL" dirty="0"/>
              <a:t>, un acto de posesión a través del lenguaje realizado por un Sujeto masculino que intenta perpetuar la subyugación de Otro</a:t>
            </a:r>
            <a:r>
              <a:rPr lang="es-CL" dirty="0" smtClean="0"/>
              <a:t>” (Guerra, Lucía</a:t>
            </a:r>
            <a:r>
              <a:rPr lang="es-ES" dirty="0" smtClean="0"/>
              <a:t>. </a:t>
            </a:r>
            <a:r>
              <a:rPr lang="es-ES" i="1" dirty="0"/>
              <a:t>La mujer fragmentada: Historias de un signo</a:t>
            </a:r>
            <a:r>
              <a:rPr lang="es-ES" dirty="0"/>
              <a:t>. Cuarto Propio, Santiago de Chile, 2006, p. </a:t>
            </a:r>
            <a:r>
              <a:rPr lang="es-ES" dirty="0" smtClean="0"/>
              <a:t>14.</a:t>
            </a:r>
            <a:r>
              <a:rPr lang="es-CL" dirty="0" smtClean="0"/>
              <a:t>)</a:t>
            </a:r>
            <a:endParaRPr lang="es-E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s-CL" dirty="0" smtClean="0"/>
              <a:t>	</a:t>
            </a:r>
            <a:r>
              <a:rPr lang="es-CL" dirty="0" smtClean="0"/>
              <a:t>“</a:t>
            </a:r>
            <a:r>
              <a:rPr lang="es-CL" dirty="0" smtClean="0"/>
              <a:t>Si </a:t>
            </a:r>
            <a:r>
              <a:rPr lang="es-CL" dirty="0" smtClean="0"/>
              <a:t>la relación sexual aparece como una relación social de dominación es porque se constituye a través del principio de división fundamental entre lo masculino, activo, y lo femenino, pasivo, y ese principio crea, organiza, expresa y dirige el deseo, el deseo masculino como deseo de posesión, como dominación erótica, y el deseo femenino como deseo de la dominación masculina, como subordinación erotizada, o incluso, en su límite, reconocimiento erotizado de la </a:t>
            </a:r>
            <a:r>
              <a:rPr lang="es-CL" dirty="0" smtClean="0"/>
              <a:t>dominación”</a:t>
            </a:r>
          </a:p>
          <a:p>
            <a:pPr algn="ctr">
              <a:buNone/>
            </a:pPr>
            <a:r>
              <a:rPr lang="es-CL" dirty="0" smtClean="0"/>
              <a:t>(Pierre </a:t>
            </a:r>
            <a:r>
              <a:rPr lang="es-CL" dirty="0" err="1" smtClean="0"/>
              <a:t>Bordieu</a:t>
            </a:r>
            <a:r>
              <a:rPr lang="es-CL" dirty="0" smtClean="0"/>
              <a:t>)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/>
          <a:lstStyle/>
          <a:p>
            <a:r>
              <a:rPr lang="es-ES" dirty="0" smtClean="0"/>
              <a:t>George </a:t>
            </a:r>
            <a:r>
              <a:rPr lang="es-ES" dirty="0" err="1" smtClean="0"/>
              <a:t>Bataille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412776"/>
            <a:ext cx="8363272" cy="504056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s-CL" dirty="0" smtClean="0"/>
              <a:t>	“El </a:t>
            </a:r>
            <a:r>
              <a:rPr lang="es-CL" dirty="0"/>
              <a:t>erotismo es la aprobación de la vida hasta en la muerte</a:t>
            </a:r>
            <a:r>
              <a:rPr lang="es-CL" dirty="0" smtClean="0"/>
              <a:t>”</a:t>
            </a:r>
          </a:p>
          <a:p>
            <a:pPr>
              <a:buNone/>
            </a:pPr>
            <a:endParaRPr lang="es-ES" dirty="0" smtClean="0"/>
          </a:p>
          <a:p>
            <a:pPr>
              <a:buNone/>
            </a:pPr>
            <a:r>
              <a:rPr lang="es-ES" dirty="0" smtClean="0"/>
              <a:t>Reproducción </a:t>
            </a:r>
            <a:r>
              <a:rPr lang="es-ES" dirty="0" smtClean="0"/>
              <a:t>asexuada y sexuada</a:t>
            </a:r>
          </a:p>
          <a:p>
            <a:pPr>
              <a:buNone/>
            </a:pPr>
            <a:r>
              <a:rPr lang="es-ES" dirty="0" smtClean="0"/>
              <a:t>	</a:t>
            </a:r>
          </a:p>
          <a:p>
            <a:pPr>
              <a:buNone/>
            </a:pPr>
            <a:r>
              <a:rPr lang="es-ES" dirty="0" smtClean="0"/>
              <a:t>Erotismo de los cuerpos</a:t>
            </a:r>
          </a:p>
          <a:p>
            <a:pPr>
              <a:buNone/>
            </a:pPr>
            <a:r>
              <a:rPr lang="es-ES" dirty="0" smtClean="0"/>
              <a:t>Erotismo de los corazones</a:t>
            </a:r>
          </a:p>
          <a:p>
            <a:pPr>
              <a:buNone/>
            </a:pPr>
            <a:r>
              <a:rPr lang="es-ES" dirty="0" smtClean="0"/>
              <a:t>Erotismo sagrado</a:t>
            </a:r>
          </a:p>
          <a:p>
            <a:pPr>
              <a:buNone/>
            </a:pPr>
            <a:endParaRPr lang="es-ES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/>
          <a:lstStyle/>
          <a:p>
            <a:pPr>
              <a:buNone/>
            </a:pPr>
            <a:r>
              <a:rPr lang="es-ES" dirty="0" smtClean="0"/>
              <a:t>Seres discontinuos buscando la continuidad </a:t>
            </a:r>
            <a:r>
              <a:rPr lang="es-ES" dirty="0" smtClean="0">
                <a:sym typeface="Wingdings" pitchFamily="2" charset="2"/>
              </a:rPr>
              <a:t> Violencia  Destrucción del ser discontinuo</a:t>
            </a:r>
            <a:endParaRPr lang="es-ES" dirty="0" smtClean="0"/>
          </a:p>
          <a:p>
            <a:endParaRPr lang="es-ES" dirty="0" smtClean="0"/>
          </a:p>
          <a:p>
            <a:r>
              <a:rPr lang="es-ES" dirty="0" smtClean="0"/>
              <a:t>Sexualidad </a:t>
            </a:r>
            <a:r>
              <a:rPr lang="es-ES" dirty="0" smtClean="0">
                <a:sym typeface="Wingdings" pitchFamily="2" charset="2"/>
              </a:rPr>
              <a:t> Actividad sexual</a:t>
            </a:r>
          </a:p>
          <a:p>
            <a:r>
              <a:rPr lang="es-ES" dirty="0" smtClean="0">
                <a:sym typeface="Wingdings" pitchFamily="2" charset="2"/>
              </a:rPr>
              <a:t>Erotismo  Búsqueda psicológica</a:t>
            </a:r>
          </a:p>
          <a:p>
            <a:endParaRPr lang="es-ES" dirty="0" smtClean="0">
              <a:sym typeface="Wingdings" pitchFamily="2" charset="2"/>
            </a:endParaRPr>
          </a:p>
          <a:p>
            <a:pPr>
              <a:buNone/>
            </a:pPr>
            <a:r>
              <a:rPr lang="es-ES" dirty="0" smtClean="0">
                <a:sym typeface="Wingdings" pitchFamily="2" charset="2"/>
              </a:rPr>
              <a:t>Procreación/Imaginario</a:t>
            </a:r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s-AR" dirty="0" smtClean="0"/>
              <a:t>	“Si la unión de los dos amantes es un efecto de la pasión, entonces pide muerte, pide para sí el deseo de matar o de suicidarse. Lo que designa a la pasión es un halo de muerte” (</a:t>
            </a:r>
            <a:r>
              <a:rPr lang="es-AR" dirty="0" err="1" smtClean="0"/>
              <a:t>Bataille</a:t>
            </a:r>
            <a:r>
              <a:rPr lang="es-AR" dirty="0" smtClean="0"/>
              <a:t>, George. </a:t>
            </a:r>
            <a:r>
              <a:rPr lang="es-ES_tradnl" i="1" dirty="0" smtClean="0"/>
              <a:t>El erotismo</a:t>
            </a:r>
            <a:r>
              <a:rPr lang="es-ES_tradnl" dirty="0" smtClean="0"/>
              <a:t>, </a:t>
            </a:r>
            <a:r>
              <a:rPr lang="es-ES_tradnl" dirty="0" err="1" smtClean="0"/>
              <a:t>Tusquets</a:t>
            </a:r>
            <a:r>
              <a:rPr lang="es-ES_tradnl" dirty="0" smtClean="0"/>
              <a:t>, México, 2008, p. 30</a:t>
            </a:r>
            <a:r>
              <a:rPr lang="es-AR" dirty="0" smtClean="0"/>
              <a:t>)</a:t>
            </a:r>
            <a:endParaRPr lang="es-E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646</TotalTime>
  <Words>119</Words>
  <Application>Microsoft Office PowerPoint</Application>
  <PresentationFormat>Presentación en pantalla (4:3)</PresentationFormat>
  <Paragraphs>48</Paragraphs>
  <Slides>12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12</vt:i4>
      </vt:variant>
    </vt:vector>
  </HeadingPairs>
  <TitlesOfParts>
    <vt:vector size="13" baseType="lpstr">
      <vt:lpstr>Tema de Office</vt:lpstr>
      <vt:lpstr>EROTISMO Y VIOLENCIA</vt:lpstr>
      <vt:lpstr>Construcción de identidades de género en América Latina</vt:lpstr>
      <vt:lpstr>Diapositiva 3</vt:lpstr>
      <vt:lpstr>Diapositiva 4</vt:lpstr>
      <vt:lpstr>Diapositiva 5</vt:lpstr>
      <vt:lpstr>Diapositiva 6</vt:lpstr>
      <vt:lpstr>George Bataille</vt:lpstr>
      <vt:lpstr>Diapositiva 8</vt:lpstr>
      <vt:lpstr>Diapositiva 9</vt:lpstr>
      <vt:lpstr>Marqués de Sade </vt:lpstr>
      <vt:lpstr>Diapositiva 11</vt:lpstr>
      <vt:lpstr>René Girard 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EROTISMO Y VIOLENCIA</dc:title>
  <dc:creator>Ainhoa Montserrat Vásquez Mejías</dc:creator>
  <cp:lastModifiedBy>Ainhoa Montserrat Vásquez Mejías</cp:lastModifiedBy>
  <cp:revision>65</cp:revision>
  <dcterms:created xsi:type="dcterms:W3CDTF">2011-11-21T00:01:50Z</dcterms:created>
  <dcterms:modified xsi:type="dcterms:W3CDTF">2012-03-28T17:05:51Z</dcterms:modified>
</cp:coreProperties>
</file>

<file path=docProps/thumbnail.jpeg>
</file>