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Lst>
  <p:sldSz cx="9144000" cy="6858000" type="screen4x3"/>
  <p:notesSz cx="6858000" cy="9144000"/>
  <p:defaultText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602" autoAdjust="0"/>
    <p:restoredTop sz="93705" autoAdjust="0"/>
  </p:normalViewPr>
  <p:slideViewPr>
    <p:cSldViewPr>
      <p:cViewPr>
        <p:scale>
          <a:sx n="70" d="100"/>
          <a:sy n="70" d="100"/>
        </p:scale>
        <p:origin x="-546" y="3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CL"/>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CL"/>
          </a:p>
        </p:txBody>
      </p:sp>
      <p:sp>
        <p:nvSpPr>
          <p:cNvPr id="4" name="3 Marcador de fecha"/>
          <p:cNvSpPr>
            <a:spLocks noGrp="1"/>
          </p:cNvSpPr>
          <p:nvPr>
            <p:ph type="dt" sz="half" idx="10"/>
          </p:nvPr>
        </p:nvSpPr>
        <p:spPr/>
        <p:txBody>
          <a:bodyPr/>
          <a:lstStyle/>
          <a:p>
            <a:fld id="{2202D718-6A12-485D-A681-6D6209ED6FFE}" type="datetimeFigureOut">
              <a:rPr lang="es-CL" smtClean="0"/>
              <a:t>27-10-2012</a:t>
            </a:fld>
            <a:endParaRPr lang="es-CL" dirty="0"/>
          </a:p>
        </p:txBody>
      </p:sp>
      <p:sp>
        <p:nvSpPr>
          <p:cNvPr id="5" name="4 Marcador de pie de página"/>
          <p:cNvSpPr>
            <a:spLocks noGrp="1"/>
          </p:cNvSpPr>
          <p:nvPr>
            <p:ph type="ftr" sz="quarter" idx="11"/>
          </p:nvPr>
        </p:nvSpPr>
        <p:spPr/>
        <p:txBody>
          <a:bodyPr/>
          <a:lstStyle/>
          <a:p>
            <a:endParaRPr lang="es-CL" dirty="0"/>
          </a:p>
        </p:txBody>
      </p:sp>
      <p:sp>
        <p:nvSpPr>
          <p:cNvPr id="6" name="5 Marcador de número de diapositiva"/>
          <p:cNvSpPr>
            <a:spLocks noGrp="1"/>
          </p:cNvSpPr>
          <p:nvPr>
            <p:ph type="sldNum" sz="quarter" idx="12"/>
          </p:nvPr>
        </p:nvSpPr>
        <p:spPr/>
        <p:txBody>
          <a:bodyPr/>
          <a:lstStyle/>
          <a:p>
            <a:fld id="{487AA579-BD6F-49F5-9F66-106282C3495D}" type="slidenum">
              <a:rPr lang="es-CL" smtClean="0"/>
              <a:t>‹Nº›</a:t>
            </a:fld>
            <a:endParaRPr lang="es-CL" dirty="0"/>
          </a:p>
        </p:txBody>
      </p:sp>
    </p:spTree>
    <p:extLst>
      <p:ext uri="{BB962C8B-B14F-4D97-AF65-F5344CB8AC3E}">
        <p14:creationId xmlns:p14="http://schemas.microsoft.com/office/powerpoint/2010/main" val="12248126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p>
            <a:fld id="{2202D718-6A12-485D-A681-6D6209ED6FFE}" type="datetimeFigureOut">
              <a:rPr lang="es-CL" smtClean="0"/>
              <a:t>27-10-2012</a:t>
            </a:fld>
            <a:endParaRPr lang="es-CL" dirty="0"/>
          </a:p>
        </p:txBody>
      </p:sp>
      <p:sp>
        <p:nvSpPr>
          <p:cNvPr id="5" name="4 Marcador de pie de página"/>
          <p:cNvSpPr>
            <a:spLocks noGrp="1"/>
          </p:cNvSpPr>
          <p:nvPr>
            <p:ph type="ftr" sz="quarter" idx="11"/>
          </p:nvPr>
        </p:nvSpPr>
        <p:spPr/>
        <p:txBody>
          <a:bodyPr/>
          <a:lstStyle/>
          <a:p>
            <a:endParaRPr lang="es-CL" dirty="0"/>
          </a:p>
        </p:txBody>
      </p:sp>
      <p:sp>
        <p:nvSpPr>
          <p:cNvPr id="6" name="5 Marcador de número de diapositiva"/>
          <p:cNvSpPr>
            <a:spLocks noGrp="1"/>
          </p:cNvSpPr>
          <p:nvPr>
            <p:ph type="sldNum" sz="quarter" idx="12"/>
          </p:nvPr>
        </p:nvSpPr>
        <p:spPr/>
        <p:txBody>
          <a:bodyPr/>
          <a:lstStyle/>
          <a:p>
            <a:fld id="{487AA579-BD6F-49F5-9F66-106282C3495D}" type="slidenum">
              <a:rPr lang="es-CL" smtClean="0"/>
              <a:t>‹Nº›</a:t>
            </a:fld>
            <a:endParaRPr lang="es-CL" dirty="0"/>
          </a:p>
        </p:txBody>
      </p:sp>
    </p:spTree>
    <p:extLst>
      <p:ext uri="{BB962C8B-B14F-4D97-AF65-F5344CB8AC3E}">
        <p14:creationId xmlns:p14="http://schemas.microsoft.com/office/powerpoint/2010/main" val="16365524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CL"/>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p>
            <a:fld id="{2202D718-6A12-485D-A681-6D6209ED6FFE}" type="datetimeFigureOut">
              <a:rPr lang="es-CL" smtClean="0"/>
              <a:t>27-10-2012</a:t>
            </a:fld>
            <a:endParaRPr lang="es-CL" dirty="0"/>
          </a:p>
        </p:txBody>
      </p:sp>
      <p:sp>
        <p:nvSpPr>
          <p:cNvPr id="5" name="4 Marcador de pie de página"/>
          <p:cNvSpPr>
            <a:spLocks noGrp="1"/>
          </p:cNvSpPr>
          <p:nvPr>
            <p:ph type="ftr" sz="quarter" idx="11"/>
          </p:nvPr>
        </p:nvSpPr>
        <p:spPr/>
        <p:txBody>
          <a:bodyPr/>
          <a:lstStyle/>
          <a:p>
            <a:endParaRPr lang="es-CL" dirty="0"/>
          </a:p>
        </p:txBody>
      </p:sp>
      <p:sp>
        <p:nvSpPr>
          <p:cNvPr id="6" name="5 Marcador de número de diapositiva"/>
          <p:cNvSpPr>
            <a:spLocks noGrp="1"/>
          </p:cNvSpPr>
          <p:nvPr>
            <p:ph type="sldNum" sz="quarter" idx="12"/>
          </p:nvPr>
        </p:nvSpPr>
        <p:spPr/>
        <p:txBody>
          <a:bodyPr/>
          <a:lstStyle/>
          <a:p>
            <a:fld id="{487AA579-BD6F-49F5-9F66-106282C3495D}" type="slidenum">
              <a:rPr lang="es-CL" smtClean="0"/>
              <a:t>‹Nº›</a:t>
            </a:fld>
            <a:endParaRPr lang="es-CL" dirty="0"/>
          </a:p>
        </p:txBody>
      </p:sp>
    </p:spTree>
    <p:extLst>
      <p:ext uri="{BB962C8B-B14F-4D97-AF65-F5344CB8AC3E}">
        <p14:creationId xmlns:p14="http://schemas.microsoft.com/office/powerpoint/2010/main" val="10521925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p>
            <a:fld id="{2202D718-6A12-485D-A681-6D6209ED6FFE}" type="datetimeFigureOut">
              <a:rPr lang="es-CL" smtClean="0"/>
              <a:t>27-10-2012</a:t>
            </a:fld>
            <a:endParaRPr lang="es-CL" dirty="0"/>
          </a:p>
        </p:txBody>
      </p:sp>
      <p:sp>
        <p:nvSpPr>
          <p:cNvPr id="5" name="4 Marcador de pie de página"/>
          <p:cNvSpPr>
            <a:spLocks noGrp="1"/>
          </p:cNvSpPr>
          <p:nvPr>
            <p:ph type="ftr" sz="quarter" idx="11"/>
          </p:nvPr>
        </p:nvSpPr>
        <p:spPr/>
        <p:txBody>
          <a:bodyPr/>
          <a:lstStyle/>
          <a:p>
            <a:endParaRPr lang="es-CL" dirty="0"/>
          </a:p>
        </p:txBody>
      </p:sp>
      <p:sp>
        <p:nvSpPr>
          <p:cNvPr id="6" name="5 Marcador de número de diapositiva"/>
          <p:cNvSpPr>
            <a:spLocks noGrp="1"/>
          </p:cNvSpPr>
          <p:nvPr>
            <p:ph type="sldNum" sz="quarter" idx="12"/>
          </p:nvPr>
        </p:nvSpPr>
        <p:spPr/>
        <p:txBody>
          <a:bodyPr/>
          <a:lstStyle/>
          <a:p>
            <a:fld id="{487AA579-BD6F-49F5-9F66-106282C3495D}" type="slidenum">
              <a:rPr lang="es-CL" smtClean="0"/>
              <a:t>‹Nº›</a:t>
            </a:fld>
            <a:endParaRPr lang="es-CL" dirty="0"/>
          </a:p>
        </p:txBody>
      </p:sp>
    </p:spTree>
    <p:extLst>
      <p:ext uri="{BB962C8B-B14F-4D97-AF65-F5344CB8AC3E}">
        <p14:creationId xmlns:p14="http://schemas.microsoft.com/office/powerpoint/2010/main" val="26275382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2202D718-6A12-485D-A681-6D6209ED6FFE}" type="datetimeFigureOut">
              <a:rPr lang="es-CL" smtClean="0"/>
              <a:t>27-10-2012</a:t>
            </a:fld>
            <a:endParaRPr lang="es-CL" dirty="0"/>
          </a:p>
        </p:txBody>
      </p:sp>
      <p:sp>
        <p:nvSpPr>
          <p:cNvPr id="5" name="4 Marcador de pie de página"/>
          <p:cNvSpPr>
            <a:spLocks noGrp="1"/>
          </p:cNvSpPr>
          <p:nvPr>
            <p:ph type="ftr" sz="quarter" idx="11"/>
          </p:nvPr>
        </p:nvSpPr>
        <p:spPr/>
        <p:txBody>
          <a:bodyPr/>
          <a:lstStyle/>
          <a:p>
            <a:endParaRPr lang="es-CL" dirty="0"/>
          </a:p>
        </p:txBody>
      </p:sp>
      <p:sp>
        <p:nvSpPr>
          <p:cNvPr id="6" name="5 Marcador de número de diapositiva"/>
          <p:cNvSpPr>
            <a:spLocks noGrp="1"/>
          </p:cNvSpPr>
          <p:nvPr>
            <p:ph type="sldNum" sz="quarter" idx="12"/>
          </p:nvPr>
        </p:nvSpPr>
        <p:spPr/>
        <p:txBody>
          <a:bodyPr/>
          <a:lstStyle/>
          <a:p>
            <a:fld id="{487AA579-BD6F-49F5-9F66-106282C3495D}" type="slidenum">
              <a:rPr lang="es-CL" smtClean="0"/>
              <a:t>‹Nº›</a:t>
            </a:fld>
            <a:endParaRPr lang="es-CL" dirty="0"/>
          </a:p>
        </p:txBody>
      </p:sp>
    </p:spTree>
    <p:extLst>
      <p:ext uri="{BB962C8B-B14F-4D97-AF65-F5344CB8AC3E}">
        <p14:creationId xmlns:p14="http://schemas.microsoft.com/office/powerpoint/2010/main" val="13804560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4 Marcador de fecha"/>
          <p:cNvSpPr>
            <a:spLocks noGrp="1"/>
          </p:cNvSpPr>
          <p:nvPr>
            <p:ph type="dt" sz="half" idx="10"/>
          </p:nvPr>
        </p:nvSpPr>
        <p:spPr/>
        <p:txBody>
          <a:bodyPr/>
          <a:lstStyle/>
          <a:p>
            <a:fld id="{2202D718-6A12-485D-A681-6D6209ED6FFE}" type="datetimeFigureOut">
              <a:rPr lang="es-CL" smtClean="0"/>
              <a:t>27-10-2012</a:t>
            </a:fld>
            <a:endParaRPr lang="es-CL" dirty="0"/>
          </a:p>
        </p:txBody>
      </p:sp>
      <p:sp>
        <p:nvSpPr>
          <p:cNvPr id="6" name="5 Marcador de pie de página"/>
          <p:cNvSpPr>
            <a:spLocks noGrp="1"/>
          </p:cNvSpPr>
          <p:nvPr>
            <p:ph type="ftr" sz="quarter" idx="11"/>
          </p:nvPr>
        </p:nvSpPr>
        <p:spPr/>
        <p:txBody>
          <a:bodyPr/>
          <a:lstStyle/>
          <a:p>
            <a:endParaRPr lang="es-CL" dirty="0"/>
          </a:p>
        </p:txBody>
      </p:sp>
      <p:sp>
        <p:nvSpPr>
          <p:cNvPr id="7" name="6 Marcador de número de diapositiva"/>
          <p:cNvSpPr>
            <a:spLocks noGrp="1"/>
          </p:cNvSpPr>
          <p:nvPr>
            <p:ph type="sldNum" sz="quarter" idx="12"/>
          </p:nvPr>
        </p:nvSpPr>
        <p:spPr/>
        <p:txBody>
          <a:bodyPr/>
          <a:lstStyle/>
          <a:p>
            <a:fld id="{487AA579-BD6F-49F5-9F66-106282C3495D}" type="slidenum">
              <a:rPr lang="es-CL" smtClean="0"/>
              <a:t>‹Nº›</a:t>
            </a:fld>
            <a:endParaRPr lang="es-CL" dirty="0"/>
          </a:p>
        </p:txBody>
      </p:sp>
    </p:spTree>
    <p:extLst>
      <p:ext uri="{BB962C8B-B14F-4D97-AF65-F5344CB8AC3E}">
        <p14:creationId xmlns:p14="http://schemas.microsoft.com/office/powerpoint/2010/main" val="390595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7" name="6 Marcador de fecha"/>
          <p:cNvSpPr>
            <a:spLocks noGrp="1"/>
          </p:cNvSpPr>
          <p:nvPr>
            <p:ph type="dt" sz="half" idx="10"/>
          </p:nvPr>
        </p:nvSpPr>
        <p:spPr/>
        <p:txBody>
          <a:bodyPr/>
          <a:lstStyle/>
          <a:p>
            <a:fld id="{2202D718-6A12-485D-A681-6D6209ED6FFE}" type="datetimeFigureOut">
              <a:rPr lang="es-CL" smtClean="0"/>
              <a:t>27-10-2012</a:t>
            </a:fld>
            <a:endParaRPr lang="es-CL" dirty="0"/>
          </a:p>
        </p:txBody>
      </p:sp>
      <p:sp>
        <p:nvSpPr>
          <p:cNvPr id="8" name="7 Marcador de pie de página"/>
          <p:cNvSpPr>
            <a:spLocks noGrp="1"/>
          </p:cNvSpPr>
          <p:nvPr>
            <p:ph type="ftr" sz="quarter" idx="11"/>
          </p:nvPr>
        </p:nvSpPr>
        <p:spPr/>
        <p:txBody>
          <a:bodyPr/>
          <a:lstStyle/>
          <a:p>
            <a:endParaRPr lang="es-CL" dirty="0"/>
          </a:p>
        </p:txBody>
      </p:sp>
      <p:sp>
        <p:nvSpPr>
          <p:cNvPr id="9" name="8 Marcador de número de diapositiva"/>
          <p:cNvSpPr>
            <a:spLocks noGrp="1"/>
          </p:cNvSpPr>
          <p:nvPr>
            <p:ph type="sldNum" sz="quarter" idx="12"/>
          </p:nvPr>
        </p:nvSpPr>
        <p:spPr/>
        <p:txBody>
          <a:bodyPr/>
          <a:lstStyle/>
          <a:p>
            <a:fld id="{487AA579-BD6F-49F5-9F66-106282C3495D}" type="slidenum">
              <a:rPr lang="es-CL" smtClean="0"/>
              <a:t>‹Nº›</a:t>
            </a:fld>
            <a:endParaRPr lang="es-CL" dirty="0"/>
          </a:p>
        </p:txBody>
      </p:sp>
    </p:spTree>
    <p:extLst>
      <p:ext uri="{BB962C8B-B14F-4D97-AF65-F5344CB8AC3E}">
        <p14:creationId xmlns:p14="http://schemas.microsoft.com/office/powerpoint/2010/main" val="24786377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fecha"/>
          <p:cNvSpPr>
            <a:spLocks noGrp="1"/>
          </p:cNvSpPr>
          <p:nvPr>
            <p:ph type="dt" sz="half" idx="10"/>
          </p:nvPr>
        </p:nvSpPr>
        <p:spPr/>
        <p:txBody>
          <a:bodyPr/>
          <a:lstStyle/>
          <a:p>
            <a:fld id="{2202D718-6A12-485D-A681-6D6209ED6FFE}" type="datetimeFigureOut">
              <a:rPr lang="es-CL" smtClean="0"/>
              <a:t>27-10-2012</a:t>
            </a:fld>
            <a:endParaRPr lang="es-CL" dirty="0"/>
          </a:p>
        </p:txBody>
      </p:sp>
      <p:sp>
        <p:nvSpPr>
          <p:cNvPr id="4" name="3 Marcador de pie de página"/>
          <p:cNvSpPr>
            <a:spLocks noGrp="1"/>
          </p:cNvSpPr>
          <p:nvPr>
            <p:ph type="ftr" sz="quarter" idx="11"/>
          </p:nvPr>
        </p:nvSpPr>
        <p:spPr/>
        <p:txBody>
          <a:bodyPr/>
          <a:lstStyle/>
          <a:p>
            <a:endParaRPr lang="es-CL" dirty="0"/>
          </a:p>
        </p:txBody>
      </p:sp>
      <p:sp>
        <p:nvSpPr>
          <p:cNvPr id="5" name="4 Marcador de número de diapositiva"/>
          <p:cNvSpPr>
            <a:spLocks noGrp="1"/>
          </p:cNvSpPr>
          <p:nvPr>
            <p:ph type="sldNum" sz="quarter" idx="12"/>
          </p:nvPr>
        </p:nvSpPr>
        <p:spPr/>
        <p:txBody>
          <a:bodyPr/>
          <a:lstStyle/>
          <a:p>
            <a:fld id="{487AA579-BD6F-49F5-9F66-106282C3495D}" type="slidenum">
              <a:rPr lang="es-CL" smtClean="0"/>
              <a:t>‹Nº›</a:t>
            </a:fld>
            <a:endParaRPr lang="es-CL" dirty="0"/>
          </a:p>
        </p:txBody>
      </p:sp>
    </p:spTree>
    <p:extLst>
      <p:ext uri="{BB962C8B-B14F-4D97-AF65-F5344CB8AC3E}">
        <p14:creationId xmlns:p14="http://schemas.microsoft.com/office/powerpoint/2010/main" val="32951352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2202D718-6A12-485D-A681-6D6209ED6FFE}" type="datetimeFigureOut">
              <a:rPr lang="es-CL" smtClean="0"/>
              <a:t>27-10-2012</a:t>
            </a:fld>
            <a:endParaRPr lang="es-CL" dirty="0"/>
          </a:p>
        </p:txBody>
      </p:sp>
      <p:sp>
        <p:nvSpPr>
          <p:cNvPr id="3" name="2 Marcador de pie de página"/>
          <p:cNvSpPr>
            <a:spLocks noGrp="1"/>
          </p:cNvSpPr>
          <p:nvPr>
            <p:ph type="ftr" sz="quarter" idx="11"/>
          </p:nvPr>
        </p:nvSpPr>
        <p:spPr/>
        <p:txBody>
          <a:bodyPr/>
          <a:lstStyle/>
          <a:p>
            <a:endParaRPr lang="es-CL" dirty="0"/>
          </a:p>
        </p:txBody>
      </p:sp>
      <p:sp>
        <p:nvSpPr>
          <p:cNvPr id="4" name="3 Marcador de número de diapositiva"/>
          <p:cNvSpPr>
            <a:spLocks noGrp="1"/>
          </p:cNvSpPr>
          <p:nvPr>
            <p:ph type="sldNum" sz="quarter" idx="12"/>
          </p:nvPr>
        </p:nvSpPr>
        <p:spPr/>
        <p:txBody>
          <a:bodyPr/>
          <a:lstStyle/>
          <a:p>
            <a:fld id="{487AA579-BD6F-49F5-9F66-106282C3495D}" type="slidenum">
              <a:rPr lang="es-CL" smtClean="0"/>
              <a:t>‹Nº›</a:t>
            </a:fld>
            <a:endParaRPr lang="es-CL" dirty="0"/>
          </a:p>
        </p:txBody>
      </p:sp>
    </p:spTree>
    <p:extLst>
      <p:ext uri="{BB962C8B-B14F-4D97-AF65-F5344CB8AC3E}">
        <p14:creationId xmlns:p14="http://schemas.microsoft.com/office/powerpoint/2010/main" val="42483853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CL"/>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2202D718-6A12-485D-A681-6D6209ED6FFE}" type="datetimeFigureOut">
              <a:rPr lang="es-CL" smtClean="0"/>
              <a:t>27-10-2012</a:t>
            </a:fld>
            <a:endParaRPr lang="es-CL" dirty="0"/>
          </a:p>
        </p:txBody>
      </p:sp>
      <p:sp>
        <p:nvSpPr>
          <p:cNvPr id="6" name="5 Marcador de pie de página"/>
          <p:cNvSpPr>
            <a:spLocks noGrp="1"/>
          </p:cNvSpPr>
          <p:nvPr>
            <p:ph type="ftr" sz="quarter" idx="11"/>
          </p:nvPr>
        </p:nvSpPr>
        <p:spPr/>
        <p:txBody>
          <a:bodyPr/>
          <a:lstStyle/>
          <a:p>
            <a:endParaRPr lang="es-CL" dirty="0"/>
          </a:p>
        </p:txBody>
      </p:sp>
      <p:sp>
        <p:nvSpPr>
          <p:cNvPr id="7" name="6 Marcador de número de diapositiva"/>
          <p:cNvSpPr>
            <a:spLocks noGrp="1"/>
          </p:cNvSpPr>
          <p:nvPr>
            <p:ph type="sldNum" sz="quarter" idx="12"/>
          </p:nvPr>
        </p:nvSpPr>
        <p:spPr/>
        <p:txBody>
          <a:bodyPr/>
          <a:lstStyle/>
          <a:p>
            <a:fld id="{487AA579-BD6F-49F5-9F66-106282C3495D}" type="slidenum">
              <a:rPr lang="es-CL" smtClean="0"/>
              <a:t>‹Nº›</a:t>
            </a:fld>
            <a:endParaRPr lang="es-CL" dirty="0"/>
          </a:p>
        </p:txBody>
      </p:sp>
    </p:spTree>
    <p:extLst>
      <p:ext uri="{BB962C8B-B14F-4D97-AF65-F5344CB8AC3E}">
        <p14:creationId xmlns:p14="http://schemas.microsoft.com/office/powerpoint/2010/main" val="13034965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CL"/>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L" dirty="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2202D718-6A12-485D-A681-6D6209ED6FFE}" type="datetimeFigureOut">
              <a:rPr lang="es-CL" smtClean="0"/>
              <a:t>27-10-2012</a:t>
            </a:fld>
            <a:endParaRPr lang="es-CL" dirty="0"/>
          </a:p>
        </p:txBody>
      </p:sp>
      <p:sp>
        <p:nvSpPr>
          <p:cNvPr id="6" name="5 Marcador de pie de página"/>
          <p:cNvSpPr>
            <a:spLocks noGrp="1"/>
          </p:cNvSpPr>
          <p:nvPr>
            <p:ph type="ftr" sz="quarter" idx="11"/>
          </p:nvPr>
        </p:nvSpPr>
        <p:spPr/>
        <p:txBody>
          <a:bodyPr/>
          <a:lstStyle/>
          <a:p>
            <a:endParaRPr lang="es-CL" dirty="0"/>
          </a:p>
        </p:txBody>
      </p:sp>
      <p:sp>
        <p:nvSpPr>
          <p:cNvPr id="7" name="6 Marcador de número de diapositiva"/>
          <p:cNvSpPr>
            <a:spLocks noGrp="1"/>
          </p:cNvSpPr>
          <p:nvPr>
            <p:ph type="sldNum" sz="quarter" idx="12"/>
          </p:nvPr>
        </p:nvSpPr>
        <p:spPr/>
        <p:txBody>
          <a:bodyPr/>
          <a:lstStyle/>
          <a:p>
            <a:fld id="{487AA579-BD6F-49F5-9F66-106282C3495D}" type="slidenum">
              <a:rPr lang="es-CL" smtClean="0"/>
              <a:t>‹Nº›</a:t>
            </a:fld>
            <a:endParaRPr lang="es-CL" dirty="0"/>
          </a:p>
        </p:txBody>
      </p:sp>
    </p:spTree>
    <p:extLst>
      <p:ext uri="{BB962C8B-B14F-4D97-AF65-F5344CB8AC3E}">
        <p14:creationId xmlns:p14="http://schemas.microsoft.com/office/powerpoint/2010/main" val="39675403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202D718-6A12-485D-A681-6D6209ED6FFE}" type="datetimeFigureOut">
              <a:rPr lang="es-CL" smtClean="0"/>
              <a:t>27-10-2012</a:t>
            </a:fld>
            <a:endParaRPr lang="es-CL" dirty="0"/>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L" dirty="0"/>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7AA579-BD6F-49F5-9F66-106282C3495D}" type="slidenum">
              <a:rPr lang="es-CL" smtClean="0"/>
              <a:t>‹Nº›</a:t>
            </a:fld>
            <a:endParaRPr lang="es-CL" dirty="0"/>
          </a:p>
        </p:txBody>
      </p:sp>
    </p:spTree>
    <p:extLst>
      <p:ext uri="{BB962C8B-B14F-4D97-AF65-F5344CB8AC3E}">
        <p14:creationId xmlns:p14="http://schemas.microsoft.com/office/powerpoint/2010/main" val="21201726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CL" dirty="0" smtClean="0"/>
              <a:t>Sistema de normas y actos en la Unión Europea.</a:t>
            </a:r>
            <a:endParaRPr lang="es-CL" dirty="0"/>
          </a:p>
        </p:txBody>
      </p:sp>
      <p:sp>
        <p:nvSpPr>
          <p:cNvPr id="3" name="2 Subtítulo"/>
          <p:cNvSpPr>
            <a:spLocks noGrp="1"/>
          </p:cNvSpPr>
          <p:nvPr>
            <p:ph type="subTitle" idx="1"/>
          </p:nvPr>
        </p:nvSpPr>
        <p:spPr/>
        <p:txBody>
          <a:bodyPr>
            <a:normAutofit fontScale="70000" lnSpcReduction="20000"/>
          </a:bodyPr>
          <a:lstStyle/>
          <a:p>
            <a:r>
              <a:rPr lang="es-CL" dirty="0" smtClean="0"/>
              <a:t>Julio Jáuregui M.</a:t>
            </a:r>
          </a:p>
          <a:p>
            <a:r>
              <a:rPr lang="es-CL" dirty="0" smtClean="0"/>
              <a:t>Ayudante</a:t>
            </a:r>
          </a:p>
          <a:p>
            <a:r>
              <a:rPr lang="es-CL" dirty="0" smtClean="0"/>
              <a:t>Cátedra Derecho Comunitario y de la Integración.</a:t>
            </a:r>
          </a:p>
          <a:p>
            <a:r>
              <a:rPr lang="es-CL" dirty="0" smtClean="0"/>
              <a:t>Facultad de Derecho, U. Chile</a:t>
            </a:r>
            <a:endParaRPr lang="es-CL" dirty="0"/>
          </a:p>
        </p:txBody>
      </p:sp>
    </p:spTree>
    <p:extLst>
      <p:ext uri="{BB962C8B-B14F-4D97-AF65-F5344CB8AC3E}">
        <p14:creationId xmlns:p14="http://schemas.microsoft.com/office/powerpoint/2010/main" val="389777782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III. Fuentes: a) Derecho Originario</a:t>
            </a:r>
            <a:endParaRPr lang="es-CL" dirty="0"/>
          </a:p>
        </p:txBody>
      </p:sp>
      <p:sp>
        <p:nvSpPr>
          <p:cNvPr id="3" name="2 Marcador de contenido"/>
          <p:cNvSpPr>
            <a:spLocks noGrp="1"/>
          </p:cNvSpPr>
          <p:nvPr>
            <p:ph idx="1"/>
          </p:nvPr>
        </p:nvSpPr>
        <p:spPr>
          <a:xfrm>
            <a:off x="323528" y="1340768"/>
            <a:ext cx="8496944" cy="5184576"/>
          </a:xfrm>
        </p:spPr>
        <p:txBody>
          <a:bodyPr>
            <a:normAutofit fontScale="47500" lnSpcReduction="20000"/>
          </a:bodyPr>
          <a:lstStyle/>
          <a:p>
            <a:pPr marL="514350" indent="-514350">
              <a:buFont typeface="+mj-lt"/>
              <a:buAutoNum type="arabicPeriod" startAt="2"/>
            </a:pPr>
            <a:r>
              <a:rPr lang="es-CL" dirty="0" smtClean="0"/>
              <a:t>Características:</a:t>
            </a:r>
          </a:p>
          <a:p>
            <a:pPr marL="914400" lvl="1" indent="-514350">
              <a:buFont typeface="+mj-lt"/>
              <a:buAutoNum type="arabicPeriod"/>
            </a:pPr>
            <a:r>
              <a:rPr lang="es-CL" dirty="0" smtClean="0"/>
              <a:t>Pluralidad y diversificación de obligaciones. </a:t>
            </a:r>
          </a:p>
          <a:p>
            <a:pPr marL="800100" lvl="2" indent="0">
              <a:buNone/>
            </a:pPr>
            <a:r>
              <a:rPr lang="es-CL" dirty="0" smtClean="0"/>
              <a:t>Es una situación problemática que dice relación con la diversificación de las siguientes materias:</a:t>
            </a:r>
          </a:p>
          <a:p>
            <a:pPr lvl="2" indent="-342900"/>
            <a:r>
              <a:rPr lang="es-CL" dirty="0" smtClean="0"/>
              <a:t>Normas: TUE, TFUE y Tratado Constitutivo CEEA</a:t>
            </a:r>
          </a:p>
          <a:p>
            <a:pPr lvl="2" indent="-342900"/>
            <a:r>
              <a:rPr lang="es-CL" dirty="0" smtClean="0"/>
              <a:t>Núcleo obligacional: Cooperación reforzada y cooperación estructurada permanente</a:t>
            </a:r>
          </a:p>
          <a:p>
            <a:pPr lvl="2" indent="-342900"/>
            <a:r>
              <a:rPr lang="es-CL" dirty="0" smtClean="0"/>
              <a:t>Actos: PESC y otras competencias especiales, versus las competencias comunes.</a:t>
            </a:r>
          </a:p>
          <a:p>
            <a:pPr lvl="2" indent="-342900"/>
            <a:r>
              <a:rPr lang="es-CL" dirty="0" smtClean="0"/>
              <a:t>Aplicabilidad de las normas: por ejemplo en cuanto al Protocolo 15 sobre la determinación de disposiciones relativas al Reino Unido de Gran Bretaña e Irlanda del Norte que excluye y modifica la aplicación de importantes disposiciones de los Tratados relativas a la Unión Económica y Monetaria.</a:t>
            </a:r>
          </a:p>
          <a:p>
            <a:pPr lvl="2" indent="-342900"/>
            <a:r>
              <a:rPr lang="es-CL" dirty="0" smtClean="0"/>
              <a:t>Otras.</a:t>
            </a:r>
          </a:p>
          <a:p>
            <a:pPr marL="914400" lvl="1" indent="-514350">
              <a:buFont typeface="+mj-lt"/>
              <a:buAutoNum type="arabicPeriod"/>
            </a:pPr>
            <a:r>
              <a:rPr lang="es-CL" dirty="0" smtClean="0"/>
              <a:t>Supremacía de las normas constitutivas:  </a:t>
            </a:r>
          </a:p>
          <a:p>
            <a:pPr marL="800100" lvl="2" indent="0">
              <a:buNone/>
            </a:pPr>
            <a:r>
              <a:rPr lang="es-CL" dirty="0" smtClean="0"/>
              <a:t>Esta supremacía es respecto del derecho derivado y del nacional. En virtud de lo anterior hay una subordinación de parte de las normas derivadas a la norma constitutiva, la cual confiere al derecho derivado su fundamento, alcance y límites.</a:t>
            </a:r>
          </a:p>
          <a:p>
            <a:pPr marL="800100" lvl="2" indent="0">
              <a:buNone/>
            </a:pPr>
            <a:r>
              <a:rPr lang="es-CL" dirty="0" smtClean="0"/>
              <a:t>Esta supremacía es compartida con los  principios y con los derechos y libertades fundamentales de la Carta de Derechos Fundamentales de la Unión Europea (Artículo 6.1 TUE)</a:t>
            </a:r>
          </a:p>
          <a:p>
            <a:pPr marL="800100" lvl="2" indent="0">
              <a:buNone/>
            </a:pPr>
            <a:r>
              <a:rPr lang="es-CL" dirty="0" smtClean="0"/>
              <a:t>La supremacía de las normas constitutivas se desprende de:</a:t>
            </a:r>
          </a:p>
          <a:p>
            <a:pPr lvl="2" indent="-342900"/>
            <a:r>
              <a:rPr lang="es-CL" dirty="0" smtClean="0"/>
              <a:t>Norma de alcance general (artículo 5 TUE) que sujeta el ejercicio de las competencias de las instituciones a las condiciones y fines de la norma constitutiva.</a:t>
            </a:r>
          </a:p>
          <a:p>
            <a:pPr lvl="2" indent="-342900"/>
            <a:r>
              <a:rPr lang="es-CL" dirty="0" smtClean="0"/>
              <a:t>Control jurisdiccional: directa o indirectamente por ejemplo, vía control de legalidad mediante el recurso de nulidad, omisión o control de legalidad de determinados actos de la PESC y el control de acuerdos internacionales celebradas por la UE.</a:t>
            </a:r>
          </a:p>
          <a:p>
            <a:pPr lvl="2" indent="-342900"/>
            <a:r>
              <a:rPr lang="es-CL" dirty="0" smtClean="0"/>
              <a:t>Normas relativas a la preminencia sobre los tratados anteriores y supervivencia en caso de compatibilidad (tanto entre los países miembros o con terceros).</a:t>
            </a:r>
          </a:p>
          <a:p>
            <a:pPr marL="914400" lvl="1" indent="-514350">
              <a:buFont typeface="+mj-lt"/>
              <a:buAutoNum type="arabicPeriod"/>
            </a:pPr>
            <a:r>
              <a:rPr lang="es-CL" dirty="0" smtClean="0"/>
              <a:t>Eficacia Directa:</a:t>
            </a:r>
          </a:p>
          <a:p>
            <a:pPr marL="800100" lvl="2" indent="0">
              <a:buNone/>
            </a:pPr>
            <a:r>
              <a:rPr lang="es-CL" dirty="0" smtClean="0"/>
              <a:t>Las normas, si bien originalmente pertenecen al derecho internacional, el Tribunal de Justicia de la UE ha elaborado una construcción coherente, reconociendo gran número de normas en los Tratados que producen efecto directo en los particulares, a partir de la sentencia Van </a:t>
            </a:r>
            <a:r>
              <a:rPr lang="es-CL" dirty="0" smtClean="0"/>
              <a:t>Gend</a:t>
            </a:r>
            <a:r>
              <a:rPr lang="es-CL" dirty="0" smtClean="0"/>
              <a:t> en </a:t>
            </a:r>
            <a:r>
              <a:rPr lang="es-CL" dirty="0" smtClean="0"/>
              <a:t>Loos</a:t>
            </a:r>
            <a:r>
              <a:rPr lang="es-CL" dirty="0" smtClean="0"/>
              <a:t>. </a:t>
            </a:r>
          </a:p>
          <a:p>
            <a:pPr marL="800100" lvl="2" indent="0">
              <a:buNone/>
            </a:pPr>
            <a:r>
              <a:rPr lang="es-CL" dirty="0" smtClean="0"/>
              <a:t>Para que sea considerada que tiene efecto directo en los particulares, la norma debe:</a:t>
            </a:r>
          </a:p>
          <a:p>
            <a:pPr lvl="2" indent="-342900"/>
            <a:r>
              <a:rPr lang="es-CL" dirty="0" smtClean="0"/>
              <a:t>Naturalmente tener un carácter incondicional</a:t>
            </a:r>
          </a:p>
          <a:p>
            <a:pPr lvl="2" indent="-342900"/>
            <a:r>
              <a:rPr lang="es-CL" dirty="0" smtClean="0"/>
              <a:t>Estar formulada con claridad y precisión la obligación o el derecho.</a:t>
            </a:r>
          </a:p>
          <a:p>
            <a:pPr marL="800100" lvl="2" indent="0">
              <a:buNone/>
            </a:pPr>
            <a:r>
              <a:rPr lang="es-CL" dirty="0" smtClean="0"/>
              <a:t>Hay una dificultad importante para identificarlas, por tanto se debe acudir a la Jurisprudencia o al Tribunal directamente mediante la Cuestión Preliminar.</a:t>
            </a:r>
          </a:p>
        </p:txBody>
      </p:sp>
    </p:spTree>
    <p:extLst>
      <p:ext uri="{BB962C8B-B14F-4D97-AF65-F5344CB8AC3E}">
        <p14:creationId xmlns:p14="http://schemas.microsoft.com/office/powerpoint/2010/main" val="15744980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III. Fuentes: a) Derecho Originario</a:t>
            </a:r>
            <a:endParaRPr lang="es-CL" dirty="0"/>
          </a:p>
        </p:txBody>
      </p:sp>
      <p:sp>
        <p:nvSpPr>
          <p:cNvPr id="3" name="2 Marcador de contenido"/>
          <p:cNvSpPr>
            <a:spLocks noGrp="1"/>
          </p:cNvSpPr>
          <p:nvPr>
            <p:ph idx="1"/>
          </p:nvPr>
        </p:nvSpPr>
        <p:spPr>
          <a:xfrm>
            <a:off x="457200" y="1600200"/>
            <a:ext cx="8229600" cy="4637112"/>
          </a:xfrm>
        </p:spPr>
        <p:txBody>
          <a:bodyPr>
            <a:normAutofit fontScale="70000" lnSpcReduction="20000"/>
          </a:bodyPr>
          <a:lstStyle/>
          <a:p>
            <a:pPr marL="514350" indent="-514350">
              <a:buFont typeface="+mj-lt"/>
              <a:buAutoNum type="arabicPeriod" startAt="3"/>
            </a:pPr>
            <a:r>
              <a:rPr lang="es-CL" dirty="0" smtClean="0"/>
              <a:t>Ámbito de aplicación:</a:t>
            </a:r>
          </a:p>
          <a:p>
            <a:pPr marL="914400" lvl="1" indent="-514350">
              <a:buFont typeface="+mj-lt"/>
              <a:buAutoNum type="alphaLcParenR"/>
            </a:pPr>
            <a:r>
              <a:rPr lang="es-CL" dirty="0" smtClean="0"/>
              <a:t>Ámbito material: las normas constitutivas son las que determinan el fundamento, alcance y límites de las competencias normativas desde el punto de vista material.</a:t>
            </a:r>
          </a:p>
          <a:p>
            <a:pPr marL="1314450" lvl="2" indent="-514350">
              <a:buFont typeface="+mj-lt"/>
              <a:buAutoNum type="alphaLcParenR"/>
            </a:pPr>
            <a:r>
              <a:rPr lang="es-CL" dirty="0" smtClean="0"/>
              <a:t>Art. 5.1 TUE: Delimitación de competencia se rige por el principio de atribución (Artículos 3 al 6 TFUE establecen una delimitación precisa, art. 24.1 TUE se refiere a la PESC)</a:t>
            </a:r>
          </a:p>
          <a:p>
            <a:pPr marL="1314450" lvl="2" indent="-514350">
              <a:buFont typeface="+mj-lt"/>
              <a:buAutoNum type="alphaLcParenR"/>
            </a:pPr>
            <a:r>
              <a:rPr lang="es-CL" dirty="0" smtClean="0"/>
              <a:t>Art. 4 TUE: Toda competencia no </a:t>
            </a:r>
            <a:r>
              <a:rPr lang="es-CL" dirty="0" smtClean="0"/>
              <a:t>atribuida </a:t>
            </a:r>
            <a:r>
              <a:rPr lang="es-CL" dirty="0" smtClean="0"/>
              <a:t>a la Unión en los tratados corresponde a los Estados miembros.</a:t>
            </a:r>
          </a:p>
          <a:p>
            <a:pPr marL="914400" lvl="1" indent="-514350">
              <a:buFont typeface="+mj-lt"/>
              <a:buAutoNum type="alphaLcParenR"/>
            </a:pPr>
            <a:r>
              <a:rPr lang="es-CL" dirty="0" smtClean="0"/>
              <a:t>Ámbito temporal: el artículo 53 TUE señala que “el presente Tratado se concluye por un periodo de tiempo ilimitado” (en el mismo sentido los artículo 356 TFUE y 208 Tratado CEEA). Esto no implica que no pueda denunciarse el Tratado, conforme a la regla del artículo 50 TUE.</a:t>
            </a:r>
          </a:p>
          <a:p>
            <a:pPr marL="914400" lvl="1" indent="-514350">
              <a:buFont typeface="+mj-lt"/>
              <a:buAutoNum type="alphaLcParenR"/>
            </a:pPr>
            <a:r>
              <a:rPr lang="es-CL" dirty="0" smtClean="0"/>
              <a:t>Ámbito territorial: el artículo 52 TUE señala que “los tratados se aplicarán a los Estados miembros”. Esta norma dice relación con los territorios europeos, ya que en territorios de Ultramar sólo serán aplicables en caso de que se disponga específicamente su aplicación.</a:t>
            </a:r>
          </a:p>
        </p:txBody>
      </p:sp>
    </p:spTree>
    <p:extLst>
      <p:ext uri="{BB962C8B-B14F-4D97-AF65-F5344CB8AC3E}">
        <p14:creationId xmlns:p14="http://schemas.microsoft.com/office/powerpoint/2010/main" val="37428581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III. Fuentes: a) Derecho Originario</a:t>
            </a:r>
            <a:endParaRPr lang="es-CL" dirty="0"/>
          </a:p>
        </p:txBody>
      </p:sp>
      <p:sp>
        <p:nvSpPr>
          <p:cNvPr id="3" name="2 Marcador de contenido"/>
          <p:cNvSpPr>
            <a:spLocks noGrp="1"/>
          </p:cNvSpPr>
          <p:nvPr>
            <p:ph idx="1"/>
          </p:nvPr>
        </p:nvSpPr>
        <p:spPr/>
        <p:txBody>
          <a:bodyPr>
            <a:normAutofit lnSpcReduction="10000"/>
          </a:bodyPr>
          <a:lstStyle/>
          <a:p>
            <a:pPr marL="514350" indent="-514350">
              <a:buFont typeface="+mj-lt"/>
              <a:buAutoNum type="arabicPeriod" startAt="4"/>
            </a:pPr>
            <a:r>
              <a:rPr lang="es-CL" dirty="0" smtClean="0"/>
              <a:t>Revisión de las normas constitutivas:</a:t>
            </a:r>
          </a:p>
          <a:p>
            <a:pPr marL="400050" lvl="1" indent="0">
              <a:buNone/>
            </a:pPr>
            <a:r>
              <a:rPr lang="es-CL" dirty="0" smtClean="0"/>
              <a:t>Puede realizarse mediante dos procedimientos:</a:t>
            </a:r>
          </a:p>
          <a:p>
            <a:pPr marL="914400" lvl="1" indent="-514350">
              <a:buFont typeface="+mj-lt"/>
              <a:buAutoNum type="alphaLcParenR"/>
            </a:pPr>
            <a:r>
              <a:rPr lang="es-CL" dirty="0" smtClean="0"/>
              <a:t>Procedimiento ordinario formal y general para los tratados</a:t>
            </a:r>
          </a:p>
          <a:p>
            <a:pPr marL="914400" lvl="1" indent="-514350">
              <a:buFont typeface="+mj-lt"/>
              <a:buAutoNum type="alphaLcParenR"/>
            </a:pPr>
            <a:r>
              <a:rPr lang="es-CL" dirty="0" smtClean="0"/>
              <a:t>Procedimiento simplificado, el que a su vez puede tomar las siguientes variantes:</a:t>
            </a:r>
          </a:p>
          <a:p>
            <a:pPr marL="1314450" lvl="2" indent="-514350">
              <a:buFont typeface="+mj-lt"/>
              <a:buAutoNum type="alphaLcParenR"/>
            </a:pPr>
            <a:r>
              <a:rPr lang="es-CL" dirty="0" smtClean="0"/>
              <a:t>Formal, sectorial y limitado: debe haber una iniciativa, una Conferencia Intergubernamental y ratificación</a:t>
            </a:r>
          </a:p>
          <a:p>
            <a:pPr marL="1314450" lvl="2" indent="-514350">
              <a:buFont typeface="+mj-lt"/>
              <a:buAutoNum type="alphaLcParenR"/>
            </a:pPr>
            <a:r>
              <a:rPr lang="es-CL" dirty="0" smtClean="0"/>
              <a:t>Procedimientos de adaptación por parte de las instituciones</a:t>
            </a:r>
          </a:p>
          <a:p>
            <a:pPr marL="400050" lvl="1" indent="0">
              <a:buNone/>
            </a:pPr>
            <a:endParaRPr lang="es-CL" dirty="0"/>
          </a:p>
        </p:txBody>
      </p:sp>
    </p:spTree>
    <p:extLst>
      <p:ext uri="{BB962C8B-B14F-4D97-AF65-F5344CB8AC3E}">
        <p14:creationId xmlns:p14="http://schemas.microsoft.com/office/powerpoint/2010/main" val="40882351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III. Fuentes: b) Principios</a:t>
            </a:r>
            <a:endParaRPr lang="es-CL" dirty="0"/>
          </a:p>
        </p:txBody>
      </p:sp>
      <p:sp>
        <p:nvSpPr>
          <p:cNvPr id="3" name="2 Marcador de contenido"/>
          <p:cNvSpPr>
            <a:spLocks noGrp="1"/>
          </p:cNvSpPr>
          <p:nvPr>
            <p:ph idx="1"/>
          </p:nvPr>
        </p:nvSpPr>
        <p:spPr/>
        <p:txBody>
          <a:bodyPr>
            <a:normAutofit fontScale="70000" lnSpcReduction="20000"/>
          </a:bodyPr>
          <a:lstStyle/>
          <a:p>
            <a:pPr marL="514350" indent="-514350">
              <a:buFont typeface="+mj-lt"/>
              <a:buAutoNum type="arabicPeriod"/>
            </a:pPr>
            <a:r>
              <a:rPr lang="es-CL" dirty="0" smtClean="0"/>
              <a:t>Generalidades: como en todo sistema jurídico, los principios son elementos fundamentales en los cuales los legisladores, la administración y el órgano jurisdiccional se apoyan para la interpretación y aplicación de las normas. En el Derecho de la UE se reconocen dos tipos de principios:</a:t>
            </a:r>
          </a:p>
          <a:p>
            <a:pPr marL="914400" lvl="1" indent="-514350">
              <a:buFont typeface="+mj-lt"/>
              <a:buAutoNum type="arabicPeriod"/>
            </a:pPr>
            <a:r>
              <a:rPr lang="es-CL" dirty="0" smtClean="0"/>
              <a:t>Constitucionales: irradian todo el ordenamiento jurídico, y se encuentran, entre otros: el principio de atribución, subsidiariedad, proporcionalidad, no discriminación, etc.</a:t>
            </a:r>
          </a:p>
          <a:p>
            <a:pPr marL="914400" lvl="1" indent="-514350">
              <a:buFont typeface="+mj-lt"/>
              <a:buAutoNum type="arabicPeriod"/>
            </a:pPr>
            <a:r>
              <a:rPr lang="es-CL" dirty="0" smtClean="0"/>
              <a:t>Generales de Derecho de la UE: Originalmente no se encuentran en las normas, pero se desprende de la jurisprudencia del Tribunal de Justicia de la UE. Algunos de ellos, en las modificaciones de los tratados han sido consagrados como norma constitutiva, por ejemplo la protección de los derechos fundamentales que garantiza el Convenio Europeo para la protección de los Derechos Humanos y Libertades Fundamentales en conjunto con las tradiciones constitucionales comunes a los Estados miembros.</a:t>
            </a:r>
          </a:p>
        </p:txBody>
      </p:sp>
    </p:spTree>
    <p:extLst>
      <p:ext uri="{BB962C8B-B14F-4D97-AF65-F5344CB8AC3E}">
        <p14:creationId xmlns:p14="http://schemas.microsoft.com/office/powerpoint/2010/main" val="21640188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III. Fuentes: c) Derecho Derivado</a:t>
            </a:r>
            <a:endParaRPr lang="es-CL" dirty="0"/>
          </a:p>
        </p:txBody>
      </p:sp>
      <p:sp>
        <p:nvSpPr>
          <p:cNvPr id="3" name="2 Marcador de contenido"/>
          <p:cNvSpPr>
            <a:spLocks noGrp="1"/>
          </p:cNvSpPr>
          <p:nvPr>
            <p:ph idx="1"/>
          </p:nvPr>
        </p:nvSpPr>
        <p:spPr/>
        <p:txBody>
          <a:bodyPr>
            <a:normAutofit fontScale="85000" lnSpcReduction="20000"/>
          </a:bodyPr>
          <a:lstStyle/>
          <a:p>
            <a:pPr marL="514350" indent="-514350">
              <a:buFont typeface="+mj-lt"/>
              <a:buAutoNum type="arabicPeriod"/>
            </a:pPr>
            <a:r>
              <a:rPr lang="es-CL" dirty="0" smtClean="0"/>
              <a:t>Características:</a:t>
            </a:r>
          </a:p>
          <a:p>
            <a:pPr marL="857250" lvl="1" indent="-457200">
              <a:buFont typeface="Arial" pitchFamily="34" charset="0"/>
              <a:buChar char="•"/>
            </a:pPr>
            <a:r>
              <a:rPr lang="es-CL" dirty="0" smtClean="0"/>
              <a:t>Es considerado el derecho institucional de la UE, o también llamados actos jurídicos de la UE. Parte de la doctrina los llama en general, “actos legislativos”, siendo solo los vinculantes los que se han caracterizado de esta forma. Para efectos pedagógicos, se excluye de esta clasificación a los actos de la PESC </a:t>
            </a:r>
            <a:r>
              <a:rPr lang="es-CL" dirty="0"/>
              <a:t>y de Cooperación en Asuntos de Justicia e </a:t>
            </a:r>
            <a:r>
              <a:rPr lang="es-CL" dirty="0" smtClean="0"/>
              <a:t>Interior.</a:t>
            </a:r>
          </a:p>
          <a:p>
            <a:pPr marL="400050" lvl="1" indent="0">
              <a:buNone/>
            </a:pPr>
            <a:r>
              <a:rPr lang="es-CL" dirty="0" smtClean="0"/>
              <a:t>	Se basa en el artículo 288 TFUE: </a:t>
            </a:r>
          </a:p>
          <a:p>
            <a:pPr marL="904875" lvl="1" indent="0" algn="ctr">
              <a:buNone/>
            </a:pPr>
            <a:r>
              <a:rPr lang="es-CL" i="1" dirty="0" smtClean="0"/>
              <a:t>“Para ejercer las competencias de la Unión, las 	Instituciones adoptarán </a:t>
            </a:r>
            <a:r>
              <a:rPr lang="es-CL" i="1" u="sng" dirty="0" smtClean="0"/>
              <a:t>reglamentos, directivas, decisiones </a:t>
            </a:r>
            <a:r>
              <a:rPr lang="es-CL" i="1" dirty="0" smtClean="0"/>
              <a:t>(de carácter vinculante), </a:t>
            </a:r>
            <a:r>
              <a:rPr lang="es-CL" i="1" u="sng" dirty="0" smtClean="0"/>
              <a:t>recomendaciones y dictámenes </a:t>
            </a:r>
            <a:r>
              <a:rPr lang="es-CL" i="1" dirty="0" smtClean="0"/>
              <a:t>(no vinculantes).”</a:t>
            </a:r>
            <a:endParaRPr lang="es-CL" i="1" dirty="0"/>
          </a:p>
          <a:p>
            <a:pPr marL="400050" lvl="1" indent="0">
              <a:buNone/>
            </a:pPr>
            <a:endParaRPr lang="es-CL" i="1" dirty="0" smtClean="0"/>
          </a:p>
        </p:txBody>
      </p:sp>
    </p:spTree>
    <p:extLst>
      <p:ext uri="{BB962C8B-B14F-4D97-AF65-F5344CB8AC3E}">
        <p14:creationId xmlns:p14="http://schemas.microsoft.com/office/powerpoint/2010/main" val="41512403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III. Fuentes: c) Derecho Derivado</a:t>
            </a:r>
            <a:endParaRPr lang="es-CL" dirty="0"/>
          </a:p>
        </p:txBody>
      </p:sp>
      <p:sp>
        <p:nvSpPr>
          <p:cNvPr id="3" name="2 Marcador de contenido"/>
          <p:cNvSpPr>
            <a:spLocks noGrp="1"/>
          </p:cNvSpPr>
          <p:nvPr>
            <p:ph idx="1"/>
          </p:nvPr>
        </p:nvSpPr>
        <p:spPr/>
        <p:txBody>
          <a:bodyPr>
            <a:normAutofit lnSpcReduction="10000"/>
          </a:bodyPr>
          <a:lstStyle/>
          <a:p>
            <a:pPr marL="514350" indent="-514350">
              <a:buFont typeface="+mj-lt"/>
              <a:buAutoNum type="arabicPeriod"/>
            </a:pPr>
            <a:r>
              <a:rPr lang="es-CL" dirty="0" smtClean="0"/>
              <a:t>Clasificación:</a:t>
            </a:r>
            <a:endParaRPr lang="es-CL" dirty="0"/>
          </a:p>
          <a:p>
            <a:pPr marL="914400" lvl="1" indent="-514350">
              <a:buFont typeface="+mj-lt"/>
              <a:buAutoNum type="alphaLcParenR"/>
            </a:pPr>
            <a:r>
              <a:rPr lang="es-CL" dirty="0" smtClean="0"/>
              <a:t>Actos legislativos: </a:t>
            </a:r>
          </a:p>
          <a:p>
            <a:pPr marL="800100" lvl="2" indent="0">
              <a:buNone/>
            </a:pPr>
            <a:r>
              <a:rPr lang="es-CL" dirty="0" smtClean="0"/>
              <a:t>Son los actos jurídicos vinculantes (reglamentos, directivas y decisiones)</a:t>
            </a:r>
          </a:p>
          <a:p>
            <a:pPr marL="800100" lvl="2" indent="0">
              <a:buNone/>
            </a:pPr>
            <a:r>
              <a:rPr lang="es-CL" dirty="0" smtClean="0"/>
              <a:t>En cuanto a su forma de adopción, pueden ser dictados conforme a:</a:t>
            </a:r>
          </a:p>
          <a:p>
            <a:pPr lvl="3" indent="-342900"/>
            <a:r>
              <a:rPr lang="es-CL" dirty="0" smtClean="0"/>
              <a:t>Procedimiento legislativo ordinario: donde intervienen el Parlamento Europeo y el Consejo, a propuesta de la Comisión</a:t>
            </a:r>
          </a:p>
          <a:p>
            <a:pPr lvl="3" indent="-342900"/>
            <a:r>
              <a:rPr lang="es-CL" dirty="0" smtClean="0"/>
              <a:t>Procedimiento legislativo especial:</a:t>
            </a:r>
            <a:r>
              <a:rPr lang="es-CL" dirty="0"/>
              <a:t> </a:t>
            </a:r>
            <a:r>
              <a:rPr lang="es-CL" dirty="0" smtClean="0"/>
              <a:t>interviene el Parlamento Europeo  con participación del Consejo de la Unión Europea o </a:t>
            </a:r>
            <a:r>
              <a:rPr lang="es-CL" dirty="0"/>
              <a:t>el Consejo de la Unión Europea </a:t>
            </a:r>
            <a:r>
              <a:rPr lang="es-CL" dirty="0" smtClean="0"/>
              <a:t>con participación del Parlamento Europeo.</a:t>
            </a:r>
          </a:p>
        </p:txBody>
      </p:sp>
    </p:spTree>
    <p:extLst>
      <p:ext uri="{BB962C8B-B14F-4D97-AF65-F5344CB8AC3E}">
        <p14:creationId xmlns:p14="http://schemas.microsoft.com/office/powerpoint/2010/main" val="3660417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III. Fuentes: c) Derecho Derivado</a:t>
            </a:r>
            <a:endParaRPr lang="es-CL" dirty="0"/>
          </a:p>
        </p:txBody>
      </p:sp>
      <p:sp>
        <p:nvSpPr>
          <p:cNvPr id="3" name="2 Marcador de contenido"/>
          <p:cNvSpPr>
            <a:spLocks noGrp="1"/>
          </p:cNvSpPr>
          <p:nvPr>
            <p:ph idx="1"/>
          </p:nvPr>
        </p:nvSpPr>
        <p:spPr>
          <a:xfrm>
            <a:off x="457200" y="1600200"/>
            <a:ext cx="8229600" cy="4853136"/>
          </a:xfrm>
        </p:spPr>
        <p:txBody>
          <a:bodyPr>
            <a:normAutofit fontScale="85000" lnSpcReduction="20000"/>
          </a:bodyPr>
          <a:lstStyle/>
          <a:p>
            <a:pPr marL="514350" indent="-514350">
              <a:buFont typeface="+mj-lt"/>
              <a:buAutoNum type="arabicPeriod"/>
            </a:pPr>
            <a:r>
              <a:rPr lang="es-CL" dirty="0" smtClean="0"/>
              <a:t>Clasificación:</a:t>
            </a:r>
            <a:endParaRPr lang="es-CL" dirty="0"/>
          </a:p>
          <a:p>
            <a:pPr marL="914400" lvl="1" indent="-514350">
              <a:buFont typeface="+mj-lt"/>
              <a:buAutoNum type="arabicParenR" startAt="2"/>
            </a:pPr>
            <a:r>
              <a:rPr lang="es-CL" dirty="0" smtClean="0"/>
              <a:t>Actos </a:t>
            </a:r>
            <a:r>
              <a:rPr lang="es-CL" dirty="0" smtClean="0"/>
              <a:t>no legislativos</a:t>
            </a:r>
            <a:r>
              <a:rPr lang="es-CL" dirty="0" smtClean="0"/>
              <a:t>: </a:t>
            </a:r>
            <a:endParaRPr lang="es-CL" dirty="0" smtClean="0"/>
          </a:p>
          <a:p>
            <a:pPr marL="1314450" lvl="2" indent="-514350">
              <a:buFont typeface="+mj-lt"/>
              <a:buAutoNum type="romanUcPeriod"/>
            </a:pPr>
            <a:r>
              <a:rPr lang="es-CL" dirty="0" smtClean="0"/>
              <a:t>Actos delegados a la Comisión (Art. 290 TFUE):</a:t>
            </a:r>
          </a:p>
          <a:p>
            <a:pPr marL="1771650" lvl="3" indent="-514350"/>
            <a:r>
              <a:rPr lang="es-CL" dirty="0" smtClean="0"/>
              <a:t>Reglamento delegado</a:t>
            </a:r>
          </a:p>
          <a:p>
            <a:pPr marL="1771650" lvl="3" indent="-514350"/>
            <a:r>
              <a:rPr lang="es-CL" dirty="0" smtClean="0"/>
              <a:t>Directiva delegada</a:t>
            </a:r>
          </a:p>
          <a:p>
            <a:pPr marL="1771650" lvl="3" indent="-514350"/>
            <a:r>
              <a:rPr lang="es-CL" dirty="0" smtClean="0"/>
              <a:t>Decisión delegada</a:t>
            </a:r>
          </a:p>
          <a:p>
            <a:pPr marL="1314450" lvl="2" indent="-514350">
              <a:buFont typeface="+mj-lt"/>
              <a:buAutoNum type="romanUcPeriod"/>
            </a:pPr>
            <a:r>
              <a:rPr lang="es-CL" dirty="0" smtClean="0"/>
              <a:t>Actos de ejecución de parte de la Comisión o el Consejo en materias de la PESC (Art. 291 TFUE):</a:t>
            </a:r>
          </a:p>
          <a:p>
            <a:pPr marL="1771650" lvl="3" indent="-514350"/>
            <a:r>
              <a:rPr lang="es-CL" dirty="0" smtClean="0"/>
              <a:t>Reglamento de ejecución</a:t>
            </a:r>
          </a:p>
          <a:p>
            <a:pPr marL="1771650" lvl="3" indent="-514350"/>
            <a:r>
              <a:rPr lang="es-CL" dirty="0" smtClean="0"/>
              <a:t>Directiva de ejecución</a:t>
            </a:r>
          </a:p>
          <a:p>
            <a:pPr marL="1771650" lvl="3" indent="-514350"/>
            <a:r>
              <a:rPr lang="es-CL" dirty="0" smtClean="0"/>
              <a:t>Decisión de ejecución</a:t>
            </a:r>
          </a:p>
          <a:p>
            <a:pPr marL="1314450" lvl="2" indent="-514350">
              <a:buFont typeface="+mj-lt"/>
              <a:buAutoNum type="romanUcPeriod"/>
            </a:pPr>
            <a:r>
              <a:rPr lang="es-CL" dirty="0" smtClean="0"/>
              <a:t>Actos del Consejo Europeo:</a:t>
            </a:r>
          </a:p>
          <a:p>
            <a:pPr marL="1771650" lvl="3" indent="-514350"/>
            <a:r>
              <a:rPr lang="es-CL" dirty="0" smtClean="0"/>
              <a:t>Decisiones del Consejo Europeo</a:t>
            </a:r>
          </a:p>
          <a:p>
            <a:pPr marL="1314450" lvl="2" indent="-514350">
              <a:buFont typeface="+mj-lt"/>
              <a:buAutoNum type="romanUcPeriod"/>
            </a:pPr>
            <a:r>
              <a:rPr lang="es-CL" dirty="0" smtClean="0"/>
              <a:t>Actos del BCE:</a:t>
            </a:r>
          </a:p>
          <a:p>
            <a:pPr marL="1771650" lvl="3" indent="-514350"/>
            <a:r>
              <a:rPr lang="es-CL" dirty="0" smtClean="0"/>
              <a:t>Reglamentos</a:t>
            </a:r>
          </a:p>
          <a:p>
            <a:pPr marL="1771650" lvl="3" indent="-514350"/>
            <a:r>
              <a:rPr lang="es-CL" dirty="0" smtClean="0"/>
              <a:t>Orientaciones </a:t>
            </a:r>
          </a:p>
          <a:p>
            <a:pPr marL="1771650" lvl="3" indent="-514350"/>
            <a:r>
              <a:rPr lang="es-CL" dirty="0" smtClean="0"/>
              <a:t>Instrucciones</a:t>
            </a:r>
            <a:endParaRPr lang="es-CL" dirty="0" smtClean="0"/>
          </a:p>
        </p:txBody>
      </p:sp>
    </p:spTree>
    <p:extLst>
      <p:ext uri="{BB962C8B-B14F-4D97-AF65-F5344CB8AC3E}">
        <p14:creationId xmlns:p14="http://schemas.microsoft.com/office/powerpoint/2010/main" val="343120936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III. Fuentes: c) Derecho Derivado</a:t>
            </a:r>
            <a:endParaRPr lang="es-CL" dirty="0"/>
          </a:p>
        </p:txBody>
      </p:sp>
      <p:sp>
        <p:nvSpPr>
          <p:cNvPr id="3" name="2 Marcador de contenido"/>
          <p:cNvSpPr>
            <a:spLocks noGrp="1"/>
          </p:cNvSpPr>
          <p:nvPr>
            <p:ph idx="1"/>
          </p:nvPr>
        </p:nvSpPr>
        <p:spPr>
          <a:xfrm>
            <a:off x="457200" y="1600200"/>
            <a:ext cx="8229600" cy="4637112"/>
          </a:xfrm>
        </p:spPr>
        <p:txBody>
          <a:bodyPr>
            <a:normAutofit fontScale="62500" lnSpcReduction="20000"/>
          </a:bodyPr>
          <a:lstStyle/>
          <a:p>
            <a:pPr marL="514350" indent="-514350">
              <a:buFont typeface="+mj-lt"/>
              <a:buAutoNum type="arabicPeriod" startAt="2"/>
            </a:pPr>
            <a:r>
              <a:rPr lang="es-CL" dirty="0" smtClean="0"/>
              <a:t>Principio de publicidad:</a:t>
            </a:r>
            <a:endParaRPr lang="es-CL" dirty="0"/>
          </a:p>
          <a:p>
            <a:pPr marL="400050" lvl="1" indent="0">
              <a:buNone/>
            </a:pPr>
            <a:r>
              <a:rPr lang="es-CL" dirty="0" smtClean="0"/>
              <a:t>Los actos que deben cumplir con el Principio de Publicidad deben publicarse en cada lengua. Es requisito formal sustancial. Es además requisito de eficacia el ser publicada la norma en el Diario Oficial de la UE o ser Notificada a los destinatarios. </a:t>
            </a:r>
          </a:p>
          <a:p>
            <a:pPr marL="857250" lvl="1" indent="-457200"/>
            <a:r>
              <a:rPr lang="es-CL" dirty="0" smtClean="0"/>
              <a:t>	Obligación de publicidad en el DO:</a:t>
            </a:r>
          </a:p>
          <a:p>
            <a:pPr marL="1257300" lvl="2" indent="-457200"/>
            <a:r>
              <a:rPr lang="es-CL" u="sng" dirty="0" smtClean="0"/>
              <a:t>Actos legislativos</a:t>
            </a:r>
            <a:r>
              <a:rPr lang="es-CL" dirty="0" smtClean="0"/>
              <a:t>: Sean directivas, reglamentos o decisiones que emanen del procedimiento legislativo ordinario o especial. La diferencia es la firma, ya que en el ordinario debe ir firmado por el Presidente del Parlamento Europeo y del Consejo, mientras que en la legislatura especial debe ir firmado por el Presidente del Parlamento Europeo o por el Presidente del Consejo, según quien la promueva.</a:t>
            </a:r>
          </a:p>
          <a:p>
            <a:pPr marL="1257300" lvl="2" indent="-457200"/>
            <a:r>
              <a:rPr lang="es-CL" u="sng" dirty="0" smtClean="0"/>
              <a:t>Actos no legislativos</a:t>
            </a:r>
            <a:r>
              <a:rPr lang="es-CL" dirty="0" smtClean="0"/>
              <a:t>: Los adoptados en forma de directivas que tenga como destinatario a todos los Estados miembros , reglamentos y decisiones que no indiquen un destinatario deben ser publicados. Todos deben llevar la firma del Presidente de la Institución que los promueve.</a:t>
            </a:r>
          </a:p>
          <a:p>
            <a:pPr marL="857250" lvl="1" indent="-457200"/>
            <a:r>
              <a:rPr lang="es-CL" dirty="0" smtClean="0"/>
              <a:t>Obligación de notificación: Es el mecanismo opuesto a la publicación en el DO.</a:t>
            </a:r>
          </a:p>
          <a:p>
            <a:pPr marL="1257300" lvl="2" indent="-457200"/>
            <a:r>
              <a:rPr lang="es-CL" dirty="0" smtClean="0"/>
              <a:t>Solo las directivas que no tienen como destinatario a todos los Estados miembros como destinatario y las decisiones que indiquen un destinatario específico. </a:t>
            </a:r>
            <a:endParaRPr lang="es-CL" dirty="0"/>
          </a:p>
          <a:p>
            <a:pPr marL="1257300" lvl="2" indent="-457200"/>
            <a:r>
              <a:rPr lang="es-CL" dirty="0" smtClean="0"/>
              <a:t>En cuanto a la forma: Si se notifica a un Estado, a través de sus representantes permanentes</a:t>
            </a:r>
            <a:r>
              <a:rPr lang="es-CL" dirty="0" smtClean="0"/>
              <a:t>; y si es a un particular, vía correo con acuso de recibo.</a:t>
            </a:r>
          </a:p>
          <a:p>
            <a:pPr marL="1257300" lvl="2" indent="-457200"/>
            <a:r>
              <a:rPr lang="es-CL" dirty="0" smtClean="0"/>
              <a:t>Vigencia: Desde la fecha de la notificación. </a:t>
            </a:r>
          </a:p>
        </p:txBody>
      </p:sp>
    </p:spTree>
    <p:extLst>
      <p:ext uri="{BB962C8B-B14F-4D97-AF65-F5344CB8AC3E}">
        <p14:creationId xmlns:p14="http://schemas.microsoft.com/office/powerpoint/2010/main" val="10264733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116632"/>
            <a:ext cx="8229600" cy="1143000"/>
          </a:xfrm>
        </p:spPr>
        <p:txBody>
          <a:bodyPr/>
          <a:lstStyle/>
          <a:p>
            <a:r>
              <a:rPr lang="es-CL" dirty="0" smtClean="0"/>
              <a:t>III. Fuentes: c) Derecho Derivado</a:t>
            </a:r>
            <a:endParaRPr lang="es-CL" dirty="0"/>
          </a:p>
        </p:txBody>
      </p:sp>
      <p:sp>
        <p:nvSpPr>
          <p:cNvPr id="3" name="2 Marcador de contenido"/>
          <p:cNvSpPr>
            <a:spLocks noGrp="1"/>
          </p:cNvSpPr>
          <p:nvPr>
            <p:ph idx="1"/>
          </p:nvPr>
        </p:nvSpPr>
        <p:spPr>
          <a:xfrm>
            <a:off x="323528" y="1052736"/>
            <a:ext cx="8568952" cy="5616624"/>
          </a:xfrm>
        </p:spPr>
        <p:txBody>
          <a:bodyPr>
            <a:noAutofit/>
          </a:bodyPr>
          <a:lstStyle/>
          <a:p>
            <a:pPr marL="514350" indent="-514350">
              <a:buFont typeface="+mj-lt"/>
              <a:buAutoNum type="arabicPeriod" startAt="3"/>
            </a:pPr>
            <a:r>
              <a:rPr lang="es-CL" sz="2000" dirty="0" smtClean="0"/>
              <a:t>Actos jurídicos de la UE:</a:t>
            </a:r>
          </a:p>
          <a:p>
            <a:pPr marL="804863" lvl="1" indent="-514350">
              <a:buFont typeface="+mj-lt"/>
              <a:buAutoNum type="arabicParenR"/>
            </a:pPr>
            <a:r>
              <a:rPr lang="es-CL" sz="1600" b="1" dirty="0" smtClean="0"/>
              <a:t>Actos típicos vinculantes</a:t>
            </a:r>
            <a:r>
              <a:rPr lang="es-CL" sz="1600" dirty="0" smtClean="0"/>
              <a:t>:</a:t>
            </a:r>
          </a:p>
          <a:p>
            <a:pPr marL="987425" lvl="2" indent="-263525">
              <a:buFont typeface="+mj-lt"/>
              <a:buAutoNum type="romanUcPeriod"/>
            </a:pPr>
            <a:r>
              <a:rPr lang="es-CL" sz="1400" u="sng" dirty="0" smtClean="0"/>
              <a:t>Reglamento</a:t>
            </a:r>
            <a:r>
              <a:rPr lang="es-CL" sz="1400" dirty="0" smtClean="0"/>
              <a:t> (art. 288 TFUE): “Tendrá un alcance general, será obligatorio en todos sus elementos y directamente aplicable en cada Estado miembro”. </a:t>
            </a:r>
          </a:p>
          <a:p>
            <a:pPr marL="1160463" lvl="3" indent="0">
              <a:buNone/>
            </a:pPr>
            <a:r>
              <a:rPr lang="es-CL" sz="1200" u="sng" dirty="0" smtClean="0"/>
              <a:t>Características:</a:t>
            </a:r>
          </a:p>
          <a:p>
            <a:pPr marL="1430338" lvl="3" indent="-269875">
              <a:buFont typeface="+mj-lt"/>
              <a:buAutoNum type="alphaUcPeriod"/>
            </a:pPr>
            <a:r>
              <a:rPr lang="es-CL" sz="1200" dirty="0" smtClean="0"/>
              <a:t>Alcance General: Para distinguirlo de la decisión. Es esencial y se aprecia objetivamente, por tanto no importa el número o identificación de sus destinatarios sino la previsión de aplicabilidad a las situaciones objetivamente determinadas. Si un sujeto está indirectamente identificado, deja de ser reglamento.</a:t>
            </a:r>
          </a:p>
          <a:p>
            <a:pPr marL="1430338" lvl="3" indent="-269875">
              <a:buFont typeface="+mj-lt"/>
              <a:buAutoNum type="alphaUcPeriod"/>
            </a:pPr>
            <a:r>
              <a:rPr lang="es-CL" sz="1200" dirty="0" smtClean="0"/>
              <a:t>Obligatoriedad en todos sus elementos: lo distingue de los actos no vinculantes y de la directiva, que obliga en el resultado pero no en los medios. Los Estados deben aplicar todas y cada una de las disposiciones y aprobado válidamente tiene presunción de validez, por tanto la ilegalidad solo puede alegarse ante el TJUE y no por objeciones o reservas del Estado.</a:t>
            </a:r>
          </a:p>
          <a:p>
            <a:pPr marL="1430338" lvl="3" indent="-269875">
              <a:buFont typeface="+mj-lt"/>
              <a:buAutoNum type="alphaUcPeriod"/>
            </a:pPr>
            <a:r>
              <a:rPr lang="es-CL" sz="1200" dirty="0" smtClean="0"/>
              <a:t>Directamente aplicable en todos los Estados miembros: instrumentalización para dar cumplimiento cabal a las dos características anteriores, al no estar intermediado por el Estado. Esto genera dos efectos:</a:t>
            </a:r>
          </a:p>
          <a:p>
            <a:pPr marL="1706563" lvl="4" indent="-273050">
              <a:buFont typeface="+mj-lt"/>
              <a:buAutoNum type="alphaLcParenR"/>
            </a:pPr>
            <a:r>
              <a:rPr lang="es-CL" sz="1200" dirty="0" smtClean="0"/>
              <a:t>Positivo: Atribuye cualidad de generar derechos y obligaciones por sí mismos para los órganos y sujetos dependientes de un ordenamiento estatal.</a:t>
            </a:r>
          </a:p>
          <a:p>
            <a:pPr marL="1706563" lvl="4" indent="-273050">
              <a:buFont typeface="+mj-lt"/>
              <a:buAutoNum type="alphaLcParenR"/>
            </a:pPr>
            <a:r>
              <a:rPr lang="es-CL" sz="1200" dirty="0" smtClean="0"/>
              <a:t>Negativo: Prohíbe cualquier actividad por parte del Estado miembro que ponga en cuestión la inmediatez de la efectividad del reglamento. Por tanto, no requiere medidas internas, es autosuficiente para producir sus efectos. La Jurisprudencia del TJUE en este punto ha señalado:</a:t>
            </a:r>
          </a:p>
          <a:p>
            <a:pPr marL="1979613" lvl="6" indent="-273050">
              <a:buFont typeface="+mj-lt"/>
              <a:buAutoNum type="romanUcPeriod"/>
            </a:pPr>
            <a:r>
              <a:rPr lang="es-CL" sz="1200" dirty="0" smtClean="0"/>
              <a:t>Prohibición no opera si el reglamento señala que requiere la actividad estatal</a:t>
            </a:r>
          </a:p>
          <a:p>
            <a:pPr marL="1979613" lvl="5" indent="-273050">
              <a:buFont typeface="+mj-lt"/>
              <a:buAutoNum type="romanUcPeriod" startAt="2"/>
            </a:pPr>
            <a:r>
              <a:rPr lang="es-CL" sz="1200" dirty="0" smtClean="0"/>
              <a:t>Transformación en norma interna es innecesaria, por ende incompatible con Derecho de la UE</a:t>
            </a:r>
          </a:p>
          <a:p>
            <a:pPr marL="1979613" lvl="5" indent="-273050">
              <a:buFont typeface="+mj-lt"/>
              <a:buAutoNum type="romanUcPeriod" startAt="2"/>
            </a:pPr>
            <a:r>
              <a:rPr lang="es-CL" sz="1200" dirty="0" smtClean="0"/>
              <a:t>La incompatibilidad con el Derecho de la UE de toda disposición del ordenamiento estatal que tiene por efecto disminuirle eficacia.</a:t>
            </a:r>
          </a:p>
          <a:p>
            <a:pPr marL="1979613" lvl="5" indent="-273050">
              <a:buFont typeface="+mj-lt"/>
              <a:buAutoNum type="romanUcPeriod" startAt="2"/>
            </a:pPr>
            <a:r>
              <a:rPr lang="es-CL" sz="1200" dirty="0" smtClean="0"/>
              <a:t>Incompatibilidad la no adopción de medidas para permitir la aplicación efectiva  y en los plazos apropiados</a:t>
            </a:r>
          </a:p>
          <a:p>
            <a:pPr marL="1979613" lvl="5" indent="-273050">
              <a:buFont typeface="+mj-lt"/>
              <a:buAutoNum type="romanUcPeriod" startAt="2"/>
            </a:pPr>
            <a:r>
              <a:rPr lang="es-CL" sz="1200" dirty="0" smtClean="0"/>
              <a:t>No obstante lo anterior, nunca dependerá de las medidas internas su aplicación inmediata.</a:t>
            </a:r>
          </a:p>
        </p:txBody>
      </p:sp>
    </p:spTree>
    <p:extLst>
      <p:ext uri="{BB962C8B-B14F-4D97-AF65-F5344CB8AC3E}">
        <p14:creationId xmlns:p14="http://schemas.microsoft.com/office/powerpoint/2010/main" val="9527629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III. Fuentes: c) Derecho Derivado</a:t>
            </a:r>
            <a:endParaRPr lang="es-CL" dirty="0"/>
          </a:p>
        </p:txBody>
      </p:sp>
      <p:sp>
        <p:nvSpPr>
          <p:cNvPr id="3" name="2 Marcador de contenido"/>
          <p:cNvSpPr>
            <a:spLocks noGrp="1"/>
          </p:cNvSpPr>
          <p:nvPr>
            <p:ph idx="1"/>
          </p:nvPr>
        </p:nvSpPr>
        <p:spPr>
          <a:xfrm>
            <a:off x="457200" y="1600200"/>
            <a:ext cx="8229600" cy="4709120"/>
          </a:xfrm>
        </p:spPr>
        <p:txBody>
          <a:bodyPr>
            <a:normAutofit fontScale="77500" lnSpcReduction="20000"/>
          </a:bodyPr>
          <a:lstStyle/>
          <a:p>
            <a:pPr marL="514350" indent="-514350">
              <a:buFont typeface="+mj-lt"/>
              <a:buAutoNum type="arabicPeriod" startAt="3"/>
            </a:pPr>
            <a:r>
              <a:rPr lang="es-CL" dirty="0"/>
              <a:t>Actos </a:t>
            </a:r>
            <a:r>
              <a:rPr lang="es-CL" dirty="0" smtClean="0"/>
              <a:t>jurídicos de la UE:</a:t>
            </a:r>
            <a:endParaRPr lang="es-CL" dirty="0"/>
          </a:p>
          <a:p>
            <a:pPr marL="914400" lvl="1" indent="-514350">
              <a:buFont typeface="+mj-lt"/>
              <a:buAutoNum type="arabicParenR"/>
            </a:pPr>
            <a:r>
              <a:rPr lang="es-CL" b="1" dirty="0"/>
              <a:t>Actos </a:t>
            </a:r>
            <a:r>
              <a:rPr lang="es-CL" b="1" dirty="0" smtClean="0"/>
              <a:t>típicos vinculantes</a:t>
            </a:r>
            <a:r>
              <a:rPr lang="es-CL" dirty="0" smtClean="0"/>
              <a:t>:</a:t>
            </a:r>
            <a:endParaRPr lang="es-CL" dirty="0"/>
          </a:p>
          <a:p>
            <a:pPr marL="1314450" lvl="2" indent="-514350">
              <a:buFont typeface="+mj-lt"/>
              <a:buAutoNum type="romanUcPeriod" startAt="2"/>
            </a:pPr>
            <a:r>
              <a:rPr lang="es-CL" u="sng" dirty="0"/>
              <a:t>Directiva</a:t>
            </a:r>
            <a:r>
              <a:rPr lang="es-CL" dirty="0"/>
              <a:t> (art. 288 TFUE): “Obligará al Estado miembro destinatario en cuanto al resultado que deba conseguirse, dejando, sin embargo, a las autoridades nacionales la elección de la forma y de los medios”. </a:t>
            </a:r>
          </a:p>
          <a:p>
            <a:pPr marL="1255713" lvl="2" indent="-455613">
              <a:buNone/>
            </a:pPr>
            <a:r>
              <a:rPr lang="es-CL" dirty="0" smtClean="0"/>
              <a:t>	</a:t>
            </a:r>
            <a:r>
              <a:rPr lang="es-CL" u="sng" dirty="0" smtClean="0"/>
              <a:t>Características</a:t>
            </a:r>
            <a:r>
              <a:rPr lang="es-CL" dirty="0"/>
              <a:t>:</a:t>
            </a:r>
          </a:p>
          <a:p>
            <a:pPr marL="1771650" lvl="3" indent="-514350">
              <a:buFont typeface="+mj-lt"/>
              <a:buAutoNum type="alphaUcPeriod"/>
            </a:pPr>
            <a:r>
              <a:rPr lang="es-CL" dirty="0"/>
              <a:t>Impone a los Estados la obligación de resultado: debe ser cumplida por los Estados en el plazo determinado por la directiva. La inobservancia en la ejecución supone un incumplimiento susceptible de ser sancionado.</a:t>
            </a:r>
          </a:p>
          <a:p>
            <a:pPr marL="1771650" lvl="3" indent="-514350">
              <a:buFont typeface="+mj-lt"/>
              <a:buAutoNum type="alphaUcPeriod"/>
            </a:pPr>
            <a:r>
              <a:rPr lang="es-CL" dirty="0"/>
              <a:t>Impone a los Estados la obligación de adoptar las medidas nacionales necesarias para alcanzar dicho resultado con libertad de elección en la forma y los medios: Esto se realiza a través de la transposición de la directiva al derecho interno</a:t>
            </a:r>
          </a:p>
          <a:p>
            <a:pPr marL="1771650" lvl="3" indent="-514350">
              <a:buFont typeface="+mj-lt"/>
              <a:buAutoNum type="alphaUcPeriod"/>
            </a:pPr>
            <a:r>
              <a:rPr lang="es-CL" dirty="0"/>
              <a:t>Vinculación de los efectos jurídicos a la norma nacional de transposición: En caso de inobservancia, </a:t>
            </a:r>
            <a:r>
              <a:rPr lang="es-CL" dirty="0" smtClean="0"/>
              <a:t>el TJUE ha señalado que si las disposiciones de directivas parecen ser, desde el punto de vista del contenido, incondicionales y suficientemente precisas, dichas disposiciones pueden ser invocadas contra cualquiera disposición nacional no conforme a la directiva. Este es un efecto directo vertical, que solo favorece al particular que lo alega, al ser una sanción a la falta de actividad estatal.</a:t>
            </a:r>
            <a:endParaRPr lang="es-CL" dirty="0"/>
          </a:p>
        </p:txBody>
      </p:sp>
    </p:spTree>
    <p:extLst>
      <p:ext uri="{BB962C8B-B14F-4D97-AF65-F5344CB8AC3E}">
        <p14:creationId xmlns:p14="http://schemas.microsoft.com/office/powerpoint/2010/main" val="12545970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SUMARIO</a:t>
            </a:r>
            <a:endParaRPr lang="es-CL" dirty="0"/>
          </a:p>
        </p:txBody>
      </p:sp>
      <p:sp>
        <p:nvSpPr>
          <p:cNvPr id="3" name="2 Marcador de contenido"/>
          <p:cNvSpPr>
            <a:spLocks noGrp="1"/>
          </p:cNvSpPr>
          <p:nvPr>
            <p:ph idx="1"/>
          </p:nvPr>
        </p:nvSpPr>
        <p:spPr>
          <a:xfrm>
            <a:off x="457200" y="1600200"/>
            <a:ext cx="8229600" cy="4709120"/>
          </a:xfrm>
        </p:spPr>
        <p:txBody>
          <a:bodyPr>
            <a:normAutofit fontScale="62500" lnSpcReduction="20000"/>
          </a:bodyPr>
          <a:lstStyle/>
          <a:p>
            <a:r>
              <a:rPr lang="es-CL" dirty="0" smtClean="0"/>
              <a:t>Consideraciones preliminares</a:t>
            </a:r>
          </a:p>
          <a:p>
            <a:r>
              <a:rPr lang="es-CL" dirty="0" smtClean="0"/>
              <a:t>Características generales de las normas y actos de las instituciones de la UE</a:t>
            </a:r>
          </a:p>
          <a:p>
            <a:r>
              <a:rPr lang="es-CL" dirty="0" smtClean="0"/>
              <a:t>Fuentes del Derecho de la UE</a:t>
            </a:r>
          </a:p>
          <a:p>
            <a:pPr lvl="1"/>
            <a:r>
              <a:rPr lang="es-CL" dirty="0" smtClean="0"/>
              <a:t>El Derecho Originario</a:t>
            </a:r>
          </a:p>
          <a:p>
            <a:pPr lvl="1"/>
            <a:r>
              <a:rPr lang="es-CL" dirty="0" smtClean="0"/>
              <a:t>Los Principios</a:t>
            </a:r>
          </a:p>
          <a:p>
            <a:pPr lvl="1"/>
            <a:r>
              <a:rPr lang="es-CL" dirty="0" smtClean="0"/>
              <a:t>El Derecho Derivado</a:t>
            </a:r>
          </a:p>
          <a:p>
            <a:pPr lvl="1"/>
            <a:r>
              <a:rPr lang="es-CL" dirty="0" smtClean="0"/>
              <a:t>El Derecho Internacional</a:t>
            </a:r>
          </a:p>
          <a:p>
            <a:pPr lvl="1"/>
            <a:r>
              <a:rPr lang="es-CL" dirty="0" smtClean="0"/>
              <a:t>Decisiones de los Representantes de los Gobiernos de los Estados Miembros reunidos en el seno del Consejo</a:t>
            </a:r>
          </a:p>
          <a:p>
            <a:r>
              <a:rPr lang="es-CL" dirty="0" smtClean="0"/>
              <a:t>Principios del Derecho de la </a:t>
            </a:r>
            <a:r>
              <a:rPr lang="es-CL" dirty="0" smtClean="0"/>
              <a:t>UE en sus relaciones con los ordenamientos internos.</a:t>
            </a:r>
          </a:p>
          <a:p>
            <a:pPr lvl="1"/>
            <a:r>
              <a:rPr lang="es-CL" dirty="0" smtClean="0"/>
              <a:t>Eficacia directa</a:t>
            </a:r>
          </a:p>
          <a:p>
            <a:pPr lvl="1"/>
            <a:r>
              <a:rPr lang="es-CL" dirty="0" smtClean="0"/>
              <a:t>Primacía</a:t>
            </a:r>
          </a:p>
          <a:p>
            <a:pPr lvl="1"/>
            <a:r>
              <a:rPr lang="es-CL" dirty="0" smtClean="0"/>
              <a:t>Derecho a tutela efectiva</a:t>
            </a:r>
            <a:endParaRPr lang="es-CL" dirty="0" smtClean="0"/>
          </a:p>
          <a:p>
            <a:pPr lvl="1"/>
            <a:r>
              <a:rPr lang="es-CL" dirty="0" smtClean="0"/>
              <a:t>Responsabilidad de los Estados miembros por incumplimiento del Derecho de la UE</a:t>
            </a:r>
            <a:endParaRPr lang="es-CL" dirty="0" smtClean="0"/>
          </a:p>
          <a:p>
            <a:endParaRPr lang="es-CL" dirty="0"/>
          </a:p>
        </p:txBody>
      </p:sp>
    </p:spTree>
    <p:extLst>
      <p:ext uri="{BB962C8B-B14F-4D97-AF65-F5344CB8AC3E}">
        <p14:creationId xmlns:p14="http://schemas.microsoft.com/office/powerpoint/2010/main" val="303439970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III. Fuentes: c) Derecho Derivado</a:t>
            </a:r>
            <a:endParaRPr lang="es-CL" dirty="0"/>
          </a:p>
        </p:txBody>
      </p:sp>
      <p:sp>
        <p:nvSpPr>
          <p:cNvPr id="3" name="2 Marcador de contenido"/>
          <p:cNvSpPr>
            <a:spLocks noGrp="1"/>
          </p:cNvSpPr>
          <p:nvPr>
            <p:ph idx="1"/>
          </p:nvPr>
        </p:nvSpPr>
        <p:spPr>
          <a:xfrm>
            <a:off x="457200" y="1600200"/>
            <a:ext cx="8229600" cy="4709120"/>
          </a:xfrm>
        </p:spPr>
        <p:txBody>
          <a:bodyPr>
            <a:normAutofit lnSpcReduction="10000"/>
          </a:bodyPr>
          <a:lstStyle/>
          <a:p>
            <a:pPr marL="514350" indent="-514350">
              <a:buFont typeface="+mj-lt"/>
              <a:buAutoNum type="arabicPeriod" startAt="3"/>
            </a:pPr>
            <a:r>
              <a:rPr lang="es-CL" dirty="0"/>
              <a:t>Actos </a:t>
            </a:r>
            <a:r>
              <a:rPr lang="es-CL" dirty="0" smtClean="0"/>
              <a:t>jurídicos de la UE:</a:t>
            </a:r>
            <a:endParaRPr lang="es-CL" dirty="0"/>
          </a:p>
          <a:p>
            <a:pPr marL="914400" lvl="1" indent="-514350">
              <a:buFont typeface="+mj-lt"/>
              <a:buAutoNum type="arabicParenR"/>
            </a:pPr>
            <a:r>
              <a:rPr lang="es-CL" b="1" dirty="0"/>
              <a:t>Actos </a:t>
            </a:r>
            <a:r>
              <a:rPr lang="es-CL" b="1" dirty="0" smtClean="0"/>
              <a:t>típicos vinculantes</a:t>
            </a:r>
            <a:r>
              <a:rPr lang="es-CL" dirty="0" smtClean="0"/>
              <a:t>:</a:t>
            </a:r>
            <a:endParaRPr lang="es-CL" dirty="0"/>
          </a:p>
          <a:p>
            <a:pPr marL="1314450" lvl="2" indent="-514350">
              <a:buFont typeface="+mj-lt"/>
              <a:buAutoNum type="romanUcPeriod" startAt="3"/>
            </a:pPr>
            <a:r>
              <a:rPr lang="es-CL" u="sng" dirty="0" smtClean="0"/>
              <a:t>Decisiones</a:t>
            </a:r>
            <a:r>
              <a:rPr lang="es-CL" dirty="0" smtClean="0"/>
              <a:t> (art</a:t>
            </a:r>
            <a:r>
              <a:rPr lang="es-CL" dirty="0"/>
              <a:t>. 288 TFUE): </a:t>
            </a:r>
            <a:r>
              <a:rPr lang="es-CL" dirty="0" smtClean="0"/>
              <a:t>“Obligatoria en todos sus elementos pata todos sus destinatarios”. </a:t>
            </a:r>
            <a:endParaRPr lang="es-CL" dirty="0"/>
          </a:p>
          <a:p>
            <a:pPr marL="1255713" lvl="2" indent="-455613">
              <a:buNone/>
            </a:pPr>
            <a:r>
              <a:rPr lang="es-CL" dirty="0" smtClean="0"/>
              <a:t>	</a:t>
            </a:r>
            <a:r>
              <a:rPr lang="es-CL" u="sng" dirty="0" smtClean="0"/>
              <a:t>Características</a:t>
            </a:r>
            <a:r>
              <a:rPr lang="es-CL" dirty="0"/>
              <a:t>:</a:t>
            </a:r>
          </a:p>
          <a:p>
            <a:pPr marL="1771650" lvl="3" indent="-514350">
              <a:buFont typeface="+mj-lt"/>
              <a:buAutoNum type="alphaUcPeriod"/>
            </a:pPr>
            <a:r>
              <a:rPr lang="es-CL" dirty="0" smtClean="0"/>
              <a:t>Similar al acto administrativo de los derechos internos.</a:t>
            </a:r>
            <a:endParaRPr lang="es-CL" dirty="0"/>
          </a:p>
          <a:p>
            <a:pPr marL="1771650" lvl="3" indent="-514350">
              <a:buFont typeface="+mj-lt"/>
              <a:buAutoNum type="alphaUcPeriod"/>
            </a:pPr>
            <a:r>
              <a:rPr lang="es-CL" dirty="0" smtClean="0"/>
              <a:t>Requiere la identificación concreta del destinatario.</a:t>
            </a:r>
            <a:endParaRPr lang="es-CL" dirty="0"/>
          </a:p>
          <a:p>
            <a:pPr marL="1771650" lvl="3" indent="-514350">
              <a:buFont typeface="+mj-lt"/>
              <a:buAutoNum type="alphaUcPeriod"/>
            </a:pPr>
            <a:r>
              <a:rPr lang="es-CL" dirty="0" smtClean="0"/>
              <a:t>Puede o no señalar el medio por el que debe cumplirse, por tanto puede tener o no efecto directo conforme a como sea formulada la disposición.</a:t>
            </a:r>
          </a:p>
          <a:p>
            <a:pPr marL="1771650" lvl="3" indent="-514350">
              <a:buFont typeface="+mj-lt"/>
              <a:buAutoNum type="alphaUcPeriod"/>
            </a:pPr>
            <a:r>
              <a:rPr lang="es-CL" dirty="0" smtClean="0"/>
              <a:t>Es realizada con un fin funcional, y por tanto la importancia de su adaptabilidad para solucionar los diversos problemas que pueden emanar del sistema jurídico de la UE.</a:t>
            </a:r>
            <a:endParaRPr lang="es-CL" dirty="0"/>
          </a:p>
        </p:txBody>
      </p:sp>
    </p:spTree>
    <p:extLst>
      <p:ext uri="{BB962C8B-B14F-4D97-AF65-F5344CB8AC3E}">
        <p14:creationId xmlns:p14="http://schemas.microsoft.com/office/powerpoint/2010/main" val="219797825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III. Fuentes: c) Derecho Derivado</a:t>
            </a:r>
            <a:endParaRPr lang="es-CL" dirty="0"/>
          </a:p>
        </p:txBody>
      </p:sp>
      <p:sp>
        <p:nvSpPr>
          <p:cNvPr id="3" name="2 Marcador de contenido"/>
          <p:cNvSpPr>
            <a:spLocks noGrp="1"/>
          </p:cNvSpPr>
          <p:nvPr>
            <p:ph idx="1"/>
          </p:nvPr>
        </p:nvSpPr>
        <p:spPr>
          <a:xfrm>
            <a:off x="457200" y="1600200"/>
            <a:ext cx="8229600" cy="4709120"/>
          </a:xfrm>
        </p:spPr>
        <p:txBody>
          <a:bodyPr>
            <a:normAutofit lnSpcReduction="10000"/>
          </a:bodyPr>
          <a:lstStyle/>
          <a:p>
            <a:pPr marL="514350" indent="-514350">
              <a:buFont typeface="+mj-lt"/>
              <a:buAutoNum type="arabicPeriod" startAt="3"/>
            </a:pPr>
            <a:r>
              <a:rPr lang="es-CL" dirty="0"/>
              <a:t>Actos </a:t>
            </a:r>
            <a:r>
              <a:rPr lang="es-CL" dirty="0" smtClean="0"/>
              <a:t>jurídicos de la UE:</a:t>
            </a:r>
            <a:endParaRPr lang="es-CL" dirty="0"/>
          </a:p>
          <a:p>
            <a:pPr marL="914400" lvl="1" indent="-514350">
              <a:buFont typeface="+mj-lt"/>
              <a:buAutoNum type="arabicParenR" startAt="2"/>
            </a:pPr>
            <a:r>
              <a:rPr lang="es-CL" b="1" dirty="0"/>
              <a:t>Actos </a:t>
            </a:r>
            <a:r>
              <a:rPr lang="es-CL" b="1" dirty="0" smtClean="0"/>
              <a:t>atípicos vinculantes</a:t>
            </a:r>
            <a:r>
              <a:rPr lang="es-CL" dirty="0" smtClean="0"/>
              <a:t>: Deben tener un origen institucional y enmarcarse dentro del marco de competencia de las distintas instituciones.</a:t>
            </a:r>
            <a:endParaRPr lang="es-CL" dirty="0"/>
          </a:p>
          <a:p>
            <a:pPr marL="900113" lvl="2" indent="0">
              <a:buNone/>
            </a:pPr>
            <a:r>
              <a:rPr lang="es-CL" u="sng" dirty="0" smtClean="0"/>
              <a:t>Características</a:t>
            </a:r>
            <a:r>
              <a:rPr lang="es-CL" dirty="0"/>
              <a:t>:</a:t>
            </a:r>
          </a:p>
          <a:p>
            <a:pPr marL="1771650" lvl="3" indent="-514350">
              <a:buFont typeface="+mj-lt"/>
              <a:buAutoNum type="alphaUcPeriod"/>
            </a:pPr>
            <a:r>
              <a:rPr lang="es-CL" dirty="0" smtClean="0"/>
              <a:t>Reconocido en el Art. 296 TFUE.</a:t>
            </a:r>
            <a:endParaRPr lang="es-CL" dirty="0"/>
          </a:p>
          <a:p>
            <a:pPr marL="1771650" lvl="3" indent="-514350">
              <a:buFont typeface="+mj-lt"/>
              <a:buAutoNum type="alphaUcPeriod"/>
            </a:pPr>
            <a:r>
              <a:rPr lang="es-CL" dirty="0" smtClean="0"/>
              <a:t>TJUE </a:t>
            </a:r>
            <a:r>
              <a:rPr lang="es-CL" dirty="0"/>
              <a:t>h</a:t>
            </a:r>
            <a:r>
              <a:rPr lang="es-CL" dirty="0" smtClean="0"/>
              <a:t>a extendido su competencia a todo acto vinculante, independiente de su denominación, por tanto conoce de estos actos atípicos.</a:t>
            </a:r>
            <a:endParaRPr lang="es-CL" dirty="0"/>
          </a:p>
          <a:p>
            <a:pPr marL="1771650" lvl="3" indent="-514350">
              <a:buFont typeface="+mj-lt"/>
              <a:buAutoNum type="alphaUcPeriod"/>
            </a:pPr>
            <a:r>
              <a:rPr lang="es-CL" dirty="0" smtClean="0"/>
              <a:t>Ejemplos de ellos son: Decisiones del Consejo, Decisiones del Consejo y de los Representantes de los Gobiernos  de los Estados miembros, Resoluciones, Programas.</a:t>
            </a:r>
            <a:endParaRPr lang="es-CL" dirty="0"/>
          </a:p>
        </p:txBody>
      </p:sp>
    </p:spTree>
    <p:extLst>
      <p:ext uri="{BB962C8B-B14F-4D97-AF65-F5344CB8AC3E}">
        <p14:creationId xmlns:p14="http://schemas.microsoft.com/office/powerpoint/2010/main" val="318201015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III. Fuentes: c) Derecho Derivado</a:t>
            </a:r>
            <a:endParaRPr lang="es-CL" dirty="0"/>
          </a:p>
        </p:txBody>
      </p:sp>
      <p:sp>
        <p:nvSpPr>
          <p:cNvPr id="3" name="2 Marcador de contenido"/>
          <p:cNvSpPr>
            <a:spLocks noGrp="1"/>
          </p:cNvSpPr>
          <p:nvPr>
            <p:ph idx="1"/>
          </p:nvPr>
        </p:nvSpPr>
        <p:spPr>
          <a:xfrm>
            <a:off x="457200" y="1600200"/>
            <a:ext cx="8229600" cy="4709120"/>
          </a:xfrm>
        </p:spPr>
        <p:txBody>
          <a:bodyPr>
            <a:normAutofit/>
          </a:bodyPr>
          <a:lstStyle/>
          <a:p>
            <a:pPr marL="514350" indent="-514350">
              <a:buFont typeface="+mj-lt"/>
              <a:buAutoNum type="arabicPeriod" startAt="3"/>
            </a:pPr>
            <a:r>
              <a:rPr lang="es-CL" dirty="0"/>
              <a:t>Actos </a:t>
            </a:r>
            <a:r>
              <a:rPr lang="es-CL" dirty="0" smtClean="0"/>
              <a:t>jurídicos de la UE:</a:t>
            </a:r>
            <a:endParaRPr lang="es-CL" dirty="0"/>
          </a:p>
          <a:p>
            <a:pPr marL="914400" lvl="1" indent="-514350">
              <a:buFont typeface="+mj-lt"/>
              <a:buAutoNum type="arabicParenR" startAt="3"/>
            </a:pPr>
            <a:r>
              <a:rPr lang="es-CL" b="1" dirty="0"/>
              <a:t>Actos </a:t>
            </a:r>
            <a:r>
              <a:rPr lang="es-CL" b="1" dirty="0" smtClean="0"/>
              <a:t>no vinculantes</a:t>
            </a:r>
            <a:r>
              <a:rPr lang="es-CL" dirty="0" smtClean="0"/>
              <a:t>: No puede moverse el aparato jurisdiccional del TJUE respecto de estos actos, ni tienen efectos de aplicación directa o primacía. Solo son las siguientes:</a:t>
            </a:r>
          </a:p>
          <a:p>
            <a:pPr marL="1314450" lvl="2" indent="-514350">
              <a:buFont typeface="+mj-lt"/>
              <a:buAutoNum type="arabicParenR"/>
            </a:pPr>
            <a:r>
              <a:rPr lang="es-CL" u="sng" dirty="0" smtClean="0"/>
              <a:t>Recomendaciones</a:t>
            </a:r>
            <a:r>
              <a:rPr lang="es-CL" dirty="0" smtClean="0"/>
              <a:t>: Conducta a seguir o modificación de una situación o comportamiento.</a:t>
            </a:r>
          </a:p>
          <a:p>
            <a:pPr marL="1314450" lvl="2" indent="-514350">
              <a:buFont typeface="+mj-lt"/>
              <a:buAutoNum type="arabicParenR"/>
            </a:pPr>
            <a:r>
              <a:rPr lang="es-CL" u="sng" dirty="0" smtClean="0"/>
              <a:t>Dictámenes</a:t>
            </a:r>
            <a:r>
              <a:rPr lang="es-CL" dirty="0" smtClean="0"/>
              <a:t>: Opinión o valoración de situaciones o conductas por parte de una de las instituciones.</a:t>
            </a:r>
          </a:p>
        </p:txBody>
      </p:sp>
    </p:spTree>
    <p:extLst>
      <p:ext uri="{BB962C8B-B14F-4D97-AF65-F5344CB8AC3E}">
        <p14:creationId xmlns:p14="http://schemas.microsoft.com/office/powerpoint/2010/main" val="149758635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CL" dirty="0" smtClean="0"/>
              <a:t>III. Fuentes: </a:t>
            </a:r>
            <a:r>
              <a:rPr lang="es-CL" dirty="0" smtClean="0"/>
              <a:t>d) </a:t>
            </a:r>
            <a:r>
              <a:rPr lang="es-CL" dirty="0" smtClean="0"/>
              <a:t>Derecho </a:t>
            </a:r>
            <a:r>
              <a:rPr lang="es-CL" dirty="0" smtClean="0"/>
              <a:t>Internacional</a:t>
            </a:r>
            <a:endParaRPr lang="es-CL" dirty="0"/>
          </a:p>
        </p:txBody>
      </p:sp>
      <p:sp>
        <p:nvSpPr>
          <p:cNvPr id="3" name="2 Marcador de contenido"/>
          <p:cNvSpPr>
            <a:spLocks noGrp="1"/>
          </p:cNvSpPr>
          <p:nvPr>
            <p:ph idx="1"/>
          </p:nvPr>
        </p:nvSpPr>
        <p:spPr>
          <a:xfrm>
            <a:off x="457200" y="1600200"/>
            <a:ext cx="8229600" cy="4853136"/>
          </a:xfrm>
        </p:spPr>
        <p:txBody>
          <a:bodyPr>
            <a:normAutofit fontScale="62500" lnSpcReduction="20000"/>
          </a:bodyPr>
          <a:lstStyle/>
          <a:p>
            <a:r>
              <a:rPr lang="es-CL" dirty="0" smtClean="0"/>
              <a:t>El TJUE en la Sentencia </a:t>
            </a:r>
            <a:r>
              <a:rPr lang="es-CL" dirty="0" smtClean="0"/>
              <a:t>Kadi</a:t>
            </a:r>
            <a:r>
              <a:rPr lang="es-CL" dirty="0" smtClean="0"/>
              <a:t> del 03 de septiembre de 2008 señaló que: “las obligaciones impuestas por un acuerdo internacional no pueden tener por efecto menoscabar los principios constitucionales del TCE (hoy TFUE)”</a:t>
            </a:r>
          </a:p>
          <a:p>
            <a:r>
              <a:rPr lang="es-CL" dirty="0" smtClean="0"/>
              <a:t>El Art. 351 del TFUE Señala: “Los tratados no afectarán a los derechos y obligaciones de convenios anteriores al 01 de enero de 1958 o a los Estados que hayan adherido, con anterioridad a la fecha de adhesión, entre uno o varios Estados miembros, por una parte y uno o varios terceros Estados por otra”.</a:t>
            </a:r>
          </a:p>
          <a:p>
            <a:r>
              <a:rPr lang="es-CL" dirty="0" smtClean="0"/>
              <a:t>En cuanto a la facultad de las instituciones de la UE de celebrar Tratados, el TJUE ha señalado que las disposiciones del acuerdo forman parte integrante, a partir de su entrada en vigencia, del ordenamiento jurídico comunitario, por tanto:</a:t>
            </a:r>
          </a:p>
          <a:p>
            <a:pPr lvl="1"/>
            <a:r>
              <a:rPr lang="es-CL" dirty="0" smtClean="0"/>
              <a:t>Existe un sistema de recepción automática del tratado, sin embargo, debe introducirse éste mediante un reglamento o decisión al Diario Oficial de la UE para efectos de publicidad.</a:t>
            </a:r>
          </a:p>
          <a:p>
            <a:pPr lvl="1"/>
            <a:r>
              <a:rPr lang="es-CL" dirty="0" smtClean="0"/>
              <a:t>El TJUE puede determinar la incompatibilidad de un Tratado, y para declarar la compatibilidad requiere modificar por tanto los Tratados Constitutivos.</a:t>
            </a:r>
          </a:p>
          <a:p>
            <a:pPr lvl="1"/>
            <a:r>
              <a:rPr lang="es-CL" dirty="0" smtClean="0"/>
              <a:t>Para que tengan efecto directo requiere realizarse un análisis del espíritu, del sistema y la letra de dicho acuerdo.</a:t>
            </a:r>
          </a:p>
          <a:p>
            <a:pPr lvl="1"/>
            <a:endParaRPr lang="es-CL" dirty="0" smtClean="0"/>
          </a:p>
        </p:txBody>
      </p:sp>
    </p:spTree>
    <p:extLst>
      <p:ext uri="{BB962C8B-B14F-4D97-AF65-F5344CB8AC3E}">
        <p14:creationId xmlns:p14="http://schemas.microsoft.com/office/powerpoint/2010/main" val="354103487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908720"/>
            <a:ext cx="8229600" cy="1143000"/>
          </a:xfrm>
        </p:spPr>
        <p:txBody>
          <a:bodyPr>
            <a:normAutofit fontScale="90000"/>
          </a:bodyPr>
          <a:lstStyle/>
          <a:p>
            <a:r>
              <a:rPr lang="es-CL" dirty="0" smtClean="0"/>
              <a:t>III. Fuentes: </a:t>
            </a:r>
            <a:r>
              <a:rPr lang="es-CL" dirty="0"/>
              <a:t>e</a:t>
            </a:r>
            <a:r>
              <a:rPr lang="es-CL" dirty="0" smtClean="0"/>
              <a:t>) Decisiones de los Representantes de los Gobiernos de los Estados miembros reunidos en el seno del Consejo.</a:t>
            </a:r>
            <a:endParaRPr lang="es-CL" dirty="0"/>
          </a:p>
        </p:txBody>
      </p:sp>
      <p:sp>
        <p:nvSpPr>
          <p:cNvPr id="3" name="2 Marcador de contenido"/>
          <p:cNvSpPr>
            <a:spLocks noGrp="1"/>
          </p:cNvSpPr>
          <p:nvPr>
            <p:ph idx="1"/>
          </p:nvPr>
        </p:nvSpPr>
        <p:spPr>
          <a:xfrm>
            <a:off x="251520" y="3140968"/>
            <a:ext cx="8435280" cy="3312368"/>
          </a:xfrm>
        </p:spPr>
        <p:txBody>
          <a:bodyPr>
            <a:normAutofit fontScale="92500"/>
          </a:bodyPr>
          <a:lstStyle/>
          <a:p>
            <a:r>
              <a:rPr lang="es-CL" dirty="0" smtClean="0"/>
              <a:t>Es una categoría especial de actos, de carácter mixto:</a:t>
            </a:r>
          </a:p>
          <a:p>
            <a:pPr lvl="1"/>
            <a:r>
              <a:rPr lang="es-CL" dirty="0" smtClean="0"/>
              <a:t>Internacional: Requiere la adhesión por parte de los nuevos miembros</a:t>
            </a:r>
          </a:p>
          <a:p>
            <a:pPr lvl="1"/>
            <a:r>
              <a:rPr lang="es-CL" dirty="0" smtClean="0"/>
              <a:t>Institucional: En cuanto al objeto y fin de la decisión, más la intervención de otras Instituciones de la UE</a:t>
            </a:r>
          </a:p>
          <a:p>
            <a:r>
              <a:rPr lang="es-CL" dirty="0" smtClean="0"/>
              <a:t>No están sujetas al control de legalidad.</a:t>
            </a:r>
          </a:p>
          <a:p>
            <a:pPr lvl="1"/>
            <a:endParaRPr lang="es-CL" dirty="0" smtClean="0"/>
          </a:p>
        </p:txBody>
      </p:sp>
    </p:spTree>
    <p:extLst>
      <p:ext uri="{BB962C8B-B14F-4D97-AF65-F5344CB8AC3E}">
        <p14:creationId xmlns:p14="http://schemas.microsoft.com/office/powerpoint/2010/main" val="314368152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CL" dirty="0" smtClean="0"/>
              <a:t>IV</a:t>
            </a:r>
            <a:r>
              <a:rPr lang="es-CL" dirty="0"/>
              <a:t>. Principios del Derecho de la UE en sus relaciones con </a:t>
            </a:r>
            <a:r>
              <a:rPr lang="es-CL" dirty="0" smtClean="0"/>
              <a:t>el derecho interno.</a:t>
            </a:r>
            <a:endParaRPr lang="es-CL" dirty="0"/>
          </a:p>
        </p:txBody>
      </p:sp>
      <p:sp>
        <p:nvSpPr>
          <p:cNvPr id="3" name="2 Marcador de contenido"/>
          <p:cNvSpPr>
            <a:spLocks noGrp="1"/>
          </p:cNvSpPr>
          <p:nvPr>
            <p:ph idx="1"/>
          </p:nvPr>
        </p:nvSpPr>
        <p:spPr>
          <a:xfrm>
            <a:off x="457200" y="1628800"/>
            <a:ext cx="8229600" cy="4968552"/>
          </a:xfrm>
        </p:spPr>
        <p:txBody>
          <a:bodyPr>
            <a:normAutofit fontScale="62500" lnSpcReduction="20000"/>
          </a:bodyPr>
          <a:lstStyle/>
          <a:p>
            <a:pPr marL="514350" indent="-514350">
              <a:buFont typeface="+mj-lt"/>
              <a:buAutoNum type="arabicPeriod"/>
            </a:pPr>
            <a:r>
              <a:rPr lang="es-CL" dirty="0" smtClean="0"/>
              <a:t>Eficacia directa: </a:t>
            </a:r>
          </a:p>
          <a:p>
            <a:pPr marL="627063" lvl="1" indent="-287338">
              <a:buFont typeface="+mj-lt"/>
              <a:buAutoNum type="arabicPeriod"/>
            </a:pPr>
            <a:r>
              <a:rPr lang="es-CL" u="sng" dirty="0" smtClean="0"/>
              <a:t>Características generales</a:t>
            </a:r>
            <a:r>
              <a:rPr lang="es-CL" dirty="0" smtClean="0"/>
              <a:t>: </a:t>
            </a:r>
          </a:p>
          <a:p>
            <a:pPr marL="627063" lvl="1" indent="-287338">
              <a:tabLst>
                <a:tab pos="627063" algn="l"/>
                <a:tab pos="723900" algn="l"/>
              </a:tabLst>
            </a:pPr>
            <a:r>
              <a:rPr lang="es-CL" dirty="0" smtClean="0"/>
              <a:t>Las normas jurídicas crean derechos y obligaciones para todos los destinatarios y pueden ser invocados, por tanto, ante las autoridades públicas.</a:t>
            </a:r>
          </a:p>
          <a:p>
            <a:pPr marL="627063" lvl="1" indent="-287338">
              <a:tabLst>
                <a:tab pos="627063" algn="l"/>
                <a:tab pos="723900" algn="l"/>
              </a:tabLst>
            </a:pPr>
            <a:r>
              <a:rPr lang="es-CL" dirty="0" smtClean="0"/>
              <a:t>Los actos pueden desplegar por sí mismas plenitud de efectos de manera uniforme en todos los Estados miembros a partir de su entrada en vigencia y durante toda la duración de su validez.</a:t>
            </a:r>
          </a:p>
          <a:p>
            <a:pPr marL="627063" lvl="1" indent="-287338">
              <a:tabLst>
                <a:tab pos="627063" algn="l"/>
                <a:tab pos="723900" algn="l"/>
              </a:tabLst>
            </a:pPr>
            <a:r>
              <a:rPr lang="es-CL" dirty="0" smtClean="0"/>
              <a:t>Se determina mediante la interpretación sistemática (especificidad y autonomía) y teleológica (estructura y objetivos) de la norma.</a:t>
            </a:r>
          </a:p>
          <a:p>
            <a:pPr marL="627063" lvl="1" indent="-287338">
              <a:tabLst>
                <a:tab pos="627063" algn="l"/>
                <a:tab pos="723900" algn="l"/>
              </a:tabLst>
            </a:pPr>
            <a:r>
              <a:rPr lang="es-CL" dirty="0" smtClean="0"/>
              <a:t>La Sentencia Van </a:t>
            </a:r>
            <a:r>
              <a:rPr lang="es-CL" dirty="0" smtClean="0"/>
              <a:t>Geen</a:t>
            </a:r>
            <a:r>
              <a:rPr lang="es-CL" dirty="0" smtClean="0"/>
              <a:t> en </a:t>
            </a:r>
            <a:r>
              <a:rPr lang="es-CL" dirty="0" smtClean="0"/>
              <a:t>Loos</a:t>
            </a:r>
            <a:r>
              <a:rPr lang="es-CL" dirty="0" smtClean="0"/>
              <a:t> de 1963 señala que el TCE constituye más que un acuerdo que se limitará a crear obligaciones mutuas entre los Estados contratantes, por tanto crea obligaciones para los particulares las cuales tienen aplicación directa sin la necesidad de una norma específica del derecho interno.</a:t>
            </a:r>
          </a:p>
          <a:p>
            <a:pPr marL="627063" lvl="1" indent="-287338">
              <a:tabLst>
                <a:tab pos="627063" algn="l"/>
                <a:tab pos="723900" algn="l"/>
              </a:tabLst>
            </a:pPr>
            <a:r>
              <a:rPr lang="es-CL" dirty="0" smtClean="0"/>
              <a:t>Respecto a los Tratados y Actos de las Instituciones, obligan a los Estados miembros, las Instituciones y a los particulares que se vean afectados por el campo de acción de la norma de la UE, ya que la UE no es una organización internacional, sino una “comunidad de pueblos y de Estados”, por lo tanto se crean institucionalidades que representen al pueblo, como el Comité Económico y Social (ECOSOC) y el Parlamento Europeo. Esto es coherente con la idea de cesión de soberanía ya que ésta “reside en el pueblo”.</a:t>
            </a:r>
          </a:p>
          <a:p>
            <a:pPr marL="914400" lvl="1" indent="-514350"/>
            <a:endParaRPr lang="es-CL" dirty="0" smtClean="0"/>
          </a:p>
        </p:txBody>
      </p:sp>
    </p:spTree>
    <p:extLst>
      <p:ext uri="{BB962C8B-B14F-4D97-AF65-F5344CB8AC3E}">
        <p14:creationId xmlns:p14="http://schemas.microsoft.com/office/powerpoint/2010/main" val="327026729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CL" dirty="0" smtClean="0"/>
              <a:t>IV</a:t>
            </a:r>
            <a:r>
              <a:rPr lang="es-CL" dirty="0"/>
              <a:t>. Principios del Derecho de la UE en sus relaciones con </a:t>
            </a:r>
            <a:r>
              <a:rPr lang="es-CL" dirty="0" smtClean="0"/>
              <a:t>el derecho interno.</a:t>
            </a:r>
            <a:endParaRPr lang="es-CL" dirty="0"/>
          </a:p>
        </p:txBody>
      </p:sp>
      <p:sp>
        <p:nvSpPr>
          <p:cNvPr id="3" name="2 Marcador de contenido"/>
          <p:cNvSpPr>
            <a:spLocks noGrp="1"/>
          </p:cNvSpPr>
          <p:nvPr>
            <p:ph idx="1"/>
          </p:nvPr>
        </p:nvSpPr>
        <p:spPr>
          <a:xfrm>
            <a:off x="457200" y="1628800"/>
            <a:ext cx="8229600" cy="4968552"/>
          </a:xfrm>
        </p:spPr>
        <p:txBody>
          <a:bodyPr>
            <a:normAutofit lnSpcReduction="10000"/>
          </a:bodyPr>
          <a:lstStyle/>
          <a:p>
            <a:pPr marL="514350" indent="-514350">
              <a:buFont typeface="+mj-lt"/>
              <a:buAutoNum type="arabicPeriod"/>
            </a:pPr>
            <a:r>
              <a:rPr lang="es-CL" dirty="0" smtClean="0"/>
              <a:t>Eficacia directa: </a:t>
            </a:r>
          </a:p>
          <a:p>
            <a:pPr marL="900113" lvl="1" indent="-544513">
              <a:buFont typeface="+mj-lt"/>
              <a:buAutoNum type="arabicPeriod" startAt="2"/>
            </a:pPr>
            <a:r>
              <a:rPr lang="es-CL" u="sng" dirty="0" smtClean="0"/>
              <a:t>Requisitos generales</a:t>
            </a:r>
            <a:r>
              <a:rPr lang="es-CL" dirty="0" smtClean="0"/>
              <a:t>: Para que opere una norma con efecto directo requiere:</a:t>
            </a:r>
          </a:p>
          <a:p>
            <a:pPr marL="900113" lvl="1" indent="-544513">
              <a:tabLst>
                <a:tab pos="723900" algn="l"/>
                <a:tab pos="900113" algn="l"/>
              </a:tabLst>
            </a:pPr>
            <a:r>
              <a:rPr lang="es-CL" dirty="0" smtClean="0"/>
              <a:t>Que la norma sea clara y precisa, o suficientemente precisa: Es decir, que establezca una obligación concreta en términos inequívocos, desprovista de ambigüedades, estableciendo un derecho para el destinatario.</a:t>
            </a:r>
          </a:p>
          <a:p>
            <a:pPr marL="900113" lvl="1" indent="-544513">
              <a:tabLst>
                <a:tab pos="723900" algn="l"/>
                <a:tab pos="900113" algn="l"/>
              </a:tabLst>
            </a:pPr>
            <a:r>
              <a:rPr lang="es-CL" dirty="0" smtClean="0"/>
              <a:t>El mandato debe ser incondicional: Es decir, no debe dejar márgenes de apreciación discrecional a las autoridades nacionales o a las Instituciones.</a:t>
            </a:r>
          </a:p>
          <a:p>
            <a:pPr marL="914400" lvl="1" indent="-514350"/>
            <a:endParaRPr lang="es-CL" dirty="0" smtClean="0"/>
          </a:p>
        </p:txBody>
      </p:sp>
    </p:spTree>
    <p:extLst>
      <p:ext uri="{BB962C8B-B14F-4D97-AF65-F5344CB8AC3E}">
        <p14:creationId xmlns:p14="http://schemas.microsoft.com/office/powerpoint/2010/main" val="174862347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CL" dirty="0" smtClean="0"/>
              <a:t>IV</a:t>
            </a:r>
            <a:r>
              <a:rPr lang="es-CL" dirty="0"/>
              <a:t>. Principios del Derecho de la UE en sus relaciones con </a:t>
            </a:r>
            <a:r>
              <a:rPr lang="es-CL" dirty="0" smtClean="0"/>
              <a:t>el derecho interno.</a:t>
            </a:r>
            <a:endParaRPr lang="es-CL" dirty="0"/>
          </a:p>
        </p:txBody>
      </p:sp>
      <p:sp>
        <p:nvSpPr>
          <p:cNvPr id="3" name="2 Marcador de contenido"/>
          <p:cNvSpPr>
            <a:spLocks noGrp="1"/>
          </p:cNvSpPr>
          <p:nvPr>
            <p:ph idx="1"/>
          </p:nvPr>
        </p:nvSpPr>
        <p:spPr>
          <a:xfrm>
            <a:off x="457200" y="1628800"/>
            <a:ext cx="8229600" cy="4608512"/>
          </a:xfrm>
        </p:spPr>
        <p:txBody>
          <a:bodyPr>
            <a:normAutofit fontScale="77500" lnSpcReduction="20000"/>
          </a:bodyPr>
          <a:lstStyle/>
          <a:p>
            <a:pPr marL="514350" indent="-514350">
              <a:buFont typeface="+mj-lt"/>
              <a:buAutoNum type="arabicPeriod"/>
            </a:pPr>
            <a:r>
              <a:rPr lang="es-CL" dirty="0" smtClean="0"/>
              <a:t>Eficacia directa: </a:t>
            </a:r>
          </a:p>
          <a:p>
            <a:pPr marL="900113" lvl="1" indent="-544513">
              <a:buFont typeface="+mj-lt"/>
              <a:buAutoNum type="arabicPeriod" startAt="3"/>
            </a:pPr>
            <a:r>
              <a:rPr lang="es-CL" u="sng" dirty="0" smtClean="0"/>
              <a:t>Aplicación en normas de la UE</a:t>
            </a:r>
            <a:r>
              <a:rPr lang="es-CL" dirty="0" smtClean="0"/>
              <a:t>: </a:t>
            </a:r>
          </a:p>
          <a:p>
            <a:pPr marL="1300163" lvl="2" indent="-544513">
              <a:buFont typeface="+mj-lt"/>
              <a:buAutoNum type="arabicParenR"/>
              <a:tabLst>
                <a:tab pos="723900" algn="l"/>
                <a:tab pos="900113" algn="l"/>
              </a:tabLst>
            </a:pPr>
            <a:r>
              <a:rPr lang="es-CL" b="1" dirty="0" smtClean="0"/>
              <a:t>Tratados</a:t>
            </a:r>
            <a:r>
              <a:rPr lang="es-CL" dirty="0" smtClean="0"/>
              <a:t>: Opera en las siguientes relaciones:</a:t>
            </a:r>
          </a:p>
          <a:p>
            <a:pPr marL="1757363" lvl="3" indent="-544513">
              <a:buFont typeface="+mj-lt"/>
              <a:buAutoNum type="alphaUcPeriod"/>
              <a:tabLst>
                <a:tab pos="723900" algn="l"/>
                <a:tab pos="900113" algn="l"/>
              </a:tabLst>
            </a:pPr>
            <a:r>
              <a:rPr lang="es-CL" i="1" dirty="0" smtClean="0"/>
              <a:t>Relaciones verticales </a:t>
            </a:r>
            <a:r>
              <a:rPr lang="es-CL" dirty="0" smtClean="0"/>
              <a:t>(entre los Estados y los particulares), ya sea en cuanto a obligaciones de no hacer (por ejemplo no cobrando un impuesto) como de hacer (v.gr. cuando se crean derechos para los particulares)</a:t>
            </a:r>
          </a:p>
          <a:p>
            <a:pPr marL="1757363" lvl="3" indent="-544513">
              <a:buFont typeface="+mj-lt"/>
              <a:buAutoNum type="alphaUcPeriod"/>
              <a:tabLst>
                <a:tab pos="723900" algn="l"/>
                <a:tab pos="900113" algn="l"/>
              </a:tabLst>
            </a:pPr>
            <a:r>
              <a:rPr lang="es-CL" i="1" dirty="0" smtClean="0"/>
              <a:t>Relaciones horizontales </a:t>
            </a:r>
            <a:r>
              <a:rPr lang="es-CL" dirty="0" smtClean="0"/>
              <a:t>(entre los particulares): Es importante, por ejemplo, en temas laborales, al hacer aplicables normas de no discriminación que existen en los Tratados (Véase los siguientes casos: UCI y </a:t>
            </a:r>
            <a:r>
              <a:rPr lang="es-CL" dirty="0" smtClean="0"/>
              <a:t>Defrenne</a:t>
            </a:r>
            <a:r>
              <a:rPr lang="es-CL" i="1" dirty="0" smtClean="0"/>
              <a:t> </a:t>
            </a:r>
            <a:r>
              <a:rPr lang="es-CL" dirty="0" smtClean="0"/>
              <a:t>II (1976), </a:t>
            </a:r>
            <a:r>
              <a:rPr lang="es-CL" dirty="0" smtClean="0"/>
              <a:t>Walrave</a:t>
            </a:r>
            <a:r>
              <a:rPr lang="es-CL" dirty="0" smtClean="0"/>
              <a:t> (1974)</a:t>
            </a:r>
          </a:p>
          <a:p>
            <a:pPr marL="1300163" lvl="2" indent="-544513">
              <a:buFont typeface="+mj-lt"/>
              <a:buAutoNum type="arabicParenR"/>
              <a:tabLst>
                <a:tab pos="723900" algn="l"/>
                <a:tab pos="900113" algn="l"/>
              </a:tabLst>
            </a:pPr>
            <a:r>
              <a:rPr lang="es-CL" b="1" dirty="0" smtClean="0"/>
              <a:t>Reglamentos</a:t>
            </a:r>
            <a:r>
              <a:rPr lang="es-CL" dirty="0" smtClean="0"/>
              <a:t>: También opera en relaciones verticales como horizontales.</a:t>
            </a:r>
          </a:p>
          <a:p>
            <a:pPr marL="1757363" lvl="3" indent="-544513">
              <a:tabLst>
                <a:tab pos="723900" algn="l"/>
                <a:tab pos="900113" algn="l"/>
              </a:tabLst>
            </a:pPr>
            <a:r>
              <a:rPr lang="es-CL" dirty="0" smtClean="0"/>
              <a:t>Jurisprudencia relevante:</a:t>
            </a:r>
          </a:p>
          <a:p>
            <a:pPr marL="2214563" lvl="4" indent="-544513">
              <a:tabLst>
                <a:tab pos="723900" algn="l"/>
                <a:tab pos="900113" algn="l"/>
              </a:tabLst>
            </a:pPr>
            <a:r>
              <a:rPr lang="es-CL" dirty="0" smtClean="0"/>
              <a:t>Asunto </a:t>
            </a:r>
            <a:r>
              <a:rPr lang="es-CL" dirty="0" smtClean="0"/>
              <a:t>Leonesia</a:t>
            </a:r>
            <a:r>
              <a:rPr lang="es-CL" dirty="0" smtClean="0"/>
              <a:t> (1998): “Las disposiciones de los reglamentos están llamadas a ser aplicadas en forma uniforme en todos los Estados”</a:t>
            </a:r>
          </a:p>
          <a:p>
            <a:pPr marL="2214563" lvl="4" indent="-544513">
              <a:tabLst>
                <a:tab pos="723900" algn="l"/>
                <a:tab pos="900113" algn="l"/>
              </a:tabLst>
            </a:pPr>
            <a:r>
              <a:rPr lang="es-CL" dirty="0" smtClean="0"/>
              <a:t>Sentencia </a:t>
            </a:r>
            <a:r>
              <a:rPr lang="es-CL" dirty="0" smtClean="0"/>
              <a:t>Schlüter</a:t>
            </a:r>
            <a:r>
              <a:rPr lang="es-CL" dirty="0" smtClean="0"/>
              <a:t> (1973): “No basta con la denominación reglamento para que tenga efecto directo, sino que debe cumplirse con requisitos de claridad, precisión y no margen de discrecionalidad. </a:t>
            </a:r>
          </a:p>
        </p:txBody>
      </p:sp>
    </p:spTree>
    <p:extLst>
      <p:ext uri="{BB962C8B-B14F-4D97-AF65-F5344CB8AC3E}">
        <p14:creationId xmlns:p14="http://schemas.microsoft.com/office/powerpoint/2010/main" val="173998144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CL" dirty="0" smtClean="0"/>
              <a:t>IV</a:t>
            </a:r>
            <a:r>
              <a:rPr lang="es-CL" dirty="0"/>
              <a:t>. Principios del Derecho de la UE en sus relaciones con </a:t>
            </a:r>
            <a:r>
              <a:rPr lang="es-CL" dirty="0" smtClean="0"/>
              <a:t>el derecho interno.</a:t>
            </a:r>
            <a:endParaRPr lang="es-CL" dirty="0"/>
          </a:p>
        </p:txBody>
      </p:sp>
      <p:sp>
        <p:nvSpPr>
          <p:cNvPr id="3" name="2 Marcador de contenido"/>
          <p:cNvSpPr>
            <a:spLocks noGrp="1"/>
          </p:cNvSpPr>
          <p:nvPr>
            <p:ph idx="1"/>
          </p:nvPr>
        </p:nvSpPr>
        <p:spPr>
          <a:xfrm>
            <a:off x="457200" y="1628800"/>
            <a:ext cx="8229600" cy="4608512"/>
          </a:xfrm>
        </p:spPr>
        <p:txBody>
          <a:bodyPr>
            <a:normAutofit fontScale="92500" lnSpcReduction="20000"/>
          </a:bodyPr>
          <a:lstStyle/>
          <a:p>
            <a:pPr marL="514350" indent="-514350">
              <a:buFont typeface="+mj-lt"/>
              <a:buAutoNum type="arabicPeriod"/>
            </a:pPr>
            <a:r>
              <a:rPr lang="es-CL" dirty="0" smtClean="0"/>
              <a:t>Eficacia directa: </a:t>
            </a:r>
          </a:p>
          <a:p>
            <a:pPr marL="900113" lvl="1" indent="-544513">
              <a:buFont typeface="+mj-lt"/>
              <a:buAutoNum type="arabicPeriod" startAt="3"/>
            </a:pPr>
            <a:r>
              <a:rPr lang="es-CL" u="sng" dirty="0" smtClean="0"/>
              <a:t>Aplicación en normas de la UE</a:t>
            </a:r>
            <a:r>
              <a:rPr lang="es-CL" dirty="0" smtClean="0"/>
              <a:t>: </a:t>
            </a:r>
          </a:p>
          <a:p>
            <a:pPr marL="1300163" lvl="2" indent="-544513">
              <a:buFont typeface="+mj-lt"/>
              <a:buAutoNum type="arabicParenR" startAt="3"/>
              <a:tabLst>
                <a:tab pos="723900" algn="l"/>
                <a:tab pos="900113" algn="l"/>
              </a:tabLst>
            </a:pPr>
            <a:r>
              <a:rPr lang="es-CL" b="1" dirty="0" smtClean="0"/>
              <a:t>Decisiones</a:t>
            </a:r>
            <a:r>
              <a:rPr lang="es-CL" dirty="0" smtClean="0"/>
              <a:t>: Al ser dirigidas a los Estados miembros, por regla general no deberían ser invocadas por los particulares, pues es un mandato directo, sin embargo, el TJUE en la sentencia Grand señala que si la decisión está relacionada con otros actos, una directiva en el caso concreto, puede, por su carácter obligatorio, producir efectos análogos, ya que si así no fuera, el efecto útil de la norma se vería afectado. Por otro lado, la Sentencia SACE señala que no solo hay que considerar la forma del acto, sino su contenido sustantivo y función en el sistema para averiguar si crea derechos y obligaciones para los particulares, pudiendo tener, por tanto, efecto directo.</a:t>
            </a:r>
          </a:p>
        </p:txBody>
      </p:sp>
    </p:spTree>
    <p:extLst>
      <p:ext uri="{BB962C8B-B14F-4D97-AF65-F5344CB8AC3E}">
        <p14:creationId xmlns:p14="http://schemas.microsoft.com/office/powerpoint/2010/main" val="380424973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CL" dirty="0" smtClean="0"/>
              <a:t>IV</a:t>
            </a:r>
            <a:r>
              <a:rPr lang="es-CL" dirty="0"/>
              <a:t>. Principios del Derecho de la UE en sus relaciones con </a:t>
            </a:r>
            <a:r>
              <a:rPr lang="es-CL" dirty="0" smtClean="0"/>
              <a:t>el derecho interno.</a:t>
            </a:r>
            <a:endParaRPr lang="es-CL" dirty="0"/>
          </a:p>
        </p:txBody>
      </p:sp>
      <p:sp>
        <p:nvSpPr>
          <p:cNvPr id="3" name="2 Marcador de contenido"/>
          <p:cNvSpPr>
            <a:spLocks noGrp="1"/>
          </p:cNvSpPr>
          <p:nvPr>
            <p:ph idx="1"/>
          </p:nvPr>
        </p:nvSpPr>
        <p:spPr>
          <a:xfrm>
            <a:off x="457200" y="1628800"/>
            <a:ext cx="8229600" cy="4608512"/>
          </a:xfrm>
        </p:spPr>
        <p:txBody>
          <a:bodyPr>
            <a:normAutofit fontScale="92500" lnSpcReduction="20000"/>
          </a:bodyPr>
          <a:lstStyle/>
          <a:p>
            <a:pPr marL="514350" indent="-514350">
              <a:buFont typeface="+mj-lt"/>
              <a:buAutoNum type="arabicPeriod"/>
            </a:pPr>
            <a:r>
              <a:rPr lang="es-CL" dirty="0" smtClean="0"/>
              <a:t>Eficacia directa: </a:t>
            </a:r>
          </a:p>
          <a:p>
            <a:pPr marL="900113" lvl="1" indent="-544513">
              <a:buFont typeface="+mj-lt"/>
              <a:buAutoNum type="arabicPeriod" startAt="3"/>
            </a:pPr>
            <a:r>
              <a:rPr lang="es-CL" u="sng" dirty="0" smtClean="0"/>
              <a:t>Aplicación en normas de la UE</a:t>
            </a:r>
            <a:r>
              <a:rPr lang="es-CL" dirty="0" smtClean="0"/>
              <a:t>: </a:t>
            </a:r>
          </a:p>
          <a:p>
            <a:pPr marL="1300163" lvl="2" indent="-544513">
              <a:buFont typeface="+mj-lt"/>
              <a:buAutoNum type="arabicParenR" startAt="4"/>
              <a:tabLst>
                <a:tab pos="723900" algn="l"/>
                <a:tab pos="900113" algn="l"/>
              </a:tabLst>
            </a:pPr>
            <a:r>
              <a:rPr lang="es-CL" b="1" dirty="0" smtClean="0"/>
              <a:t>Directivas</a:t>
            </a:r>
            <a:r>
              <a:rPr lang="es-CL" dirty="0" smtClean="0"/>
              <a:t>: </a:t>
            </a:r>
          </a:p>
          <a:p>
            <a:pPr marL="1300163" lvl="2" indent="-544513">
              <a:tabLst>
                <a:tab pos="723900" algn="l"/>
                <a:tab pos="900113" algn="l"/>
              </a:tabLst>
            </a:pPr>
            <a:r>
              <a:rPr lang="es-CL" u="sng" dirty="0" smtClean="0"/>
              <a:t>Características</a:t>
            </a:r>
            <a:r>
              <a:rPr lang="es-CL" dirty="0" smtClean="0"/>
              <a:t>: En principio están desprovistas de efecto directo, siempre y cuando el Estado cumpla con la transposición en el plazo establecido, con el contenido y objeto de la directiva. Si cumple, el derecho y la obligación emanan de la norma nacional de transposición. Sin embargo, puede tener efecto directo la directiva, si se cumplen los siguientes requisitos:</a:t>
            </a:r>
          </a:p>
          <a:p>
            <a:pPr marL="1757363" lvl="3" indent="-544513">
              <a:tabLst>
                <a:tab pos="723900" algn="l"/>
                <a:tab pos="900113" algn="l"/>
              </a:tabLst>
            </a:pPr>
            <a:r>
              <a:rPr lang="es-CL" dirty="0" smtClean="0"/>
              <a:t>Expiración del plazo</a:t>
            </a:r>
          </a:p>
          <a:p>
            <a:pPr marL="1757363" lvl="3" indent="-544513">
              <a:tabLst>
                <a:tab pos="723900" algn="l"/>
                <a:tab pos="900113" algn="l"/>
              </a:tabLst>
            </a:pPr>
            <a:r>
              <a:rPr lang="es-CL" dirty="0" smtClean="0"/>
              <a:t>Ausencia, insuficiencia o deficiencia en adaptación</a:t>
            </a:r>
          </a:p>
          <a:p>
            <a:pPr marL="1757363" lvl="3" indent="-544513">
              <a:tabLst>
                <a:tab pos="723900" algn="l"/>
                <a:tab pos="900113" algn="l"/>
              </a:tabLst>
            </a:pPr>
            <a:r>
              <a:rPr lang="es-CL" dirty="0" smtClean="0"/>
              <a:t>Disposición invocada en la directiva cumpla los requisitos generales del Efecto Directo, es decir, sea precisa e incondicional.</a:t>
            </a:r>
          </a:p>
        </p:txBody>
      </p:sp>
    </p:spTree>
    <p:extLst>
      <p:ext uri="{BB962C8B-B14F-4D97-AF65-F5344CB8AC3E}">
        <p14:creationId xmlns:p14="http://schemas.microsoft.com/office/powerpoint/2010/main" val="4616586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I. Consideraciones Preliminares</a:t>
            </a:r>
            <a:endParaRPr lang="es-CL" dirty="0"/>
          </a:p>
        </p:txBody>
      </p:sp>
      <p:sp>
        <p:nvSpPr>
          <p:cNvPr id="3" name="2 Marcador de contenido"/>
          <p:cNvSpPr>
            <a:spLocks noGrp="1"/>
          </p:cNvSpPr>
          <p:nvPr>
            <p:ph idx="1"/>
          </p:nvPr>
        </p:nvSpPr>
        <p:spPr/>
        <p:txBody>
          <a:bodyPr>
            <a:normAutofit fontScale="70000" lnSpcReduction="20000"/>
          </a:bodyPr>
          <a:lstStyle/>
          <a:p>
            <a:r>
              <a:rPr lang="es-CL" dirty="0" smtClean="0"/>
              <a:t>En los Estados Miembros de la UE, por la distribución de las competencias, coexisten dos sistemas normativos: </a:t>
            </a:r>
          </a:p>
          <a:p>
            <a:pPr lvl="1"/>
            <a:r>
              <a:rPr lang="es-CL" dirty="0" smtClean="0"/>
              <a:t>Derecho nacional: que regula las materias que quedan bajo la competencia del Estado nacional</a:t>
            </a:r>
          </a:p>
          <a:p>
            <a:pPr lvl="1"/>
            <a:r>
              <a:rPr lang="es-CL" dirty="0" smtClean="0"/>
              <a:t>Derecho de la UE: compuesto por los Tratados y los actos de las Instituciones, y que regula las materias en las cuales se le cedió competencia a la UE.</a:t>
            </a:r>
          </a:p>
          <a:p>
            <a:r>
              <a:rPr lang="es-CL" dirty="0" smtClean="0"/>
              <a:t>El Derecho de la UE como un sistema jurídico  es construcción de la jurisprudencia y de la doctrina: no se deriva de los tratados, ya que en éstos no se establece una jerarquía normativa entre los diversos actos que realicen las instituciones.</a:t>
            </a:r>
          </a:p>
          <a:p>
            <a:pPr lvl="1"/>
            <a:r>
              <a:rPr lang="es-CL" dirty="0" smtClean="0"/>
              <a:t>Además en esta formulación hay que tener en cuenta organizaciones distintas dentro del sistema normativo: PESC, Cooperación en Asuntos de Justicia e Interior, por ejemplo.</a:t>
            </a:r>
            <a:endParaRPr lang="es-CL" dirty="0"/>
          </a:p>
        </p:txBody>
      </p:sp>
    </p:spTree>
    <p:extLst>
      <p:ext uri="{BB962C8B-B14F-4D97-AF65-F5344CB8AC3E}">
        <p14:creationId xmlns:p14="http://schemas.microsoft.com/office/powerpoint/2010/main" val="336606512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CL" dirty="0" smtClean="0"/>
              <a:t>IV</a:t>
            </a:r>
            <a:r>
              <a:rPr lang="es-CL" dirty="0"/>
              <a:t>. Principios del Derecho de la UE en sus relaciones con </a:t>
            </a:r>
            <a:r>
              <a:rPr lang="es-CL" dirty="0" smtClean="0"/>
              <a:t>el derecho interno.</a:t>
            </a:r>
            <a:endParaRPr lang="es-CL" dirty="0"/>
          </a:p>
        </p:txBody>
      </p:sp>
      <p:sp>
        <p:nvSpPr>
          <p:cNvPr id="3" name="2 Marcador de contenido"/>
          <p:cNvSpPr>
            <a:spLocks noGrp="1"/>
          </p:cNvSpPr>
          <p:nvPr>
            <p:ph idx="1"/>
          </p:nvPr>
        </p:nvSpPr>
        <p:spPr>
          <a:xfrm>
            <a:off x="457200" y="1628800"/>
            <a:ext cx="8229600" cy="5040560"/>
          </a:xfrm>
        </p:spPr>
        <p:txBody>
          <a:bodyPr>
            <a:normAutofit fontScale="70000" lnSpcReduction="20000"/>
          </a:bodyPr>
          <a:lstStyle/>
          <a:p>
            <a:pPr marL="514350" indent="-514350">
              <a:buFont typeface="+mj-lt"/>
              <a:buAutoNum type="arabicPeriod"/>
            </a:pPr>
            <a:r>
              <a:rPr lang="es-CL" dirty="0" smtClean="0"/>
              <a:t>Eficacia directa: </a:t>
            </a:r>
          </a:p>
          <a:p>
            <a:pPr marL="900113" lvl="1" indent="-544513">
              <a:buFont typeface="+mj-lt"/>
              <a:buAutoNum type="arabicPeriod" startAt="3"/>
            </a:pPr>
            <a:r>
              <a:rPr lang="es-CL" u="sng" dirty="0" smtClean="0"/>
              <a:t>Aplicación en normas de la UE</a:t>
            </a:r>
            <a:r>
              <a:rPr lang="es-CL" dirty="0" smtClean="0"/>
              <a:t>: </a:t>
            </a:r>
          </a:p>
          <a:p>
            <a:pPr marL="1300163" lvl="2" indent="-544513">
              <a:buFont typeface="+mj-lt"/>
              <a:buAutoNum type="arabicParenR" startAt="4"/>
              <a:tabLst>
                <a:tab pos="723900" algn="l"/>
                <a:tab pos="900113" algn="l"/>
              </a:tabLst>
            </a:pPr>
            <a:r>
              <a:rPr lang="es-CL" b="1" dirty="0" smtClean="0"/>
              <a:t>Directivas</a:t>
            </a:r>
            <a:r>
              <a:rPr lang="es-CL" dirty="0" smtClean="0"/>
              <a:t>: </a:t>
            </a:r>
          </a:p>
          <a:p>
            <a:pPr marL="1300163" lvl="2" indent="-544513">
              <a:tabLst>
                <a:tab pos="723900" algn="l"/>
                <a:tab pos="900113" algn="l"/>
              </a:tabLst>
            </a:pPr>
            <a:r>
              <a:rPr lang="es-CL" u="sng" dirty="0" smtClean="0"/>
              <a:t>Forma de operar</a:t>
            </a:r>
            <a:r>
              <a:rPr lang="es-CL" dirty="0" smtClean="0"/>
              <a:t>: Opera solo en cuanto al </a:t>
            </a:r>
            <a:r>
              <a:rPr lang="es-CL" b="1" dirty="0" smtClean="0"/>
              <a:t>efecto directo vertical unidireccional</a:t>
            </a:r>
            <a:r>
              <a:rPr lang="es-CL" dirty="0" smtClean="0"/>
              <a:t>, ya que el Estado miembro que no adoptó la norma no puede imponerle a los particulares el incumplimiento de las obligaciones que le impone la directiva, y por tanto, no puede seguir aplicando una norma interna que tenía que haber eliminado o modificado para adaptarla a la directiva.</a:t>
            </a:r>
          </a:p>
          <a:p>
            <a:pPr marL="1606550" lvl="3" indent="-406400">
              <a:tabLst>
                <a:tab pos="723900" algn="l"/>
                <a:tab pos="900113" algn="l"/>
              </a:tabLst>
            </a:pPr>
            <a:r>
              <a:rPr lang="es-CL" dirty="0" smtClean="0"/>
              <a:t>Precisiones:</a:t>
            </a:r>
          </a:p>
          <a:p>
            <a:pPr marL="1787525" lvl="4" indent="95250">
              <a:tabLst>
                <a:tab pos="723900" algn="l"/>
                <a:tab pos="900113" algn="l"/>
              </a:tabLst>
            </a:pPr>
            <a:r>
              <a:rPr lang="es-CL" dirty="0" smtClean="0"/>
              <a:t>El concepto de Estado se usa en sentido amplio, ya sea actuando con </a:t>
            </a:r>
            <a:r>
              <a:rPr lang="es-CL" i="1" dirty="0" smtClean="0"/>
              <a:t>iure </a:t>
            </a:r>
            <a:r>
              <a:rPr lang="es-CL" i="1" dirty="0" smtClean="0"/>
              <a:t>imperii</a:t>
            </a:r>
            <a:r>
              <a:rPr lang="es-CL" i="1" dirty="0" smtClean="0"/>
              <a:t> </a:t>
            </a:r>
            <a:r>
              <a:rPr lang="es-CL" dirty="0" smtClean="0"/>
              <a:t>o </a:t>
            </a:r>
            <a:r>
              <a:rPr lang="es-CL" i="1" dirty="0" smtClean="0"/>
              <a:t>iure </a:t>
            </a:r>
            <a:r>
              <a:rPr lang="es-CL" i="1" dirty="0" smtClean="0"/>
              <a:t>gestionis</a:t>
            </a:r>
            <a:r>
              <a:rPr lang="es-CL" dirty="0" smtClean="0"/>
              <a:t>.</a:t>
            </a:r>
          </a:p>
          <a:p>
            <a:pPr marL="1787525" lvl="4" indent="95250">
              <a:tabLst>
                <a:tab pos="723900" algn="l"/>
                <a:tab pos="900113" algn="l"/>
              </a:tabLst>
            </a:pPr>
            <a:r>
              <a:rPr lang="es-CL" dirty="0" smtClean="0"/>
              <a:t>El concepto de particular también es interpretado en sentido amplio, incluyendo a órganos del Estado que la invoquen en contra del Estado (por ejemplo, un ayuntamiento), y también a Organizaciones Internacionales (Ej.: CECA)</a:t>
            </a:r>
          </a:p>
          <a:p>
            <a:pPr marL="1787525" lvl="4" indent="95250">
              <a:tabLst>
                <a:tab pos="723900" algn="l"/>
                <a:tab pos="900113" algn="l"/>
              </a:tabLst>
            </a:pPr>
            <a:r>
              <a:rPr lang="es-CL" dirty="0" smtClean="0"/>
              <a:t>No puede operar como Efecto directo horizontal, porque es una sanción en contra del Estado infractor. Esto puede implicar consecuencias negativas para un tercero, pero estas no justifiquen que se deniegue el derecho al particular. Además, para disminuir el perjuicio, los tribunales nacionales, al interpretar el derecho nacional, deben hacerlo a la luz del derecho de la UE, incluyendo aquellas normas que tienen efecto directo y las que no lo tienen, por ejemplo, llenando las lagunas de la norma de transposición. Esto es conocido como el efecto transfusión o efecto inclinado del Derecho de la UE. Si no pudiera lograr conforme a lo anterior, siempre queda abierta la vía de la  Indemnización de Perjuicios por Responsabilidad del Estado infractor</a:t>
            </a:r>
          </a:p>
        </p:txBody>
      </p:sp>
    </p:spTree>
    <p:extLst>
      <p:ext uri="{BB962C8B-B14F-4D97-AF65-F5344CB8AC3E}">
        <p14:creationId xmlns:p14="http://schemas.microsoft.com/office/powerpoint/2010/main" val="359362254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CL" dirty="0" smtClean="0"/>
              <a:t>IV</a:t>
            </a:r>
            <a:r>
              <a:rPr lang="es-CL" dirty="0"/>
              <a:t>. Principios del Derecho de la UE en sus relaciones con </a:t>
            </a:r>
            <a:r>
              <a:rPr lang="es-CL" dirty="0" smtClean="0"/>
              <a:t>el derecho interno.</a:t>
            </a:r>
            <a:endParaRPr lang="es-CL" dirty="0"/>
          </a:p>
        </p:txBody>
      </p:sp>
      <p:sp>
        <p:nvSpPr>
          <p:cNvPr id="3" name="2 Marcador de contenido"/>
          <p:cNvSpPr>
            <a:spLocks noGrp="1"/>
          </p:cNvSpPr>
          <p:nvPr>
            <p:ph idx="1"/>
          </p:nvPr>
        </p:nvSpPr>
        <p:spPr>
          <a:xfrm>
            <a:off x="457200" y="1628800"/>
            <a:ext cx="8229600" cy="4968552"/>
          </a:xfrm>
        </p:spPr>
        <p:txBody>
          <a:bodyPr>
            <a:normAutofit fontScale="62500" lnSpcReduction="20000"/>
          </a:bodyPr>
          <a:lstStyle/>
          <a:p>
            <a:pPr marL="514350" indent="-514350">
              <a:buFont typeface="+mj-lt"/>
              <a:buAutoNum type="arabicPeriod" startAt="2"/>
            </a:pPr>
            <a:r>
              <a:rPr lang="es-CL" dirty="0" smtClean="0"/>
              <a:t>Primacía: </a:t>
            </a:r>
          </a:p>
          <a:p>
            <a:pPr marL="627063" lvl="1" indent="-287338">
              <a:buFont typeface="+mj-lt"/>
              <a:buAutoNum type="arabicPeriod"/>
            </a:pPr>
            <a:r>
              <a:rPr lang="es-CL" u="sng" dirty="0" smtClean="0"/>
              <a:t>Características generales</a:t>
            </a:r>
            <a:r>
              <a:rPr lang="es-CL" dirty="0" smtClean="0"/>
              <a:t>: </a:t>
            </a:r>
          </a:p>
          <a:p>
            <a:pPr marL="627063" lvl="1" indent="-287338">
              <a:tabLst>
                <a:tab pos="627063" algn="l"/>
                <a:tab pos="723900" algn="l"/>
              </a:tabLst>
            </a:pPr>
            <a:r>
              <a:rPr lang="es-CL" dirty="0" smtClean="0"/>
              <a:t>Fundada en la naturaleza y las características propias del proceso integrador mediante la interpretación sistemática y teleológica de los tratados.</a:t>
            </a:r>
          </a:p>
          <a:p>
            <a:pPr marL="627063" lvl="1" indent="-287338">
              <a:tabLst>
                <a:tab pos="627063" algn="l"/>
                <a:tab pos="723900" algn="l"/>
              </a:tabLst>
            </a:pPr>
            <a:r>
              <a:rPr lang="es-CL" dirty="0" smtClean="0"/>
              <a:t>La Sentencia Costa </a:t>
            </a:r>
            <a:r>
              <a:rPr lang="es-CL" dirty="0" smtClean="0"/>
              <a:t>Enel</a:t>
            </a:r>
            <a:r>
              <a:rPr lang="es-CL" dirty="0" smtClean="0"/>
              <a:t> entrega los fundamentos del principio, señalando:</a:t>
            </a:r>
          </a:p>
          <a:p>
            <a:pPr marL="1196975" lvl="2" indent="-457200">
              <a:buFont typeface="+mj-lt"/>
              <a:buAutoNum type="arabicParenR"/>
              <a:tabLst>
                <a:tab pos="627063" algn="l"/>
                <a:tab pos="723900" algn="l"/>
              </a:tabLst>
            </a:pPr>
            <a:r>
              <a:rPr lang="es-CL" dirty="0" smtClean="0"/>
              <a:t>La naturaleza y las características de las Comunidades Europeas (hoy UE) y de su ordenamiento: Las comunidades están dotadas de poderes efectivos emanados de una limitación de competencias o transferencia de atribuciones de los Estados a la Comunidad, por tanto no puede prevalecer una norma posterior nacional a los derechos definitivamente transferidos</a:t>
            </a:r>
          </a:p>
          <a:p>
            <a:pPr marL="1196975" lvl="2" indent="-457200">
              <a:buFont typeface="+mj-lt"/>
              <a:buAutoNum type="arabicParenR"/>
              <a:tabLst>
                <a:tab pos="627063" algn="l"/>
                <a:tab pos="723900" algn="l"/>
              </a:tabLst>
            </a:pPr>
            <a:r>
              <a:rPr lang="es-CL" dirty="0" smtClean="0"/>
              <a:t>El carácter obligatorio de las normas de derecho derivado expresamente previsto en el artículo 288 TFUE</a:t>
            </a:r>
          </a:p>
          <a:p>
            <a:pPr marL="1196975" lvl="2" indent="-457200">
              <a:buFont typeface="+mj-lt"/>
              <a:buAutoNum type="arabicParenR"/>
              <a:tabLst>
                <a:tab pos="627063" algn="l"/>
                <a:tab pos="723900" algn="l"/>
              </a:tabLst>
            </a:pPr>
            <a:r>
              <a:rPr lang="es-CL" dirty="0" smtClean="0"/>
              <a:t>El compromiso de cooperación leal en el cumplimiento de los tratados y del derecho derivado: el Estado debe abstenerse de toda medida susceptible de poner en peligro la realización de los objetivos del Tratado</a:t>
            </a:r>
          </a:p>
          <a:p>
            <a:pPr marL="1196975" lvl="2" indent="-457200">
              <a:buFont typeface="+mj-lt"/>
              <a:buAutoNum type="arabicParenR"/>
              <a:tabLst>
                <a:tab pos="627063" algn="l"/>
                <a:tab pos="723900" algn="l"/>
              </a:tabLst>
            </a:pPr>
            <a:r>
              <a:rPr lang="es-CL" dirty="0" smtClean="0"/>
              <a:t>La aplicación sin discriminación del derecho comunitario basada en la nacionalidad de los particulares</a:t>
            </a:r>
          </a:p>
          <a:p>
            <a:pPr marL="796925" lvl="1" indent="-457200">
              <a:tabLst>
                <a:tab pos="627063" algn="l"/>
                <a:tab pos="723900" algn="l"/>
              </a:tabLst>
            </a:pPr>
            <a:r>
              <a:rPr lang="es-CL" dirty="0" smtClean="0"/>
              <a:t>Es condición esencial para la existencia del Derecho de la UE y de sus Instituciones: Es una característica absoluta y condición existencial de la propia Unión, en oposición al efecto directo que es relativo y depende del tipo de normas.</a:t>
            </a:r>
          </a:p>
        </p:txBody>
      </p:sp>
    </p:spTree>
    <p:extLst>
      <p:ext uri="{BB962C8B-B14F-4D97-AF65-F5344CB8AC3E}">
        <p14:creationId xmlns:p14="http://schemas.microsoft.com/office/powerpoint/2010/main" val="31257876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CL" dirty="0" smtClean="0"/>
              <a:t>IV</a:t>
            </a:r>
            <a:r>
              <a:rPr lang="es-CL" dirty="0"/>
              <a:t>. Principios del Derecho de la UE en sus relaciones con </a:t>
            </a:r>
            <a:r>
              <a:rPr lang="es-CL" dirty="0" smtClean="0"/>
              <a:t>el derecho interno.</a:t>
            </a:r>
            <a:endParaRPr lang="es-CL" dirty="0"/>
          </a:p>
        </p:txBody>
      </p:sp>
      <p:sp>
        <p:nvSpPr>
          <p:cNvPr id="3" name="2 Marcador de contenido"/>
          <p:cNvSpPr>
            <a:spLocks noGrp="1"/>
          </p:cNvSpPr>
          <p:nvPr>
            <p:ph idx="1"/>
          </p:nvPr>
        </p:nvSpPr>
        <p:spPr>
          <a:xfrm>
            <a:off x="457200" y="1628800"/>
            <a:ext cx="8229600" cy="4968552"/>
          </a:xfrm>
        </p:spPr>
        <p:txBody>
          <a:bodyPr>
            <a:normAutofit fontScale="70000" lnSpcReduction="20000"/>
          </a:bodyPr>
          <a:lstStyle/>
          <a:p>
            <a:pPr marL="514350" indent="-514350">
              <a:buFont typeface="+mj-lt"/>
              <a:buAutoNum type="arabicPeriod" startAt="2"/>
            </a:pPr>
            <a:r>
              <a:rPr lang="es-CL" dirty="0" smtClean="0"/>
              <a:t>Primacía: </a:t>
            </a:r>
          </a:p>
          <a:p>
            <a:pPr marL="633413" lvl="1" indent="-403225">
              <a:buFont typeface="+mj-lt"/>
              <a:buAutoNum type="arabicPeriod" startAt="2"/>
            </a:pPr>
            <a:r>
              <a:rPr lang="es-CL" u="sng" dirty="0" smtClean="0"/>
              <a:t>Efecto práctico</a:t>
            </a:r>
            <a:r>
              <a:rPr lang="es-CL" dirty="0" smtClean="0"/>
              <a:t>: </a:t>
            </a:r>
          </a:p>
          <a:p>
            <a:pPr marL="627063" lvl="1" indent="-287338">
              <a:tabLst>
                <a:tab pos="627063" algn="l"/>
                <a:tab pos="723900" algn="l"/>
              </a:tabLst>
            </a:pPr>
            <a:r>
              <a:rPr lang="es-CL" dirty="0" smtClean="0"/>
              <a:t>Exclusión o inaplicación de la norma de derecho interno incompatible por parte del juez, con independencia al tiempo de dictación de la norma nacional.</a:t>
            </a:r>
          </a:p>
          <a:p>
            <a:pPr marL="627063" lvl="1" indent="-287338">
              <a:tabLst>
                <a:tab pos="627063" algn="l"/>
                <a:tab pos="723900" algn="l"/>
              </a:tabLst>
            </a:pPr>
            <a:r>
              <a:rPr lang="es-CL" dirty="0" smtClean="0"/>
              <a:t>Es una sanción mínima, porque los órganos que deben declarar inconstitucional la norma interna deben pronunciarse con efecto erga omnes</a:t>
            </a:r>
          </a:p>
          <a:p>
            <a:pPr marL="627063" lvl="1" indent="-287338">
              <a:tabLst>
                <a:tab pos="627063" algn="l"/>
                <a:tab pos="723900" algn="l"/>
              </a:tabLst>
            </a:pPr>
            <a:r>
              <a:rPr lang="es-CL" dirty="0" smtClean="0"/>
              <a:t>La responsabilidad de excluir la aplicación es obligación de todos los órganos del Estado, so pena de comprometer la responsabilidad de éste al aplicar una norma interna contraria al derecho de la UE. </a:t>
            </a:r>
          </a:p>
          <a:p>
            <a:pPr marL="627063" lvl="1" indent="-287338">
              <a:tabLst>
                <a:tab pos="627063" algn="l"/>
                <a:tab pos="723900" algn="l"/>
              </a:tabLst>
            </a:pPr>
            <a:r>
              <a:rPr lang="es-CL" dirty="0" smtClean="0"/>
              <a:t>La norma comunitaria no puede estar siquiera en contradicción con las normas constitucionales del país: por eso, es requisito que, para ingresar a la UE, se adecuen las constituciones nacionales. Además, debería disminuirse este riesgo por la delimitación de competencias entre la UE y los Estados.</a:t>
            </a:r>
          </a:p>
        </p:txBody>
      </p:sp>
    </p:spTree>
    <p:extLst>
      <p:ext uri="{BB962C8B-B14F-4D97-AF65-F5344CB8AC3E}">
        <p14:creationId xmlns:p14="http://schemas.microsoft.com/office/powerpoint/2010/main" val="196969159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CL" dirty="0" smtClean="0"/>
              <a:t>IV</a:t>
            </a:r>
            <a:r>
              <a:rPr lang="es-CL" dirty="0"/>
              <a:t>. Principios del Derecho de la UE en sus relaciones con </a:t>
            </a:r>
            <a:r>
              <a:rPr lang="es-CL" dirty="0" smtClean="0"/>
              <a:t>el derecho interno.</a:t>
            </a:r>
            <a:endParaRPr lang="es-CL" dirty="0"/>
          </a:p>
        </p:txBody>
      </p:sp>
      <p:sp>
        <p:nvSpPr>
          <p:cNvPr id="3" name="2 Marcador de contenido"/>
          <p:cNvSpPr>
            <a:spLocks noGrp="1"/>
          </p:cNvSpPr>
          <p:nvPr>
            <p:ph idx="1"/>
          </p:nvPr>
        </p:nvSpPr>
        <p:spPr>
          <a:xfrm>
            <a:off x="457200" y="1628800"/>
            <a:ext cx="8229600" cy="4968552"/>
          </a:xfrm>
        </p:spPr>
        <p:txBody>
          <a:bodyPr>
            <a:normAutofit fontScale="70000" lnSpcReduction="20000"/>
          </a:bodyPr>
          <a:lstStyle/>
          <a:p>
            <a:pPr marL="514350" indent="-514350">
              <a:buFont typeface="+mj-lt"/>
              <a:buAutoNum type="arabicPeriod" startAt="3"/>
            </a:pPr>
            <a:r>
              <a:rPr lang="es-CL" dirty="0" smtClean="0"/>
              <a:t>Derecho a tutela efectiva: </a:t>
            </a:r>
          </a:p>
          <a:p>
            <a:pPr marL="796925" lvl="1" indent="-457200"/>
            <a:r>
              <a:rPr lang="es-CL" dirty="0" smtClean="0"/>
              <a:t>Dice relación con la aplicación judicial del derecho de la UE en cada Estado miembro a través de los Tribunales nacionales o del TJUE.</a:t>
            </a:r>
          </a:p>
          <a:p>
            <a:pPr marL="796925" lvl="1" indent="-457200"/>
            <a:r>
              <a:rPr lang="es-CL" dirty="0" smtClean="0"/>
              <a:t>Los principales problemas que se crean en este sentido dicen relación con los pronunciamientos del TJUE que, para solucionar un conflicto jurídico, establecen procedimientos inexistentes en los Estados miembros (v.gr. Los tribunales contenciosos administrativos, que no existen en todas las jurisdicciones). En este sentido se señala que el TJUE excede sus competencias propias al intentar crear procedimientos que deben establecerse por ley.</a:t>
            </a:r>
          </a:p>
          <a:p>
            <a:pPr marL="796925" lvl="1" indent="-457200"/>
            <a:r>
              <a:rPr lang="es-CL" dirty="0" smtClean="0"/>
              <a:t> La tutela cautelar propiamente tal dice relación con la posibilidad de suspender la aplicación de una norma nacional para garantizar preventivamente los derechos derivados del derecho de la UE, siempre que se cumpla con los siguientes requisitos:</a:t>
            </a:r>
          </a:p>
          <a:p>
            <a:pPr marL="1196975" lvl="2" indent="-457200"/>
            <a:r>
              <a:rPr lang="es-CL" dirty="0" smtClean="0"/>
              <a:t>Fumus</a:t>
            </a:r>
            <a:r>
              <a:rPr lang="es-CL" dirty="0" smtClean="0"/>
              <a:t> </a:t>
            </a:r>
            <a:r>
              <a:rPr lang="es-CL" dirty="0" smtClean="0"/>
              <a:t>boni</a:t>
            </a:r>
            <a:r>
              <a:rPr lang="es-CL" dirty="0" smtClean="0"/>
              <a:t> iuris</a:t>
            </a:r>
          </a:p>
          <a:p>
            <a:pPr marL="1196975" lvl="2" indent="-457200"/>
            <a:r>
              <a:rPr lang="es-CL" dirty="0" smtClean="0"/>
              <a:t>Periculum</a:t>
            </a:r>
            <a:r>
              <a:rPr lang="es-CL" dirty="0" smtClean="0"/>
              <a:t> in mora</a:t>
            </a:r>
          </a:p>
        </p:txBody>
      </p:sp>
    </p:spTree>
    <p:extLst>
      <p:ext uri="{BB962C8B-B14F-4D97-AF65-F5344CB8AC3E}">
        <p14:creationId xmlns:p14="http://schemas.microsoft.com/office/powerpoint/2010/main" val="285824489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CL" dirty="0" smtClean="0"/>
              <a:t>IV</a:t>
            </a:r>
            <a:r>
              <a:rPr lang="es-CL" dirty="0"/>
              <a:t>. Principios del Derecho de la UE en sus relaciones con </a:t>
            </a:r>
            <a:r>
              <a:rPr lang="es-CL" dirty="0" smtClean="0"/>
              <a:t>el derecho interno.</a:t>
            </a:r>
            <a:endParaRPr lang="es-CL" dirty="0"/>
          </a:p>
        </p:txBody>
      </p:sp>
      <p:sp>
        <p:nvSpPr>
          <p:cNvPr id="3" name="2 Marcador de contenido"/>
          <p:cNvSpPr>
            <a:spLocks noGrp="1"/>
          </p:cNvSpPr>
          <p:nvPr>
            <p:ph idx="1"/>
          </p:nvPr>
        </p:nvSpPr>
        <p:spPr>
          <a:xfrm>
            <a:off x="457200" y="1628800"/>
            <a:ext cx="8229600" cy="4968552"/>
          </a:xfrm>
        </p:spPr>
        <p:txBody>
          <a:bodyPr>
            <a:normAutofit fontScale="70000" lnSpcReduction="20000"/>
          </a:bodyPr>
          <a:lstStyle/>
          <a:p>
            <a:pPr marL="514350" indent="-514350">
              <a:buFont typeface="+mj-lt"/>
              <a:buAutoNum type="arabicPeriod" startAt="4"/>
            </a:pPr>
            <a:r>
              <a:rPr lang="es-CL" dirty="0" smtClean="0"/>
              <a:t>Responsabilidad del Estado por incumplimiento del Derecho de la UE: </a:t>
            </a:r>
          </a:p>
          <a:p>
            <a:pPr marL="914400" lvl="1" indent="-514350"/>
            <a:r>
              <a:rPr lang="es-CL" dirty="0" smtClean="0"/>
              <a:t>Reconocido en la Sentencia </a:t>
            </a:r>
            <a:r>
              <a:rPr lang="es-CL" dirty="0" smtClean="0"/>
              <a:t>Francovich</a:t>
            </a:r>
            <a:r>
              <a:rPr lang="es-CL" dirty="0" smtClean="0"/>
              <a:t> y </a:t>
            </a:r>
            <a:r>
              <a:rPr lang="es-CL" dirty="0" smtClean="0"/>
              <a:t>Bonifaci</a:t>
            </a:r>
            <a:r>
              <a:rPr lang="es-CL" dirty="0" smtClean="0"/>
              <a:t> (1991: Asunto: desprotección a trabajadores) donde una directiva no reunía los requisitos para su aplicación directa. En este caso la reparación del Estado es particularmente indispensable, sin perjuicio que el problema era entre particulares. En este caso el Tribunal establece:</a:t>
            </a:r>
          </a:p>
          <a:p>
            <a:pPr marL="1314450" lvl="2" indent="-514350"/>
            <a:r>
              <a:rPr lang="es-CL" dirty="0" smtClean="0"/>
              <a:t>El principio de responsabilidad del Estado es inherente al sistema del Tratado</a:t>
            </a:r>
          </a:p>
          <a:p>
            <a:pPr marL="1314450" lvl="2" indent="-514350"/>
            <a:r>
              <a:rPr lang="es-CL" dirty="0" smtClean="0"/>
              <a:t>Es una sanción por la inactividad del legislador</a:t>
            </a:r>
          </a:p>
          <a:p>
            <a:pPr marL="1314450" lvl="2" indent="-514350"/>
            <a:r>
              <a:rPr lang="es-CL" dirty="0" smtClean="0"/>
              <a:t>Requisitos para que proceda la indemnización de perjuicios por parte del Estado:</a:t>
            </a:r>
          </a:p>
          <a:p>
            <a:pPr marL="1771650" lvl="3" indent="-514350"/>
            <a:r>
              <a:rPr lang="es-CL" dirty="0" smtClean="0"/>
              <a:t>Que la norma comunitaria implique la atribución de derechos a favor de particulares</a:t>
            </a:r>
          </a:p>
          <a:p>
            <a:pPr marL="1771650" lvl="3" indent="-514350"/>
            <a:r>
              <a:rPr lang="es-CL" dirty="0" smtClean="0"/>
              <a:t>Que el contenido de los derechos pueda ser identificado basándose en las disposiciones de la norma (en este caso, de la directiva)</a:t>
            </a:r>
          </a:p>
          <a:p>
            <a:pPr marL="1771650" lvl="3" indent="-514350"/>
            <a:r>
              <a:rPr lang="es-CL" dirty="0" smtClean="0"/>
              <a:t>Que exista una relación de causalidad entre el incumplimiento de la obligación del Estado y el daño de la persona.</a:t>
            </a:r>
          </a:p>
          <a:p>
            <a:pPr marL="914400" lvl="1" indent="-514350"/>
            <a:r>
              <a:rPr lang="es-CL" dirty="0" smtClean="0"/>
              <a:t>Principalmente opera en las directivas que no han sido transpuestas o lo han sido de forma incompleta y no se reúnen los requisitos para hacerla efectiva mediante el efecto directo o si los reúne, el daño se ha producido en virtud de las relaciones horizontales.</a:t>
            </a:r>
          </a:p>
        </p:txBody>
      </p:sp>
    </p:spTree>
    <p:extLst>
      <p:ext uri="{BB962C8B-B14F-4D97-AF65-F5344CB8AC3E}">
        <p14:creationId xmlns:p14="http://schemas.microsoft.com/office/powerpoint/2010/main" val="24776894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CL" dirty="0" smtClean="0"/>
              <a:t>II. Características Generales de las normas y actos de la UE</a:t>
            </a:r>
            <a:endParaRPr lang="es-CL" dirty="0"/>
          </a:p>
        </p:txBody>
      </p:sp>
      <p:sp>
        <p:nvSpPr>
          <p:cNvPr id="3" name="2 Marcador de contenido"/>
          <p:cNvSpPr>
            <a:spLocks noGrp="1"/>
          </p:cNvSpPr>
          <p:nvPr>
            <p:ph idx="1"/>
          </p:nvPr>
        </p:nvSpPr>
        <p:spPr/>
        <p:txBody>
          <a:bodyPr>
            <a:normAutofit fontScale="85000" lnSpcReduction="20000"/>
          </a:bodyPr>
          <a:lstStyle/>
          <a:p>
            <a:pPr marL="514350" indent="-514350">
              <a:buFont typeface="+mj-lt"/>
              <a:buAutoNum type="arabicPeriod"/>
            </a:pPr>
            <a:r>
              <a:rPr lang="es-CL" dirty="0" smtClean="0"/>
              <a:t>¿Conjunto de normas u ordenamiento jurídico?</a:t>
            </a:r>
          </a:p>
          <a:p>
            <a:pPr marL="914400" lvl="1" indent="-514350"/>
            <a:r>
              <a:rPr lang="es-CL" dirty="0" smtClean="0"/>
              <a:t>El Derecho de la UE es un ordenamiento jurídico no estatal (en oposición al derecho internacional y al derecho nacional). </a:t>
            </a:r>
          </a:p>
          <a:p>
            <a:pPr marL="1314450" lvl="2" indent="-514350"/>
            <a:r>
              <a:rPr lang="es-CL" dirty="0" smtClean="0"/>
              <a:t>Lo anterior se desprende de las siguientes sentencias:</a:t>
            </a:r>
          </a:p>
          <a:p>
            <a:pPr marL="1771650" lvl="3" indent="-514350"/>
            <a:r>
              <a:rPr lang="es-CL" dirty="0" smtClean="0"/>
              <a:t>Sentencia Van </a:t>
            </a:r>
            <a:r>
              <a:rPr lang="es-CL" dirty="0" smtClean="0"/>
              <a:t>Gend</a:t>
            </a:r>
            <a:r>
              <a:rPr lang="es-CL" dirty="0" smtClean="0"/>
              <a:t> en </a:t>
            </a:r>
            <a:r>
              <a:rPr lang="es-CL" dirty="0" smtClean="0"/>
              <a:t>Loos</a:t>
            </a:r>
            <a:r>
              <a:rPr lang="es-CL" dirty="0" smtClean="0"/>
              <a:t>, de 05 de febrero de 1963 que señala que el derecho comunitario “constituye un nuevo ordenamiento jurídico de derecho internacional”.</a:t>
            </a:r>
          </a:p>
          <a:p>
            <a:pPr marL="1771650" lvl="3" indent="-514350"/>
            <a:r>
              <a:rPr lang="es-CL" dirty="0" smtClean="0"/>
              <a:t>Sentencia Costa c. </a:t>
            </a:r>
            <a:r>
              <a:rPr lang="es-CL" dirty="0" smtClean="0"/>
              <a:t>Enel</a:t>
            </a:r>
            <a:r>
              <a:rPr lang="es-CL" dirty="0" smtClean="0"/>
              <a:t>, de 17 de julio de 1964, modifica la jurisprudencia al calificar al derecho comunitario como un “ordenamiento jurídico propio”, eliminando la mención al derecho internacional.</a:t>
            </a:r>
          </a:p>
          <a:p>
            <a:pPr marL="800100" lvl="2" indent="0">
              <a:buNone/>
            </a:pPr>
            <a:r>
              <a:rPr lang="es-CL" dirty="0" smtClean="0"/>
              <a:t>Ambas sentencias reconocen que el Derecho Comunitario (hoy Derecho de la UE) es un ordenamiento jurídico y no un mero agregado de normas, cuya esencia emerge de la profunda y compleja interrelación con los ordenamientos jurídicos internos y por lo mismo no puede interpretarse ni modificarse por el derecho nacional.</a:t>
            </a:r>
            <a:endParaRPr lang="es-CL" dirty="0"/>
          </a:p>
        </p:txBody>
      </p:sp>
    </p:spTree>
    <p:extLst>
      <p:ext uri="{BB962C8B-B14F-4D97-AF65-F5344CB8AC3E}">
        <p14:creationId xmlns:p14="http://schemas.microsoft.com/office/powerpoint/2010/main" val="208406431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CL" dirty="0" smtClean="0"/>
              <a:t>II. Características Generales de las normas y actos de la UE</a:t>
            </a:r>
            <a:endParaRPr lang="es-CL" dirty="0"/>
          </a:p>
        </p:txBody>
      </p:sp>
      <p:sp>
        <p:nvSpPr>
          <p:cNvPr id="3" name="2 Marcador de contenido"/>
          <p:cNvSpPr>
            <a:spLocks noGrp="1"/>
          </p:cNvSpPr>
          <p:nvPr>
            <p:ph idx="1"/>
          </p:nvPr>
        </p:nvSpPr>
        <p:spPr/>
        <p:txBody>
          <a:bodyPr>
            <a:normAutofit fontScale="62500" lnSpcReduction="20000"/>
          </a:bodyPr>
          <a:lstStyle/>
          <a:p>
            <a:pPr marL="514350" indent="-514350">
              <a:buFont typeface="+mj-lt"/>
              <a:buAutoNum type="arabicPeriod" startAt="2"/>
            </a:pPr>
            <a:r>
              <a:rPr lang="es-CL" dirty="0" smtClean="0"/>
              <a:t>Especificidades del sistema y teoría de las fuentes.</a:t>
            </a:r>
          </a:p>
          <a:p>
            <a:pPr marL="914400" lvl="1" indent="-514350"/>
            <a:r>
              <a:rPr lang="es-CL" dirty="0" smtClean="0"/>
              <a:t>El sistema de Derecho de la UE se compone de dos tipos de normas: normas originarias y normas derivadas.</a:t>
            </a:r>
          </a:p>
          <a:p>
            <a:pPr marL="1314450" lvl="2" indent="-514350"/>
            <a:r>
              <a:rPr lang="es-CL" dirty="0" smtClean="0"/>
              <a:t>Normas originarias: compuesta por los tratados constitutivos y las normas convencionales que los han modificado en el tiempo, siendo el último el Tratado de Lisboa.</a:t>
            </a:r>
          </a:p>
          <a:p>
            <a:pPr marL="1771650" lvl="3" indent="-514350"/>
            <a:r>
              <a:rPr lang="es-CL" dirty="0" smtClean="0"/>
              <a:t>Características generales:</a:t>
            </a:r>
          </a:p>
          <a:p>
            <a:pPr marL="2228850" lvl="4" indent="-514350"/>
            <a:r>
              <a:rPr lang="es-CL" dirty="0" smtClean="0"/>
              <a:t>Material y formalmente son normas jurídico-internacionales: Por tanto están regidas por el Derecho Internacional en general y por el Derecho de los Tratados en particular.</a:t>
            </a:r>
          </a:p>
          <a:p>
            <a:pPr marL="2228850" lvl="4" indent="-514350"/>
            <a:r>
              <a:rPr lang="es-CL" dirty="0" smtClean="0"/>
              <a:t>Norma esencia con carácter constitucional: Establecen principios; atribuciones de poderes y sus límites; estructura sistémica – institucional, distribución de poderes, funciones, poderes y procedimiento para el ejercicio y control; y es garantía de preminencia sobre otras normas</a:t>
            </a:r>
          </a:p>
          <a:p>
            <a:pPr marL="2228850" lvl="4" indent="-514350"/>
            <a:r>
              <a:rPr lang="es-CL" dirty="0" smtClean="0"/>
              <a:t>Elemento de regulación: También regula materias específicas por la importancia de estas materias: libertades comunitarias, reglas de competencia y políticas comunes. La consecuencia de lo anterior es que respecto de estas materias habrá una supremacía normativa y se requerirá la reforma de los tratados para su modificación</a:t>
            </a:r>
          </a:p>
          <a:p>
            <a:pPr marL="1314450" lvl="2" indent="-514350"/>
            <a:r>
              <a:rPr lang="es-CL" dirty="0" smtClean="0"/>
              <a:t>Normas derivadas: fundamento está en la norma originaria, en el sistema de atribución de competencias, que otorga al sistema institucional los poderes jurídicos necesarios para la consecución de fines y objetivos establecidos en la norma originaria. </a:t>
            </a:r>
          </a:p>
          <a:p>
            <a:pPr marL="1771650" lvl="3" indent="-514350"/>
            <a:r>
              <a:rPr lang="es-CL" dirty="0" smtClean="0"/>
              <a:t>Se instrumentan a través de la tipología del artículo 288 TFUE: Reglamento, directivas, recomendaciones y dictámenes.</a:t>
            </a:r>
            <a:endParaRPr lang="es-CL" dirty="0"/>
          </a:p>
        </p:txBody>
      </p:sp>
    </p:spTree>
    <p:extLst>
      <p:ext uri="{BB962C8B-B14F-4D97-AF65-F5344CB8AC3E}">
        <p14:creationId xmlns:p14="http://schemas.microsoft.com/office/powerpoint/2010/main" val="145468268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III. Fuentes: a) Derecho Originario</a:t>
            </a:r>
            <a:endParaRPr lang="es-CL" dirty="0"/>
          </a:p>
        </p:txBody>
      </p:sp>
      <p:sp>
        <p:nvSpPr>
          <p:cNvPr id="3" name="2 Marcador de contenido"/>
          <p:cNvSpPr>
            <a:spLocks noGrp="1"/>
          </p:cNvSpPr>
          <p:nvPr>
            <p:ph idx="1"/>
          </p:nvPr>
        </p:nvSpPr>
        <p:spPr/>
        <p:txBody>
          <a:bodyPr>
            <a:normAutofit fontScale="77500" lnSpcReduction="20000"/>
          </a:bodyPr>
          <a:lstStyle/>
          <a:p>
            <a:pPr marL="514350" indent="-514350">
              <a:buFont typeface="+mj-lt"/>
              <a:buAutoNum type="arabicPeriod"/>
            </a:pPr>
            <a:r>
              <a:rPr lang="es-CL" dirty="0" smtClean="0"/>
              <a:t>Origen:</a:t>
            </a:r>
          </a:p>
          <a:p>
            <a:pPr marL="914400" lvl="1" indent="-514350"/>
            <a:r>
              <a:rPr lang="es-CL" dirty="0" smtClean="0"/>
              <a:t>Su origen se encuentre en el consentimiento estatal mediante el procedimiento constitucional de cada Estado miembro y ratificado como Tratado Internacional conforme al Derecho Internacional.</a:t>
            </a:r>
          </a:p>
          <a:p>
            <a:pPr marL="1314450" lvl="2" indent="-514350"/>
            <a:r>
              <a:rPr lang="es-CL" dirty="0" smtClean="0"/>
              <a:t>En virtud de lo anterior, cualquier modificación debe realizarse vía celebración de un nuevo tratado (salvo casos muy menores y con cautelas, conforme a la letra del Tratado)</a:t>
            </a:r>
          </a:p>
          <a:p>
            <a:pPr marL="914400" lvl="1" indent="-514350"/>
            <a:r>
              <a:rPr lang="es-CL" dirty="0" smtClean="0"/>
              <a:t>Toda modificación a los Tratados va a formar parte del Derecho Originario y por tanto las normas anteriores van a subsistir vigentes a menos que sean derogadas, modificadas o sean incompatibles</a:t>
            </a:r>
          </a:p>
          <a:p>
            <a:pPr marL="914400" lvl="1" indent="-514350"/>
            <a:r>
              <a:rPr lang="es-CL" dirty="0" smtClean="0"/>
              <a:t>Tiene dos vectores de creación: </a:t>
            </a:r>
          </a:p>
          <a:p>
            <a:pPr marL="1314450" lvl="2" indent="-514350"/>
            <a:r>
              <a:rPr lang="es-CL" dirty="0" smtClean="0"/>
              <a:t>Tratados Constitutivos y Tratados concluidos para su modificación.</a:t>
            </a:r>
          </a:p>
          <a:p>
            <a:pPr marL="1314450" lvl="2" indent="-514350"/>
            <a:r>
              <a:rPr lang="es-CL" dirty="0" smtClean="0"/>
              <a:t>Tratados de Adhesión o para poner término a su aplicación.</a:t>
            </a:r>
            <a:endParaRPr lang="es-CL" dirty="0"/>
          </a:p>
        </p:txBody>
      </p:sp>
    </p:spTree>
    <p:extLst>
      <p:ext uri="{BB962C8B-B14F-4D97-AF65-F5344CB8AC3E}">
        <p14:creationId xmlns:p14="http://schemas.microsoft.com/office/powerpoint/2010/main" val="28400486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III. Fuentes: a) Derecho Originario</a:t>
            </a:r>
            <a:endParaRPr lang="es-CL" dirty="0"/>
          </a:p>
        </p:txBody>
      </p:sp>
      <p:sp>
        <p:nvSpPr>
          <p:cNvPr id="3" name="2 Marcador de contenido"/>
          <p:cNvSpPr>
            <a:spLocks noGrp="1"/>
          </p:cNvSpPr>
          <p:nvPr>
            <p:ph idx="1"/>
          </p:nvPr>
        </p:nvSpPr>
        <p:spPr/>
        <p:txBody>
          <a:bodyPr>
            <a:normAutofit fontScale="77500" lnSpcReduction="20000"/>
          </a:bodyPr>
          <a:lstStyle/>
          <a:p>
            <a:pPr marL="514350" indent="-514350">
              <a:buFont typeface="+mj-lt"/>
              <a:buAutoNum type="arabicPeriod"/>
            </a:pPr>
            <a:r>
              <a:rPr lang="es-CL" dirty="0" smtClean="0"/>
              <a:t>Origen:</a:t>
            </a:r>
          </a:p>
          <a:p>
            <a:pPr marL="400050" lvl="1" indent="0">
              <a:buNone/>
            </a:pPr>
            <a:r>
              <a:rPr lang="es-CL" dirty="0" smtClean="0"/>
              <a:t>Su origen se encuentre en el consentimiento estatal mediante el procedimiento constitucional de cada Estado miembro y ratificado como Tratado Internacional conforme al Derecho Internacional.</a:t>
            </a:r>
          </a:p>
          <a:p>
            <a:pPr marL="1314450" lvl="2" indent="-514350"/>
            <a:r>
              <a:rPr lang="es-CL" dirty="0" smtClean="0"/>
              <a:t>En virtud de lo anterior, cualquier modificación debe realizarse vía celebración de un nuevo tratado (salvo casos muy menores y con cautelas, conforme a la letra del Tratado)</a:t>
            </a:r>
          </a:p>
          <a:p>
            <a:pPr marL="400050" lvl="1" indent="0">
              <a:buNone/>
            </a:pPr>
            <a:r>
              <a:rPr lang="es-CL" dirty="0" smtClean="0"/>
              <a:t>Toda modificación a los Tratados va a formar parte del Derecho Originario y por tanto las normas anteriores van a subsistir vigentes a menos que sean derogadas, modificadas o sean incompatibles</a:t>
            </a:r>
          </a:p>
          <a:p>
            <a:pPr marL="400050" lvl="1" indent="0">
              <a:buNone/>
            </a:pPr>
            <a:endParaRPr lang="es-CL" dirty="0" smtClean="0"/>
          </a:p>
          <a:p>
            <a:pPr marL="400050" lvl="1" indent="0">
              <a:buNone/>
            </a:pPr>
            <a:r>
              <a:rPr lang="es-CL" dirty="0" smtClean="0"/>
              <a:t>El Derecho originario tiene dos vectores de creación: </a:t>
            </a:r>
          </a:p>
          <a:p>
            <a:pPr marL="1314450" lvl="2" indent="-514350"/>
            <a:r>
              <a:rPr lang="es-CL" dirty="0" smtClean="0"/>
              <a:t>Tratados Constitutivos y Tratados concluidos para su modificación.</a:t>
            </a:r>
          </a:p>
          <a:p>
            <a:pPr marL="1314450" lvl="2" indent="-514350"/>
            <a:r>
              <a:rPr lang="es-CL" dirty="0" smtClean="0"/>
              <a:t>Tratados de Adhesión o para poner término a su aplicación.</a:t>
            </a:r>
            <a:endParaRPr lang="es-CL" dirty="0"/>
          </a:p>
        </p:txBody>
      </p:sp>
    </p:spTree>
    <p:extLst>
      <p:ext uri="{BB962C8B-B14F-4D97-AF65-F5344CB8AC3E}">
        <p14:creationId xmlns:p14="http://schemas.microsoft.com/office/powerpoint/2010/main" val="30413098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III. Fuentes: a) Derecho Originario</a:t>
            </a:r>
            <a:endParaRPr lang="es-CL" dirty="0"/>
          </a:p>
        </p:txBody>
      </p:sp>
      <p:sp>
        <p:nvSpPr>
          <p:cNvPr id="3" name="2 Marcador de contenido"/>
          <p:cNvSpPr>
            <a:spLocks noGrp="1"/>
          </p:cNvSpPr>
          <p:nvPr>
            <p:ph idx="1"/>
          </p:nvPr>
        </p:nvSpPr>
        <p:spPr>
          <a:xfrm>
            <a:off x="395536" y="1268760"/>
            <a:ext cx="8424936" cy="5112568"/>
          </a:xfrm>
        </p:spPr>
        <p:txBody>
          <a:bodyPr>
            <a:noAutofit/>
          </a:bodyPr>
          <a:lstStyle/>
          <a:p>
            <a:pPr marL="514350" indent="-514350">
              <a:buFont typeface="+mj-lt"/>
              <a:buAutoNum type="arabicPeriod"/>
            </a:pPr>
            <a:r>
              <a:rPr lang="es-CL" sz="2000" dirty="0" smtClean="0"/>
              <a:t>Origen:</a:t>
            </a:r>
          </a:p>
          <a:p>
            <a:pPr marL="914400" lvl="1" indent="-514350"/>
            <a:r>
              <a:rPr lang="es-CL" sz="1600" dirty="0" smtClean="0"/>
              <a:t>Tiene dos vectores de creación: </a:t>
            </a:r>
          </a:p>
          <a:p>
            <a:pPr marL="1314450" lvl="2" indent="-514350"/>
            <a:r>
              <a:rPr lang="es-CL" sz="1400" dirty="0" smtClean="0"/>
              <a:t>Tratados Constitutivos y Tratados concluidos para su modificación.</a:t>
            </a:r>
          </a:p>
          <a:p>
            <a:pPr marL="1771650" lvl="3" indent="-514350">
              <a:buFont typeface="+mj-lt"/>
              <a:buAutoNum type="arabicPeriod"/>
            </a:pPr>
            <a:r>
              <a:rPr lang="es-CL" sz="1200" dirty="0" smtClean="0"/>
              <a:t>Tratado Constitutivo de la Comunidad Económica Europea (Tratado de Roma de 25 de marzo de 1957) (actualmente es el Tratado de Funcionamiento de la UE conforme al Tratado de Lisboa).</a:t>
            </a:r>
          </a:p>
          <a:p>
            <a:pPr marL="1771650" lvl="3" indent="-514350">
              <a:buFont typeface="+mj-lt"/>
              <a:buAutoNum type="arabicPeriod"/>
            </a:pPr>
            <a:r>
              <a:rPr lang="es-CL" sz="1200" dirty="0" smtClean="0"/>
              <a:t>Tratado Constitutivo de la Comunidad Europea de Energía Atómica  (CEEA)(Tratado de Roma de 25 de marzo de 1957</a:t>
            </a:r>
          </a:p>
          <a:p>
            <a:pPr marL="1257300" lvl="3" indent="0">
              <a:buNone/>
            </a:pPr>
            <a:r>
              <a:rPr lang="es-CL" sz="1200" dirty="0" smtClean="0"/>
              <a:t>Ambos han tenido modificaciones parciales y generales, resultado de Conferencias Intergubernamentales.</a:t>
            </a:r>
          </a:p>
          <a:p>
            <a:pPr lvl="4" indent="-342900"/>
            <a:r>
              <a:rPr lang="es-CL" sz="1200" dirty="0" smtClean="0"/>
              <a:t>Modificaciones parciales:</a:t>
            </a:r>
          </a:p>
          <a:p>
            <a:pPr lvl="5" indent="-342900"/>
            <a:r>
              <a:rPr lang="es-CL" sz="1200" dirty="0" smtClean="0"/>
              <a:t>Disposiciones presupuestarias y financieras: 1979, Luxemburgo; 1975, Bruselas</a:t>
            </a:r>
          </a:p>
          <a:p>
            <a:pPr lvl="5" indent="-342900"/>
            <a:r>
              <a:rPr lang="es-CL" sz="1200" dirty="0" smtClean="0"/>
              <a:t>Decisiones relativas a recursos propios:</a:t>
            </a:r>
            <a:r>
              <a:rPr lang="es-CL" sz="1200" dirty="0"/>
              <a:t> </a:t>
            </a:r>
            <a:r>
              <a:rPr lang="es-CL" sz="1200" dirty="0" smtClean="0"/>
              <a:t>actualmente en vigor la DEC. 2007/436/CE sobre EURATOM</a:t>
            </a:r>
          </a:p>
          <a:p>
            <a:pPr lvl="5" indent="-342900"/>
            <a:r>
              <a:rPr lang="es-CL" sz="1200" dirty="0" smtClean="0"/>
              <a:t>Tratado por el que se modifican determinadas disposiciones del Protocolo sobre el Estatuto del Banco Europeo de Inversiones (1975)</a:t>
            </a:r>
          </a:p>
          <a:p>
            <a:pPr lvl="4" indent="-342900"/>
            <a:r>
              <a:rPr lang="es-CL" sz="1200" dirty="0" smtClean="0"/>
              <a:t>Modificaciones Generales::</a:t>
            </a:r>
          </a:p>
          <a:p>
            <a:pPr lvl="5" indent="-342900"/>
            <a:r>
              <a:rPr lang="es-CL" sz="1200" dirty="0" smtClean="0"/>
              <a:t>Acta Única Europea: Luxemburgo, 1986</a:t>
            </a:r>
          </a:p>
          <a:p>
            <a:pPr lvl="5" indent="-342900"/>
            <a:r>
              <a:rPr lang="es-CL" sz="1200" dirty="0" smtClean="0"/>
              <a:t>Tratado de la Unión Europea: Maastricht, 1992, vigor en 1993</a:t>
            </a:r>
          </a:p>
          <a:p>
            <a:pPr lvl="5" indent="-342900"/>
            <a:r>
              <a:rPr lang="es-CL" sz="1200" dirty="0" smtClean="0"/>
              <a:t>Tratado de Ámsterdam por el que se modifica el Tratado de la UE, los Tratados constitutivos de las Comunidades Europeas y determinados actos conexos, de 1997 (en vigor: 1999)</a:t>
            </a:r>
          </a:p>
          <a:p>
            <a:pPr lvl="5" indent="-342900"/>
            <a:r>
              <a:rPr lang="es-CL" sz="1200" dirty="0" smtClean="0"/>
              <a:t>Tratado de Niza por el que se modifica el Tratado de la UE, los Tratados constitutivos de las Comunidades Europeas y determinados actos conexos, de 2001 (en vigor 2003)</a:t>
            </a:r>
          </a:p>
          <a:p>
            <a:pPr lvl="5" indent="-342900"/>
            <a:r>
              <a:rPr lang="es-CL" sz="1200" dirty="0" smtClean="0"/>
              <a:t>Tratado de Lisboa por el que se modifica el Tratado de la UE y el Tratado constitutivo de la Comunidad Europea de 13 de diciembre de 2007 (en vigor 1 de diciembre de 2009).</a:t>
            </a:r>
          </a:p>
        </p:txBody>
      </p:sp>
    </p:spTree>
    <p:extLst>
      <p:ext uri="{BB962C8B-B14F-4D97-AF65-F5344CB8AC3E}">
        <p14:creationId xmlns:p14="http://schemas.microsoft.com/office/powerpoint/2010/main" val="19968879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III. Fuentes: a) Derecho Originario</a:t>
            </a:r>
            <a:endParaRPr lang="es-CL" dirty="0"/>
          </a:p>
        </p:txBody>
      </p:sp>
      <p:sp>
        <p:nvSpPr>
          <p:cNvPr id="3" name="2 Marcador de contenido"/>
          <p:cNvSpPr>
            <a:spLocks noGrp="1"/>
          </p:cNvSpPr>
          <p:nvPr>
            <p:ph idx="1"/>
          </p:nvPr>
        </p:nvSpPr>
        <p:spPr>
          <a:xfrm>
            <a:off x="395536" y="1340768"/>
            <a:ext cx="8435280" cy="5112568"/>
          </a:xfrm>
        </p:spPr>
        <p:txBody>
          <a:bodyPr>
            <a:noAutofit/>
          </a:bodyPr>
          <a:lstStyle/>
          <a:p>
            <a:pPr marL="514350" indent="-514350">
              <a:buFont typeface="+mj-lt"/>
              <a:buAutoNum type="arabicPeriod"/>
            </a:pPr>
            <a:r>
              <a:rPr lang="es-CL" sz="2000" dirty="0" smtClean="0"/>
              <a:t>Origen:</a:t>
            </a:r>
          </a:p>
          <a:p>
            <a:pPr marL="914400" lvl="1" indent="-514350"/>
            <a:r>
              <a:rPr lang="es-CL" sz="2000" dirty="0" smtClean="0"/>
              <a:t>Tiene dos vectores de creación: </a:t>
            </a:r>
          </a:p>
          <a:p>
            <a:pPr marL="1314450" lvl="2" indent="-514350"/>
            <a:r>
              <a:rPr lang="es-CL" sz="1600" dirty="0" smtClean="0"/>
              <a:t>Tratados de Adhesión o para poner término a su aplicación.</a:t>
            </a:r>
          </a:p>
          <a:p>
            <a:pPr marL="1771650" lvl="3" indent="-514350">
              <a:buFont typeface="+mj-lt"/>
              <a:buAutoNum type="arabicPeriod"/>
            </a:pPr>
            <a:r>
              <a:rPr lang="es-CL" sz="1400" dirty="0" smtClean="0"/>
              <a:t>Tratado de Adhesión de Dinamarca, Irlanda y Reino Unido de Gran Bretaña y acta relativa a las condiciones de adhesión de estos tres Estados de 1972 (en vigor: 1973)</a:t>
            </a:r>
          </a:p>
          <a:p>
            <a:pPr marL="1771650" lvl="3" indent="-514350">
              <a:buFont typeface="+mj-lt"/>
              <a:buAutoNum type="arabicPeriod"/>
            </a:pPr>
            <a:r>
              <a:rPr lang="es-CL" sz="1400" dirty="0" smtClean="0"/>
              <a:t>Tratado de Adhesión y acta relativa a las condiciones de adhesión de Grecia de 1979 (en vigor: 1981)</a:t>
            </a:r>
          </a:p>
          <a:p>
            <a:pPr marL="1771650" lvl="3" indent="-514350">
              <a:buFont typeface="+mj-lt"/>
              <a:buAutoNum type="arabicPeriod"/>
            </a:pPr>
            <a:r>
              <a:rPr lang="es-CL" sz="1400" dirty="0" smtClean="0"/>
              <a:t>Tratado de 13 de marzo de 1984 por el que se modifica los tratados constitutivos de las Comunidades Europeas en lo que respecta a Groenlandia</a:t>
            </a:r>
          </a:p>
          <a:p>
            <a:pPr marL="1771650" lvl="3" indent="-514350">
              <a:buFont typeface="+mj-lt"/>
              <a:buAutoNum type="arabicPeriod"/>
            </a:pPr>
            <a:r>
              <a:rPr lang="es-CL" sz="1400" dirty="0" smtClean="0"/>
              <a:t>Tratado de Adhesión y acta relativa a las condiciones de adhesión de España y Portugal de 1985 (en vigor: 1986)</a:t>
            </a:r>
          </a:p>
          <a:p>
            <a:pPr marL="1771650" lvl="3" indent="-514350">
              <a:buFont typeface="+mj-lt"/>
              <a:buAutoNum type="arabicPeriod"/>
            </a:pPr>
            <a:r>
              <a:rPr lang="es-CL" sz="1400" dirty="0" smtClean="0"/>
              <a:t>Tratado de Adhesión y acta relativa a las condiciones de adhesión de Austria, Finlandia y Suecia de 1994 (en vigor: 1995)</a:t>
            </a:r>
          </a:p>
          <a:p>
            <a:pPr marL="2228850" lvl="4" indent="-514350"/>
            <a:r>
              <a:rPr lang="es-CL" sz="1400" dirty="0" smtClean="0"/>
              <a:t>Este tratado incorporaba a Noruega, pero este país no ratificó el Tratado por un referéndum interno negativo en cuanto a la adhesión.</a:t>
            </a:r>
          </a:p>
          <a:p>
            <a:pPr marL="1771650" lvl="3" indent="-514350">
              <a:buFont typeface="+mj-lt"/>
              <a:buAutoNum type="arabicPeriod"/>
            </a:pPr>
            <a:r>
              <a:rPr lang="es-CL" sz="1400" dirty="0" smtClean="0"/>
              <a:t>Tratado de Adhesión y acta relativa a las condiciones de adhesión de República Checa, Estonia, Chipre, Letonia, Lituania, Hungría, Malta, Polonia, Eslovenia y Eslovaquia de 2003 (en vigor: 2004)</a:t>
            </a:r>
          </a:p>
          <a:p>
            <a:pPr marL="1771650" lvl="3" indent="-514350">
              <a:buFont typeface="+mj-lt"/>
              <a:buAutoNum type="arabicPeriod"/>
            </a:pPr>
            <a:r>
              <a:rPr lang="es-CL" sz="1400" dirty="0" smtClean="0"/>
              <a:t>Tratado de Adhesión y acta relativa a las condiciones de adhesión de Bulgaria y Rumania de 2005 (en vigor: 2007)</a:t>
            </a:r>
          </a:p>
          <a:p>
            <a:pPr marL="1771650" lvl="3" indent="-514350">
              <a:buFont typeface="+mj-lt"/>
              <a:buAutoNum type="arabicPeriod"/>
            </a:pPr>
            <a:endParaRPr lang="es-CL" sz="1400" dirty="0" smtClean="0"/>
          </a:p>
          <a:p>
            <a:pPr marL="1771650" lvl="3" indent="-514350">
              <a:buFont typeface="+mj-lt"/>
              <a:buAutoNum type="arabicPeriod"/>
            </a:pPr>
            <a:endParaRPr lang="es-CL" sz="1400" dirty="0" smtClean="0"/>
          </a:p>
          <a:p>
            <a:pPr marL="1771650" lvl="3" indent="-514350">
              <a:buFont typeface="+mj-lt"/>
              <a:buAutoNum type="arabicPeriod"/>
            </a:pPr>
            <a:endParaRPr lang="es-CL" sz="1400" dirty="0" smtClean="0"/>
          </a:p>
          <a:p>
            <a:pPr marL="1771650" lvl="3" indent="-514350">
              <a:buFont typeface="+mj-lt"/>
              <a:buAutoNum type="arabicPeriod"/>
            </a:pPr>
            <a:endParaRPr lang="es-CL" sz="1400" dirty="0" smtClean="0"/>
          </a:p>
          <a:p>
            <a:pPr marL="1771650" lvl="3" indent="-514350">
              <a:buFont typeface="+mj-lt"/>
              <a:buAutoNum type="arabicPeriod"/>
            </a:pPr>
            <a:endParaRPr lang="es-CL" sz="1400" dirty="0" smtClean="0"/>
          </a:p>
          <a:p>
            <a:pPr marL="1771650" lvl="3" indent="-514350">
              <a:buFont typeface="+mj-lt"/>
              <a:buAutoNum type="arabicPeriod"/>
            </a:pPr>
            <a:endParaRPr lang="es-CL" sz="1400" dirty="0"/>
          </a:p>
        </p:txBody>
      </p:sp>
    </p:spTree>
    <p:extLst>
      <p:ext uri="{BB962C8B-B14F-4D97-AF65-F5344CB8AC3E}">
        <p14:creationId xmlns:p14="http://schemas.microsoft.com/office/powerpoint/2010/main" val="3094181307"/>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2553</TotalTime>
  <Words>5359</Words>
  <Application>Microsoft Office PowerPoint</Application>
  <PresentationFormat>Presentación en pantalla (4:3)</PresentationFormat>
  <Paragraphs>305</Paragraphs>
  <Slides>34</Slides>
  <Notes>0</Notes>
  <HiddenSlides>0</HiddenSlides>
  <MMClips>0</MMClips>
  <ScaleCrop>false</ScaleCrop>
  <HeadingPairs>
    <vt:vector size="4" baseType="variant">
      <vt:variant>
        <vt:lpstr>Tema</vt:lpstr>
      </vt:variant>
      <vt:variant>
        <vt:i4>1</vt:i4>
      </vt:variant>
      <vt:variant>
        <vt:lpstr>Títulos de diapositiva</vt:lpstr>
      </vt:variant>
      <vt:variant>
        <vt:i4>34</vt:i4>
      </vt:variant>
    </vt:vector>
  </HeadingPairs>
  <TitlesOfParts>
    <vt:vector size="35" baseType="lpstr">
      <vt:lpstr>Tema de Office</vt:lpstr>
      <vt:lpstr>Sistema de normas y actos en la Unión Europea.</vt:lpstr>
      <vt:lpstr>SUMARIO</vt:lpstr>
      <vt:lpstr>I. Consideraciones Preliminares</vt:lpstr>
      <vt:lpstr>II. Características Generales de las normas y actos de la UE</vt:lpstr>
      <vt:lpstr>II. Características Generales de las normas y actos de la UE</vt:lpstr>
      <vt:lpstr>III. Fuentes: a) Derecho Originario</vt:lpstr>
      <vt:lpstr>III. Fuentes: a) Derecho Originario</vt:lpstr>
      <vt:lpstr>III. Fuentes: a) Derecho Originario</vt:lpstr>
      <vt:lpstr>III. Fuentes: a) Derecho Originario</vt:lpstr>
      <vt:lpstr>III. Fuentes: a) Derecho Originario</vt:lpstr>
      <vt:lpstr>III. Fuentes: a) Derecho Originario</vt:lpstr>
      <vt:lpstr>III. Fuentes: a) Derecho Originario</vt:lpstr>
      <vt:lpstr>III. Fuentes: b) Principios</vt:lpstr>
      <vt:lpstr>III. Fuentes: c) Derecho Derivado</vt:lpstr>
      <vt:lpstr>III. Fuentes: c) Derecho Derivado</vt:lpstr>
      <vt:lpstr>III. Fuentes: c) Derecho Derivado</vt:lpstr>
      <vt:lpstr>III. Fuentes: c) Derecho Derivado</vt:lpstr>
      <vt:lpstr>III. Fuentes: c) Derecho Derivado</vt:lpstr>
      <vt:lpstr>III. Fuentes: c) Derecho Derivado</vt:lpstr>
      <vt:lpstr>III. Fuentes: c) Derecho Derivado</vt:lpstr>
      <vt:lpstr>III. Fuentes: c) Derecho Derivado</vt:lpstr>
      <vt:lpstr>III. Fuentes: c) Derecho Derivado</vt:lpstr>
      <vt:lpstr>III. Fuentes: d) Derecho Internacional</vt:lpstr>
      <vt:lpstr>III. Fuentes: e) Decisiones de los Representantes de los Gobiernos de los Estados miembros reunidos en el seno del Consejo.</vt:lpstr>
      <vt:lpstr>IV. Principios del Derecho de la UE en sus relaciones con el derecho interno.</vt:lpstr>
      <vt:lpstr>IV. Principios del Derecho de la UE en sus relaciones con el derecho interno.</vt:lpstr>
      <vt:lpstr>IV. Principios del Derecho de la UE en sus relaciones con el derecho interno.</vt:lpstr>
      <vt:lpstr>IV. Principios del Derecho de la UE en sus relaciones con el derecho interno.</vt:lpstr>
      <vt:lpstr>IV. Principios del Derecho de la UE en sus relaciones con el derecho interno.</vt:lpstr>
      <vt:lpstr>IV. Principios del Derecho de la UE en sus relaciones con el derecho interno.</vt:lpstr>
      <vt:lpstr>IV. Principios del Derecho de la UE en sus relaciones con el derecho interno.</vt:lpstr>
      <vt:lpstr>IV. Principios del Derecho de la UE en sus relaciones con el derecho interno.</vt:lpstr>
      <vt:lpstr>IV. Principios del Derecho de la UE en sus relaciones con el derecho interno.</vt:lpstr>
      <vt:lpstr>IV. Principios del Derecho de la UE en sus relaciones con el derecho interno.</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Julio Jáuregui</dc:creator>
  <cp:lastModifiedBy>Julio Jáuregui</cp:lastModifiedBy>
  <cp:revision>38</cp:revision>
  <dcterms:created xsi:type="dcterms:W3CDTF">2012-10-14T21:25:51Z</dcterms:created>
  <dcterms:modified xsi:type="dcterms:W3CDTF">2012-10-27T23:09:12Z</dcterms:modified>
</cp:coreProperties>
</file>