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912" autoAdjust="0"/>
    <p:restoredTop sz="94660"/>
  </p:normalViewPr>
  <p:slideViewPr>
    <p:cSldViewPr>
      <p:cViewPr>
        <p:scale>
          <a:sx n="75" d="100"/>
          <a:sy n="75" d="100"/>
        </p:scale>
        <p:origin x="-1098" y="32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3078EDE-5C30-428B-8F9E-16C8AD76C706}" type="datetimeFigureOut">
              <a:rPr lang="en-US">
                <a:solidFill>
                  <a:prstClr val="black"/>
                </a:solidFill>
              </a:rPr>
              <a:pPr/>
              <a:t>4/22/2012</a:t>
            </a:fld>
            <a:endParaRPr lang="en-US">
              <a:solidFill>
                <a:prstClr val="black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7A3DCAC-149A-4049-8AFB-E30B1914FB69}" type="slidenum">
              <a:rPr lang="en-US">
                <a:solidFill>
                  <a:prstClr val="black"/>
                </a:solidFill>
              </a:rPr>
              <a:pPr/>
              <a:t>‹#›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76380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3078EDE-5C30-428B-8F9E-16C8AD76C706}" type="datetimeFigureOut">
              <a:rPr lang="en-US">
                <a:solidFill>
                  <a:prstClr val="black"/>
                </a:solidFill>
              </a:rPr>
              <a:pPr/>
              <a:t>4/22/2012</a:t>
            </a:fld>
            <a:endParaRPr lang="en-US">
              <a:solidFill>
                <a:prstClr val="black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7A3DCAC-149A-4049-8AFB-E30B1914FB69}" type="slidenum">
              <a:rPr lang="en-US">
                <a:solidFill>
                  <a:prstClr val="black"/>
                </a:solidFill>
              </a:rPr>
              <a:pPr/>
              <a:t>‹#›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36299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3078EDE-5C30-428B-8F9E-16C8AD76C706}" type="datetimeFigureOut">
              <a:rPr lang="en-US">
                <a:solidFill>
                  <a:prstClr val="black"/>
                </a:solidFill>
              </a:rPr>
              <a:pPr/>
              <a:t>4/22/2012</a:t>
            </a:fld>
            <a:endParaRPr lang="en-US">
              <a:solidFill>
                <a:prstClr val="black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7A3DCAC-149A-4049-8AFB-E30B1914FB69}" type="slidenum">
              <a:rPr lang="en-US">
                <a:solidFill>
                  <a:prstClr val="black"/>
                </a:solidFill>
              </a:rPr>
              <a:pPr/>
              <a:t>‹#›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74010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3078EDE-5C30-428B-8F9E-16C8AD76C706}" type="datetimeFigureOut">
              <a:rPr lang="en-US">
                <a:solidFill>
                  <a:prstClr val="black"/>
                </a:solidFill>
              </a:rPr>
              <a:pPr/>
              <a:t>4/22/2012</a:t>
            </a:fld>
            <a:endParaRPr lang="en-US">
              <a:solidFill>
                <a:prstClr val="black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7A3DCAC-149A-4049-8AFB-E30B1914FB69}" type="slidenum">
              <a:rPr lang="en-US">
                <a:solidFill>
                  <a:prstClr val="black"/>
                </a:solidFill>
              </a:rPr>
              <a:pPr/>
              <a:t>‹#›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11476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3078EDE-5C30-428B-8F9E-16C8AD76C706}" type="datetimeFigureOut">
              <a:rPr lang="en-US">
                <a:solidFill>
                  <a:prstClr val="black"/>
                </a:solidFill>
              </a:rPr>
              <a:pPr/>
              <a:t>4/22/2012</a:t>
            </a:fld>
            <a:endParaRPr lang="en-US">
              <a:solidFill>
                <a:prstClr val="black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7A3DCAC-149A-4049-8AFB-E30B1914FB69}" type="slidenum">
              <a:rPr lang="en-US">
                <a:solidFill>
                  <a:prstClr val="black"/>
                </a:solidFill>
              </a:rPr>
              <a:pPr/>
              <a:t>‹#›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659106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3078EDE-5C30-428B-8F9E-16C8AD76C706}" type="datetimeFigureOut">
              <a:rPr lang="en-US">
                <a:solidFill>
                  <a:prstClr val="black"/>
                </a:solidFill>
              </a:rPr>
              <a:pPr/>
              <a:t>4/22/2012</a:t>
            </a:fld>
            <a:endParaRPr lang="en-US">
              <a:solidFill>
                <a:prstClr val="black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>
              <a:solidFill>
                <a:prstClr val="black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7A3DCAC-149A-4049-8AFB-E30B1914FB69}" type="slidenum">
              <a:rPr lang="en-US">
                <a:solidFill>
                  <a:prstClr val="black"/>
                </a:solidFill>
              </a:rPr>
              <a:pPr/>
              <a:t>‹#›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803148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3078EDE-5C30-428B-8F9E-16C8AD76C706}" type="datetimeFigureOut">
              <a:rPr lang="en-US">
                <a:solidFill>
                  <a:prstClr val="black"/>
                </a:solidFill>
              </a:rPr>
              <a:pPr/>
              <a:t>4/22/2012</a:t>
            </a:fld>
            <a:endParaRPr lang="en-US">
              <a:solidFill>
                <a:prstClr val="black"/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>
              <a:solidFill>
                <a:prstClr val="black"/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7A3DCAC-149A-4049-8AFB-E30B1914FB69}" type="slidenum">
              <a:rPr lang="en-US">
                <a:solidFill>
                  <a:prstClr val="black"/>
                </a:solidFill>
              </a:rPr>
              <a:pPr/>
              <a:t>‹#›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760351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3078EDE-5C30-428B-8F9E-16C8AD76C706}" type="datetimeFigureOut">
              <a:rPr lang="en-US">
                <a:solidFill>
                  <a:prstClr val="black"/>
                </a:solidFill>
              </a:rPr>
              <a:pPr/>
              <a:t>4/22/2012</a:t>
            </a:fld>
            <a:endParaRPr lang="en-US">
              <a:solidFill>
                <a:prstClr val="black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>
              <a:solidFill>
                <a:prstClr val="black"/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7A3DCAC-149A-4049-8AFB-E30B1914FB69}" type="slidenum">
              <a:rPr lang="en-US">
                <a:solidFill>
                  <a:prstClr val="black"/>
                </a:solidFill>
              </a:rPr>
              <a:pPr/>
              <a:t>‹#›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245900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3078EDE-5C30-428B-8F9E-16C8AD76C706}" type="datetimeFigureOut">
              <a:rPr lang="en-US">
                <a:solidFill>
                  <a:prstClr val="black"/>
                </a:solidFill>
              </a:rPr>
              <a:pPr/>
              <a:t>4/22/2012</a:t>
            </a:fld>
            <a:endParaRPr lang="en-US">
              <a:solidFill>
                <a:prstClr val="black"/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>
              <a:solidFill>
                <a:prstClr val="black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7A3DCAC-149A-4049-8AFB-E30B1914FB69}" type="slidenum">
              <a:rPr lang="en-US">
                <a:solidFill>
                  <a:prstClr val="black"/>
                </a:solidFill>
              </a:rPr>
              <a:pPr/>
              <a:t>‹#›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142057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3078EDE-5C30-428B-8F9E-16C8AD76C706}" type="datetimeFigureOut">
              <a:rPr lang="en-US">
                <a:solidFill>
                  <a:prstClr val="black"/>
                </a:solidFill>
              </a:rPr>
              <a:pPr/>
              <a:t>4/22/2012</a:t>
            </a:fld>
            <a:endParaRPr lang="en-US">
              <a:solidFill>
                <a:prstClr val="black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>
              <a:solidFill>
                <a:prstClr val="black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7A3DCAC-149A-4049-8AFB-E30B1914FB69}" type="slidenum">
              <a:rPr lang="en-US">
                <a:solidFill>
                  <a:prstClr val="black"/>
                </a:solidFill>
              </a:rPr>
              <a:pPr/>
              <a:t>‹#›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05772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3078EDE-5C30-428B-8F9E-16C8AD76C706}" type="datetimeFigureOut">
              <a:rPr lang="en-US">
                <a:solidFill>
                  <a:prstClr val="black"/>
                </a:solidFill>
              </a:rPr>
              <a:pPr/>
              <a:t>4/22/2012</a:t>
            </a:fld>
            <a:endParaRPr lang="en-US">
              <a:solidFill>
                <a:prstClr val="black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>
              <a:solidFill>
                <a:prstClr val="black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7A3DCAC-149A-4049-8AFB-E30B1914FB69}" type="slidenum">
              <a:rPr lang="en-US">
                <a:solidFill>
                  <a:prstClr val="black"/>
                </a:solidFill>
              </a:rPr>
              <a:pPr/>
              <a:t>‹#›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000550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10384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2800" b="1" kern="1200">
          <a:solidFill>
            <a:schemeClr val="tx1"/>
          </a:solidFill>
          <a:latin typeface="Georgia" pitchFamily="18" charset="0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2200" kern="1200">
          <a:solidFill>
            <a:schemeClr val="tx1"/>
          </a:solidFill>
          <a:latin typeface="Georgia" pitchFamily="18" charset="0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200" kern="1200">
          <a:solidFill>
            <a:schemeClr val="tx1"/>
          </a:solidFill>
          <a:latin typeface="Georgia" pitchFamily="18" charset="0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200" kern="1200">
          <a:solidFill>
            <a:schemeClr val="tx1"/>
          </a:solidFill>
          <a:latin typeface="Georgia" pitchFamily="18" charset="0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200" kern="1200">
          <a:solidFill>
            <a:schemeClr val="tx1"/>
          </a:solidFill>
          <a:latin typeface="Georgia" pitchFamily="18" charset="0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200" kern="1200">
          <a:solidFill>
            <a:schemeClr val="tx1"/>
          </a:solidFill>
          <a:latin typeface="Georgia" pitchFamily="18" charset="0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VICIOS DEL CONSENTIMIENTO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800600" cy="4525963"/>
          </a:xfrm>
        </p:spPr>
        <p:txBody>
          <a:bodyPr>
            <a:normAutofit/>
          </a:bodyPr>
          <a:lstStyle/>
          <a:p>
            <a:pPr>
              <a:spcBef>
                <a:spcPts val="0"/>
              </a:spcBef>
            </a:pPr>
            <a:r>
              <a:rPr lang="es-ES_tradnl" sz="2400" dirty="0"/>
              <a:t>VICIOS DEL CONSENTIMIENTO: 1451 </a:t>
            </a:r>
            <a:r>
              <a:rPr lang="es-ES_tradnl" sz="2400" dirty="0" smtClean="0"/>
              <a:t>CC</a:t>
            </a:r>
            <a:endParaRPr lang="es-ES_tradnl" sz="2400" dirty="0"/>
          </a:p>
          <a:p>
            <a:pPr>
              <a:spcBef>
                <a:spcPts val="0"/>
              </a:spcBef>
              <a:buFontTx/>
              <a:buNone/>
            </a:pPr>
            <a:r>
              <a:rPr lang="es-ES_tradnl" sz="2400" dirty="0"/>
              <a:t>	</a:t>
            </a:r>
            <a:r>
              <a:rPr lang="es-ES_tradnl" sz="2000" dirty="0"/>
              <a:t>ERROR: 1452-1455 CC</a:t>
            </a:r>
          </a:p>
          <a:p>
            <a:pPr>
              <a:spcBef>
                <a:spcPts val="0"/>
              </a:spcBef>
              <a:buFontTx/>
              <a:buNone/>
            </a:pPr>
            <a:r>
              <a:rPr lang="es-ES_tradnl" sz="2000" dirty="0"/>
              <a:t>	FUERZA: 1456-1457 CC</a:t>
            </a:r>
          </a:p>
          <a:p>
            <a:pPr>
              <a:spcBef>
                <a:spcPts val="0"/>
              </a:spcBef>
              <a:buFontTx/>
              <a:buNone/>
            </a:pPr>
            <a:r>
              <a:rPr lang="es-ES_tradnl" sz="2000" dirty="0"/>
              <a:t>	DOLO: 1458-1459 CC</a:t>
            </a:r>
          </a:p>
          <a:p>
            <a:endParaRPr lang="en-US" dirty="0"/>
          </a:p>
        </p:txBody>
      </p:sp>
      <p:pic>
        <p:nvPicPr>
          <p:cNvPr id="1028" name="Picture 4" descr="C:\Users\Astrid\AppData\Local\Microsoft\Windows\Temporary Internet Files\Content.IE5\SQUA3R47\MC910217009[1]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73090" y="1752600"/>
            <a:ext cx="2632710" cy="272036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862526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ERROR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5029200" cy="4525963"/>
          </a:xfrm>
        </p:spPr>
        <p:txBody>
          <a:bodyPr>
            <a:normAutofit/>
          </a:bodyPr>
          <a:lstStyle/>
          <a:p>
            <a:pPr>
              <a:spcBef>
                <a:spcPts val="0"/>
              </a:spcBef>
            </a:pPr>
            <a:r>
              <a:rPr lang="en-GB" sz="2400" dirty="0" smtClean="0"/>
              <a:t>UBICACIÓN EN CC</a:t>
            </a:r>
          </a:p>
          <a:p>
            <a:pPr>
              <a:spcBef>
                <a:spcPts val="0"/>
              </a:spcBef>
              <a:buFont typeface="Wingdings" pitchFamily="2" charset="2"/>
              <a:buChar char="ü"/>
            </a:pPr>
            <a:r>
              <a:rPr lang="en-GB" sz="2000" dirty="0" smtClean="0"/>
              <a:t>VICIO </a:t>
            </a:r>
            <a:r>
              <a:rPr lang="en-GB" sz="2000" dirty="0"/>
              <a:t>DEL </a:t>
            </a:r>
            <a:r>
              <a:rPr lang="en-GB" sz="2000" dirty="0" smtClean="0"/>
              <a:t>CONSENTIMIENTO</a:t>
            </a:r>
            <a:endParaRPr lang="en-GB" sz="2000" dirty="0"/>
          </a:p>
          <a:p>
            <a:pPr>
              <a:spcBef>
                <a:spcPts val="0"/>
              </a:spcBef>
              <a:buFont typeface="Wingdings" pitchFamily="2" charset="2"/>
              <a:buChar char="ü"/>
            </a:pPr>
            <a:r>
              <a:rPr lang="en-GB" sz="2000" dirty="0" smtClean="0"/>
              <a:t>ASIGNACIONES TESTAMENTARIAS</a:t>
            </a:r>
            <a:endParaRPr lang="en-GB" sz="2000" dirty="0"/>
          </a:p>
          <a:p>
            <a:pPr>
              <a:spcBef>
                <a:spcPts val="0"/>
              </a:spcBef>
              <a:buFont typeface="Wingdings" pitchFamily="2" charset="2"/>
              <a:buChar char="ü"/>
            </a:pPr>
            <a:r>
              <a:rPr lang="en-GB" sz="2000" dirty="0" smtClean="0"/>
              <a:t>TRADICIÓN</a:t>
            </a:r>
            <a:endParaRPr lang="en-GB" sz="2000" dirty="0"/>
          </a:p>
          <a:p>
            <a:pPr>
              <a:spcBef>
                <a:spcPts val="0"/>
              </a:spcBef>
              <a:buFont typeface="Wingdings" pitchFamily="2" charset="2"/>
              <a:buChar char="ü"/>
            </a:pPr>
            <a:r>
              <a:rPr lang="en-GB" sz="2000" dirty="0"/>
              <a:t>TRANSACCIÓN</a:t>
            </a:r>
          </a:p>
          <a:p>
            <a:pPr>
              <a:spcBef>
                <a:spcPts val="0"/>
              </a:spcBef>
            </a:pPr>
            <a:r>
              <a:rPr lang="en-GB" sz="2400" dirty="0" smtClean="0"/>
              <a:t>IGNORANCIA O EQUIVOCACIÓN EXCUSABLE</a:t>
            </a:r>
          </a:p>
          <a:p>
            <a:pPr>
              <a:spcBef>
                <a:spcPts val="0"/>
              </a:spcBef>
            </a:pPr>
            <a:r>
              <a:rPr lang="en-GB" sz="2400" dirty="0" smtClean="0"/>
              <a:t>DISTINCIÓN ENTRE ERROR, VICIOS REDHIBITORIOS E INCUMPLIMIENTO</a:t>
            </a:r>
            <a:endParaRPr lang="en-US" sz="2400" dirty="0"/>
          </a:p>
        </p:txBody>
      </p:sp>
      <p:pic>
        <p:nvPicPr>
          <p:cNvPr id="1028" name="Picture 4" descr="C:\Users\Astrid\AppData\Local\Microsoft\Windows\Temporary Internet Files\Content.IE5\SQUA3R47\MC910217009[1]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73090" y="1752600"/>
            <a:ext cx="2632710" cy="272036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21291615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ERROR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800600" cy="4525963"/>
          </a:xfrm>
        </p:spPr>
        <p:txBody>
          <a:bodyPr>
            <a:normAutofit/>
          </a:bodyPr>
          <a:lstStyle/>
          <a:p>
            <a:pPr>
              <a:spcBef>
                <a:spcPts val="0"/>
              </a:spcBef>
            </a:pPr>
            <a:r>
              <a:rPr lang="en-GB" sz="2400" dirty="0" smtClean="0"/>
              <a:t>ERROR DE DERECHO</a:t>
            </a:r>
          </a:p>
          <a:p>
            <a:pPr>
              <a:spcBef>
                <a:spcPts val="0"/>
              </a:spcBef>
              <a:buFont typeface="Wingdings" pitchFamily="2" charset="2"/>
              <a:buChar char="ü"/>
            </a:pPr>
            <a:r>
              <a:rPr lang="en-GB" sz="2000" dirty="0"/>
              <a:t>IGNORANCIA SOBRE UNA NORMA: EXISTENCIA, ALCANCE, </a:t>
            </a:r>
            <a:r>
              <a:rPr lang="en-GB" sz="2000" dirty="0" smtClean="0"/>
              <a:t>CONTENIDO</a:t>
            </a:r>
            <a:endParaRPr lang="en-GB" sz="2000" dirty="0"/>
          </a:p>
          <a:p>
            <a:pPr>
              <a:spcBef>
                <a:spcPts val="0"/>
              </a:spcBef>
              <a:buFont typeface="Wingdings" pitchFamily="2" charset="2"/>
              <a:buChar char="ü"/>
            </a:pPr>
            <a:r>
              <a:rPr lang="en-GB" sz="2000" dirty="0"/>
              <a:t>ART. 1452 CC: NO CONSTITUYE UN VICIO DEL </a:t>
            </a:r>
            <a:r>
              <a:rPr lang="en-GB" sz="2000" dirty="0" smtClean="0"/>
              <a:t>CONSENTIMIENTO</a:t>
            </a:r>
            <a:endParaRPr lang="en-GB" sz="2000" dirty="0"/>
          </a:p>
          <a:p>
            <a:pPr>
              <a:spcBef>
                <a:spcPts val="0"/>
              </a:spcBef>
              <a:buFont typeface="Wingdings" pitchFamily="2" charset="2"/>
              <a:buChar char="ü"/>
            </a:pPr>
            <a:r>
              <a:rPr lang="en-GB" sz="2000" dirty="0"/>
              <a:t>TRILOGÍA: ARTS 8, 706 Y 1452 CC</a:t>
            </a:r>
          </a:p>
          <a:p>
            <a:endParaRPr lang="en-GB" sz="2400" dirty="0"/>
          </a:p>
          <a:p>
            <a:endParaRPr lang="en-US" dirty="0"/>
          </a:p>
        </p:txBody>
      </p:sp>
      <p:pic>
        <p:nvPicPr>
          <p:cNvPr id="1028" name="Picture 4" descr="C:\Users\Astrid\AppData\Local\Microsoft\Windows\Temporary Internet Files\Content.IE5\SQUA3R47\MC910217009[1]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73090" y="1752600"/>
            <a:ext cx="2632710" cy="272036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6136082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ERROR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800600" cy="4525963"/>
          </a:xfrm>
        </p:spPr>
        <p:txBody>
          <a:bodyPr>
            <a:normAutofit/>
          </a:bodyPr>
          <a:lstStyle/>
          <a:p>
            <a:pPr>
              <a:spcBef>
                <a:spcPts val="0"/>
              </a:spcBef>
            </a:pPr>
            <a:r>
              <a:rPr lang="en-GB" sz="2400" dirty="0" smtClean="0"/>
              <a:t>ERROR DE HECHO</a:t>
            </a:r>
          </a:p>
          <a:p>
            <a:pPr>
              <a:spcBef>
                <a:spcPts val="0"/>
              </a:spcBef>
              <a:buFont typeface="Wingdings" pitchFamily="2" charset="2"/>
              <a:buChar char="ü"/>
            </a:pPr>
            <a:r>
              <a:rPr lang="en-GB" sz="2000" dirty="0" smtClean="0"/>
              <a:t>ERROR ESENCIAL U OBSTÁCULO, ART. 1453 CC</a:t>
            </a:r>
          </a:p>
          <a:p>
            <a:pPr>
              <a:spcBef>
                <a:spcPts val="0"/>
              </a:spcBef>
              <a:buFont typeface="Wingdings" pitchFamily="2" charset="2"/>
              <a:buChar char="ü"/>
            </a:pPr>
            <a:r>
              <a:rPr lang="en-GB" sz="2000" dirty="0" smtClean="0"/>
              <a:t>ERROR SUSTANCIAL, ART. 1454 CC</a:t>
            </a:r>
          </a:p>
          <a:p>
            <a:pPr>
              <a:spcBef>
                <a:spcPts val="0"/>
              </a:spcBef>
              <a:buFont typeface="Wingdings" pitchFamily="2" charset="2"/>
              <a:buChar char="ü"/>
            </a:pPr>
            <a:r>
              <a:rPr lang="en-GB" sz="2000" dirty="0" smtClean="0"/>
              <a:t>ERROR ACCIDENTAL, ART. 1454 CC</a:t>
            </a:r>
          </a:p>
          <a:p>
            <a:pPr>
              <a:spcBef>
                <a:spcPts val="0"/>
              </a:spcBef>
              <a:buFont typeface="Wingdings" pitchFamily="2" charset="2"/>
              <a:buChar char="ü"/>
            </a:pPr>
            <a:r>
              <a:rPr lang="en-GB" sz="2000" dirty="0" smtClean="0"/>
              <a:t>ERROR EN LA PERSONA, ART. 1455 CC</a:t>
            </a:r>
            <a:endParaRPr lang="en-GB" sz="2000" dirty="0"/>
          </a:p>
          <a:p>
            <a:endParaRPr lang="en-US" dirty="0"/>
          </a:p>
        </p:txBody>
      </p:sp>
      <p:pic>
        <p:nvPicPr>
          <p:cNvPr id="1028" name="Picture 4" descr="C:\Users\Astrid\AppData\Local\Microsoft\Windows\Temporary Internet Files\Content.IE5\SQUA3R47\MC910217009[1]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73090" y="1752600"/>
            <a:ext cx="2632710" cy="272036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9951153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ERROR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800600" cy="4525963"/>
          </a:xfrm>
        </p:spPr>
        <p:txBody>
          <a:bodyPr>
            <a:normAutofit/>
          </a:bodyPr>
          <a:lstStyle/>
          <a:p>
            <a:pPr>
              <a:spcBef>
                <a:spcPts val="0"/>
              </a:spcBef>
            </a:pPr>
            <a:r>
              <a:rPr lang="en-GB" sz="2400" dirty="0" smtClean="0"/>
              <a:t>ERROR DE HECHO</a:t>
            </a:r>
          </a:p>
          <a:p>
            <a:pPr>
              <a:lnSpc>
                <a:spcPct val="90000"/>
              </a:lnSpc>
              <a:spcBef>
                <a:spcPts val="0"/>
              </a:spcBef>
              <a:buFont typeface="Wingdings" pitchFamily="2" charset="2"/>
              <a:buChar char="ü"/>
            </a:pPr>
            <a:r>
              <a:rPr lang="en-GB" sz="2000" dirty="0"/>
              <a:t>ERROR ESENCIAL O VICIO: DIFERENCIA ENTRE LO QUERIDO Y LO DECLARADO POR UNA PARTE, VICIO DEL </a:t>
            </a:r>
            <a:r>
              <a:rPr lang="en-GB" sz="2000" dirty="0" smtClean="0"/>
              <a:t>CONSENTIMIENTO</a:t>
            </a:r>
            <a:endParaRPr lang="en-GB" sz="2000" dirty="0"/>
          </a:p>
          <a:p>
            <a:pPr>
              <a:lnSpc>
                <a:spcPct val="90000"/>
              </a:lnSpc>
              <a:spcBef>
                <a:spcPts val="0"/>
              </a:spcBef>
              <a:buFont typeface="Wingdings" pitchFamily="2" charset="2"/>
              <a:buChar char="ü"/>
            </a:pPr>
            <a:r>
              <a:rPr lang="en-GB" sz="2000" dirty="0"/>
              <a:t>ERROR OBSTÁCULO U OBSTATIVO: DIFERENCIA ENTRE LO QUERIDO Y DECLARADO POR UNA PARTE Y POR OTRA (NATURALEZA DEL ACTO, IDENTIDAD DE LA COSA), NO HAY CONSENTIMIENTO</a:t>
            </a:r>
          </a:p>
          <a:p>
            <a:endParaRPr lang="en-US" dirty="0"/>
          </a:p>
        </p:txBody>
      </p:sp>
      <p:pic>
        <p:nvPicPr>
          <p:cNvPr id="1028" name="Picture 4" descr="C:\Users\Astrid\AppData\Local\Microsoft\Windows\Temporary Internet Files\Content.IE5\SQUA3R47\MC910217009[1]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73090" y="1752600"/>
            <a:ext cx="2632710" cy="272036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5630394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ERROR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800600" cy="4525963"/>
          </a:xfrm>
        </p:spPr>
        <p:txBody>
          <a:bodyPr>
            <a:normAutofit/>
          </a:bodyPr>
          <a:lstStyle/>
          <a:p>
            <a:r>
              <a:rPr lang="en-GB" sz="2400" dirty="0" smtClean="0"/>
              <a:t>ERROR ESENCIAL</a:t>
            </a:r>
          </a:p>
          <a:p>
            <a:pPr>
              <a:buFont typeface="Wingdings" pitchFamily="2" charset="2"/>
              <a:buChar char="ü"/>
            </a:pPr>
            <a:r>
              <a:rPr lang="en-GB" sz="2000" dirty="0" smtClean="0"/>
              <a:t>ERROR EN LA ESPECIE </a:t>
            </a:r>
            <a:r>
              <a:rPr lang="en-GB" sz="2000" dirty="0"/>
              <a:t>DEL ACTO O </a:t>
            </a:r>
            <a:r>
              <a:rPr lang="en-GB" sz="2000" dirty="0" smtClean="0"/>
              <a:t>CONTRATO </a:t>
            </a:r>
            <a:r>
              <a:rPr lang="en-GB" sz="2000" b="1" dirty="0" smtClean="0"/>
              <a:t>O</a:t>
            </a:r>
            <a:r>
              <a:rPr lang="en-GB" sz="2000" dirty="0" smtClean="0"/>
              <a:t> EN LA IDENTIDAD </a:t>
            </a:r>
            <a:r>
              <a:rPr lang="en-GB" sz="2000" dirty="0"/>
              <a:t>DE LA COSA ESPECÍFICA DE QUE SE TRATA: ART. 1453 CC</a:t>
            </a:r>
          </a:p>
          <a:p>
            <a:pPr>
              <a:buFont typeface="Wingdings" pitchFamily="2" charset="2"/>
              <a:buChar char="ü"/>
            </a:pPr>
            <a:r>
              <a:rPr lang="en-GB" sz="2000" dirty="0" smtClean="0"/>
              <a:t>SANCIONES</a:t>
            </a:r>
            <a:r>
              <a:rPr lang="en-GB" sz="2000" dirty="0"/>
              <a:t>: INEXISTENCIA/NULIDAD ABSOLUTA/NULIDAD RELATIVA</a:t>
            </a:r>
          </a:p>
          <a:p>
            <a:endParaRPr lang="en-US" dirty="0"/>
          </a:p>
        </p:txBody>
      </p:sp>
      <p:pic>
        <p:nvPicPr>
          <p:cNvPr id="1028" name="Picture 4" descr="C:\Users\Astrid\AppData\Local\Microsoft\Windows\Temporary Internet Files\Content.IE5\SQUA3R47\MC910217009[1]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73090" y="1752600"/>
            <a:ext cx="2632710" cy="272036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5630394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ERROR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800600" cy="4525963"/>
          </a:xfrm>
        </p:spPr>
        <p:txBody>
          <a:bodyPr>
            <a:normAutofit/>
          </a:bodyPr>
          <a:lstStyle/>
          <a:p>
            <a:r>
              <a:rPr lang="en-GB" sz="2400" dirty="0" smtClean="0"/>
              <a:t>ERROR SUSTANCIAL</a:t>
            </a:r>
          </a:p>
          <a:p>
            <a:pPr>
              <a:lnSpc>
                <a:spcPct val="90000"/>
              </a:lnSpc>
              <a:buFont typeface="Wingdings" pitchFamily="2" charset="2"/>
              <a:buChar char="ü"/>
            </a:pPr>
            <a:r>
              <a:rPr lang="en-GB" sz="2000" b="1" dirty="0"/>
              <a:t>SUSTANCIA O CALIDAD ESENCIAL</a:t>
            </a:r>
            <a:r>
              <a:rPr lang="en-GB" sz="2000" dirty="0"/>
              <a:t> DEL OBJETO ES DISTINTO DE LO QUE SE </a:t>
            </a:r>
            <a:r>
              <a:rPr lang="en-GB" sz="2000" dirty="0" smtClean="0"/>
              <a:t>CREE</a:t>
            </a:r>
            <a:endParaRPr lang="en-GB" sz="2000" dirty="0"/>
          </a:p>
          <a:p>
            <a:pPr>
              <a:lnSpc>
                <a:spcPct val="90000"/>
              </a:lnSpc>
              <a:buFont typeface="Wingdings" pitchFamily="2" charset="2"/>
              <a:buChar char="ü"/>
            </a:pPr>
            <a:r>
              <a:rPr lang="en-GB" sz="2000" dirty="0"/>
              <a:t>CALIDAD ESENCIAL DETERMINANTE, STANDARD DE </a:t>
            </a:r>
            <a:r>
              <a:rPr lang="en-GB" sz="2000" dirty="0" smtClean="0"/>
              <a:t>RAZONABILIDAD</a:t>
            </a:r>
            <a:endParaRPr lang="en-GB" sz="2000" dirty="0"/>
          </a:p>
          <a:p>
            <a:pPr>
              <a:lnSpc>
                <a:spcPct val="90000"/>
              </a:lnSpc>
              <a:buFont typeface="Wingdings" pitchFamily="2" charset="2"/>
              <a:buChar char="ü"/>
            </a:pPr>
            <a:r>
              <a:rPr lang="en-GB" sz="2000" dirty="0"/>
              <a:t>SANCIÓN: NULIDAD RELATIVA</a:t>
            </a:r>
          </a:p>
          <a:p>
            <a:endParaRPr lang="en-GB" sz="2000" dirty="0"/>
          </a:p>
          <a:p>
            <a:endParaRPr lang="en-US" dirty="0"/>
          </a:p>
        </p:txBody>
      </p:sp>
      <p:pic>
        <p:nvPicPr>
          <p:cNvPr id="1028" name="Picture 4" descr="C:\Users\Astrid\AppData\Local\Microsoft\Windows\Temporary Internet Files\Content.IE5\SQUA3R47\MC910217009[1]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73090" y="1752600"/>
            <a:ext cx="2632710" cy="272036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5630394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ERROR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800600" cy="4525963"/>
          </a:xfrm>
        </p:spPr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en-GB" sz="2400" dirty="0" smtClean="0"/>
              <a:t>ERROR ACCIDENTAL</a:t>
            </a:r>
          </a:p>
          <a:p>
            <a:pPr>
              <a:lnSpc>
                <a:spcPct val="90000"/>
              </a:lnSpc>
              <a:buFont typeface="Wingdings" pitchFamily="2" charset="2"/>
              <a:buChar char="ü"/>
            </a:pPr>
            <a:r>
              <a:rPr lang="en-GB" sz="2000" dirty="0" smtClean="0"/>
              <a:t>NO </a:t>
            </a:r>
            <a:r>
              <a:rPr lang="en-GB" sz="2000" dirty="0"/>
              <a:t>VICIA </a:t>
            </a:r>
            <a:r>
              <a:rPr lang="en-GB" sz="2000" dirty="0" smtClean="0"/>
              <a:t>CONSENTIMIENTO</a:t>
            </a:r>
            <a:r>
              <a:rPr lang="en-GB" sz="2000" dirty="0"/>
              <a:t>. </a:t>
            </a:r>
          </a:p>
          <a:p>
            <a:pPr>
              <a:lnSpc>
                <a:spcPct val="90000"/>
              </a:lnSpc>
              <a:buFont typeface="Wingdings" pitchFamily="2" charset="2"/>
              <a:buChar char="ü"/>
            </a:pPr>
            <a:r>
              <a:rPr lang="en-GB" sz="2000" dirty="0" smtClean="0"/>
              <a:t>SALVO SI CALIDAD </a:t>
            </a:r>
            <a:r>
              <a:rPr lang="en-GB" sz="2000" dirty="0"/>
              <a:t>ACCIDENTAL CONSTITUYE EL PRINCIPAL MOTIVO DE UNA DE LAS PARTES PARA </a:t>
            </a:r>
            <a:r>
              <a:rPr lang="en-GB" sz="2000" dirty="0" smtClean="0"/>
              <a:t>CONTRATAR Y EL </a:t>
            </a:r>
            <a:r>
              <a:rPr lang="en-GB" sz="2000" dirty="0"/>
              <a:t>MOTIVO ES CONOCIDO DE LA OTRA </a:t>
            </a:r>
            <a:r>
              <a:rPr lang="en-GB" sz="2000" dirty="0" smtClean="0"/>
              <a:t>PARTE</a:t>
            </a:r>
            <a:endParaRPr lang="en-GB" sz="2000" dirty="0"/>
          </a:p>
          <a:p>
            <a:pPr>
              <a:lnSpc>
                <a:spcPct val="90000"/>
              </a:lnSpc>
              <a:buFont typeface="Wingdings" pitchFamily="2" charset="2"/>
              <a:buChar char="ü"/>
            </a:pPr>
            <a:r>
              <a:rPr lang="en-GB" sz="2000" dirty="0"/>
              <a:t>SANCIÓN </a:t>
            </a:r>
            <a:r>
              <a:rPr lang="en-GB" sz="2000" dirty="0" smtClean="0"/>
              <a:t>SI ES VICIO </a:t>
            </a:r>
            <a:r>
              <a:rPr lang="en-GB" sz="2000" dirty="0"/>
              <a:t>DEL CONSENTIMIENTO: NULIDAD RELATIVA</a:t>
            </a:r>
            <a:endParaRPr lang="en-GB" sz="2000" dirty="0"/>
          </a:p>
        </p:txBody>
      </p:sp>
      <p:pic>
        <p:nvPicPr>
          <p:cNvPr id="1028" name="Picture 4" descr="C:\Users\Astrid\AppData\Local\Microsoft\Windows\Temporary Internet Files\Content.IE5\SQUA3R47\MC910217009[1]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73090" y="1752600"/>
            <a:ext cx="2632710" cy="272036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5630394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ERROR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800600" cy="4525963"/>
          </a:xfrm>
        </p:spPr>
        <p:txBody>
          <a:bodyPr>
            <a:normAutofit/>
          </a:bodyPr>
          <a:lstStyle/>
          <a:p>
            <a:r>
              <a:rPr lang="en-GB" sz="2400" dirty="0" smtClean="0"/>
              <a:t>ERROR EN LA PERSONA</a:t>
            </a:r>
          </a:p>
          <a:p>
            <a:pPr>
              <a:buFont typeface="Wingdings" pitchFamily="2" charset="2"/>
              <a:buChar char="ü"/>
            </a:pPr>
            <a:r>
              <a:rPr lang="en-GB" sz="2000" dirty="0"/>
              <a:t>NO VICIA EL CONSENTIMIENTO, SALVO QUE PERSONA SEA LA CAUSA PRINCIPAL DEL CONTRATO: ACTOS INTUITO </a:t>
            </a:r>
            <a:r>
              <a:rPr lang="en-GB" sz="2000" dirty="0" smtClean="0"/>
              <a:t>PERSONAE</a:t>
            </a:r>
            <a:endParaRPr lang="en-GB" sz="2000" dirty="0"/>
          </a:p>
          <a:p>
            <a:pPr>
              <a:buFont typeface="Wingdings" pitchFamily="2" charset="2"/>
              <a:buChar char="ü"/>
            </a:pPr>
            <a:r>
              <a:rPr lang="en-GB" sz="2000" dirty="0"/>
              <a:t>CUALIDAD O IDENTIDAD FÍSICA: VER </a:t>
            </a:r>
            <a:r>
              <a:rPr lang="en-GB" sz="2000" dirty="0" smtClean="0"/>
              <a:t>LMC</a:t>
            </a:r>
          </a:p>
          <a:p>
            <a:r>
              <a:rPr lang="en-GB" sz="2000" dirty="0"/>
              <a:t>SANCIÓN SI </a:t>
            </a:r>
            <a:r>
              <a:rPr lang="en-GB" sz="2000" dirty="0" smtClean="0"/>
              <a:t>ES </a:t>
            </a:r>
            <a:r>
              <a:rPr lang="en-GB" sz="2000" dirty="0"/>
              <a:t>VICIO DEL CONSENTIMIENTO: NULIDAD </a:t>
            </a:r>
            <a:r>
              <a:rPr lang="en-GB" sz="2000" dirty="0" smtClean="0"/>
              <a:t>RELATIVA</a:t>
            </a:r>
            <a:endParaRPr lang="en-GB" sz="2000" dirty="0"/>
          </a:p>
          <a:p>
            <a:r>
              <a:rPr lang="en-GB" sz="2000" dirty="0"/>
              <a:t>INDEMNIZACIÓN DE PERJUICIOS</a:t>
            </a:r>
          </a:p>
          <a:p>
            <a:pPr>
              <a:buFont typeface="Wingdings" pitchFamily="2" charset="2"/>
              <a:buChar char="ü"/>
            </a:pPr>
            <a:endParaRPr lang="en-GB" sz="2000" dirty="0"/>
          </a:p>
          <a:p>
            <a:endParaRPr lang="en-US" dirty="0"/>
          </a:p>
        </p:txBody>
      </p:sp>
      <p:pic>
        <p:nvPicPr>
          <p:cNvPr id="1028" name="Picture 4" descr="C:\Users\Astrid\AppData\Local\Microsoft\Windows\Temporary Internet Files\Content.IE5\SQUA3R47\MC910217009[1]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73090" y="1752600"/>
            <a:ext cx="2632710" cy="272036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5630394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</TotalTime>
  <Words>297</Words>
  <Application>Microsoft Office PowerPoint</Application>
  <PresentationFormat>On-screen Show (4:3)</PresentationFormat>
  <Paragraphs>48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1_Office Theme</vt:lpstr>
      <vt:lpstr>VICIOS DEL CONSENTIMIENTO</vt:lpstr>
      <vt:lpstr>ERROR</vt:lpstr>
      <vt:lpstr>ERROR</vt:lpstr>
      <vt:lpstr>ERROR</vt:lpstr>
      <vt:lpstr>ERROR</vt:lpstr>
      <vt:lpstr>ERROR</vt:lpstr>
      <vt:lpstr>ERROR</vt:lpstr>
      <vt:lpstr>ERROR</vt:lpstr>
      <vt:lpstr>ERROR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VICIOS DEL CONSENTIMIENTO</dc:title>
  <dc:creator>Astrid</dc:creator>
  <cp:lastModifiedBy>Astrid</cp:lastModifiedBy>
  <cp:revision>7</cp:revision>
  <dcterms:created xsi:type="dcterms:W3CDTF">2012-04-22T21:46:52Z</dcterms:created>
  <dcterms:modified xsi:type="dcterms:W3CDTF">2012-04-22T22:10:18Z</dcterms:modified>
</cp:coreProperties>
</file>

<file path=docProps/thumbnail.jpeg>
</file>