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8EFB4E-7345-4429-A2B7-8179DA56B438}" type="datetimeFigureOut">
              <a:rPr lang="en-US" smtClean="0"/>
              <a:t>5/6/2012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377A28-84B8-4B30-8FB3-251B92BB89C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194920" cy="4525963"/>
          </a:xfrm>
        </p:spPr>
        <p:txBody>
          <a:bodyPr>
            <a:normAutofit/>
          </a:bodyPr>
          <a:lstStyle/>
          <a:p>
            <a:r>
              <a:rPr lang="es-ES" sz="2200" dirty="0">
                <a:latin typeface="Georgia" pitchFamily="18" charset="0"/>
              </a:rPr>
              <a:t>VOLUNTAD REAL DIFIERE DE LA VOLUNTAD </a:t>
            </a:r>
            <a:r>
              <a:rPr lang="es-ES" sz="2200" dirty="0" smtClean="0">
                <a:latin typeface="Georgia" pitchFamily="18" charset="0"/>
              </a:rPr>
              <a:t>DECLARADA: </a:t>
            </a:r>
            <a:endParaRPr lang="es-ES" sz="22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2200" dirty="0">
                <a:latin typeface="Georgia" pitchFamily="18" charset="0"/>
              </a:rPr>
              <a:t>VICIO DEL </a:t>
            </a:r>
            <a:r>
              <a:rPr lang="es-ES" sz="2200" dirty="0" smtClean="0">
                <a:latin typeface="Georgia" pitchFamily="18" charset="0"/>
              </a:rPr>
              <a:t>CONSENTIMIENTO</a:t>
            </a:r>
          </a:p>
          <a:p>
            <a:pPr>
              <a:buFont typeface="Wingdings" pitchFamily="2" charset="2"/>
              <a:buChar char="ü"/>
            </a:pPr>
            <a:r>
              <a:rPr lang="es-ES" sz="2200" dirty="0" smtClean="0">
                <a:latin typeface="Georgia" pitchFamily="18" charset="0"/>
              </a:rPr>
              <a:t>ACUERDO DELIBERADO O INTENCIONAL </a:t>
            </a:r>
            <a:r>
              <a:rPr lang="es-ES" sz="2200" dirty="0">
                <a:latin typeface="Georgia" pitchFamily="18" charset="0"/>
              </a:rPr>
              <a:t>ENTRE LAS PARTES</a:t>
            </a:r>
          </a:p>
          <a:p>
            <a:r>
              <a:rPr lang="es-ES" sz="2200" dirty="0" smtClean="0">
                <a:latin typeface="Georgia" pitchFamily="18" charset="0"/>
              </a:rPr>
              <a:t>¿</a:t>
            </a:r>
            <a:r>
              <a:rPr lang="es-ES" sz="2200" dirty="0">
                <a:latin typeface="Georgia" pitchFamily="18" charset="0"/>
              </a:rPr>
              <a:t>CUÁL PRIMA</a:t>
            </a:r>
            <a:r>
              <a:rPr lang="es-ES" sz="2200" dirty="0" smtClean="0">
                <a:latin typeface="Georgia" pitchFamily="18" charset="0"/>
              </a:rPr>
              <a:t>?</a:t>
            </a:r>
          </a:p>
          <a:p>
            <a:r>
              <a:rPr lang="es-ES" sz="2200" dirty="0">
                <a:latin typeface="Georgia" pitchFamily="18" charset="0"/>
              </a:rPr>
              <a:t>EN NUESTRO </a:t>
            </a:r>
            <a:r>
              <a:rPr lang="es-ES" sz="2200" dirty="0" smtClean="0">
                <a:latin typeface="Georgia" pitchFamily="18" charset="0"/>
              </a:rPr>
              <a:t>O.J </a:t>
            </a:r>
            <a:r>
              <a:rPr lang="es-ES" sz="2200" dirty="0">
                <a:latin typeface="Georgia" pitchFamily="18" charset="0"/>
              </a:rPr>
              <a:t>PRIMA VOLUNTAD </a:t>
            </a:r>
            <a:r>
              <a:rPr lang="es-ES" sz="2200" dirty="0" smtClean="0">
                <a:latin typeface="Georgia" pitchFamily="18" charset="0"/>
              </a:rPr>
              <a:t>REAL: ART 1445 No. 2, 1437, 1069 Y 1560 </a:t>
            </a:r>
            <a:r>
              <a:rPr lang="es-ES" sz="2200" dirty="0">
                <a:latin typeface="Georgia" pitchFamily="18" charset="0"/>
              </a:rPr>
              <a:t>CC</a:t>
            </a: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7700676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194920" cy="4525963"/>
          </a:xfrm>
        </p:spPr>
        <p:txBody>
          <a:bodyPr>
            <a:normAutofit/>
          </a:bodyPr>
          <a:lstStyle/>
          <a:p>
            <a:r>
              <a:rPr lang="es-ES" sz="2200" dirty="0" smtClean="0">
                <a:latin typeface="Georgia" pitchFamily="18" charset="0"/>
              </a:rPr>
              <a:t>EFECTOS DE LA SIMULACIÓN</a:t>
            </a: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ART. 1707 CC: </a:t>
            </a:r>
            <a:r>
              <a:rPr lang="es-ES" sz="1800" dirty="0" smtClean="0">
                <a:latin typeface="Georgia" pitchFamily="18" charset="0"/>
              </a:rPr>
              <a:t>CONTRAESCRITURAS</a:t>
            </a:r>
            <a:endParaRPr lang="es-ES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ENTRE LAS PARTES PRIMA LA VOLUNTAD REAL (ART. 1545 CC</a:t>
            </a:r>
            <a:r>
              <a:rPr lang="es-ES" sz="1800" dirty="0" smtClean="0">
                <a:latin typeface="Georgia" pitchFamily="18" charset="0"/>
              </a:rPr>
              <a:t>)</a:t>
            </a:r>
            <a:endParaRPr lang="es-ES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FRENTE A TERCEROS PRIMA VOLUNTAD DECLARADA: </a:t>
            </a:r>
            <a:r>
              <a:rPr lang="es-ES" sz="1800" dirty="0" smtClean="0">
                <a:latin typeface="Georgia" pitchFamily="18" charset="0"/>
              </a:rPr>
              <a:t>EXCEPCIONES</a:t>
            </a:r>
          </a:p>
          <a:p>
            <a:r>
              <a:rPr lang="es-ES" sz="2200" dirty="0">
                <a:latin typeface="Georgia" pitchFamily="18" charset="0"/>
              </a:rPr>
              <a:t>TERCEROS PUEDEN APROVECHARSE DE LA VOLUNTAD </a:t>
            </a:r>
            <a:r>
              <a:rPr lang="es-ES" sz="2200" dirty="0" smtClean="0">
                <a:latin typeface="Georgia" pitchFamily="18" charset="0"/>
              </a:rPr>
              <a:t>REAL</a:t>
            </a:r>
            <a:endParaRPr lang="es-ES" sz="2200" dirty="0">
              <a:latin typeface="Georgia" pitchFamily="18" charset="0"/>
            </a:endParaRPr>
          </a:p>
          <a:p>
            <a:r>
              <a:rPr lang="es-ES" sz="2200" dirty="0">
                <a:latin typeface="Georgia" pitchFamily="18" charset="0"/>
              </a:rPr>
              <a:t>CONFLICTO: PRIMARÍA VOLUNTAD DECLARADA</a:t>
            </a:r>
          </a:p>
          <a:p>
            <a:pPr>
              <a:buFont typeface="Wingdings" pitchFamily="2" charset="2"/>
              <a:buChar char="ü"/>
            </a:pPr>
            <a:endParaRPr lang="es-ES" sz="1800" dirty="0" smtClean="0">
              <a:latin typeface="Georgia" pitchFamily="18" charset="0"/>
            </a:endParaRPr>
          </a:p>
          <a:p>
            <a:endParaRPr lang="es-ES" sz="18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54689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194920" cy="4525963"/>
          </a:xfrm>
        </p:spPr>
        <p:txBody>
          <a:bodyPr>
            <a:normAutofit/>
          </a:bodyPr>
          <a:lstStyle/>
          <a:p>
            <a:r>
              <a:rPr lang="es-ES" sz="2200" dirty="0" smtClean="0">
                <a:latin typeface="Georgia" pitchFamily="18" charset="0"/>
              </a:rPr>
              <a:t>PRESCRIPCIÓN</a:t>
            </a:r>
          </a:p>
          <a:p>
            <a:pPr>
              <a:buFont typeface="Wingdings" pitchFamily="2" charset="2"/>
              <a:buChar char="ü"/>
            </a:pPr>
            <a:r>
              <a:rPr lang="es-ES_tradnl" sz="1800" dirty="0" smtClean="0">
                <a:latin typeface="Georgia" pitchFamily="18" charset="0"/>
              </a:rPr>
              <a:t>IMPRESCRIPTIBLE</a:t>
            </a:r>
            <a:endParaRPr lang="es-ES_tradnl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_tradnl" sz="1800" dirty="0">
                <a:latin typeface="Georgia" pitchFamily="18" charset="0"/>
              </a:rPr>
              <a:t>5 AÑOS: REGLA </a:t>
            </a:r>
            <a:r>
              <a:rPr lang="es-ES_tradnl" sz="1800" dirty="0" smtClean="0">
                <a:latin typeface="Georgia" pitchFamily="18" charset="0"/>
              </a:rPr>
              <a:t>GENERAL</a:t>
            </a:r>
            <a:endParaRPr lang="es-ES_tradnl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_tradnl" sz="1800" dirty="0">
                <a:latin typeface="Georgia" pitchFamily="18" charset="0"/>
              </a:rPr>
              <a:t>4 AÑOS: RESPONSABILIDAD </a:t>
            </a:r>
            <a:r>
              <a:rPr lang="es-ES_tradnl" sz="1800" dirty="0" smtClean="0">
                <a:latin typeface="Georgia" pitchFamily="18" charset="0"/>
              </a:rPr>
              <a:t>EXTRACONTRACTUAL</a:t>
            </a:r>
            <a:endParaRPr lang="es-ES_tradnl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_tradnl" sz="1800" dirty="0">
                <a:latin typeface="Georgia" pitchFamily="18" charset="0"/>
              </a:rPr>
              <a:t>10 AÑOS: ACCIÓN DE NULIDAD</a:t>
            </a:r>
            <a:endParaRPr lang="en-US" sz="1800" dirty="0">
              <a:latin typeface="Georgia" pitchFamily="18" charset="0"/>
            </a:endParaRPr>
          </a:p>
          <a:p>
            <a:endParaRPr lang="es-ES" sz="22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endParaRPr lang="es-ES" sz="1800" dirty="0" smtClean="0">
              <a:latin typeface="Georgia" pitchFamily="18" charset="0"/>
            </a:endParaRPr>
          </a:p>
          <a:p>
            <a:endParaRPr lang="es-ES" sz="18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786668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67544" y="1628800"/>
            <a:ext cx="5194920" cy="4525963"/>
          </a:xfrm>
        </p:spPr>
        <p:txBody>
          <a:bodyPr>
            <a:normAutofit/>
          </a:bodyPr>
          <a:lstStyle/>
          <a:p>
            <a:r>
              <a:rPr lang="es-ES" sz="2200" dirty="0" smtClean="0">
                <a:latin typeface="Georgia" pitchFamily="18" charset="0"/>
              </a:rPr>
              <a:t>PRUEBA</a:t>
            </a:r>
          </a:p>
          <a:p>
            <a:pPr>
              <a:buFont typeface="Wingdings" pitchFamily="2" charset="2"/>
              <a:buChar char="ü"/>
            </a:pPr>
            <a:r>
              <a:rPr lang="es-ES" sz="1800" dirty="0" smtClean="0">
                <a:latin typeface="Georgia" pitchFamily="18" charset="0"/>
              </a:rPr>
              <a:t>PRESUNCIONES</a:t>
            </a:r>
          </a:p>
          <a:p>
            <a:pPr>
              <a:buFont typeface="Wingdings" pitchFamily="2" charset="2"/>
              <a:buChar char="ü"/>
            </a:pPr>
            <a:r>
              <a:rPr lang="es-ES" sz="1800" dirty="0" smtClean="0">
                <a:latin typeface="Georgia" pitchFamily="18" charset="0"/>
              </a:rPr>
              <a:t>ALGUNAS CIRCUNSTANCIAS INDICATIVAS: CAUSA SIMULANDI, SITUACIÓN PATRIMONIAL DE LAS PARTES (FALTA DE RECURSOS), PARENTESCO, AMISTAD, CONVIVENCIA, FALTA DE EJECUCIÓN DEL CONTRATO, OPORTUNIDAD, PRECIO VIL</a:t>
            </a:r>
          </a:p>
          <a:p>
            <a:endParaRPr lang="es-ES" sz="22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endParaRPr lang="es-ES" sz="1800" dirty="0" smtClean="0">
              <a:latin typeface="Georgia" pitchFamily="18" charset="0"/>
            </a:endParaRPr>
          </a:p>
          <a:p>
            <a:endParaRPr lang="es-ES" sz="18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3261718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194920" cy="4525963"/>
          </a:xfrm>
        </p:spPr>
        <p:txBody>
          <a:bodyPr>
            <a:normAutofit/>
          </a:bodyPr>
          <a:lstStyle/>
          <a:p>
            <a:r>
              <a:rPr lang="es-ES" sz="2200" dirty="0" smtClean="0">
                <a:latin typeface="Georgia" pitchFamily="18" charset="0"/>
              </a:rPr>
              <a:t>ACTO SIMULADO</a:t>
            </a:r>
          </a:p>
          <a:p>
            <a:pPr>
              <a:buFont typeface="Wingdings" pitchFamily="2" charset="2"/>
              <a:buChar char="ü"/>
            </a:pPr>
            <a:r>
              <a:rPr lang="es-ES" sz="1900" dirty="0">
                <a:latin typeface="Georgia" pitchFamily="18" charset="0"/>
              </a:rPr>
              <a:t>AQUEL QUE TIENE UNA APARIENCIA CONTRARIA A LA REALIDAD, PORQUE NO EXISTE EN ABSOLUTO O PORQUE ES DISTINTO DE CÓMO </a:t>
            </a:r>
            <a:r>
              <a:rPr lang="es-ES" sz="1900" dirty="0" smtClean="0">
                <a:latin typeface="Georgia" pitchFamily="18" charset="0"/>
              </a:rPr>
              <a:t>APARECE</a:t>
            </a:r>
          </a:p>
          <a:p>
            <a:pPr>
              <a:buFont typeface="Wingdings" pitchFamily="2" charset="2"/>
              <a:buChar char="ü"/>
            </a:pPr>
            <a:r>
              <a:rPr lang="es-ES" sz="2200" dirty="0" smtClean="0">
                <a:latin typeface="Georgia" pitchFamily="18" charset="0"/>
              </a:rPr>
              <a:t>DEFINICIÓN </a:t>
            </a:r>
            <a:r>
              <a:rPr lang="es-ES" sz="2200" dirty="0">
                <a:latin typeface="Georgia" pitchFamily="18" charset="0"/>
              </a:rPr>
              <a:t>DE </a:t>
            </a:r>
            <a:r>
              <a:rPr lang="es-ES" sz="2200" dirty="0" smtClean="0">
                <a:latin typeface="Georgia" pitchFamily="18" charset="0"/>
              </a:rPr>
              <a:t>FERRARA: </a:t>
            </a:r>
            <a:r>
              <a:rPr lang="es-ES" sz="1900" dirty="0" smtClean="0">
                <a:latin typeface="Georgia" pitchFamily="18" charset="0"/>
              </a:rPr>
              <a:t>DECLARACIÓN </a:t>
            </a:r>
            <a:r>
              <a:rPr lang="es-ES" sz="1900" dirty="0">
                <a:latin typeface="Georgia" pitchFamily="18" charset="0"/>
              </a:rPr>
              <a:t>DE VOLUNTAD NO REAL, EMITIDA CONSCIENTEMENTE Y DE ACUERDO ENTRE LAS PARTES, PARA PRODUCIR CON FINES DE ENGAÑO LA APARIENCIA DE UN NEGOCIO JURÍDICO QUE NO EXISTE O ES DISTINTO DE AQUEL QUE REALMENTE SE HA LLEVADO A CABO</a:t>
            </a:r>
          </a:p>
          <a:p>
            <a:endParaRPr lang="es-ES" sz="19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2756596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194920" cy="4525963"/>
          </a:xfrm>
        </p:spPr>
        <p:txBody>
          <a:bodyPr>
            <a:normAutofit/>
          </a:bodyPr>
          <a:lstStyle/>
          <a:p>
            <a:r>
              <a:rPr lang="es-ES" sz="2200" dirty="0">
                <a:latin typeface="Georgia" pitchFamily="18" charset="0"/>
              </a:rPr>
              <a:t>LA SIMULACIÓN PUEDE SER LÍCITA O </a:t>
            </a:r>
            <a:r>
              <a:rPr lang="es-ES" sz="2200" dirty="0" smtClean="0">
                <a:latin typeface="Georgia" pitchFamily="18" charset="0"/>
              </a:rPr>
              <a:t>ILÍCITA</a:t>
            </a:r>
            <a:endParaRPr lang="es-ES" sz="22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ILÍCITA: DAÑO A </a:t>
            </a:r>
            <a:r>
              <a:rPr lang="es-ES" sz="1800" dirty="0" smtClean="0">
                <a:latin typeface="Georgia" pitchFamily="18" charset="0"/>
              </a:rPr>
              <a:t>TERCEROS, FINALIDAD </a:t>
            </a:r>
            <a:r>
              <a:rPr lang="es-ES" sz="1800" dirty="0">
                <a:latin typeface="Georgia" pitchFamily="18" charset="0"/>
              </a:rPr>
              <a:t>PROHIBIDA POR LA LEY</a:t>
            </a:r>
          </a:p>
          <a:p>
            <a:pPr>
              <a:buFont typeface="Wingdings" pitchFamily="2" charset="2"/>
              <a:buChar char="ü"/>
            </a:pPr>
            <a:r>
              <a:rPr lang="es-ES" sz="1800" dirty="0" smtClean="0">
                <a:latin typeface="Georgia" pitchFamily="18" charset="0"/>
              </a:rPr>
              <a:t>LÍCITA</a:t>
            </a:r>
            <a:r>
              <a:rPr lang="es-ES" sz="1800" dirty="0">
                <a:latin typeface="Georgia" pitchFamily="18" charset="0"/>
              </a:rPr>
              <a:t>: ENGAÑO NO TIENE POR OBJETO DAÑAR O VIOLAR UNA NORMA LEGAL</a:t>
            </a: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2756596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194920" cy="4525963"/>
          </a:xfrm>
        </p:spPr>
        <p:txBody>
          <a:bodyPr>
            <a:normAutofit/>
          </a:bodyPr>
          <a:lstStyle/>
          <a:p>
            <a:r>
              <a:rPr lang="es-ES" sz="2200" dirty="0" smtClean="0">
                <a:latin typeface="Georgia" pitchFamily="18" charset="0"/>
              </a:rPr>
              <a:t>REQUISITOS SIMULACIÓN</a:t>
            </a: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DECLARACIÓN INTENCIONALMENTE DISCONFORME CON LA </a:t>
            </a:r>
            <a:r>
              <a:rPr lang="es-ES" sz="1800" dirty="0" smtClean="0">
                <a:latin typeface="Georgia" pitchFamily="18" charset="0"/>
              </a:rPr>
              <a:t>REALIDAD</a:t>
            </a:r>
            <a:endParaRPr lang="es-ES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ACUERDO ENTRE LAS </a:t>
            </a:r>
            <a:r>
              <a:rPr lang="es-ES" sz="1800" dirty="0" smtClean="0">
                <a:latin typeface="Georgia" pitchFamily="18" charset="0"/>
              </a:rPr>
              <a:t>PARTES</a:t>
            </a:r>
            <a:endParaRPr lang="es-ES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ENGAÑO A TERCEROS: CAUSA SIMULANDI PUEDE SER LÍCITA O ILÍCITA</a:t>
            </a: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2756596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194920" cy="4525963"/>
          </a:xfrm>
        </p:spPr>
        <p:txBody>
          <a:bodyPr>
            <a:normAutofit/>
          </a:bodyPr>
          <a:lstStyle/>
          <a:p>
            <a:r>
              <a:rPr lang="es-ES" sz="2200" dirty="0" smtClean="0">
                <a:latin typeface="Georgia" pitchFamily="18" charset="0"/>
              </a:rPr>
              <a:t>CLASES DE SIMULACIÓN</a:t>
            </a: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SIMULACIÓN ABSOLUTA: ACTO APARENTE. LAS PARTES NO QUIEREN CELEBRAR ACTO </a:t>
            </a:r>
            <a:r>
              <a:rPr lang="es-ES" sz="1800" dirty="0" smtClean="0">
                <a:latin typeface="Georgia" pitchFamily="18" charset="0"/>
              </a:rPr>
              <a:t>ALGUNO (AUMENTO </a:t>
            </a:r>
            <a:r>
              <a:rPr lang="es-ES" sz="1800" dirty="0">
                <a:latin typeface="Georgia" pitchFamily="18" charset="0"/>
              </a:rPr>
              <a:t>DEL PASIVO, DISMINUCIÓN DEL </a:t>
            </a:r>
            <a:r>
              <a:rPr lang="es-ES" sz="1800" dirty="0" smtClean="0">
                <a:latin typeface="Georgia" pitchFamily="18" charset="0"/>
              </a:rPr>
              <a:t>ACTIVO)</a:t>
            </a:r>
            <a:endParaRPr lang="es-ES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 smtClean="0">
                <a:latin typeface="Georgia" pitchFamily="18" charset="0"/>
              </a:rPr>
              <a:t>SIMULACIÓN </a:t>
            </a:r>
            <a:r>
              <a:rPr lang="es-ES" sz="1800" dirty="0">
                <a:latin typeface="Georgia" pitchFamily="18" charset="0"/>
              </a:rPr>
              <a:t>RELATIVA: </a:t>
            </a:r>
            <a:r>
              <a:rPr lang="es-ES" sz="1800" dirty="0" smtClean="0">
                <a:latin typeface="Georgia" pitchFamily="18" charset="0"/>
              </a:rPr>
              <a:t>FALSA </a:t>
            </a:r>
            <a:r>
              <a:rPr lang="es-ES" sz="1800" dirty="0">
                <a:latin typeface="Georgia" pitchFamily="18" charset="0"/>
              </a:rPr>
              <a:t>DECLARACIÓN ENCUBRE UN ACTO REAL DISTINTO</a:t>
            </a: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2756596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194920" cy="4525963"/>
          </a:xfrm>
        </p:spPr>
        <p:txBody>
          <a:bodyPr>
            <a:normAutofit/>
          </a:bodyPr>
          <a:lstStyle/>
          <a:p>
            <a:r>
              <a:rPr lang="es-ES" sz="2200" dirty="0">
                <a:latin typeface="Georgia" pitchFamily="18" charset="0"/>
              </a:rPr>
              <a:t>SIMULACIÓN RELATIVA: TOTAL O </a:t>
            </a:r>
            <a:r>
              <a:rPr lang="es-ES" sz="2200" dirty="0" smtClean="0">
                <a:latin typeface="Georgia" pitchFamily="18" charset="0"/>
              </a:rPr>
              <a:t>PARCIAL</a:t>
            </a:r>
            <a:endParaRPr lang="es-ES" sz="2200" dirty="0">
              <a:latin typeface="Georgia" pitchFamily="18" charset="0"/>
            </a:endParaRPr>
          </a:p>
          <a:p>
            <a:r>
              <a:rPr lang="es-ES" sz="2200" dirty="0">
                <a:latin typeface="Georgia" pitchFamily="18" charset="0"/>
              </a:rPr>
              <a:t>ACTO SIMULADO Y ACTO </a:t>
            </a:r>
            <a:r>
              <a:rPr lang="es-ES" sz="2200" dirty="0" smtClean="0">
                <a:latin typeface="Georgia" pitchFamily="18" charset="0"/>
              </a:rPr>
              <a:t>OCULTO</a:t>
            </a:r>
            <a:endParaRPr lang="es-ES" sz="2200" dirty="0">
              <a:latin typeface="Georgia" pitchFamily="18" charset="0"/>
            </a:endParaRPr>
          </a:p>
          <a:p>
            <a:r>
              <a:rPr lang="es-ES" sz="2200" dirty="0">
                <a:latin typeface="Georgia" pitchFamily="18" charset="0"/>
              </a:rPr>
              <a:t>NATURALEZA, OBJETO, CAUSA, FECHA, MODALIDADES, ETC.</a:t>
            </a:r>
          </a:p>
          <a:p>
            <a:r>
              <a:rPr lang="es-ES" sz="2200" dirty="0">
                <a:latin typeface="Georgia" pitchFamily="18" charset="0"/>
              </a:rPr>
              <a:t>SIMULACIÓN POR INTERPOSICIÓN DE PERSONAS</a:t>
            </a: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54689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194920" cy="4525963"/>
          </a:xfrm>
        </p:spPr>
        <p:txBody>
          <a:bodyPr>
            <a:normAutofit lnSpcReduction="10000"/>
          </a:bodyPr>
          <a:lstStyle/>
          <a:p>
            <a:r>
              <a:rPr lang="es-ES" sz="2200" dirty="0">
                <a:latin typeface="Georgia" pitchFamily="18" charset="0"/>
              </a:rPr>
              <a:t>ACCIÓN DE NULIDAD DEL ACTO SIMULADO (ABSOLUTA</a:t>
            </a:r>
            <a:r>
              <a:rPr lang="es-ES" sz="2200" dirty="0" smtClean="0">
                <a:latin typeface="Georgia" pitchFamily="18" charset="0"/>
              </a:rPr>
              <a:t>)</a:t>
            </a:r>
            <a:endParaRPr lang="es-ES" sz="22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 smtClean="0">
                <a:latin typeface="Georgia" pitchFamily="18" charset="0"/>
              </a:rPr>
              <a:t>FALTA </a:t>
            </a:r>
            <a:r>
              <a:rPr lang="es-ES" sz="1800" dirty="0">
                <a:latin typeface="Georgia" pitchFamily="18" charset="0"/>
              </a:rPr>
              <a:t>DE CAUSA: NO HAY OBLIGACIÓN DE LA CONTRAPARTE</a:t>
            </a:r>
          </a:p>
          <a:p>
            <a:pPr>
              <a:buFont typeface="Wingdings" pitchFamily="2" charset="2"/>
              <a:buChar char="ü"/>
            </a:pPr>
            <a:r>
              <a:rPr lang="es-ES" sz="1800" dirty="0" smtClean="0">
                <a:latin typeface="Georgia" pitchFamily="18" charset="0"/>
              </a:rPr>
              <a:t>CAUSA </a:t>
            </a:r>
            <a:r>
              <a:rPr lang="es-ES" sz="1800" dirty="0">
                <a:latin typeface="Georgia" pitchFamily="18" charset="0"/>
              </a:rPr>
              <a:t>ILÍCITA: PERJUICIO DE TERCEROS</a:t>
            </a:r>
          </a:p>
          <a:p>
            <a:pPr>
              <a:buFont typeface="Wingdings" pitchFamily="2" charset="2"/>
              <a:buChar char="ü"/>
            </a:pPr>
            <a:r>
              <a:rPr lang="es-ES" sz="1800" dirty="0" smtClean="0">
                <a:latin typeface="Georgia" pitchFamily="18" charset="0"/>
              </a:rPr>
              <a:t>FALTA </a:t>
            </a:r>
            <a:r>
              <a:rPr lang="es-ES" sz="1800" dirty="0">
                <a:latin typeface="Georgia" pitchFamily="18" charset="0"/>
              </a:rPr>
              <a:t>DE CONSENTIMIENTO: EXISTE CONSENTIMIENTO PARA LA SIMULACIÓN PERO NO PARA EL ACTO </a:t>
            </a:r>
            <a:r>
              <a:rPr lang="es-ES" sz="1800" dirty="0" smtClean="0">
                <a:latin typeface="Georgia" pitchFamily="18" charset="0"/>
              </a:rPr>
              <a:t>SIMULADO</a:t>
            </a:r>
          </a:p>
          <a:p>
            <a:r>
              <a:rPr lang="es-ES" sz="2200" dirty="0">
                <a:latin typeface="Georgia" pitchFamily="18" charset="0"/>
              </a:rPr>
              <a:t>DEBILIDAD DE LA TESIS: ART. 1683 </a:t>
            </a:r>
            <a:r>
              <a:rPr lang="es-ES" sz="2200" dirty="0" smtClean="0">
                <a:latin typeface="Georgia" pitchFamily="18" charset="0"/>
              </a:rPr>
              <a:t>CC</a:t>
            </a:r>
            <a:endParaRPr lang="es-ES" sz="2200" dirty="0">
              <a:latin typeface="Georgia" pitchFamily="18" charset="0"/>
            </a:endParaRPr>
          </a:p>
          <a:p>
            <a:r>
              <a:rPr lang="es-ES" sz="2200" dirty="0">
                <a:latin typeface="Georgia" pitchFamily="18" charset="0"/>
              </a:rPr>
              <a:t>ACCIÓN DE SIMULACIÓN </a:t>
            </a:r>
            <a:r>
              <a:rPr lang="es-ES" sz="2200" dirty="0" smtClean="0">
                <a:latin typeface="Georgia" pitchFamily="18" charset="0"/>
              </a:rPr>
              <a:t>INDEPENDIENTE</a:t>
            </a:r>
            <a:endParaRPr lang="es-ES" sz="2200" dirty="0">
              <a:latin typeface="Georgia" pitchFamily="18" charset="0"/>
            </a:endParaRPr>
          </a:p>
          <a:p>
            <a:r>
              <a:rPr lang="es-ES" sz="2200" dirty="0">
                <a:latin typeface="Georgia" pitchFamily="18" charset="0"/>
              </a:rPr>
              <a:t>ACTO OCULTO PUEDE SER VÁLIDO O NO</a:t>
            </a:r>
          </a:p>
          <a:p>
            <a:pPr>
              <a:buFont typeface="Wingdings" pitchFamily="2" charset="2"/>
              <a:buChar char="ü"/>
            </a:pPr>
            <a:endParaRPr lang="es-ES" sz="18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54689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194920" cy="4525963"/>
          </a:xfrm>
        </p:spPr>
        <p:txBody>
          <a:bodyPr>
            <a:normAutofit/>
          </a:bodyPr>
          <a:lstStyle/>
          <a:p>
            <a:r>
              <a:rPr lang="es-ES" sz="2200" dirty="0" smtClean="0">
                <a:latin typeface="Georgia" pitchFamily="18" charset="0"/>
              </a:rPr>
              <a:t>OTRAS FIGURAS SIMILARES:</a:t>
            </a:r>
          </a:p>
          <a:p>
            <a:pPr>
              <a:buFont typeface="Wingdings" pitchFamily="2" charset="2"/>
              <a:buChar char="ü"/>
            </a:pPr>
            <a:r>
              <a:rPr lang="es-ES" sz="1800" dirty="0" smtClean="0">
                <a:latin typeface="Georgia" pitchFamily="18" charset="0"/>
              </a:rPr>
              <a:t>RESERVA </a:t>
            </a:r>
            <a:r>
              <a:rPr lang="es-ES" sz="1800" dirty="0">
                <a:latin typeface="Georgia" pitchFamily="18" charset="0"/>
              </a:rPr>
              <a:t>MENTAL: NO EXISTE ACUERDO </a:t>
            </a:r>
            <a:r>
              <a:rPr lang="es-ES" sz="1800" dirty="0" smtClean="0">
                <a:latin typeface="Georgia" pitchFamily="18" charset="0"/>
              </a:rPr>
              <a:t>SIMULATORIO</a:t>
            </a:r>
            <a:endParaRPr lang="es-ES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ERROR: IGNORANCIA DE UNA PARTE, NO EXISTE ACUERDO </a:t>
            </a:r>
            <a:r>
              <a:rPr lang="es-ES" sz="1800" dirty="0" smtClean="0">
                <a:latin typeface="Georgia" pitchFamily="18" charset="0"/>
              </a:rPr>
              <a:t>SIMULATORIO</a:t>
            </a:r>
            <a:endParaRPr lang="es-ES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FRAUDE A LOS ACREEDORES: ACCIÓN PAULIANA</a:t>
            </a: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54689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0762"/>
          </a:xfrm>
        </p:spPr>
        <p:txBody>
          <a:bodyPr>
            <a:noAutofit/>
          </a:bodyPr>
          <a:lstStyle/>
          <a:p>
            <a:r>
              <a:rPr lang="es-CL" sz="2800" b="1" dirty="0" smtClean="0">
                <a:latin typeface="Georgia" pitchFamily="18" charset="0"/>
              </a:rPr>
              <a:t>SIMULACIÓN</a:t>
            </a:r>
            <a:endParaRPr lang="en-US" sz="2800" b="1" dirty="0">
              <a:latin typeface="Georgia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5194920" cy="4525963"/>
          </a:xfrm>
        </p:spPr>
        <p:txBody>
          <a:bodyPr>
            <a:normAutofit/>
          </a:bodyPr>
          <a:lstStyle/>
          <a:p>
            <a:r>
              <a:rPr lang="es-ES" sz="2200" dirty="0" smtClean="0">
                <a:latin typeface="Georgia" pitchFamily="18" charset="0"/>
              </a:rPr>
              <a:t>ACTOS SIMULABLES</a:t>
            </a: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ACTOS </a:t>
            </a:r>
            <a:r>
              <a:rPr lang="es-ES" sz="1800" dirty="0" smtClean="0">
                <a:latin typeface="Georgia" pitchFamily="18" charset="0"/>
              </a:rPr>
              <a:t>BILATERALES</a:t>
            </a:r>
            <a:endParaRPr lang="es-ES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ACTOS UNILATERALES </a:t>
            </a:r>
            <a:r>
              <a:rPr lang="es-ES" sz="1800" dirty="0" smtClean="0">
                <a:latin typeface="Georgia" pitchFamily="18" charset="0"/>
              </a:rPr>
              <a:t>RECEPTICIOS</a:t>
            </a:r>
            <a:endParaRPr lang="es-ES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TESTAMENTO: VER ART. 966 </a:t>
            </a:r>
            <a:r>
              <a:rPr lang="es-ES" sz="1800" dirty="0" smtClean="0">
                <a:latin typeface="Georgia" pitchFamily="18" charset="0"/>
              </a:rPr>
              <a:t>CC</a:t>
            </a:r>
            <a:endParaRPr lang="es-ES" sz="1800" dirty="0">
              <a:latin typeface="Georgia" pitchFamily="18" charset="0"/>
            </a:endParaRPr>
          </a:p>
          <a:p>
            <a:pPr>
              <a:buFont typeface="Wingdings" pitchFamily="2" charset="2"/>
              <a:buChar char="ü"/>
            </a:pPr>
            <a:r>
              <a:rPr lang="es-ES" sz="1800" dirty="0">
                <a:latin typeface="Georgia" pitchFamily="18" charset="0"/>
              </a:rPr>
              <a:t>MATRIMONIO?</a:t>
            </a:r>
          </a:p>
          <a:p>
            <a:endParaRPr lang="es-ES" sz="18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" sz="2200" dirty="0" smtClean="0">
              <a:latin typeface="Georgia" pitchFamily="18" charset="0"/>
            </a:endParaRPr>
          </a:p>
          <a:p>
            <a:endParaRPr lang="es-ES_tradnl" sz="2400" dirty="0" smtClean="0">
              <a:latin typeface="Georgia" pitchFamily="18" charset="0"/>
            </a:endParaRPr>
          </a:p>
          <a:p>
            <a:endParaRPr lang="en-US" dirty="0"/>
          </a:p>
        </p:txBody>
      </p:sp>
      <p:pic>
        <p:nvPicPr>
          <p:cNvPr id="1027" name="Picture 3" descr="C:\Users\Astrid\AppData\Local\Microsoft\Windows\Temporary Internet Files\Content.IE5\SQUA3R47\MC900448745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168" y="1893168"/>
            <a:ext cx="2627784" cy="17518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54689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373</TotalTime>
  <Words>441</Words>
  <Application>Microsoft Office PowerPoint</Application>
  <PresentationFormat>On-screen Show (4:3)</PresentationFormat>
  <Paragraphs>96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SIMULACIÓN</vt:lpstr>
      <vt:lpstr>SIMULACIÓN</vt:lpstr>
      <vt:lpstr>SIMULACIÓN</vt:lpstr>
      <vt:lpstr>SIMULACIÓN</vt:lpstr>
      <vt:lpstr>SIMULACIÓN</vt:lpstr>
      <vt:lpstr>SIMULACIÓN</vt:lpstr>
      <vt:lpstr>SIMULACIÓN</vt:lpstr>
      <vt:lpstr>SIMULACIÓN</vt:lpstr>
      <vt:lpstr>SIMULACIÓN</vt:lpstr>
      <vt:lpstr>SIMULACIÓN</vt:lpstr>
      <vt:lpstr>SIMULACIÓN</vt:lpstr>
      <vt:lpstr>SIMULACIÓN</vt:lpstr>
    </vt:vector>
  </TitlesOfParts>
  <Company>PricewaterhouseCoopers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LESIÓN</dc:title>
  <dc:creator>PwC</dc:creator>
  <cp:lastModifiedBy>Astrid</cp:lastModifiedBy>
  <cp:revision>24</cp:revision>
  <dcterms:created xsi:type="dcterms:W3CDTF">2012-05-02T22:25:44Z</dcterms:created>
  <dcterms:modified xsi:type="dcterms:W3CDTF">2012-05-07T01:14:52Z</dcterms:modified>
</cp:coreProperties>
</file>

<file path=docProps/thumbnail.jpeg>
</file>